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6" r:id="rId2"/>
    <p:sldId id="257" r:id="rId3"/>
    <p:sldId id="258" r:id="rId4"/>
    <p:sldId id="259" r:id="rId5"/>
    <p:sldId id="264" r:id="rId6"/>
    <p:sldId id="267" r:id="rId7"/>
    <p:sldId id="265" r:id="rId8"/>
    <p:sldId id="261" r:id="rId9"/>
    <p:sldId id="260" r:id="rId10"/>
    <p:sldId id="269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61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4AE91-FA6D-439F-AD2E-81DF249BD414}" type="datetimeFigureOut">
              <a:rPr lang="ko-KR" altLang="en-US" smtClean="0"/>
              <a:t>2018-07-08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1F95E-CDFB-454F-845A-DEA6CCC41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29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1F95E-CDFB-454F-845A-DEA6CCC4185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487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수정 페이지 </a:t>
            </a:r>
            <a:r>
              <a:rPr lang="en-US" altLang="ko-KR" dirty="0"/>
              <a:t>-&gt; </a:t>
            </a:r>
            <a:r>
              <a:rPr lang="ko-KR" altLang="en-US" dirty="0" err="1"/>
              <a:t>레피드</a:t>
            </a:r>
            <a:r>
              <a:rPr lang="ko-KR" altLang="en-US" dirty="0"/>
              <a:t> 마이너 시각화 부분도 </a:t>
            </a:r>
            <a:r>
              <a:rPr lang="ko-KR" altLang="en-US" dirty="0" err="1"/>
              <a:t>캡쳐하여서</a:t>
            </a:r>
            <a:r>
              <a:rPr lang="ko-KR" altLang="en-US" dirty="0"/>
              <a:t> 올린다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1F95E-CDFB-454F-845A-DEA6CCC4185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246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수정 페이지 </a:t>
            </a:r>
            <a:r>
              <a:rPr lang="en-US" altLang="ko-KR" dirty="0"/>
              <a:t>-&gt; </a:t>
            </a:r>
            <a:r>
              <a:rPr lang="ko-KR" altLang="en-US" dirty="0" err="1"/>
              <a:t>레피드</a:t>
            </a:r>
            <a:r>
              <a:rPr lang="ko-KR" altLang="en-US" dirty="0"/>
              <a:t> 마이너 시각화 부분도 </a:t>
            </a:r>
            <a:r>
              <a:rPr lang="ko-KR" altLang="en-US" dirty="0" err="1"/>
              <a:t>캡쳐하여서</a:t>
            </a:r>
            <a:r>
              <a:rPr lang="ko-KR" altLang="en-US" dirty="0"/>
              <a:t> 올린다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1F95E-CDFB-454F-845A-DEA6CCC4185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565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수정 페이지 </a:t>
            </a:r>
            <a:r>
              <a:rPr lang="en-US" altLang="ko-KR" dirty="0"/>
              <a:t>-&gt; </a:t>
            </a:r>
            <a:r>
              <a:rPr lang="ko-KR" altLang="en-US" dirty="0" err="1"/>
              <a:t>레피드</a:t>
            </a:r>
            <a:r>
              <a:rPr lang="ko-KR" altLang="en-US" dirty="0"/>
              <a:t> 마이너 시각화 부분도 </a:t>
            </a:r>
            <a:r>
              <a:rPr lang="ko-KR" altLang="en-US" dirty="0" err="1"/>
              <a:t>캡쳐하여서</a:t>
            </a:r>
            <a:r>
              <a:rPr lang="ko-KR" altLang="en-US" dirty="0"/>
              <a:t> 올린다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1F95E-CDFB-454F-845A-DEA6CCC4185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962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F46CDEC-9B48-403A-95D4-60229D5EE721}"/>
              </a:ext>
            </a:extLst>
          </p:cNvPr>
          <p:cNvSpPr/>
          <p:nvPr userDrawn="1"/>
        </p:nvSpPr>
        <p:spPr>
          <a:xfrm>
            <a:off x="7163477" y="96121"/>
            <a:ext cx="1902463" cy="3799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부가 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46D4E4D-FE9B-41E6-A0C6-9A705449DA73}"/>
              </a:ext>
            </a:extLst>
          </p:cNvPr>
          <p:cNvSpPr/>
          <p:nvPr userDrawn="1"/>
        </p:nvSpPr>
        <p:spPr>
          <a:xfrm>
            <a:off x="7163477" y="540328"/>
            <a:ext cx="1902463" cy="6239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E504A82-D463-4F29-97D8-CBF39837FE1C}"/>
              </a:ext>
            </a:extLst>
          </p:cNvPr>
          <p:cNvSpPr/>
          <p:nvPr userDrawn="1"/>
        </p:nvSpPr>
        <p:spPr>
          <a:xfrm>
            <a:off x="1942921" y="97508"/>
            <a:ext cx="5131210" cy="3799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D3C7550F-7775-4E1A-B558-A78A355A3128}"/>
              </a:ext>
            </a:extLst>
          </p:cNvPr>
          <p:cNvSpPr/>
          <p:nvPr userDrawn="1"/>
        </p:nvSpPr>
        <p:spPr>
          <a:xfrm>
            <a:off x="111512" y="540327"/>
            <a:ext cx="1741593" cy="62201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D03D973-D902-4151-AA45-F4F3FB4F4DEC}"/>
              </a:ext>
            </a:extLst>
          </p:cNvPr>
          <p:cNvSpPr/>
          <p:nvPr userDrawn="1"/>
        </p:nvSpPr>
        <p:spPr>
          <a:xfrm>
            <a:off x="1984485" y="138188"/>
            <a:ext cx="5048082" cy="295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400" dirty="0" err="1">
                <a:solidFill>
                  <a:schemeClr val="tx1"/>
                </a:solidFill>
                <a:latin typeface="Sitka Small" panose="02000505000000020004" pitchFamily="2" charset="0"/>
              </a:rPr>
              <a:t>AnalEasy</a:t>
            </a:r>
            <a:endParaRPr lang="ko-KR" altLang="en-US" sz="1400" dirty="0">
              <a:solidFill>
                <a:schemeClr val="tx1"/>
              </a:solidFill>
              <a:latin typeface="Sitka Small" panose="02000505000000020004" pitchFamily="2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5F9524D-BEED-4699-93C9-8EE85B54AC30}"/>
              </a:ext>
            </a:extLst>
          </p:cNvPr>
          <p:cNvSpPr/>
          <p:nvPr userDrawn="1"/>
        </p:nvSpPr>
        <p:spPr>
          <a:xfrm>
            <a:off x="1942922" y="540327"/>
            <a:ext cx="5131210" cy="62201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62BF6C6-050A-4B31-ACBA-0809E7CC32E1}"/>
              </a:ext>
            </a:extLst>
          </p:cNvPr>
          <p:cNvSpPr/>
          <p:nvPr userDrawn="1"/>
        </p:nvSpPr>
        <p:spPr>
          <a:xfrm>
            <a:off x="1987338" y="582056"/>
            <a:ext cx="5048082" cy="6140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9153E5E6-C035-4BCB-81A8-F147EE873662}"/>
              </a:ext>
            </a:extLst>
          </p:cNvPr>
          <p:cNvSpPr/>
          <p:nvPr userDrawn="1"/>
        </p:nvSpPr>
        <p:spPr>
          <a:xfrm>
            <a:off x="111512" y="96121"/>
            <a:ext cx="1741593" cy="3799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기능</a:t>
            </a:r>
          </a:p>
        </p:txBody>
      </p:sp>
    </p:spTree>
    <p:extLst>
      <p:ext uri="{BB962C8B-B14F-4D97-AF65-F5344CB8AC3E}">
        <p14:creationId xmlns:p14="http://schemas.microsoft.com/office/powerpoint/2010/main" val="81598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3BAF-6513-4B6B-91B7-3BE752032C21}" type="datetimeFigureOut">
              <a:rPr lang="ko-KR" altLang="en-US" smtClean="0"/>
              <a:t>2018-07-08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5F65-F32D-4671-B9B7-353140CA8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33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3BAF-6513-4B6B-91B7-3BE752032C21}" type="datetimeFigureOut">
              <a:rPr lang="ko-KR" altLang="en-US" smtClean="0"/>
              <a:t>2018-07-08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5F65-F32D-4671-B9B7-353140CA8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358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3BAF-6513-4B6B-91B7-3BE752032C21}" type="datetimeFigureOut">
              <a:rPr lang="ko-KR" altLang="en-US" smtClean="0"/>
              <a:t>2018-07-08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5F65-F32D-4671-B9B7-353140CA8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96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3BAF-6513-4B6B-91B7-3BE752032C21}" type="datetimeFigureOut">
              <a:rPr lang="ko-KR" altLang="en-US" smtClean="0"/>
              <a:t>2018-07-08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5F65-F32D-4671-B9B7-353140CA8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21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3BAF-6513-4B6B-91B7-3BE752032C21}" type="datetimeFigureOut">
              <a:rPr lang="ko-KR" altLang="en-US" smtClean="0"/>
              <a:t>2018-07-08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5F65-F32D-4671-B9B7-353140CA8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39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3BAF-6513-4B6B-91B7-3BE752032C21}" type="datetimeFigureOut">
              <a:rPr lang="ko-KR" altLang="en-US" smtClean="0"/>
              <a:t>2018-07-08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5F65-F32D-4671-B9B7-353140CA8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11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3BAF-6513-4B6B-91B7-3BE752032C21}" type="datetimeFigureOut">
              <a:rPr lang="ko-KR" altLang="en-US" smtClean="0"/>
              <a:t>2018-07-08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5F65-F32D-4671-B9B7-353140CA8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48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3BAF-6513-4B6B-91B7-3BE752032C21}" type="datetimeFigureOut">
              <a:rPr lang="ko-KR" altLang="en-US" smtClean="0"/>
              <a:t>2018-07-08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5F65-F32D-4671-B9B7-353140CA8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78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3BAF-6513-4B6B-91B7-3BE752032C21}" type="datetimeFigureOut">
              <a:rPr lang="ko-KR" altLang="en-US" smtClean="0"/>
              <a:t>2018-07-08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5F65-F32D-4671-B9B7-353140CA8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53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3BAF-6513-4B6B-91B7-3BE752032C21}" type="datetimeFigureOut">
              <a:rPr lang="ko-KR" altLang="en-US" smtClean="0"/>
              <a:t>2018-07-08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5F65-F32D-4671-B9B7-353140CA8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13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F3BAF-6513-4B6B-91B7-3BE752032C21}" type="datetimeFigureOut">
              <a:rPr lang="ko-KR" altLang="en-US" smtClean="0"/>
              <a:t>2018-07-08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A5F65-F32D-4671-B9B7-353140CA8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2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C1FD1BD3-F4AD-4222-AECC-B7F8D5F3DF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83236" y="629970"/>
          <a:ext cx="1702319" cy="4114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9470">
                  <a:extLst>
                    <a:ext uri="{9D8B030D-6E8A-4147-A177-3AD203B41FA5}">
                      <a16:colId xmlns:a16="http://schemas.microsoft.com/office/drawing/2014/main" xmlns="" val="2017504478"/>
                    </a:ext>
                  </a:extLst>
                </a:gridCol>
                <a:gridCol w="1342849">
                  <a:extLst>
                    <a:ext uri="{9D8B030D-6E8A-4147-A177-3AD203B41FA5}">
                      <a16:colId xmlns:a16="http://schemas.microsoft.com/office/drawing/2014/main" xmlns="" val="2719649435"/>
                    </a:ext>
                  </a:extLst>
                </a:gridCol>
              </a:tblGrid>
              <a:tr h="373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/>
                        <a:t>DB</a:t>
                      </a:r>
                      <a:r>
                        <a:rPr lang="ko-KR" altLang="en-US" sz="1050" b="0" dirty="0"/>
                        <a:t>화 과정에서 </a:t>
                      </a:r>
                      <a:r>
                        <a:rPr lang="ko-KR" altLang="en-US" sz="1050" b="0" dirty="0" err="1"/>
                        <a:t>칼럼값의</a:t>
                      </a:r>
                      <a:r>
                        <a:rPr lang="ko-KR" altLang="en-US" sz="1050" b="0" dirty="0"/>
                        <a:t> 형태 표현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91443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FD98877D-0CA2-45D4-867C-5A376132E9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8444" y="605031"/>
          <a:ext cx="1647727" cy="132385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47727">
                  <a:extLst>
                    <a:ext uri="{9D8B030D-6E8A-4147-A177-3AD203B41FA5}">
                      <a16:colId xmlns:a16="http://schemas.microsoft.com/office/drawing/2014/main" xmlns="" val="270229933"/>
                    </a:ext>
                  </a:extLst>
                </a:gridCol>
              </a:tblGrid>
              <a:tr h="327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/>
                        <a:t>파일 업로드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5912457"/>
                  </a:ext>
                </a:extLst>
              </a:tr>
              <a:tr h="3321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메타데이터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50912027"/>
                  </a:ext>
                </a:extLst>
              </a:tr>
              <a:tr h="3321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/>
                        <a:t>파일 </a:t>
                      </a:r>
                      <a:r>
                        <a:rPr lang="en-US" altLang="ko-KR" sz="1050"/>
                        <a:t>DB</a:t>
                      </a:r>
                      <a:r>
                        <a:rPr lang="ko-KR" altLang="en-US" sz="1050"/>
                        <a:t>화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5829520"/>
                  </a:ext>
                </a:extLst>
              </a:tr>
              <a:tr h="33210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476863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08EB406-CC80-4A90-9138-CDB2EB718FED}"/>
              </a:ext>
            </a:extLst>
          </p:cNvPr>
          <p:cNvSpPr/>
          <p:nvPr/>
        </p:nvSpPr>
        <p:spPr>
          <a:xfrm>
            <a:off x="5602778" y="138187"/>
            <a:ext cx="1429789" cy="295813"/>
          </a:xfrm>
          <a:prstGeom prst="rect">
            <a:avLst/>
          </a:prstGeom>
          <a:solidFill>
            <a:schemeClr val="bg1"/>
          </a:solidFill>
          <a:ln>
            <a:solidFill>
              <a:srgbClr val="F63B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400" dirty="0">
                <a:solidFill>
                  <a:schemeClr val="bg1"/>
                </a:solidFill>
                <a:latin typeface="Sitka Small" panose="02000505000000020004" pitchFamily="2" charset="0"/>
              </a:rPr>
              <a:t>잘 모르는 부분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3FA684BC-5C28-4849-80A0-CE45AB8C6599}"/>
              </a:ext>
            </a:extLst>
          </p:cNvPr>
          <p:cNvCxnSpPr/>
          <p:nvPr/>
        </p:nvCxnSpPr>
        <p:spPr>
          <a:xfrm>
            <a:off x="2004969" y="914400"/>
            <a:ext cx="5010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EF59FD7F-881A-4424-9F9D-B7A026170CC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26633" y="4168375"/>
          <a:ext cx="4838912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728">
                  <a:extLst>
                    <a:ext uri="{9D8B030D-6E8A-4147-A177-3AD203B41FA5}">
                      <a16:colId xmlns:a16="http://schemas.microsoft.com/office/drawing/2014/main" xmlns="" val="4123233673"/>
                    </a:ext>
                  </a:extLst>
                </a:gridCol>
                <a:gridCol w="1209728">
                  <a:extLst>
                    <a:ext uri="{9D8B030D-6E8A-4147-A177-3AD203B41FA5}">
                      <a16:colId xmlns:a16="http://schemas.microsoft.com/office/drawing/2014/main" xmlns="" val="1573816607"/>
                    </a:ext>
                  </a:extLst>
                </a:gridCol>
                <a:gridCol w="1209728">
                  <a:extLst>
                    <a:ext uri="{9D8B030D-6E8A-4147-A177-3AD203B41FA5}">
                      <a16:colId xmlns:a16="http://schemas.microsoft.com/office/drawing/2014/main" xmlns="" val="2001129295"/>
                    </a:ext>
                  </a:extLst>
                </a:gridCol>
                <a:gridCol w="1209728">
                  <a:extLst>
                    <a:ext uri="{9D8B030D-6E8A-4147-A177-3AD203B41FA5}">
                      <a16:colId xmlns:a16="http://schemas.microsoft.com/office/drawing/2014/main" xmlns="" val="641624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Passenger</a:t>
                      </a:r>
                    </a:p>
                    <a:p>
                      <a:pPr latinLnBrk="1"/>
                      <a:r>
                        <a:rPr lang="en-US" altLang="ko-KR" sz="1200" dirty="0"/>
                        <a:t>Class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Gender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Survive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591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String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String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Boolean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Boolean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731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First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Allen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Female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463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First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Tom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Male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8074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Second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Anderson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Male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910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Third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Barber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Female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577571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17103F3-BC4E-4C86-B19E-4E23E8EF1DDE}"/>
              </a:ext>
            </a:extLst>
          </p:cNvPr>
          <p:cNvSpPr txBox="1"/>
          <p:nvPr/>
        </p:nvSpPr>
        <p:spPr>
          <a:xfrm>
            <a:off x="2004969" y="3799396"/>
            <a:ext cx="112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파일 </a:t>
            </a:r>
            <a:r>
              <a:rPr lang="en-US" altLang="ko-KR" sz="1400" dirty="0"/>
              <a:t>DB</a:t>
            </a:r>
            <a:r>
              <a:rPr lang="ko-KR" altLang="en-US" sz="1400" dirty="0"/>
              <a:t>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17103F3-BC4E-4C86-B19E-4E23E8EF1DDE}"/>
              </a:ext>
            </a:extLst>
          </p:cNvPr>
          <p:cNvSpPr txBox="1"/>
          <p:nvPr/>
        </p:nvSpPr>
        <p:spPr>
          <a:xfrm>
            <a:off x="2004968" y="1001874"/>
            <a:ext cx="178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메타데이터 관리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07C165B1-D05E-4F87-A80B-19955FD8B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326394"/>
              </p:ext>
            </p:extLst>
          </p:nvPr>
        </p:nvGraphicFramePr>
        <p:xfrm>
          <a:off x="2186319" y="1398688"/>
          <a:ext cx="21779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994">
                  <a:extLst>
                    <a:ext uri="{9D8B030D-6E8A-4147-A177-3AD203B41FA5}">
                      <a16:colId xmlns:a16="http://schemas.microsoft.com/office/drawing/2014/main" xmlns="" val="1110512750"/>
                    </a:ext>
                  </a:extLst>
                </a:gridCol>
                <a:gridCol w="1088994">
                  <a:extLst>
                    <a:ext uri="{9D8B030D-6E8A-4147-A177-3AD203B41FA5}">
                      <a16:colId xmlns:a16="http://schemas.microsoft.com/office/drawing/2014/main" xmlns="" val="2692225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범주유형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Numeric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8158224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0378C88C-CA53-4AF3-8639-38B96D656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290925"/>
              </p:ext>
            </p:extLst>
          </p:nvPr>
        </p:nvGraphicFramePr>
        <p:xfrm>
          <a:off x="4525858" y="1396477"/>
          <a:ext cx="21779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994">
                  <a:extLst>
                    <a:ext uri="{9D8B030D-6E8A-4147-A177-3AD203B41FA5}">
                      <a16:colId xmlns:a16="http://schemas.microsoft.com/office/drawing/2014/main" xmlns="" val="1110512750"/>
                    </a:ext>
                  </a:extLst>
                </a:gridCol>
                <a:gridCol w="1088994">
                  <a:extLst>
                    <a:ext uri="{9D8B030D-6E8A-4147-A177-3AD203B41FA5}">
                      <a16:colId xmlns:a16="http://schemas.microsoft.com/office/drawing/2014/main" xmlns="" val="2692225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이항범주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binominal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815822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E6050692-D6B2-449A-87F1-9CA6ECDC3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530264"/>
              </p:ext>
            </p:extLst>
          </p:nvPr>
        </p:nvGraphicFramePr>
        <p:xfrm>
          <a:off x="2189826" y="1819705"/>
          <a:ext cx="21779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994">
                  <a:extLst>
                    <a:ext uri="{9D8B030D-6E8A-4147-A177-3AD203B41FA5}">
                      <a16:colId xmlns:a16="http://schemas.microsoft.com/office/drawing/2014/main" xmlns="" val="1110512750"/>
                    </a:ext>
                  </a:extLst>
                </a:gridCol>
                <a:gridCol w="1088994">
                  <a:extLst>
                    <a:ext uri="{9D8B030D-6E8A-4147-A177-3AD203B41FA5}">
                      <a16:colId xmlns:a16="http://schemas.microsoft.com/office/drawing/2014/main" xmlns="" val="2692225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숫자유형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8158224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78A94A26-BAFB-4722-8A09-CDB44561B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35040"/>
              </p:ext>
            </p:extLst>
          </p:nvPr>
        </p:nvGraphicFramePr>
        <p:xfrm>
          <a:off x="4528333" y="1819705"/>
          <a:ext cx="21779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994">
                  <a:extLst>
                    <a:ext uri="{9D8B030D-6E8A-4147-A177-3AD203B41FA5}">
                      <a16:colId xmlns:a16="http://schemas.microsoft.com/office/drawing/2014/main" xmlns="" val="1110512750"/>
                    </a:ext>
                  </a:extLst>
                </a:gridCol>
                <a:gridCol w="1088994">
                  <a:extLst>
                    <a:ext uri="{9D8B030D-6E8A-4147-A177-3AD203B41FA5}">
                      <a16:colId xmlns:a16="http://schemas.microsoft.com/office/drawing/2014/main" xmlns="" val="2692225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다항범주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polynomail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815822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4BD48C84-5081-4429-8656-2132F56C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789902"/>
              </p:ext>
            </p:extLst>
          </p:nvPr>
        </p:nvGraphicFramePr>
        <p:xfrm>
          <a:off x="2189826" y="2254221"/>
          <a:ext cx="21779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994">
                  <a:extLst>
                    <a:ext uri="{9D8B030D-6E8A-4147-A177-3AD203B41FA5}">
                      <a16:colId xmlns:a16="http://schemas.microsoft.com/office/drawing/2014/main" xmlns="" val="1110512750"/>
                    </a:ext>
                  </a:extLst>
                </a:gridCol>
                <a:gridCol w="1088994">
                  <a:extLst>
                    <a:ext uri="{9D8B030D-6E8A-4147-A177-3AD203B41FA5}">
                      <a16:colId xmlns:a16="http://schemas.microsoft.com/office/drawing/2014/main" xmlns="" val="2692225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8158224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E31556AA-908F-439B-B037-B34288532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508797"/>
              </p:ext>
            </p:extLst>
          </p:nvPr>
        </p:nvGraphicFramePr>
        <p:xfrm>
          <a:off x="2186319" y="2682961"/>
          <a:ext cx="21779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994">
                  <a:extLst>
                    <a:ext uri="{9D8B030D-6E8A-4147-A177-3AD203B41FA5}">
                      <a16:colId xmlns:a16="http://schemas.microsoft.com/office/drawing/2014/main" xmlns="" val="1110512750"/>
                    </a:ext>
                  </a:extLst>
                </a:gridCol>
                <a:gridCol w="1088994">
                  <a:extLst>
                    <a:ext uri="{9D8B030D-6E8A-4147-A177-3AD203B41FA5}">
                      <a16:colId xmlns:a16="http://schemas.microsoft.com/office/drawing/2014/main" xmlns="" val="2692225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Real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815822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8703A234-122D-4587-8B13-DEADCD8B8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619762"/>
              </p:ext>
            </p:extLst>
          </p:nvPr>
        </p:nvGraphicFramePr>
        <p:xfrm>
          <a:off x="4525858" y="2251747"/>
          <a:ext cx="21779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994">
                  <a:extLst>
                    <a:ext uri="{9D8B030D-6E8A-4147-A177-3AD203B41FA5}">
                      <a16:colId xmlns:a16="http://schemas.microsoft.com/office/drawing/2014/main" xmlns="" val="1110512750"/>
                    </a:ext>
                  </a:extLst>
                </a:gridCol>
                <a:gridCol w="1088994">
                  <a:extLst>
                    <a:ext uri="{9D8B030D-6E8A-4147-A177-3AD203B41FA5}">
                      <a16:colId xmlns:a16="http://schemas.microsoft.com/office/drawing/2014/main" xmlns="" val="2692225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8158224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558A56AD-25E6-442E-90D1-FEA13E5C6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334681"/>
              </p:ext>
            </p:extLst>
          </p:nvPr>
        </p:nvGraphicFramePr>
        <p:xfrm>
          <a:off x="4525858" y="2675807"/>
          <a:ext cx="21779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994">
                  <a:extLst>
                    <a:ext uri="{9D8B030D-6E8A-4147-A177-3AD203B41FA5}">
                      <a16:colId xmlns:a16="http://schemas.microsoft.com/office/drawing/2014/main" xmlns="" val="1110512750"/>
                    </a:ext>
                  </a:extLst>
                </a:gridCol>
                <a:gridCol w="1088994">
                  <a:extLst>
                    <a:ext uri="{9D8B030D-6E8A-4147-A177-3AD203B41FA5}">
                      <a16:colId xmlns:a16="http://schemas.microsoft.com/office/drawing/2014/main" xmlns="" val="2692225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날짜시간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Date time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8158224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xmlns="" id="{2113168D-6D4F-49BD-807F-29CC4F222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276428"/>
              </p:ext>
            </p:extLst>
          </p:nvPr>
        </p:nvGraphicFramePr>
        <p:xfrm>
          <a:off x="2186319" y="3100742"/>
          <a:ext cx="21779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994">
                  <a:extLst>
                    <a:ext uri="{9D8B030D-6E8A-4147-A177-3AD203B41FA5}">
                      <a16:colId xmlns:a16="http://schemas.microsoft.com/office/drawing/2014/main" xmlns="" val="1110512750"/>
                    </a:ext>
                  </a:extLst>
                </a:gridCol>
                <a:gridCol w="1088994">
                  <a:extLst>
                    <a:ext uri="{9D8B030D-6E8A-4147-A177-3AD203B41FA5}">
                      <a16:colId xmlns:a16="http://schemas.microsoft.com/office/drawing/2014/main" xmlns="" val="2692225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텍스트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8158224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xmlns="" id="{13CE18F6-A2DF-426B-96D1-74F4B3812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658825"/>
              </p:ext>
            </p:extLst>
          </p:nvPr>
        </p:nvGraphicFramePr>
        <p:xfrm>
          <a:off x="4519456" y="3100742"/>
          <a:ext cx="21779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994">
                  <a:extLst>
                    <a:ext uri="{9D8B030D-6E8A-4147-A177-3AD203B41FA5}">
                      <a16:colId xmlns:a16="http://schemas.microsoft.com/office/drawing/2014/main" xmlns="" val="1110512750"/>
                    </a:ext>
                  </a:extLst>
                </a:gridCol>
                <a:gridCol w="1088994">
                  <a:extLst>
                    <a:ext uri="{9D8B030D-6E8A-4147-A177-3AD203B41FA5}">
                      <a16:colId xmlns:a16="http://schemas.microsoft.com/office/drawing/2014/main" xmlns="" val="2692225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8158224"/>
                  </a:ext>
                </a:extLst>
              </a:tr>
            </a:tbl>
          </a:graphicData>
        </a:graphic>
      </p:graphicFrame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xmlns="" id="{9CBC2A12-F826-4689-B09C-EE411A1F08A7}"/>
              </a:ext>
            </a:extLst>
          </p:cNvPr>
          <p:cNvSpPr/>
          <p:nvPr/>
        </p:nvSpPr>
        <p:spPr>
          <a:xfrm flipV="1">
            <a:off x="3077295" y="4745440"/>
            <a:ext cx="139338" cy="6596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xmlns="" id="{3432F947-5404-4EC1-8E9F-294A709A1306}"/>
              </a:ext>
            </a:extLst>
          </p:cNvPr>
          <p:cNvSpPr/>
          <p:nvPr/>
        </p:nvSpPr>
        <p:spPr>
          <a:xfrm flipV="1">
            <a:off x="4305203" y="4745440"/>
            <a:ext cx="139338" cy="6596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xmlns="" id="{F0F8067B-4C48-4806-A6E6-3DDADE2E2072}"/>
              </a:ext>
            </a:extLst>
          </p:cNvPr>
          <p:cNvSpPr/>
          <p:nvPr/>
        </p:nvSpPr>
        <p:spPr>
          <a:xfrm flipV="1">
            <a:off x="5533109" y="4745440"/>
            <a:ext cx="139338" cy="6596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xmlns="" id="{1C245594-E1D0-4833-A8DD-A1E09A02C545}"/>
              </a:ext>
            </a:extLst>
          </p:cNvPr>
          <p:cNvSpPr/>
          <p:nvPr/>
        </p:nvSpPr>
        <p:spPr>
          <a:xfrm flipV="1">
            <a:off x="6691346" y="4745440"/>
            <a:ext cx="139338" cy="6596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975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7BDF603-35A6-407D-87A2-4D460F61762F}"/>
              </a:ext>
            </a:extLst>
          </p:cNvPr>
          <p:cNvSpPr/>
          <p:nvPr/>
        </p:nvSpPr>
        <p:spPr>
          <a:xfrm>
            <a:off x="2023833" y="1119343"/>
            <a:ext cx="4970717" cy="560047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C1FD1BD3-F4AD-4222-AECC-B7F8D5F3DF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83236" y="629970"/>
          <a:ext cx="1702319" cy="87676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9470">
                  <a:extLst>
                    <a:ext uri="{9D8B030D-6E8A-4147-A177-3AD203B41FA5}">
                      <a16:colId xmlns:a16="http://schemas.microsoft.com/office/drawing/2014/main" xmlns="" val="2017504478"/>
                    </a:ext>
                  </a:extLst>
                </a:gridCol>
                <a:gridCol w="1342849">
                  <a:extLst>
                    <a:ext uri="{9D8B030D-6E8A-4147-A177-3AD203B41FA5}">
                      <a16:colId xmlns:a16="http://schemas.microsoft.com/office/drawing/2014/main" xmlns="" val="2719649435"/>
                    </a:ext>
                  </a:extLst>
                </a:gridCol>
              </a:tblGrid>
              <a:tr h="373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/>
                        <a:t>범례</a:t>
                      </a:r>
                      <a:r>
                        <a:rPr lang="en-US" altLang="ko-KR" sz="900" b="0" dirty="0"/>
                        <a:t>, </a:t>
                      </a:r>
                      <a:r>
                        <a:rPr lang="ko-KR" altLang="en-US" sz="900" b="0" dirty="0"/>
                        <a:t>범주 추가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9144392"/>
                  </a:ext>
                </a:extLst>
              </a:tr>
              <a:tr h="373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/>
                        <a:t>기본적인 조건 </a:t>
                      </a:r>
                      <a:r>
                        <a:rPr lang="en-US" altLang="ko-KR" sz="900" b="0" dirty="0"/>
                        <a:t>SUM, AVG, MAX, MIN </a:t>
                      </a:r>
                      <a:r>
                        <a:rPr lang="ko-KR" altLang="en-US" sz="900" b="0" dirty="0"/>
                        <a:t>은 시각화 </a:t>
                      </a:r>
                      <a:r>
                        <a:rPr lang="ko-KR" altLang="en-US" sz="900" b="0" dirty="0" err="1"/>
                        <a:t>만들시</a:t>
                      </a:r>
                      <a:r>
                        <a:rPr lang="ko-KR" altLang="en-US" sz="900" b="0" dirty="0"/>
                        <a:t> 추가 가능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4102234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FD98877D-0CA2-45D4-867C-5A376132E9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8444" y="605031"/>
          <a:ext cx="1647727" cy="132385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47727">
                  <a:extLst>
                    <a:ext uri="{9D8B030D-6E8A-4147-A177-3AD203B41FA5}">
                      <a16:colId xmlns:a16="http://schemas.microsoft.com/office/drawing/2014/main" xmlns="" val="270229933"/>
                    </a:ext>
                  </a:extLst>
                </a:gridCol>
              </a:tblGrid>
              <a:tr h="327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/>
                        <a:t>데이터 시각화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5912457"/>
                  </a:ext>
                </a:extLst>
              </a:tr>
              <a:tr h="3321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/>
                        <a:t>범주</a:t>
                      </a:r>
                      <a:r>
                        <a:rPr lang="en-US" altLang="ko-KR" sz="1050" b="0" dirty="0"/>
                        <a:t>, </a:t>
                      </a:r>
                      <a:r>
                        <a:rPr lang="ko-KR" altLang="en-US" sz="1050" b="0" dirty="0"/>
                        <a:t>범례 선택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50912027"/>
                  </a:ext>
                </a:extLst>
              </a:tr>
              <a:tr h="3321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범주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범례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5829520"/>
                  </a:ext>
                </a:extLst>
              </a:tr>
              <a:tr h="33210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476863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08EB406-CC80-4A90-9138-CDB2EB718FED}"/>
              </a:ext>
            </a:extLst>
          </p:cNvPr>
          <p:cNvSpPr/>
          <p:nvPr/>
        </p:nvSpPr>
        <p:spPr>
          <a:xfrm>
            <a:off x="5602778" y="138187"/>
            <a:ext cx="1429789" cy="295813"/>
          </a:xfrm>
          <a:prstGeom prst="rect">
            <a:avLst/>
          </a:prstGeom>
          <a:solidFill>
            <a:schemeClr val="bg1"/>
          </a:solidFill>
          <a:ln>
            <a:solidFill>
              <a:srgbClr val="F63B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400" dirty="0">
                <a:solidFill>
                  <a:schemeClr val="bg1"/>
                </a:solidFill>
                <a:latin typeface="Sitka Small" panose="02000505000000020004" pitchFamily="2" charset="0"/>
              </a:rPr>
              <a:t>잘 모르는 부분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9C7DC687-6E19-412A-A46F-DBC0DC2BF47A}"/>
              </a:ext>
            </a:extLst>
          </p:cNvPr>
          <p:cNvCxnSpPr/>
          <p:nvPr/>
        </p:nvCxnSpPr>
        <p:spPr>
          <a:xfrm>
            <a:off x="2004969" y="914400"/>
            <a:ext cx="5010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324EC9-EE86-4352-8AFD-3D3054342ED3}"/>
              </a:ext>
            </a:extLst>
          </p:cNvPr>
          <p:cNvSpPr txBox="1"/>
          <p:nvPr/>
        </p:nvSpPr>
        <p:spPr>
          <a:xfrm>
            <a:off x="3964810" y="605031"/>
            <a:ext cx="121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시각화</a:t>
            </a:r>
            <a:r>
              <a:rPr lang="en-US" altLang="ko-KR" sz="1400" dirty="0" smtClean="0"/>
              <a:t> </a:t>
            </a:r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E82F93F-CD80-4B89-A8FE-AD0881E129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64" y="1471932"/>
            <a:ext cx="4702629" cy="24476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9C4595D-7615-4409-9810-54F25FAA690B}"/>
              </a:ext>
            </a:extLst>
          </p:cNvPr>
          <p:cNvSpPr txBox="1"/>
          <p:nvPr/>
        </p:nvSpPr>
        <p:spPr>
          <a:xfrm>
            <a:off x="2121041" y="1117750"/>
            <a:ext cx="262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공공데이터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064" y="1421765"/>
            <a:ext cx="4747212" cy="249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6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C1FD1BD3-F4AD-4222-AECC-B7F8D5F3D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245247"/>
              </p:ext>
            </p:extLst>
          </p:nvPr>
        </p:nvGraphicFramePr>
        <p:xfrm>
          <a:off x="7283236" y="629970"/>
          <a:ext cx="1702319" cy="74768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9470">
                  <a:extLst>
                    <a:ext uri="{9D8B030D-6E8A-4147-A177-3AD203B41FA5}">
                      <a16:colId xmlns:a16="http://schemas.microsoft.com/office/drawing/2014/main" xmlns="" val="2017504478"/>
                    </a:ext>
                  </a:extLst>
                </a:gridCol>
                <a:gridCol w="1342849">
                  <a:extLst>
                    <a:ext uri="{9D8B030D-6E8A-4147-A177-3AD203B41FA5}">
                      <a16:colId xmlns:a16="http://schemas.microsoft.com/office/drawing/2014/main" xmlns="" val="2719649435"/>
                    </a:ext>
                  </a:extLst>
                </a:gridCol>
              </a:tblGrid>
              <a:tr h="373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9144392"/>
                  </a:ext>
                </a:extLst>
              </a:tr>
              <a:tr h="373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4102234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FD98877D-0CA2-45D4-867C-5A376132E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351200"/>
              </p:ext>
            </p:extLst>
          </p:nvPr>
        </p:nvGraphicFramePr>
        <p:xfrm>
          <a:off x="158444" y="605031"/>
          <a:ext cx="1647727" cy="7435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47727">
                  <a:extLst>
                    <a:ext uri="{9D8B030D-6E8A-4147-A177-3AD203B41FA5}">
                      <a16:colId xmlns:a16="http://schemas.microsoft.com/office/drawing/2014/main" xmlns="" val="270229933"/>
                    </a:ext>
                  </a:extLst>
                </a:gridCol>
              </a:tblGrid>
              <a:tr h="327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/>
                        <a:t>데이터 </a:t>
                      </a:r>
                      <a:r>
                        <a:rPr lang="ko-KR" altLang="en-US" sz="1050" b="0" dirty="0" err="1"/>
                        <a:t>분석후</a:t>
                      </a:r>
                      <a:r>
                        <a:rPr lang="ko-KR" altLang="en-US" sz="1050" b="0" dirty="0"/>
                        <a:t> 데이터표</a:t>
                      </a:r>
                      <a:r>
                        <a:rPr lang="en-US" altLang="ko-KR" sz="1050" b="0" dirty="0"/>
                        <a:t>&amp; </a:t>
                      </a:r>
                      <a:r>
                        <a:rPr lang="ko-KR" altLang="en-US" sz="1050" b="0" dirty="0"/>
                        <a:t>시각화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5912457"/>
                  </a:ext>
                </a:extLst>
              </a:tr>
              <a:tr h="33210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476863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08EB406-CC80-4A90-9138-CDB2EB718FED}"/>
              </a:ext>
            </a:extLst>
          </p:cNvPr>
          <p:cNvSpPr/>
          <p:nvPr/>
        </p:nvSpPr>
        <p:spPr>
          <a:xfrm>
            <a:off x="5602778" y="138187"/>
            <a:ext cx="1429789" cy="295813"/>
          </a:xfrm>
          <a:prstGeom prst="rect">
            <a:avLst/>
          </a:prstGeom>
          <a:solidFill>
            <a:schemeClr val="bg1"/>
          </a:solidFill>
          <a:ln>
            <a:solidFill>
              <a:srgbClr val="F63B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400" dirty="0">
                <a:solidFill>
                  <a:schemeClr val="bg1"/>
                </a:solidFill>
                <a:latin typeface="Sitka Small" panose="02000505000000020004" pitchFamily="2" charset="0"/>
              </a:rPr>
              <a:t>잘 모르는 부분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9C7DC687-6E19-412A-A46F-DBC0DC2BF47A}"/>
              </a:ext>
            </a:extLst>
          </p:cNvPr>
          <p:cNvCxnSpPr/>
          <p:nvPr/>
        </p:nvCxnSpPr>
        <p:spPr>
          <a:xfrm>
            <a:off x="2004969" y="914400"/>
            <a:ext cx="5010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324EC9-EE86-4352-8AFD-3D3054342ED3}"/>
              </a:ext>
            </a:extLst>
          </p:cNvPr>
          <p:cNvSpPr txBox="1"/>
          <p:nvPr/>
        </p:nvSpPr>
        <p:spPr>
          <a:xfrm>
            <a:off x="3104765" y="605031"/>
            <a:ext cx="2808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데이터 </a:t>
            </a:r>
            <a:r>
              <a:rPr lang="ko-KR" altLang="en-US" sz="1400" dirty="0" err="1"/>
              <a:t>분석후</a:t>
            </a:r>
            <a:r>
              <a:rPr lang="ko-KR" altLang="en-US" sz="1400" dirty="0"/>
              <a:t> 데이터표 </a:t>
            </a:r>
            <a:r>
              <a:rPr lang="en-US" altLang="ko-KR" sz="1400" dirty="0"/>
              <a:t>&amp; </a:t>
            </a:r>
            <a:r>
              <a:rPr lang="ko-KR" altLang="en-US" sz="1400" dirty="0"/>
              <a:t>시각화</a:t>
            </a:r>
            <a:r>
              <a:rPr lang="en-US" altLang="ko-KR" sz="1400" dirty="0"/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8316468-1CCE-4A9B-B896-6E4EE7E8F9E1}"/>
              </a:ext>
            </a:extLst>
          </p:cNvPr>
          <p:cNvSpPr/>
          <p:nvPr/>
        </p:nvSpPr>
        <p:spPr>
          <a:xfrm>
            <a:off x="2023833" y="1119343"/>
            <a:ext cx="4970717" cy="560047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B7D4E7F6-B930-4D45-898A-3EAD2D9F81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450" y="1198491"/>
            <a:ext cx="4739622" cy="23436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A17D76DC-3B48-400F-A8D8-4AA10B9B2D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450" y="3663030"/>
            <a:ext cx="4739622" cy="29370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229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C1FD1BD3-F4AD-4222-AECC-B7F8D5F3D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737725"/>
              </p:ext>
            </p:extLst>
          </p:nvPr>
        </p:nvGraphicFramePr>
        <p:xfrm>
          <a:off x="7283236" y="629970"/>
          <a:ext cx="1702319" cy="80056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9470">
                  <a:extLst>
                    <a:ext uri="{9D8B030D-6E8A-4147-A177-3AD203B41FA5}">
                      <a16:colId xmlns:a16="http://schemas.microsoft.com/office/drawing/2014/main" xmlns="" val="2017504478"/>
                    </a:ext>
                  </a:extLst>
                </a:gridCol>
                <a:gridCol w="1342849">
                  <a:extLst>
                    <a:ext uri="{9D8B030D-6E8A-4147-A177-3AD203B41FA5}">
                      <a16:colId xmlns:a16="http://schemas.microsoft.com/office/drawing/2014/main" xmlns="" val="2719649435"/>
                    </a:ext>
                  </a:extLst>
                </a:gridCol>
              </a:tblGrid>
              <a:tr h="373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/>
                        <a:t>전체 데이터표 제공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9144392"/>
                  </a:ext>
                </a:extLst>
              </a:tr>
              <a:tr h="373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 </a:t>
                      </a:r>
                      <a:r>
                        <a:rPr lang="ko-KR" altLang="en-US" sz="1100" dirty="0" err="1"/>
                        <a:t>칼럼별</a:t>
                      </a:r>
                      <a:r>
                        <a:rPr lang="ko-KR" altLang="en-US" sz="1100" dirty="0"/>
                        <a:t> 특징을 표현</a:t>
                      </a:r>
                      <a:endParaRPr lang="en-US" altLang="ko-KR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6168834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FD98877D-0CA2-45D4-867C-5A376132E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821529"/>
              </p:ext>
            </p:extLst>
          </p:nvPr>
        </p:nvGraphicFramePr>
        <p:xfrm>
          <a:off x="158444" y="605031"/>
          <a:ext cx="1647727" cy="132385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47727">
                  <a:extLst>
                    <a:ext uri="{9D8B030D-6E8A-4147-A177-3AD203B41FA5}">
                      <a16:colId xmlns:a16="http://schemas.microsoft.com/office/drawing/2014/main" xmlns="" val="270229933"/>
                    </a:ext>
                  </a:extLst>
                </a:gridCol>
              </a:tblGrid>
              <a:tr h="327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/>
                        <a:t>Statics</a:t>
                      </a:r>
                      <a:endParaRPr lang="ko-KR" altLang="en-US" sz="105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5912457"/>
                  </a:ext>
                </a:extLst>
              </a:tr>
              <a:tr h="332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/>
                        <a:t>RapidMiner</a:t>
                      </a:r>
                      <a:endParaRPr lang="ko-KR" altLang="en-US" sz="105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50912027"/>
                  </a:ext>
                </a:extLst>
              </a:tr>
              <a:tr h="332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Kaggle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5829520"/>
                  </a:ext>
                </a:extLst>
              </a:tr>
              <a:tr h="332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DAISY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476863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08EB406-CC80-4A90-9138-CDB2EB718FED}"/>
              </a:ext>
            </a:extLst>
          </p:cNvPr>
          <p:cNvSpPr/>
          <p:nvPr/>
        </p:nvSpPr>
        <p:spPr>
          <a:xfrm>
            <a:off x="5602778" y="138187"/>
            <a:ext cx="1429789" cy="295813"/>
          </a:xfrm>
          <a:prstGeom prst="rect">
            <a:avLst/>
          </a:prstGeom>
          <a:solidFill>
            <a:schemeClr val="bg1"/>
          </a:solidFill>
          <a:ln>
            <a:solidFill>
              <a:srgbClr val="F63B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400" dirty="0">
                <a:solidFill>
                  <a:schemeClr val="bg1"/>
                </a:solidFill>
                <a:latin typeface="Sitka Small" panose="02000505000000020004" pitchFamily="2" charset="0"/>
              </a:rPr>
              <a:t>잘 모르는 부분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9C7DC687-6E19-412A-A46F-DBC0DC2BF47A}"/>
              </a:ext>
            </a:extLst>
          </p:cNvPr>
          <p:cNvCxnSpPr/>
          <p:nvPr/>
        </p:nvCxnSpPr>
        <p:spPr>
          <a:xfrm>
            <a:off x="2004969" y="914400"/>
            <a:ext cx="5010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324EC9-EE86-4352-8AFD-3D3054342ED3}"/>
              </a:ext>
            </a:extLst>
          </p:cNvPr>
          <p:cNvSpPr txBox="1"/>
          <p:nvPr/>
        </p:nvSpPr>
        <p:spPr>
          <a:xfrm>
            <a:off x="3964810" y="605031"/>
            <a:ext cx="1637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Statics(RapidMiner)</a:t>
            </a:r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9C4F2EF5-6563-47F8-A2F1-437C8A6C0631}"/>
              </a:ext>
            </a:extLst>
          </p:cNvPr>
          <p:cNvSpPr/>
          <p:nvPr/>
        </p:nvSpPr>
        <p:spPr>
          <a:xfrm>
            <a:off x="2036683" y="1052000"/>
            <a:ext cx="4970717" cy="275659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AE1AA592-128D-44F3-BB87-53324704380C}"/>
              </a:ext>
            </a:extLst>
          </p:cNvPr>
          <p:cNvSpPr/>
          <p:nvPr/>
        </p:nvSpPr>
        <p:spPr>
          <a:xfrm>
            <a:off x="2036683" y="4014084"/>
            <a:ext cx="4970717" cy="264059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949DBC6E-77BB-4695-8586-672C1CFA57D3}"/>
              </a:ext>
            </a:extLst>
          </p:cNvPr>
          <p:cNvSpPr txBox="1"/>
          <p:nvPr/>
        </p:nvSpPr>
        <p:spPr>
          <a:xfrm>
            <a:off x="2265921" y="4042602"/>
            <a:ext cx="12207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Name</a:t>
            </a:r>
            <a:endParaRPr lang="ko-KR" altLang="en-US" sz="8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A4A72B77-A4B0-4237-9481-55321392EE56}"/>
              </a:ext>
            </a:extLst>
          </p:cNvPr>
          <p:cNvSpPr txBox="1"/>
          <p:nvPr/>
        </p:nvSpPr>
        <p:spPr>
          <a:xfrm>
            <a:off x="3205053" y="4015524"/>
            <a:ext cx="12207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Type</a:t>
            </a:r>
            <a:endParaRPr lang="ko-KR" altLang="en-US" sz="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D9FBCAA3-017E-4FCF-97A0-DC254F3C3E67}"/>
              </a:ext>
            </a:extLst>
          </p:cNvPr>
          <p:cNvSpPr txBox="1"/>
          <p:nvPr/>
        </p:nvSpPr>
        <p:spPr>
          <a:xfrm>
            <a:off x="3782578" y="4015524"/>
            <a:ext cx="12207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Missing</a:t>
            </a:r>
            <a:endParaRPr lang="ko-KR" altLang="en-US" sz="800" dirty="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xmlns="" id="{47973E53-30A8-464C-AE6D-C6188415F847}"/>
              </a:ext>
            </a:extLst>
          </p:cNvPr>
          <p:cNvSpPr/>
          <p:nvPr/>
        </p:nvSpPr>
        <p:spPr>
          <a:xfrm>
            <a:off x="2069183" y="4240438"/>
            <a:ext cx="4882392" cy="1195259"/>
          </a:xfrm>
          <a:prstGeom prst="roundRect">
            <a:avLst>
              <a:gd name="adj" fmla="val 3763"/>
            </a:avLst>
          </a:prstGeom>
          <a:solidFill>
            <a:schemeClr val="accent1">
              <a:lumMod val="20000"/>
              <a:lumOff val="80000"/>
              <a:alpha val="64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62DB6E3B-F973-4322-8BAE-EEFC50B20B16}"/>
              </a:ext>
            </a:extLst>
          </p:cNvPr>
          <p:cNvCxnSpPr>
            <a:cxnSpLocks/>
          </p:cNvCxnSpPr>
          <p:nvPr/>
        </p:nvCxnSpPr>
        <p:spPr>
          <a:xfrm>
            <a:off x="3103927" y="4480405"/>
            <a:ext cx="0" cy="735705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34A059A8-44D5-45FB-82AC-F3D8016EFFF9}"/>
              </a:ext>
            </a:extLst>
          </p:cNvPr>
          <p:cNvSpPr txBox="1"/>
          <p:nvPr/>
        </p:nvSpPr>
        <p:spPr>
          <a:xfrm>
            <a:off x="2069183" y="4742577"/>
            <a:ext cx="1220709" cy="49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800" dirty="0"/>
              <a:t>Passenger Class</a:t>
            </a:r>
            <a:endParaRPr lang="ko-KR" altLang="en-US" sz="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75360E7A-AC98-47D4-A496-0013D91CBDB1}"/>
              </a:ext>
            </a:extLst>
          </p:cNvPr>
          <p:cNvSpPr txBox="1"/>
          <p:nvPr/>
        </p:nvSpPr>
        <p:spPr>
          <a:xfrm>
            <a:off x="3204710" y="4742644"/>
            <a:ext cx="1220709" cy="49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Polynomial</a:t>
            </a:r>
            <a:endParaRPr lang="ko-KR" altLang="en-US" sz="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56605E03-64A3-4FF2-A3D5-AAAFC67F15E2}"/>
              </a:ext>
            </a:extLst>
          </p:cNvPr>
          <p:cNvSpPr txBox="1"/>
          <p:nvPr/>
        </p:nvSpPr>
        <p:spPr>
          <a:xfrm>
            <a:off x="3919235" y="4754432"/>
            <a:ext cx="307999" cy="49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</a:t>
            </a:r>
            <a:endParaRPr lang="ko-KR" altLang="en-US" sz="8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3F7CD89E-39BA-4D19-9DCC-D78CED1FEE46}"/>
              </a:ext>
            </a:extLst>
          </p:cNvPr>
          <p:cNvSpPr txBox="1"/>
          <p:nvPr/>
        </p:nvSpPr>
        <p:spPr>
          <a:xfrm>
            <a:off x="5363192" y="4750072"/>
            <a:ext cx="782284" cy="49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Second(277)</a:t>
            </a:r>
            <a:endParaRPr lang="ko-KR" altLang="en-US" sz="8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CACC7597-B93F-40A7-8E71-84E80141A0B4}"/>
              </a:ext>
            </a:extLst>
          </p:cNvPr>
          <p:cNvSpPr txBox="1"/>
          <p:nvPr/>
        </p:nvSpPr>
        <p:spPr>
          <a:xfrm>
            <a:off x="6072405" y="4761892"/>
            <a:ext cx="782284" cy="49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Third(709)</a:t>
            </a:r>
            <a:endParaRPr lang="ko-KR" altLang="en-US" sz="8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D171CFE2-9923-44D4-A21A-C63745DA3CC0}"/>
              </a:ext>
            </a:extLst>
          </p:cNvPr>
          <p:cNvSpPr txBox="1"/>
          <p:nvPr/>
        </p:nvSpPr>
        <p:spPr>
          <a:xfrm>
            <a:off x="5378737" y="4422957"/>
            <a:ext cx="1220709" cy="49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accent1">
                    <a:lumMod val="75000"/>
                  </a:schemeClr>
                </a:solidFill>
              </a:rPr>
              <a:t>Least</a:t>
            </a:r>
            <a:endParaRPr lang="ko-KR" alt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4BBC3634-8455-49A1-9165-F320766D7ADF}"/>
              </a:ext>
            </a:extLst>
          </p:cNvPr>
          <p:cNvSpPr txBox="1"/>
          <p:nvPr/>
        </p:nvSpPr>
        <p:spPr>
          <a:xfrm>
            <a:off x="6091670" y="4422957"/>
            <a:ext cx="1220709" cy="49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accent1">
                    <a:lumMod val="75000"/>
                  </a:schemeClr>
                </a:solidFill>
              </a:rPr>
              <a:t>Most</a:t>
            </a:r>
            <a:endParaRPr lang="ko-KR" alt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595258F3-99FA-4FF7-A674-E6AC9910CCC0}"/>
              </a:ext>
            </a:extLst>
          </p:cNvPr>
          <p:cNvGrpSpPr/>
          <p:nvPr/>
        </p:nvGrpSpPr>
        <p:grpSpPr>
          <a:xfrm>
            <a:off x="2069183" y="5491397"/>
            <a:ext cx="4975152" cy="520960"/>
            <a:chOff x="2069183" y="1392321"/>
            <a:chExt cx="4975152" cy="520960"/>
          </a:xfrm>
        </p:grpSpPr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xmlns="" id="{9F4D9E60-9089-49CC-947D-BFB6ECF853F2}"/>
                </a:ext>
              </a:extLst>
            </p:cNvPr>
            <p:cNvSpPr/>
            <p:nvPr/>
          </p:nvSpPr>
          <p:spPr>
            <a:xfrm>
              <a:off x="2069183" y="1393208"/>
              <a:ext cx="4882392" cy="520073"/>
            </a:xfrm>
            <a:prstGeom prst="roundRect">
              <a:avLst>
                <a:gd name="adj" fmla="val 3763"/>
              </a:avLst>
            </a:prstGeom>
            <a:solidFill>
              <a:schemeClr val="accent1">
                <a:lumMod val="20000"/>
                <a:lumOff val="80000"/>
                <a:alpha val="64000"/>
              </a:schemeClr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xmlns="" id="{16A68644-CC3E-4CEF-A15B-2791677BFF85}"/>
                </a:ext>
              </a:extLst>
            </p:cNvPr>
            <p:cNvCxnSpPr>
              <a:cxnSpLocks/>
            </p:cNvCxnSpPr>
            <p:nvPr/>
          </p:nvCxnSpPr>
          <p:spPr>
            <a:xfrm>
              <a:off x="3103927" y="1475720"/>
              <a:ext cx="0" cy="320115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E7368AA7-B113-4A8E-8B53-B44FD7E48E40}"/>
                </a:ext>
              </a:extLst>
            </p:cNvPr>
            <p:cNvSpPr txBox="1"/>
            <p:nvPr/>
          </p:nvSpPr>
          <p:spPr>
            <a:xfrm>
              <a:off x="2069183" y="1531392"/>
              <a:ext cx="12207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800" dirty="0"/>
                <a:t>Name</a:t>
              </a:r>
              <a:endParaRPr lang="ko-KR" altLang="en-US" sz="8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CD99DD02-8A2D-4A52-AD90-0169CCBA2D37}"/>
                </a:ext>
              </a:extLst>
            </p:cNvPr>
            <p:cNvSpPr txBox="1"/>
            <p:nvPr/>
          </p:nvSpPr>
          <p:spPr>
            <a:xfrm>
              <a:off x="3204710" y="1531421"/>
              <a:ext cx="12207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Polynomial</a:t>
              </a:r>
              <a:endParaRPr lang="ko-KR" altLang="en-US" sz="8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E00FBCDC-A3A1-4FE7-B1E8-DEA71404C891}"/>
                </a:ext>
              </a:extLst>
            </p:cNvPr>
            <p:cNvSpPr txBox="1"/>
            <p:nvPr/>
          </p:nvSpPr>
          <p:spPr>
            <a:xfrm>
              <a:off x="3919235" y="1536550"/>
              <a:ext cx="3079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0</a:t>
              </a:r>
              <a:endParaRPr lang="ko-KR" altLang="en-US" sz="8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DD90CF62-ED02-4DA1-835B-2266721B890C}"/>
                </a:ext>
              </a:extLst>
            </p:cNvPr>
            <p:cNvSpPr txBox="1"/>
            <p:nvPr/>
          </p:nvSpPr>
          <p:spPr>
            <a:xfrm>
              <a:off x="4230677" y="1534653"/>
              <a:ext cx="782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Allen…(1)</a:t>
              </a:r>
              <a:endParaRPr lang="ko-KR" altLang="en-US" sz="8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1A3A3D3F-C26F-45F3-8F1D-1D42A01653E7}"/>
                </a:ext>
              </a:extLst>
            </p:cNvPr>
            <p:cNvSpPr txBox="1"/>
            <p:nvPr/>
          </p:nvSpPr>
          <p:spPr>
            <a:xfrm>
              <a:off x="4939890" y="1539796"/>
              <a:ext cx="782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Tom(3)</a:t>
              </a:r>
              <a:endParaRPr lang="ko-KR" altLang="en-US" sz="800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4F1057B8-AF98-422B-80CA-B98FD606D667}"/>
                </a:ext>
              </a:extLst>
            </p:cNvPr>
            <p:cNvSpPr txBox="1"/>
            <p:nvPr/>
          </p:nvSpPr>
          <p:spPr>
            <a:xfrm>
              <a:off x="5569933" y="1544939"/>
              <a:ext cx="14744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Allen, Tom, Anderson..[1 more] </a:t>
              </a:r>
              <a:endParaRPr lang="ko-KR" altLang="en-US" sz="8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3D3847DB-6253-4C94-A658-326658EA614B}"/>
                </a:ext>
              </a:extLst>
            </p:cNvPr>
            <p:cNvSpPr txBox="1"/>
            <p:nvPr/>
          </p:nvSpPr>
          <p:spPr>
            <a:xfrm>
              <a:off x="4246222" y="1392321"/>
              <a:ext cx="12207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accent1">
                      <a:lumMod val="75000"/>
                    </a:schemeClr>
                  </a:solidFill>
                </a:rPr>
                <a:t>Least</a:t>
              </a:r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707406A3-A71E-440E-9B30-0FAFD9DC7582}"/>
                </a:ext>
              </a:extLst>
            </p:cNvPr>
            <p:cNvSpPr txBox="1"/>
            <p:nvPr/>
          </p:nvSpPr>
          <p:spPr>
            <a:xfrm>
              <a:off x="4959155" y="1392321"/>
              <a:ext cx="12207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accent1">
                      <a:lumMod val="75000"/>
                    </a:schemeClr>
                  </a:solidFill>
                </a:rPr>
                <a:t>Most</a:t>
              </a:r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CAB21387-AF26-4857-BE78-3C3417DC8EC4}"/>
                </a:ext>
              </a:extLst>
            </p:cNvPr>
            <p:cNvSpPr txBox="1"/>
            <p:nvPr/>
          </p:nvSpPr>
          <p:spPr>
            <a:xfrm>
              <a:off x="5588774" y="1392321"/>
              <a:ext cx="12207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accent1">
                      <a:lumMod val="75000"/>
                    </a:schemeClr>
                  </a:solidFill>
                </a:rPr>
                <a:t>Values</a:t>
              </a:r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B739C169-AC46-4D56-8563-B110E7E124AD}"/>
              </a:ext>
            </a:extLst>
          </p:cNvPr>
          <p:cNvGrpSpPr/>
          <p:nvPr/>
        </p:nvGrpSpPr>
        <p:grpSpPr>
          <a:xfrm>
            <a:off x="2070231" y="6052428"/>
            <a:ext cx="4975152" cy="520960"/>
            <a:chOff x="2069183" y="1392321"/>
            <a:chExt cx="4975152" cy="520960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xmlns="" id="{4C04D220-E67B-4E62-8036-BF12DCDC437C}"/>
                </a:ext>
              </a:extLst>
            </p:cNvPr>
            <p:cNvSpPr/>
            <p:nvPr/>
          </p:nvSpPr>
          <p:spPr>
            <a:xfrm>
              <a:off x="2069183" y="1393208"/>
              <a:ext cx="4882392" cy="520073"/>
            </a:xfrm>
            <a:prstGeom prst="roundRect">
              <a:avLst>
                <a:gd name="adj" fmla="val 3763"/>
              </a:avLst>
            </a:prstGeom>
            <a:solidFill>
              <a:schemeClr val="accent1">
                <a:lumMod val="20000"/>
                <a:lumOff val="80000"/>
                <a:alpha val="64000"/>
              </a:schemeClr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xmlns="" id="{C92523B2-30A2-4A9C-8E89-34F4946581A8}"/>
                </a:ext>
              </a:extLst>
            </p:cNvPr>
            <p:cNvCxnSpPr>
              <a:cxnSpLocks/>
            </p:cNvCxnSpPr>
            <p:nvPr/>
          </p:nvCxnSpPr>
          <p:spPr>
            <a:xfrm>
              <a:off x="3103927" y="1475720"/>
              <a:ext cx="0" cy="320115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63DA49E9-376D-4A5D-ACA3-E2D0F6A2024C}"/>
                </a:ext>
              </a:extLst>
            </p:cNvPr>
            <p:cNvSpPr txBox="1"/>
            <p:nvPr/>
          </p:nvSpPr>
          <p:spPr>
            <a:xfrm>
              <a:off x="2069183" y="1531392"/>
              <a:ext cx="12207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800" dirty="0"/>
                <a:t>Gender</a:t>
              </a:r>
              <a:endParaRPr lang="ko-KR" altLang="en-US" sz="8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B98EC120-5E42-4262-ADBE-2D2CE2A158F2}"/>
                </a:ext>
              </a:extLst>
            </p:cNvPr>
            <p:cNvSpPr txBox="1"/>
            <p:nvPr/>
          </p:nvSpPr>
          <p:spPr>
            <a:xfrm>
              <a:off x="3204710" y="1531421"/>
              <a:ext cx="12207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Polynomial</a:t>
              </a:r>
              <a:endParaRPr lang="ko-KR" altLang="en-US" sz="8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1E92D1DD-DF0B-4FEE-B9CE-E3C4461312C6}"/>
                </a:ext>
              </a:extLst>
            </p:cNvPr>
            <p:cNvSpPr txBox="1"/>
            <p:nvPr/>
          </p:nvSpPr>
          <p:spPr>
            <a:xfrm>
              <a:off x="3919235" y="1536550"/>
              <a:ext cx="3079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0</a:t>
              </a:r>
              <a:endParaRPr lang="ko-KR" altLang="en-US" sz="8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2EEB1D69-3823-4880-975C-5699EAECEAF8}"/>
                </a:ext>
              </a:extLst>
            </p:cNvPr>
            <p:cNvSpPr txBox="1"/>
            <p:nvPr/>
          </p:nvSpPr>
          <p:spPr>
            <a:xfrm>
              <a:off x="4230677" y="1534653"/>
              <a:ext cx="782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Female(2)</a:t>
              </a:r>
              <a:endParaRPr lang="ko-KR" altLang="en-US" sz="800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7856ADF7-CC96-479D-BAE5-A5B258DBDC64}"/>
                </a:ext>
              </a:extLst>
            </p:cNvPr>
            <p:cNvSpPr txBox="1"/>
            <p:nvPr/>
          </p:nvSpPr>
          <p:spPr>
            <a:xfrm>
              <a:off x="4939890" y="1539796"/>
              <a:ext cx="782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Male(2)</a:t>
              </a:r>
              <a:endParaRPr lang="ko-KR" altLang="en-US" sz="8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BACDCF1E-243E-4EB8-AE1B-CD575261BEFC}"/>
                </a:ext>
              </a:extLst>
            </p:cNvPr>
            <p:cNvSpPr txBox="1"/>
            <p:nvPr/>
          </p:nvSpPr>
          <p:spPr>
            <a:xfrm>
              <a:off x="5569933" y="1544939"/>
              <a:ext cx="14744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Female(2), Male(2)</a:t>
              </a:r>
              <a:endParaRPr lang="ko-KR" altLang="en-US" sz="8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xmlns="" id="{7C040260-C9B5-494D-88FF-253BAC4776C6}"/>
                </a:ext>
              </a:extLst>
            </p:cNvPr>
            <p:cNvSpPr txBox="1"/>
            <p:nvPr/>
          </p:nvSpPr>
          <p:spPr>
            <a:xfrm>
              <a:off x="4246222" y="1392321"/>
              <a:ext cx="12207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accent1">
                      <a:lumMod val="75000"/>
                    </a:schemeClr>
                  </a:solidFill>
                </a:rPr>
                <a:t>Least</a:t>
              </a:r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19F30D60-54C5-4007-BCA5-CB221A39B912}"/>
                </a:ext>
              </a:extLst>
            </p:cNvPr>
            <p:cNvSpPr txBox="1"/>
            <p:nvPr/>
          </p:nvSpPr>
          <p:spPr>
            <a:xfrm>
              <a:off x="4959155" y="1392321"/>
              <a:ext cx="12207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accent1">
                      <a:lumMod val="75000"/>
                    </a:schemeClr>
                  </a:solidFill>
                </a:rPr>
                <a:t>Most</a:t>
              </a:r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7965F7BA-FB79-45A7-A9F2-650D3FA41CE6}"/>
                </a:ext>
              </a:extLst>
            </p:cNvPr>
            <p:cNvSpPr txBox="1"/>
            <p:nvPr/>
          </p:nvSpPr>
          <p:spPr>
            <a:xfrm>
              <a:off x="5588774" y="1392321"/>
              <a:ext cx="12207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accent1">
                      <a:lumMod val="75000"/>
                    </a:schemeClr>
                  </a:solidFill>
                </a:rPr>
                <a:t>Values</a:t>
              </a:r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5A8AE319-EB33-42BE-9405-C62BC719BB32}"/>
              </a:ext>
            </a:extLst>
          </p:cNvPr>
          <p:cNvSpPr/>
          <p:nvPr/>
        </p:nvSpPr>
        <p:spPr>
          <a:xfrm>
            <a:off x="4246222" y="4414153"/>
            <a:ext cx="1076688" cy="81476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3311D64D-9900-4FF1-876A-02C290C18C3C}"/>
              </a:ext>
            </a:extLst>
          </p:cNvPr>
          <p:cNvSpPr/>
          <p:nvPr/>
        </p:nvSpPr>
        <p:spPr>
          <a:xfrm>
            <a:off x="4358691" y="4563611"/>
            <a:ext cx="179068" cy="6524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EAD62039-DEA4-4350-B960-2E53969DB080}"/>
              </a:ext>
            </a:extLst>
          </p:cNvPr>
          <p:cNvSpPr/>
          <p:nvPr/>
        </p:nvSpPr>
        <p:spPr>
          <a:xfrm>
            <a:off x="4677508" y="4761892"/>
            <a:ext cx="179068" cy="454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xmlns="" id="{96008A19-3443-475E-B287-95B0E566E3C7}"/>
              </a:ext>
            </a:extLst>
          </p:cNvPr>
          <p:cNvSpPr/>
          <p:nvPr/>
        </p:nvSpPr>
        <p:spPr>
          <a:xfrm>
            <a:off x="4989504" y="4918102"/>
            <a:ext cx="194060" cy="2980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FD185963-170B-4582-9324-156C05A25E41}"/>
              </a:ext>
            </a:extLst>
          </p:cNvPr>
          <p:cNvSpPr txBox="1"/>
          <p:nvPr/>
        </p:nvSpPr>
        <p:spPr>
          <a:xfrm>
            <a:off x="4573913" y="5231056"/>
            <a:ext cx="415592" cy="191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Second</a:t>
            </a:r>
            <a:endParaRPr lang="ko-KR" altLang="en-US" sz="6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6CBFD6AC-A84B-47D3-8D61-5BB0D1E99B4E}"/>
              </a:ext>
            </a:extLst>
          </p:cNvPr>
          <p:cNvSpPr txBox="1"/>
          <p:nvPr/>
        </p:nvSpPr>
        <p:spPr>
          <a:xfrm>
            <a:off x="4261916" y="5231056"/>
            <a:ext cx="415592" cy="191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Third</a:t>
            </a:r>
            <a:endParaRPr lang="ko-KR" altLang="en-US" sz="6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3D4BD66E-7B74-4B9D-AB87-76C2B1B995FE}"/>
              </a:ext>
            </a:extLst>
          </p:cNvPr>
          <p:cNvSpPr txBox="1"/>
          <p:nvPr/>
        </p:nvSpPr>
        <p:spPr>
          <a:xfrm>
            <a:off x="4909222" y="5231056"/>
            <a:ext cx="415592" cy="191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First</a:t>
            </a:r>
            <a:endParaRPr lang="ko-KR" altLang="en-US" sz="6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17C0763D-E654-45B3-8AF4-5BB6C545C41D}"/>
              </a:ext>
            </a:extLst>
          </p:cNvPr>
          <p:cNvSpPr txBox="1"/>
          <p:nvPr/>
        </p:nvSpPr>
        <p:spPr>
          <a:xfrm>
            <a:off x="4476856" y="4015524"/>
            <a:ext cx="12207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Statistics</a:t>
            </a:r>
            <a:endParaRPr lang="ko-KR" altLang="en-US" sz="800" dirty="0"/>
          </a:p>
        </p:txBody>
      </p:sp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xmlns="" id="{3479E1C0-9A40-4E75-BD69-10C2089F0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005742"/>
              </p:ext>
            </p:extLst>
          </p:nvPr>
        </p:nvGraphicFramePr>
        <p:xfrm>
          <a:off x="2087257" y="1207997"/>
          <a:ext cx="4869568" cy="2525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392">
                  <a:extLst>
                    <a:ext uri="{9D8B030D-6E8A-4147-A177-3AD203B41FA5}">
                      <a16:colId xmlns:a16="http://schemas.microsoft.com/office/drawing/2014/main" xmlns="" val="3836651044"/>
                    </a:ext>
                  </a:extLst>
                </a:gridCol>
                <a:gridCol w="1217392">
                  <a:extLst>
                    <a:ext uri="{9D8B030D-6E8A-4147-A177-3AD203B41FA5}">
                      <a16:colId xmlns:a16="http://schemas.microsoft.com/office/drawing/2014/main" xmlns="" val="656204911"/>
                    </a:ext>
                  </a:extLst>
                </a:gridCol>
                <a:gridCol w="1217392">
                  <a:extLst>
                    <a:ext uri="{9D8B030D-6E8A-4147-A177-3AD203B41FA5}">
                      <a16:colId xmlns:a16="http://schemas.microsoft.com/office/drawing/2014/main" xmlns="" val="570444544"/>
                    </a:ext>
                  </a:extLst>
                </a:gridCol>
                <a:gridCol w="1217392">
                  <a:extLst>
                    <a:ext uri="{9D8B030D-6E8A-4147-A177-3AD203B41FA5}">
                      <a16:colId xmlns:a16="http://schemas.microsoft.com/office/drawing/2014/main" xmlns="" val="2346223713"/>
                    </a:ext>
                  </a:extLst>
                </a:gridCol>
              </a:tblGrid>
              <a:tr h="3673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Passenger</a:t>
                      </a:r>
                    </a:p>
                    <a:p>
                      <a:pPr latinLnBrk="1"/>
                      <a:r>
                        <a:rPr lang="en-US" altLang="ko-KR" sz="1600" dirty="0"/>
                        <a:t>Class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Name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Gender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Survive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68157048"/>
                  </a:ext>
                </a:extLst>
              </a:tr>
              <a:tr h="4865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First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Allen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Female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26499312"/>
                  </a:ext>
                </a:extLst>
              </a:tr>
              <a:tr h="4865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First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Male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411158857"/>
                  </a:ext>
                </a:extLst>
              </a:tr>
              <a:tr h="4865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Second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Male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79725473"/>
                  </a:ext>
                </a:extLst>
              </a:tr>
              <a:tr h="4865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Third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Barber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Female</a:t>
                      </a:r>
                      <a:endParaRPr lang="ko-KR" altLang="en-US" sz="14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24772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82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C1FD1BD3-F4AD-4222-AECC-B7F8D5F3D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41368"/>
              </p:ext>
            </p:extLst>
          </p:nvPr>
        </p:nvGraphicFramePr>
        <p:xfrm>
          <a:off x="7283236" y="629970"/>
          <a:ext cx="1702319" cy="1143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9470">
                  <a:extLst>
                    <a:ext uri="{9D8B030D-6E8A-4147-A177-3AD203B41FA5}">
                      <a16:colId xmlns:a16="http://schemas.microsoft.com/office/drawing/2014/main" xmlns="" val="2017504478"/>
                    </a:ext>
                  </a:extLst>
                </a:gridCol>
                <a:gridCol w="1342849">
                  <a:extLst>
                    <a:ext uri="{9D8B030D-6E8A-4147-A177-3AD203B41FA5}">
                      <a16:colId xmlns:a16="http://schemas.microsoft.com/office/drawing/2014/main" xmlns="" val="2719649435"/>
                    </a:ext>
                  </a:extLst>
                </a:gridCol>
              </a:tblGrid>
              <a:tr h="373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Statics</a:t>
                      </a:r>
                      <a:r>
                        <a:rPr lang="ko-KR" altLang="en-US" sz="900" b="0" dirty="0"/>
                        <a:t>의 데이터 시트를 다운로드</a:t>
                      </a:r>
                      <a:r>
                        <a:rPr lang="en-US" altLang="ko-KR" sz="900" b="0" dirty="0"/>
                        <a:t>, </a:t>
                      </a:r>
                      <a:r>
                        <a:rPr lang="ko-KR" altLang="en-US" sz="900" b="0" dirty="0"/>
                        <a:t>확대</a:t>
                      </a:r>
                      <a:r>
                        <a:rPr lang="en-US" altLang="ko-KR" sz="900" b="0" dirty="0"/>
                        <a:t>, </a:t>
                      </a:r>
                      <a:r>
                        <a:rPr lang="ko-KR" altLang="en-US" sz="900" b="0" dirty="0"/>
                        <a:t>전체적인 개수를 표현</a:t>
                      </a:r>
                      <a:r>
                        <a:rPr lang="en-US" altLang="ko-KR" sz="900" b="0" dirty="0"/>
                        <a:t>.</a:t>
                      </a:r>
                      <a:endParaRPr lang="ko-KR" altLang="en-US" sz="9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9144392"/>
                  </a:ext>
                </a:extLst>
              </a:tr>
              <a:tr h="373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각 칼럼별로 칼럼의 성질에 따라 차트형태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또는 퍼센트 형식으로 표현</a:t>
                      </a:r>
                      <a:endParaRPr lang="en-US" altLang="ko-KR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6168834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FD98877D-0CA2-45D4-867C-5A376132E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199045"/>
              </p:ext>
            </p:extLst>
          </p:nvPr>
        </p:nvGraphicFramePr>
        <p:xfrm>
          <a:off x="158444" y="605031"/>
          <a:ext cx="1647727" cy="132385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47727">
                  <a:extLst>
                    <a:ext uri="{9D8B030D-6E8A-4147-A177-3AD203B41FA5}">
                      <a16:colId xmlns:a16="http://schemas.microsoft.com/office/drawing/2014/main" xmlns="" val="270229933"/>
                    </a:ext>
                  </a:extLst>
                </a:gridCol>
              </a:tblGrid>
              <a:tr h="327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/>
                        <a:t>Statics</a:t>
                      </a:r>
                      <a:endParaRPr lang="ko-KR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5912457"/>
                  </a:ext>
                </a:extLst>
              </a:tr>
              <a:tr h="332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/>
                        <a:t>RapidMiner</a:t>
                      </a:r>
                      <a:endParaRPr lang="ko-KR" altLang="en-US" sz="105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50912027"/>
                  </a:ext>
                </a:extLst>
              </a:tr>
              <a:tr h="332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Kaggle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5829520"/>
                  </a:ext>
                </a:extLst>
              </a:tr>
              <a:tr h="332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DAISY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476863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08EB406-CC80-4A90-9138-CDB2EB718FED}"/>
              </a:ext>
            </a:extLst>
          </p:cNvPr>
          <p:cNvSpPr/>
          <p:nvPr/>
        </p:nvSpPr>
        <p:spPr>
          <a:xfrm>
            <a:off x="5602778" y="138187"/>
            <a:ext cx="1429789" cy="295813"/>
          </a:xfrm>
          <a:prstGeom prst="rect">
            <a:avLst/>
          </a:prstGeom>
          <a:solidFill>
            <a:schemeClr val="bg1"/>
          </a:solidFill>
          <a:ln>
            <a:solidFill>
              <a:srgbClr val="F63B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400" dirty="0">
                <a:solidFill>
                  <a:schemeClr val="bg1"/>
                </a:solidFill>
                <a:latin typeface="Sitka Small" panose="02000505000000020004" pitchFamily="2" charset="0"/>
              </a:rPr>
              <a:t>잘 모르는 부분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9C7DC687-6E19-412A-A46F-DBC0DC2BF47A}"/>
              </a:ext>
            </a:extLst>
          </p:cNvPr>
          <p:cNvCxnSpPr/>
          <p:nvPr/>
        </p:nvCxnSpPr>
        <p:spPr>
          <a:xfrm>
            <a:off x="2004969" y="914400"/>
            <a:ext cx="5010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324EC9-EE86-4352-8AFD-3D3054342ED3}"/>
              </a:ext>
            </a:extLst>
          </p:cNvPr>
          <p:cNvSpPr txBox="1"/>
          <p:nvPr/>
        </p:nvSpPr>
        <p:spPr>
          <a:xfrm>
            <a:off x="3964810" y="605031"/>
            <a:ext cx="121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Statics(Kaggle)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A35B84F0-8E26-4FD2-887F-AC3A35479F73}"/>
              </a:ext>
            </a:extLst>
          </p:cNvPr>
          <p:cNvSpPr/>
          <p:nvPr/>
        </p:nvSpPr>
        <p:spPr>
          <a:xfrm>
            <a:off x="2028294" y="1052000"/>
            <a:ext cx="4970717" cy="560047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2878DDA-1145-4936-A335-974BD83517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033" y="2190534"/>
            <a:ext cx="4831427" cy="247693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2FD91C0-F8B0-496B-804D-4CBB845CE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627" y="1401228"/>
            <a:ext cx="2834886" cy="4724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D5FE43E3-75B0-4023-997D-7544919906F2}"/>
              </a:ext>
            </a:extLst>
          </p:cNvPr>
          <p:cNvSpPr/>
          <p:nvPr/>
        </p:nvSpPr>
        <p:spPr>
          <a:xfrm>
            <a:off x="5834578" y="2190534"/>
            <a:ext cx="1091513" cy="266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xmlns="" id="{891A255E-9B67-4B97-B8FD-6021C8914A06}"/>
              </a:ext>
            </a:extLst>
          </p:cNvPr>
          <p:cNvCxnSpPr/>
          <p:nvPr/>
        </p:nvCxnSpPr>
        <p:spPr>
          <a:xfrm rot="10800000">
            <a:off x="5834578" y="1665932"/>
            <a:ext cx="709888" cy="526179"/>
          </a:xfrm>
          <a:prstGeom prst="bentConnector3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5D8E64BA-531B-4F8C-A10C-42B653D421D6}"/>
              </a:ext>
            </a:extLst>
          </p:cNvPr>
          <p:cNvSpPr/>
          <p:nvPr/>
        </p:nvSpPr>
        <p:spPr>
          <a:xfrm>
            <a:off x="2825065" y="1276568"/>
            <a:ext cx="287123" cy="2871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5412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C1FD1BD3-F4AD-4222-AECC-B7F8D5F3D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599040"/>
              </p:ext>
            </p:extLst>
          </p:nvPr>
        </p:nvGraphicFramePr>
        <p:xfrm>
          <a:off x="7283236" y="629970"/>
          <a:ext cx="1702319" cy="74768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9470">
                  <a:extLst>
                    <a:ext uri="{9D8B030D-6E8A-4147-A177-3AD203B41FA5}">
                      <a16:colId xmlns:a16="http://schemas.microsoft.com/office/drawing/2014/main" xmlns="" val="2017504478"/>
                    </a:ext>
                  </a:extLst>
                </a:gridCol>
                <a:gridCol w="1342849">
                  <a:extLst>
                    <a:ext uri="{9D8B030D-6E8A-4147-A177-3AD203B41FA5}">
                      <a16:colId xmlns:a16="http://schemas.microsoft.com/office/drawing/2014/main" xmlns="" val="2719649435"/>
                    </a:ext>
                  </a:extLst>
                </a:gridCol>
              </a:tblGrid>
              <a:tr h="373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/>
                        <a:t>데이터 편집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9144392"/>
                  </a:ext>
                </a:extLst>
              </a:tr>
              <a:tr h="373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데이터 다운로드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저장</a:t>
                      </a:r>
                      <a:endParaRPr lang="en-US" altLang="ko-KR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6168834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FD98877D-0CA2-45D4-867C-5A376132E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568746"/>
              </p:ext>
            </p:extLst>
          </p:nvPr>
        </p:nvGraphicFramePr>
        <p:xfrm>
          <a:off x="158444" y="605031"/>
          <a:ext cx="1647727" cy="132385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47727">
                  <a:extLst>
                    <a:ext uri="{9D8B030D-6E8A-4147-A177-3AD203B41FA5}">
                      <a16:colId xmlns:a16="http://schemas.microsoft.com/office/drawing/2014/main" xmlns="" val="270229933"/>
                    </a:ext>
                  </a:extLst>
                </a:gridCol>
              </a:tblGrid>
              <a:tr h="327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/>
                        <a:t>Statics</a:t>
                      </a:r>
                      <a:endParaRPr lang="ko-KR" altLang="en-US" sz="105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5912457"/>
                  </a:ext>
                </a:extLst>
              </a:tr>
              <a:tr h="332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/>
                        <a:t>RapidMiner</a:t>
                      </a:r>
                      <a:endParaRPr lang="ko-KR" altLang="en-US" sz="105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50912027"/>
                  </a:ext>
                </a:extLst>
              </a:tr>
              <a:tr h="332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Kaggle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5829520"/>
                  </a:ext>
                </a:extLst>
              </a:tr>
              <a:tr h="332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DAISY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476863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08EB406-CC80-4A90-9138-CDB2EB718FED}"/>
              </a:ext>
            </a:extLst>
          </p:cNvPr>
          <p:cNvSpPr/>
          <p:nvPr/>
        </p:nvSpPr>
        <p:spPr>
          <a:xfrm>
            <a:off x="5602778" y="138187"/>
            <a:ext cx="1429789" cy="295813"/>
          </a:xfrm>
          <a:prstGeom prst="rect">
            <a:avLst/>
          </a:prstGeom>
          <a:solidFill>
            <a:schemeClr val="bg1"/>
          </a:solidFill>
          <a:ln>
            <a:solidFill>
              <a:srgbClr val="F63B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400" dirty="0">
                <a:solidFill>
                  <a:schemeClr val="bg1"/>
                </a:solidFill>
                <a:latin typeface="Sitka Small" panose="02000505000000020004" pitchFamily="2" charset="0"/>
              </a:rPr>
              <a:t>잘 모르는 부분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9C7DC687-6E19-412A-A46F-DBC0DC2BF47A}"/>
              </a:ext>
            </a:extLst>
          </p:cNvPr>
          <p:cNvCxnSpPr/>
          <p:nvPr/>
        </p:nvCxnSpPr>
        <p:spPr>
          <a:xfrm>
            <a:off x="2004969" y="914400"/>
            <a:ext cx="5010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324EC9-EE86-4352-8AFD-3D3054342ED3}"/>
              </a:ext>
            </a:extLst>
          </p:cNvPr>
          <p:cNvSpPr txBox="1"/>
          <p:nvPr/>
        </p:nvSpPr>
        <p:spPr>
          <a:xfrm>
            <a:off x="3964810" y="605031"/>
            <a:ext cx="121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Statics(DAISY)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A35B84F0-8E26-4FD2-887F-AC3A35479F73}"/>
              </a:ext>
            </a:extLst>
          </p:cNvPr>
          <p:cNvSpPr/>
          <p:nvPr/>
        </p:nvSpPr>
        <p:spPr>
          <a:xfrm>
            <a:off x="2028294" y="1052000"/>
            <a:ext cx="4970717" cy="560047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B5413A6-494B-40D6-835A-4DB8AD5064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724" y="2797789"/>
            <a:ext cx="4729368" cy="195161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8D01F0C-A931-40B1-AB0E-5F0ABD4F3855}"/>
              </a:ext>
            </a:extLst>
          </p:cNvPr>
          <p:cNvSpPr/>
          <p:nvPr/>
        </p:nvSpPr>
        <p:spPr>
          <a:xfrm>
            <a:off x="5921405" y="3429000"/>
            <a:ext cx="1013687" cy="227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8D64CA21-C468-43D8-9870-B62567D96B91}"/>
              </a:ext>
            </a:extLst>
          </p:cNvPr>
          <p:cNvSpPr/>
          <p:nvPr/>
        </p:nvSpPr>
        <p:spPr>
          <a:xfrm>
            <a:off x="2208909" y="3214488"/>
            <a:ext cx="1448691" cy="441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564E8D12-4F69-4C79-ADF7-A2B152F5E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884" y="1593073"/>
            <a:ext cx="3970364" cy="10135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34E9B7DF-A718-4FFE-9A81-8918AFB23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734" y="4940609"/>
            <a:ext cx="2408129" cy="487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72842E43-15F5-46BD-A7A8-EE0565CA820D}"/>
              </a:ext>
            </a:extLst>
          </p:cNvPr>
          <p:cNvCxnSpPr>
            <a:cxnSpLocks/>
          </p:cNvCxnSpPr>
          <p:nvPr/>
        </p:nvCxnSpPr>
        <p:spPr>
          <a:xfrm flipV="1">
            <a:off x="3085746" y="2688113"/>
            <a:ext cx="0" cy="5263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xmlns="" id="{A836ED00-8652-4856-B85F-190AF99E8C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16203" y="3656087"/>
            <a:ext cx="1694629" cy="1528382"/>
          </a:xfrm>
          <a:prstGeom prst="bentConnector3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662FC88C-E4AE-4E72-A017-48F4ADC0DD33}"/>
              </a:ext>
            </a:extLst>
          </p:cNvPr>
          <p:cNvSpPr/>
          <p:nvPr/>
        </p:nvSpPr>
        <p:spPr>
          <a:xfrm>
            <a:off x="2314322" y="1417347"/>
            <a:ext cx="287123" cy="2871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D4286043-B6D5-4902-A48E-9EACD789004E}"/>
              </a:ext>
            </a:extLst>
          </p:cNvPr>
          <p:cNvSpPr/>
          <p:nvPr/>
        </p:nvSpPr>
        <p:spPr>
          <a:xfrm>
            <a:off x="2524310" y="4865381"/>
            <a:ext cx="287123" cy="2871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36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C1FD1BD3-F4AD-4222-AECC-B7F8D5F3D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012546"/>
              </p:ext>
            </p:extLst>
          </p:nvPr>
        </p:nvGraphicFramePr>
        <p:xfrm>
          <a:off x="7283236" y="629970"/>
          <a:ext cx="1702319" cy="74768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9470">
                  <a:extLst>
                    <a:ext uri="{9D8B030D-6E8A-4147-A177-3AD203B41FA5}">
                      <a16:colId xmlns:a16="http://schemas.microsoft.com/office/drawing/2014/main" xmlns="" val="2017504478"/>
                    </a:ext>
                  </a:extLst>
                </a:gridCol>
                <a:gridCol w="1342849">
                  <a:extLst>
                    <a:ext uri="{9D8B030D-6E8A-4147-A177-3AD203B41FA5}">
                      <a16:colId xmlns:a16="http://schemas.microsoft.com/office/drawing/2014/main" xmlns="" val="2719649435"/>
                    </a:ext>
                  </a:extLst>
                </a:gridCol>
              </a:tblGrid>
              <a:tr h="373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9144392"/>
                  </a:ext>
                </a:extLst>
              </a:tr>
              <a:tr h="373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6168834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FD98877D-0CA2-45D4-867C-5A376132E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038071"/>
              </p:ext>
            </p:extLst>
          </p:nvPr>
        </p:nvGraphicFramePr>
        <p:xfrm>
          <a:off x="158444" y="605031"/>
          <a:ext cx="1647727" cy="99175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47727">
                  <a:extLst>
                    <a:ext uri="{9D8B030D-6E8A-4147-A177-3AD203B41FA5}">
                      <a16:colId xmlns:a16="http://schemas.microsoft.com/office/drawing/2014/main" xmlns="" val="270229933"/>
                    </a:ext>
                  </a:extLst>
                </a:gridCol>
              </a:tblGrid>
              <a:tr h="327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/>
                        <a:t>결측치</a:t>
                      </a:r>
                      <a:endParaRPr lang="ko-KR" altLang="en-US" sz="105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5912457"/>
                  </a:ext>
                </a:extLst>
              </a:tr>
              <a:tr h="3321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/>
                        <a:t>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50912027"/>
                  </a:ext>
                </a:extLst>
              </a:tr>
              <a:tr h="3321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대체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582952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08EB406-CC80-4A90-9138-CDB2EB718FED}"/>
              </a:ext>
            </a:extLst>
          </p:cNvPr>
          <p:cNvSpPr/>
          <p:nvPr/>
        </p:nvSpPr>
        <p:spPr>
          <a:xfrm>
            <a:off x="5602778" y="138187"/>
            <a:ext cx="1429789" cy="295813"/>
          </a:xfrm>
          <a:prstGeom prst="rect">
            <a:avLst/>
          </a:prstGeom>
          <a:solidFill>
            <a:schemeClr val="bg1"/>
          </a:solidFill>
          <a:ln>
            <a:solidFill>
              <a:srgbClr val="F63B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400" dirty="0">
                <a:solidFill>
                  <a:schemeClr val="bg1"/>
                </a:solidFill>
                <a:latin typeface="Sitka Small" panose="02000505000000020004" pitchFamily="2" charset="0"/>
              </a:rPr>
              <a:t>잘 모르는 부분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9C7DC687-6E19-412A-A46F-DBC0DC2BF47A}"/>
              </a:ext>
            </a:extLst>
          </p:cNvPr>
          <p:cNvCxnSpPr/>
          <p:nvPr/>
        </p:nvCxnSpPr>
        <p:spPr>
          <a:xfrm>
            <a:off x="2004969" y="914400"/>
            <a:ext cx="5010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324EC9-EE86-4352-8AFD-3D3054342ED3}"/>
              </a:ext>
            </a:extLst>
          </p:cNvPr>
          <p:cNvSpPr txBox="1"/>
          <p:nvPr/>
        </p:nvSpPr>
        <p:spPr>
          <a:xfrm>
            <a:off x="3143856" y="595350"/>
            <a:ext cx="2856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결측치</a:t>
            </a:r>
            <a:r>
              <a:rPr lang="ko-KR" altLang="en-US" sz="1400" dirty="0"/>
              <a:t> 처리에 대하여 고려 할 것</a:t>
            </a:r>
            <a:endParaRPr lang="en-US" altLang="ko-KR" sz="1400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A35B84F0-8E26-4FD2-887F-AC3A35479F73}"/>
              </a:ext>
            </a:extLst>
          </p:cNvPr>
          <p:cNvSpPr/>
          <p:nvPr/>
        </p:nvSpPr>
        <p:spPr>
          <a:xfrm>
            <a:off x="1988986" y="1119343"/>
            <a:ext cx="4970717" cy="560047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89CCA14-1732-424D-8A97-68C986CCD7DB}"/>
              </a:ext>
            </a:extLst>
          </p:cNvPr>
          <p:cNvSpPr/>
          <p:nvPr/>
        </p:nvSpPr>
        <p:spPr>
          <a:xfrm>
            <a:off x="2083906" y="1195483"/>
            <a:ext cx="4798634" cy="22335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ㅊㅊㅊㅊㅊㅊ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0AA2DA5E-C32B-4F50-A0DE-D9C95DDB5377}"/>
              </a:ext>
            </a:extLst>
          </p:cNvPr>
          <p:cNvGrpSpPr/>
          <p:nvPr/>
        </p:nvGrpSpPr>
        <p:grpSpPr>
          <a:xfrm>
            <a:off x="2210540" y="1526962"/>
            <a:ext cx="4545367" cy="346229"/>
            <a:chOff x="2210540" y="1464816"/>
            <a:chExt cx="4545367" cy="464065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xmlns="" id="{5A078A8C-1C75-4B67-AF36-7C4CE4A9D19F}"/>
                </a:ext>
              </a:extLst>
            </p:cNvPr>
            <p:cNvSpPr/>
            <p:nvPr/>
          </p:nvSpPr>
          <p:spPr>
            <a:xfrm>
              <a:off x="2210540" y="1464816"/>
              <a:ext cx="4545367" cy="464065"/>
            </a:xfrm>
            <a:prstGeom prst="roundRect">
              <a:avLst>
                <a:gd name="adj" fmla="val 7917"/>
              </a:avLst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EEA6D598-C992-4762-B512-1A6CED6530A2}"/>
                </a:ext>
              </a:extLst>
            </p:cNvPr>
            <p:cNvSpPr txBox="1"/>
            <p:nvPr/>
          </p:nvSpPr>
          <p:spPr>
            <a:xfrm>
              <a:off x="2261460" y="1498035"/>
              <a:ext cx="4310434" cy="350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1. </a:t>
              </a:r>
              <a:r>
                <a:rPr lang="ko-KR" altLang="en-US" sz="1100" dirty="0" err="1"/>
                <a:t>결측</a:t>
              </a:r>
              <a:r>
                <a:rPr lang="ko-KR" altLang="en-US" sz="1100" dirty="0"/>
                <a:t> 발생한 모든 관측치 삭제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68620B1-36EB-4FA9-98DB-0BDEB9409B52}"/>
              </a:ext>
            </a:extLst>
          </p:cNvPr>
          <p:cNvSpPr txBox="1"/>
          <p:nvPr/>
        </p:nvSpPr>
        <p:spPr>
          <a:xfrm>
            <a:off x="2039353" y="1230996"/>
            <a:ext cx="900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A. </a:t>
            </a:r>
            <a:r>
              <a:rPr lang="ko-KR" altLang="en-US" sz="1200" b="1" dirty="0"/>
              <a:t>삭제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D545EE31-EBDC-4FF4-8A19-E6D01CB56432}"/>
              </a:ext>
            </a:extLst>
          </p:cNvPr>
          <p:cNvGrpSpPr/>
          <p:nvPr/>
        </p:nvGrpSpPr>
        <p:grpSpPr>
          <a:xfrm>
            <a:off x="2210540" y="1926457"/>
            <a:ext cx="4545367" cy="346229"/>
            <a:chOff x="2210540" y="1464816"/>
            <a:chExt cx="4545367" cy="464065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xmlns="" id="{3A98E4DB-9224-4C91-A27A-5580E64FAAAB}"/>
                </a:ext>
              </a:extLst>
            </p:cNvPr>
            <p:cNvSpPr/>
            <p:nvPr/>
          </p:nvSpPr>
          <p:spPr>
            <a:xfrm>
              <a:off x="2210540" y="1464816"/>
              <a:ext cx="4545367" cy="464065"/>
            </a:xfrm>
            <a:prstGeom prst="roundRect">
              <a:avLst>
                <a:gd name="adj" fmla="val 7917"/>
              </a:avLst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67F6000B-D9D2-4EB2-801E-2FFC04540D8B}"/>
                </a:ext>
              </a:extLst>
            </p:cNvPr>
            <p:cNvSpPr txBox="1"/>
            <p:nvPr/>
          </p:nvSpPr>
          <p:spPr>
            <a:xfrm>
              <a:off x="2236046" y="1485967"/>
              <a:ext cx="4310434" cy="350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2. </a:t>
              </a:r>
              <a:r>
                <a:rPr lang="ko-KR" altLang="en-US" sz="1100" dirty="0" err="1"/>
                <a:t>결측값이</a:t>
              </a:r>
              <a:r>
                <a:rPr lang="ko-KR" altLang="en-US" sz="1100" dirty="0"/>
                <a:t> 포함된 문항에서만 제외하여 분석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4ED1D337-6778-448D-8141-5CF59CCE41B4}"/>
              </a:ext>
            </a:extLst>
          </p:cNvPr>
          <p:cNvGrpSpPr/>
          <p:nvPr/>
        </p:nvGrpSpPr>
        <p:grpSpPr>
          <a:xfrm>
            <a:off x="2210540" y="2672387"/>
            <a:ext cx="4545367" cy="531518"/>
            <a:chOff x="2210540" y="1464816"/>
            <a:chExt cx="4545367" cy="46406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xmlns="" id="{564869C1-3B2B-4E5C-A494-BD7719C28B2E}"/>
                </a:ext>
              </a:extLst>
            </p:cNvPr>
            <p:cNvSpPr/>
            <p:nvPr/>
          </p:nvSpPr>
          <p:spPr>
            <a:xfrm>
              <a:off x="2210540" y="1464816"/>
              <a:ext cx="4545367" cy="464065"/>
            </a:xfrm>
            <a:prstGeom prst="roundRect">
              <a:avLst>
                <a:gd name="adj" fmla="val 7917"/>
              </a:avLst>
            </a:prstGeom>
            <a:solidFill>
              <a:schemeClr val="accent4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CD2374B7-A560-44EC-BA31-22204B4497A2}"/>
                </a:ext>
              </a:extLst>
            </p:cNvPr>
            <p:cNvSpPr txBox="1"/>
            <p:nvPr/>
          </p:nvSpPr>
          <p:spPr>
            <a:xfrm>
              <a:off x="2261460" y="1526056"/>
              <a:ext cx="4310434" cy="228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-&gt; </a:t>
              </a:r>
              <a:r>
                <a:rPr lang="ko-KR" altLang="en-US" sz="1100" dirty="0"/>
                <a:t>모델에 따라 변수가 다양</a:t>
              </a:r>
            </a:p>
          </p:txBody>
        </p:sp>
      </p:grp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xmlns="" id="{32082D7C-9888-402C-A61F-964629F84772}"/>
              </a:ext>
            </a:extLst>
          </p:cNvPr>
          <p:cNvSpPr/>
          <p:nvPr/>
        </p:nvSpPr>
        <p:spPr>
          <a:xfrm>
            <a:off x="4276691" y="2299190"/>
            <a:ext cx="435006" cy="399698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27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1B78CC77-C1F5-4EDB-8D88-539BF887A2AE}"/>
              </a:ext>
            </a:extLst>
          </p:cNvPr>
          <p:cNvSpPr/>
          <p:nvPr/>
        </p:nvSpPr>
        <p:spPr>
          <a:xfrm>
            <a:off x="2083906" y="3674547"/>
            <a:ext cx="4798634" cy="22335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ㅊㅊㅊㅊㅊㅊㅊ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56700CC8-EF91-4338-8CC1-EB9D9230A489}"/>
              </a:ext>
            </a:extLst>
          </p:cNvPr>
          <p:cNvGrpSpPr/>
          <p:nvPr/>
        </p:nvGrpSpPr>
        <p:grpSpPr>
          <a:xfrm>
            <a:off x="2039353" y="3716247"/>
            <a:ext cx="4716554" cy="2108366"/>
            <a:chOff x="2039353" y="3716247"/>
            <a:chExt cx="4716554" cy="2108366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746A8077-D9F1-41C8-B489-A85E5970C035}"/>
                </a:ext>
              </a:extLst>
            </p:cNvPr>
            <p:cNvSpPr txBox="1"/>
            <p:nvPr/>
          </p:nvSpPr>
          <p:spPr>
            <a:xfrm>
              <a:off x="2039353" y="3716247"/>
              <a:ext cx="900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B. </a:t>
              </a:r>
              <a:r>
                <a:rPr lang="ko-KR" altLang="en-US" sz="1200" b="1" dirty="0"/>
                <a:t>대체</a:t>
              </a:r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xmlns="" id="{A90736F3-44EE-4398-8297-569BEEFF8D17}"/>
                </a:ext>
              </a:extLst>
            </p:cNvPr>
            <p:cNvGrpSpPr/>
            <p:nvPr/>
          </p:nvGrpSpPr>
          <p:grpSpPr>
            <a:xfrm>
              <a:off x="2210540" y="4102181"/>
              <a:ext cx="4545367" cy="346229"/>
              <a:chOff x="2210540" y="1464816"/>
              <a:chExt cx="4545367" cy="464065"/>
            </a:xfrm>
          </p:grpSpPr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xmlns="" id="{CD753815-D2E2-47D8-BB12-FB80CD617480}"/>
                  </a:ext>
                </a:extLst>
              </p:cNvPr>
              <p:cNvSpPr/>
              <p:nvPr/>
            </p:nvSpPr>
            <p:spPr>
              <a:xfrm>
                <a:off x="2210540" y="1464816"/>
                <a:ext cx="4545367" cy="464065"/>
              </a:xfrm>
              <a:prstGeom prst="roundRect">
                <a:avLst>
                  <a:gd name="adj" fmla="val 7917"/>
                </a:avLst>
              </a:prstGeom>
              <a:solidFill>
                <a:schemeClr val="accent1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xmlns="" id="{309C9260-4DA5-4E74-8A82-FC3DFECB16D1}"/>
                  </a:ext>
                </a:extLst>
              </p:cNvPr>
              <p:cNvSpPr txBox="1"/>
              <p:nvPr/>
            </p:nvSpPr>
            <p:spPr>
              <a:xfrm>
                <a:off x="2261460" y="1521834"/>
                <a:ext cx="4310434" cy="350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모든 관측치의 평균값 등으로 대체하는 일괄 대체 방법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xmlns="" id="{CA66394E-F097-45CA-9711-BF05B282F065}"/>
                </a:ext>
              </a:extLst>
            </p:cNvPr>
            <p:cNvGrpSpPr/>
            <p:nvPr/>
          </p:nvGrpSpPr>
          <p:grpSpPr>
            <a:xfrm>
              <a:off x="2210540" y="4537825"/>
              <a:ext cx="4545367" cy="346229"/>
              <a:chOff x="2210540" y="1464816"/>
              <a:chExt cx="4545367" cy="464065"/>
            </a:xfrm>
          </p:grpSpPr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xmlns="" id="{E275EBA5-00DE-4C52-A8DA-37DEE6060D17}"/>
                  </a:ext>
                </a:extLst>
              </p:cNvPr>
              <p:cNvSpPr/>
              <p:nvPr/>
            </p:nvSpPr>
            <p:spPr>
              <a:xfrm>
                <a:off x="2210540" y="1464816"/>
                <a:ext cx="4545367" cy="464065"/>
              </a:xfrm>
              <a:prstGeom prst="roundRect">
                <a:avLst>
                  <a:gd name="adj" fmla="val 7917"/>
                </a:avLst>
              </a:prstGeom>
              <a:solidFill>
                <a:schemeClr val="accent1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331CAC7C-7F8A-416F-A4FD-07EA3C0DB5D4}"/>
                  </a:ext>
                </a:extLst>
              </p:cNvPr>
              <p:cNvSpPr txBox="1"/>
              <p:nvPr/>
            </p:nvSpPr>
            <p:spPr>
              <a:xfrm>
                <a:off x="2261460" y="1509935"/>
                <a:ext cx="4310434" cy="350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범주형 변수를 활용해 유사한 유형의 평균값</a:t>
                </a:r>
                <a:r>
                  <a:rPr lang="en-US" altLang="ko-KR" sz="1100" dirty="0"/>
                  <a:t> (</a:t>
                </a:r>
                <a:r>
                  <a:rPr lang="ko-KR" altLang="en-US" sz="1100" dirty="0"/>
                  <a:t>유사유형대체방법</a:t>
                </a:r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F1B3B30D-3D59-46F0-BD20-2D0E7EDDBFC3}"/>
                </a:ext>
              </a:extLst>
            </p:cNvPr>
            <p:cNvGrpSpPr/>
            <p:nvPr/>
          </p:nvGrpSpPr>
          <p:grpSpPr>
            <a:xfrm>
              <a:off x="2083905" y="5224451"/>
              <a:ext cx="4672002" cy="600162"/>
              <a:chOff x="2083905" y="1440792"/>
              <a:chExt cx="4672002" cy="5240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xmlns="" id="{760EFB66-1BE3-48FA-9604-7D7018F3009F}"/>
                  </a:ext>
                </a:extLst>
              </p:cNvPr>
              <p:cNvSpPr/>
              <p:nvPr/>
            </p:nvSpPr>
            <p:spPr>
              <a:xfrm>
                <a:off x="2210540" y="1464816"/>
                <a:ext cx="4545367" cy="464065"/>
              </a:xfrm>
              <a:prstGeom prst="roundRect">
                <a:avLst>
                  <a:gd name="adj" fmla="val 7917"/>
                </a:avLst>
              </a:prstGeom>
              <a:solidFill>
                <a:schemeClr val="accent4"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xmlns="" id="{25DE7E2E-2223-4316-95D2-C80398706DA2}"/>
                  </a:ext>
                </a:extLst>
              </p:cNvPr>
              <p:cNvSpPr txBox="1"/>
              <p:nvPr/>
            </p:nvSpPr>
            <p:spPr>
              <a:xfrm>
                <a:off x="2083905" y="1440792"/>
                <a:ext cx="4672001" cy="524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결측 값의 발생이 다른 변수와 관계가 있는 경우 유용</a:t>
                </a:r>
                <a:endParaRPr lang="en-US" altLang="ko-KR" sz="1100" dirty="0"/>
              </a:p>
              <a:p>
                <a:pPr algn="ctr"/>
                <a:r>
                  <a:rPr lang="ko-KR" altLang="en-US" sz="1100" dirty="0"/>
                  <a:t>어떤 범주형 변수를 유사한 유형으로 선택할지 자의적이므로 모델이 왜곡될 가능성</a:t>
                </a:r>
              </a:p>
            </p:txBody>
          </p:sp>
        </p:grpSp>
        <p:sp>
          <p:nvSpPr>
            <p:cNvPr id="76" name="화살표: 아래쪽 75">
              <a:extLst>
                <a:ext uri="{FF2B5EF4-FFF2-40B4-BE49-F238E27FC236}">
                  <a16:creationId xmlns:a16="http://schemas.microsoft.com/office/drawing/2014/main" xmlns="" id="{6ADCC607-0449-483D-B228-7861C760D802}"/>
                </a:ext>
              </a:extLst>
            </p:cNvPr>
            <p:cNvSpPr/>
            <p:nvPr/>
          </p:nvSpPr>
          <p:spPr>
            <a:xfrm>
              <a:off x="4276691" y="4896934"/>
              <a:ext cx="435006" cy="399698"/>
            </a:xfrm>
            <a:prstGeom prst="downArrow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27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4330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C1FD1BD3-F4AD-4222-AECC-B7F8D5F3DF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83236" y="629970"/>
          <a:ext cx="1702319" cy="74768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9470">
                  <a:extLst>
                    <a:ext uri="{9D8B030D-6E8A-4147-A177-3AD203B41FA5}">
                      <a16:colId xmlns:a16="http://schemas.microsoft.com/office/drawing/2014/main" xmlns="" val="2017504478"/>
                    </a:ext>
                  </a:extLst>
                </a:gridCol>
                <a:gridCol w="1342849">
                  <a:extLst>
                    <a:ext uri="{9D8B030D-6E8A-4147-A177-3AD203B41FA5}">
                      <a16:colId xmlns:a16="http://schemas.microsoft.com/office/drawing/2014/main" xmlns="" val="2719649435"/>
                    </a:ext>
                  </a:extLst>
                </a:gridCol>
              </a:tblGrid>
              <a:tr h="373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/>
                        <a:t>데이터 편집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9144392"/>
                  </a:ext>
                </a:extLst>
              </a:tr>
              <a:tr h="373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데이터 다운로드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저장</a:t>
                      </a:r>
                      <a:endParaRPr lang="en-US" altLang="ko-KR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6168834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FD98877D-0CA2-45D4-867C-5A376132E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73678"/>
              </p:ext>
            </p:extLst>
          </p:nvPr>
        </p:nvGraphicFramePr>
        <p:xfrm>
          <a:off x="158444" y="605031"/>
          <a:ext cx="1647727" cy="65965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47727">
                  <a:extLst>
                    <a:ext uri="{9D8B030D-6E8A-4147-A177-3AD203B41FA5}">
                      <a16:colId xmlns:a16="http://schemas.microsoft.com/office/drawing/2014/main" xmlns="" val="270229933"/>
                    </a:ext>
                  </a:extLst>
                </a:gridCol>
              </a:tblGrid>
              <a:tr h="327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/>
                        <a:t>결측치</a:t>
                      </a:r>
                      <a:r>
                        <a:rPr lang="ko-KR" altLang="en-US" sz="1050" b="0" dirty="0"/>
                        <a:t> 처리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5912457"/>
                  </a:ext>
                </a:extLst>
              </a:tr>
              <a:tr h="3321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/>
                        <a:t>결측치</a:t>
                      </a:r>
                      <a:r>
                        <a:rPr lang="ko-KR" altLang="en-US" sz="1050" b="0" dirty="0"/>
                        <a:t> 처리 선택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5091202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08EB406-CC80-4A90-9138-CDB2EB718FED}"/>
              </a:ext>
            </a:extLst>
          </p:cNvPr>
          <p:cNvSpPr/>
          <p:nvPr/>
        </p:nvSpPr>
        <p:spPr>
          <a:xfrm>
            <a:off x="5602778" y="138187"/>
            <a:ext cx="1429789" cy="295813"/>
          </a:xfrm>
          <a:prstGeom prst="rect">
            <a:avLst/>
          </a:prstGeom>
          <a:solidFill>
            <a:schemeClr val="bg1"/>
          </a:solidFill>
          <a:ln>
            <a:solidFill>
              <a:srgbClr val="F63B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400" dirty="0">
                <a:solidFill>
                  <a:schemeClr val="bg1"/>
                </a:solidFill>
                <a:latin typeface="Sitka Small" panose="02000505000000020004" pitchFamily="2" charset="0"/>
              </a:rPr>
              <a:t>잘 모르는 부분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9C7DC687-6E19-412A-A46F-DBC0DC2BF47A}"/>
              </a:ext>
            </a:extLst>
          </p:cNvPr>
          <p:cNvCxnSpPr/>
          <p:nvPr/>
        </p:nvCxnSpPr>
        <p:spPr>
          <a:xfrm>
            <a:off x="2004969" y="914400"/>
            <a:ext cx="5010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324EC9-EE86-4352-8AFD-3D3054342ED3}"/>
              </a:ext>
            </a:extLst>
          </p:cNvPr>
          <p:cNvSpPr txBox="1"/>
          <p:nvPr/>
        </p:nvSpPr>
        <p:spPr>
          <a:xfrm>
            <a:off x="3964810" y="605031"/>
            <a:ext cx="121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Statics(DAISY)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A35B84F0-8E26-4FD2-887F-AC3A35479F73}"/>
              </a:ext>
            </a:extLst>
          </p:cNvPr>
          <p:cNvSpPr/>
          <p:nvPr/>
        </p:nvSpPr>
        <p:spPr>
          <a:xfrm>
            <a:off x="2028294" y="1135977"/>
            <a:ext cx="4970717" cy="560047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198369" y="4543842"/>
            <a:ext cx="4800642" cy="2190050"/>
            <a:chOff x="2083906" y="3797798"/>
            <a:chExt cx="4825529" cy="253198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76142779-D119-48B7-B1E8-5C8FE23D64E3}"/>
                </a:ext>
              </a:extLst>
            </p:cNvPr>
            <p:cNvSpPr/>
            <p:nvPr/>
          </p:nvSpPr>
          <p:spPr>
            <a:xfrm>
              <a:off x="2083906" y="3797798"/>
              <a:ext cx="4798634" cy="25319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ㅊ</a:t>
              </a:r>
              <a:endParaRPr lang="ko-KR" altLang="en-US" dirty="0"/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3C649040-AE95-4B3D-9872-477B1AC62BBE}"/>
                </a:ext>
              </a:extLst>
            </p:cNvPr>
            <p:cNvGrpSpPr/>
            <p:nvPr/>
          </p:nvGrpSpPr>
          <p:grpSpPr>
            <a:xfrm>
              <a:off x="2192784" y="4144615"/>
              <a:ext cx="2281561" cy="464065"/>
              <a:chOff x="2210540" y="1464816"/>
              <a:chExt cx="4545367" cy="464065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8" name="사각형: 둥근 모서리 38">
                <a:extLst>
                  <a:ext uri="{FF2B5EF4-FFF2-40B4-BE49-F238E27FC236}">
                    <a16:creationId xmlns:a16="http://schemas.microsoft.com/office/drawing/2014/main" xmlns="" id="{47C83017-6CDE-4281-A1C0-55819482D5FF}"/>
                  </a:ext>
                </a:extLst>
              </p:cNvPr>
              <p:cNvSpPr/>
              <p:nvPr/>
            </p:nvSpPr>
            <p:spPr>
              <a:xfrm>
                <a:off x="2210540" y="1464816"/>
                <a:ext cx="4545367" cy="464065"/>
              </a:xfrm>
              <a:prstGeom prst="roundRect">
                <a:avLst>
                  <a:gd name="adj" fmla="val 791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A38CFBFA-575A-4380-9969-4D3C6B0DC0D5}"/>
                  </a:ext>
                </a:extLst>
              </p:cNvPr>
              <p:cNvSpPr txBox="1"/>
              <p:nvPr/>
            </p:nvSpPr>
            <p:spPr>
              <a:xfrm>
                <a:off x="2743590" y="1557032"/>
                <a:ext cx="3364081" cy="3024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100" dirty="0"/>
                  <a:t>1. </a:t>
                </a:r>
                <a:r>
                  <a:rPr lang="ko-KR" altLang="en-US" sz="1100"/>
                  <a:t>해당 튜플</a:t>
                </a:r>
                <a:r>
                  <a:rPr lang="en-US" altLang="ko-KR" sz="1100"/>
                  <a:t>(</a:t>
                </a:r>
                <a:r>
                  <a:rPr lang="ko-KR" altLang="en-US" sz="1100"/>
                  <a:t>행</a:t>
                </a:r>
                <a:r>
                  <a:rPr lang="en-US" altLang="ko-KR" sz="1100"/>
                  <a:t>)</a:t>
                </a:r>
                <a:r>
                  <a:rPr lang="ko-KR" altLang="en-US" sz="1100"/>
                  <a:t>삭제</a:t>
                </a:r>
                <a:endParaRPr lang="ko-KR" altLang="en-US" sz="1100" dirty="0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xmlns="" id="{57FD495E-5C1C-4784-A393-1FC18ADBE0D3}"/>
                </a:ext>
              </a:extLst>
            </p:cNvPr>
            <p:cNvGrpSpPr/>
            <p:nvPr/>
          </p:nvGrpSpPr>
          <p:grpSpPr>
            <a:xfrm>
              <a:off x="2192784" y="4845747"/>
              <a:ext cx="2281561" cy="464065"/>
              <a:chOff x="2210540" y="1464816"/>
              <a:chExt cx="4545367" cy="464065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6" name="사각형: 둥근 모서리 45">
                <a:extLst>
                  <a:ext uri="{FF2B5EF4-FFF2-40B4-BE49-F238E27FC236}">
                    <a16:creationId xmlns:a16="http://schemas.microsoft.com/office/drawing/2014/main" xmlns="" id="{96E81225-580F-496B-AB8E-D3950E4F9BFF}"/>
                  </a:ext>
                </a:extLst>
              </p:cNvPr>
              <p:cNvSpPr/>
              <p:nvPr/>
            </p:nvSpPr>
            <p:spPr>
              <a:xfrm>
                <a:off x="2210540" y="1464816"/>
                <a:ext cx="4545367" cy="464065"/>
              </a:xfrm>
              <a:prstGeom prst="roundRect">
                <a:avLst>
                  <a:gd name="adj" fmla="val 791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23AFA437-4353-45A5-9AE3-703CA30E8018}"/>
                  </a:ext>
                </a:extLst>
              </p:cNvPr>
              <p:cNvSpPr txBox="1"/>
              <p:nvPr/>
            </p:nvSpPr>
            <p:spPr>
              <a:xfrm>
                <a:off x="2743590" y="1545621"/>
                <a:ext cx="3364081" cy="3024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100" dirty="0"/>
                  <a:t>2. </a:t>
                </a:r>
                <a:r>
                  <a:rPr lang="ko-KR" altLang="en-US" sz="1100" dirty="0"/>
                  <a:t>직접 </a:t>
                </a:r>
                <a:r>
                  <a:rPr lang="ko-KR" altLang="en-US" sz="1100" dirty="0" err="1"/>
                  <a:t>결측값</a:t>
                </a:r>
                <a:r>
                  <a:rPr lang="ko-KR" altLang="en-US" sz="1100" dirty="0"/>
                  <a:t> 들을 채움</a:t>
                </a: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xmlns="" id="{83001C7A-FBC6-4D19-BEA8-7DB72CEF76B4}"/>
                </a:ext>
              </a:extLst>
            </p:cNvPr>
            <p:cNvGrpSpPr/>
            <p:nvPr/>
          </p:nvGrpSpPr>
          <p:grpSpPr>
            <a:xfrm>
              <a:off x="2192784" y="5573967"/>
              <a:ext cx="2281561" cy="483340"/>
              <a:chOff x="2210540" y="1464816"/>
              <a:chExt cx="4545367" cy="48334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4" name="사각형: 둥근 모서리 48">
                <a:extLst>
                  <a:ext uri="{FF2B5EF4-FFF2-40B4-BE49-F238E27FC236}">
                    <a16:creationId xmlns:a16="http://schemas.microsoft.com/office/drawing/2014/main" xmlns="" id="{F6751971-95B6-4567-A76D-9649CFDCDB88}"/>
                  </a:ext>
                </a:extLst>
              </p:cNvPr>
              <p:cNvSpPr/>
              <p:nvPr/>
            </p:nvSpPr>
            <p:spPr>
              <a:xfrm>
                <a:off x="2210540" y="1464816"/>
                <a:ext cx="4545367" cy="464065"/>
              </a:xfrm>
              <a:prstGeom prst="roundRect">
                <a:avLst>
                  <a:gd name="adj" fmla="val 791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FC7A65BB-2C73-4BE4-9468-742276924853}"/>
                  </a:ext>
                </a:extLst>
              </p:cNvPr>
              <p:cNvSpPr txBox="1"/>
              <p:nvPr/>
            </p:nvSpPr>
            <p:spPr>
              <a:xfrm>
                <a:off x="2801181" y="1467787"/>
                <a:ext cx="3364081" cy="48036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3. </a:t>
                </a:r>
                <a:r>
                  <a:rPr lang="ko-KR" altLang="en-US" sz="1050" dirty="0"/>
                  <a:t>전역적 상수를 사용해 </a:t>
                </a:r>
                <a:r>
                  <a:rPr lang="ko-KR" altLang="en-US" sz="1050" dirty="0" err="1"/>
                  <a:t>결측값</a:t>
                </a:r>
                <a:r>
                  <a:rPr lang="ko-KR" altLang="en-US" sz="1050" dirty="0"/>
                  <a:t> 채움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1FEC7FE5-206F-4BE5-9846-99749513C488}"/>
                </a:ext>
              </a:extLst>
            </p:cNvPr>
            <p:cNvGrpSpPr/>
            <p:nvPr/>
          </p:nvGrpSpPr>
          <p:grpSpPr>
            <a:xfrm>
              <a:off x="4528135" y="4144615"/>
              <a:ext cx="2281561" cy="499670"/>
              <a:chOff x="2210540" y="1464816"/>
              <a:chExt cx="4545367" cy="49967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2" name="사각형: 둥근 모서리 51">
                <a:extLst>
                  <a:ext uri="{FF2B5EF4-FFF2-40B4-BE49-F238E27FC236}">
                    <a16:creationId xmlns:a16="http://schemas.microsoft.com/office/drawing/2014/main" xmlns="" id="{BBC69A29-1219-4EA9-9608-F2D5DB272A7C}"/>
                  </a:ext>
                </a:extLst>
              </p:cNvPr>
              <p:cNvSpPr/>
              <p:nvPr/>
            </p:nvSpPr>
            <p:spPr>
              <a:xfrm>
                <a:off x="2210540" y="1464816"/>
                <a:ext cx="4545367" cy="464065"/>
              </a:xfrm>
              <a:prstGeom prst="roundRect">
                <a:avLst>
                  <a:gd name="adj" fmla="val 791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55A81A00-17BE-4B6A-8191-B1776B72925A}"/>
                  </a:ext>
                </a:extLst>
              </p:cNvPr>
              <p:cNvSpPr txBox="1"/>
              <p:nvPr/>
            </p:nvSpPr>
            <p:spPr>
              <a:xfrm>
                <a:off x="2743590" y="1466324"/>
                <a:ext cx="3364081" cy="49816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100" dirty="0"/>
                  <a:t>4. </a:t>
                </a:r>
                <a:r>
                  <a:rPr lang="ko-KR" altLang="en-US" sz="1100" dirty="0"/>
                  <a:t>해당 속성의 집중경향치 사용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xmlns="" id="{4110734D-C064-45B9-BFFE-36AC06A31FCF}"/>
                </a:ext>
              </a:extLst>
            </p:cNvPr>
            <p:cNvGrpSpPr/>
            <p:nvPr/>
          </p:nvGrpSpPr>
          <p:grpSpPr>
            <a:xfrm>
              <a:off x="4460422" y="4839757"/>
              <a:ext cx="2449013" cy="470055"/>
              <a:chOff x="2075641" y="1458826"/>
              <a:chExt cx="4878968" cy="470055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0" name="사각형: 둥근 모서리 54">
                <a:extLst>
                  <a:ext uri="{FF2B5EF4-FFF2-40B4-BE49-F238E27FC236}">
                    <a16:creationId xmlns:a16="http://schemas.microsoft.com/office/drawing/2014/main" xmlns="" id="{72476284-52AE-4EFF-9307-2295EC5A12D1}"/>
                  </a:ext>
                </a:extLst>
              </p:cNvPr>
              <p:cNvSpPr/>
              <p:nvPr/>
            </p:nvSpPr>
            <p:spPr>
              <a:xfrm>
                <a:off x="2210540" y="1464816"/>
                <a:ext cx="4545367" cy="464065"/>
              </a:xfrm>
              <a:prstGeom prst="roundRect">
                <a:avLst>
                  <a:gd name="adj" fmla="val 791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7FFA6F54-A210-4A6D-841D-DF4492C08C9E}"/>
                  </a:ext>
                </a:extLst>
              </p:cNvPr>
              <p:cNvSpPr txBox="1"/>
              <p:nvPr/>
            </p:nvSpPr>
            <p:spPr>
              <a:xfrm>
                <a:off x="2075641" y="1458826"/>
                <a:ext cx="4878968" cy="46257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000" dirty="0"/>
                  <a:t>5. </a:t>
                </a:r>
                <a:r>
                  <a:rPr lang="ko-KR" altLang="en-US" sz="1000" dirty="0"/>
                  <a:t>해당 </a:t>
                </a:r>
                <a:r>
                  <a:rPr lang="ko-KR" altLang="en-US" sz="1000" dirty="0" err="1"/>
                  <a:t>튜플과</a:t>
                </a:r>
                <a:r>
                  <a:rPr lang="ko-KR" altLang="en-US" sz="1000" dirty="0"/>
                  <a:t> 동일한 클래스에 속하는 해당 속성에 대한 평균값</a:t>
                </a:r>
                <a:r>
                  <a:rPr lang="en-US" altLang="ko-KR" sz="1000" dirty="0"/>
                  <a:t>, </a:t>
                </a:r>
                <a:r>
                  <a:rPr lang="ko-KR" altLang="en-US" sz="1000" dirty="0"/>
                  <a:t>중앙값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xmlns="" id="{4BD66CD4-88E4-415C-AFFD-6F08FF4DB4FF}"/>
                </a:ext>
              </a:extLst>
            </p:cNvPr>
            <p:cNvGrpSpPr/>
            <p:nvPr/>
          </p:nvGrpSpPr>
          <p:grpSpPr>
            <a:xfrm>
              <a:off x="4528135" y="5573966"/>
              <a:ext cx="2281561" cy="464065"/>
              <a:chOff x="2210540" y="1464816"/>
              <a:chExt cx="4545367" cy="464065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8" name="사각형: 둥근 모서리 57">
                <a:extLst>
                  <a:ext uri="{FF2B5EF4-FFF2-40B4-BE49-F238E27FC236}">
                    <a16:creationId xmlns:a16="http://schemas.microsoft.com/office/drawing/2014/main" xmlns="" id="{71BD22A4-DEB9-4DFD-BA9D-C6637BCD4618}"/>
                  </a:ext>
                </a:extLst>
              </p:cNvPr>
              <p:cNvSpPr/>
              <p:nvPr/>
            </p:nvSpPr>
            <p:spPr>
              <a:xfrm>
                <a:off x="2210540" y="1464816"/>
                <a:ext cx="4545367" cy="464065"/>
              </a:xfrm>
              <a:prstGeom prst="roundRect">
                <a:avLst>
                  <a:gd name="adj" fmla="val 791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3B03293E-0323-4D26-B075-713A53453C76}"/>
                  </a:ext>
                </a:extLst>
              </p:cNvPr>
              <p:cNvSpPr txBox="1"/>
              <p:nvPr/>
            </p:nvSpPr>
            <p:spPr>
              <a:xfrm>
                <a:off x="2594787" y="1552816"/>
                <a:ext cx="3787383" cy="3024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100" dirty="0"/>
                  <a:t>6. </a:t>
                </a:r>
                <a:r>
                  <a:rPr lang="ko-KR" altLang="en-US" sz="1100" dirty="0"/>
                  <a:t>가장 많이 존재할 만한 값</a:t>
                </a:r>
              </a:p>
            </p:txBody>
          </p:sp>
        </p:grpSp>
      </p:grp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EF59FD7F-881A-4424-9F9D-B7A026170CC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59345" y="1484769"/>
          <a:ext cx="4838912" cy="2710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728">
                  <a:extLst>
                    <a:ext uri="{9D8B030D-6E8A-4147-A177-3AD203B41FA5}">
                      <a16:colId xmlns:a16="http://schemas.microsoft.com/office/drawing/2014/main" xmlns="" val="4123233673"/>
                    </a:ext>
                  </a:extLst>
                </a:gridCol>
                <a:gridCol w="1209728">
                  <a:extLst>
                    <a:ext uri="{9D8B030D-6E8A-4147-A177-3AD203B41FA5}">
                      <a16:colId xmlns:a16="http://schemas.microsoft.com/office/drawing/2014/main" xmlns="" val="1573816607"/>
                    </a:ext>
                  </a:extLst>
                </a:gridCol>
                <a:gridCol w="1209728">
                  <a:extLst>
                    <a:ext uri="{9D8B030D-6E8A-4147-A177-3AD203B41FA5}">
                      <a16:colId xmlns:a16="http://schemas.microsoft.com/office/drawing/2014/main" xmlns="" val="2001129295"/>
                    </a:ext>
                  </a:extLst>
                </a:gridCol>
                <a:gridCol w="1209728">
                  <a:extLst>
                    <a:ext uri="{9D8B030D-6E8A-4147-A177-3AD203B41FA5}">
                      <a16:colId xmlns:a16="http://schemas.microsoft.com/office/drawing/2014/main" xmlns="" val="641624389"/>
                    </a:ext>
                  </a:extLst>
                </a:gridCol>
              </a:tblGrid>
              <a:tr h="485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Passenger</a:t>
                      </a:r>
                    </a:p>
                    <a:p>
                      <a:pPr latinLnBrk="1"/>
                      <a:r>
                        <a:rPr lang="en-US" altLang="ko-KR" sz="1200" dirty="0"/>
                        <a:t>Class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Gender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Survive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591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Polynomial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Polynomial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Polynomial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Polynomial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731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Attribute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Attribute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Attribute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1014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First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Allen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Female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463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First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Tom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Male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8074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Second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Anderson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Male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910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Third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Barber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Female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5775712"/>
                  </a:ext>
                </a:extLst>
              </a:tr>
            </a:tbl>
          </a:graphicData>
        </a:graphic>
      </p:graphicFrame>
      <p:sp>
        <p:nvSpPr>
          <p:cNvPr id="48" name="이등변 삼각형 47"/>
          <p:cNvSpPr/>
          <p:nvPr/>
        </p:nvSpPr>
        <p:spPr>
          <a:xfrm flipV="1">
            <a:off x="3030581" y="2139161"/>
            <a:ext cx="139338" cy="6596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이등변 삼각형 48"/>
          <p:cNvSpPr/>
          <p:nvPr/>
        </p:nvSpPr>
        <p:spPr>
          <a:xfrm flipV="1">
            <a:off x="4258489" y="2139161"/>
            <a:ext cx="139338" cy="6596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이등변 삼각형 49"/>
          <p:cNvSpPr/>
          <p:nvPr/>
        </p:nvSpPr>
        <p:spPr>
          <a:xfrm flipV="1">
            <a:off x="5486395" y="2139161"/>
            <a:ext cx="139338" cy="6596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이등변 삼각형 50"/>
          <p:cNvSpPr/>
          <p:nvPr/>
        </p:nvSpPr>
        <p:spPr>
          <a:xfrm flipV="1">
            <a:off x="6644632" y="2139161"/>
            <a:ext cx="139338" cy="6596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/>
          <p:cNvSpPr/>
          <p:nvPr/>
        </p:nvSpPr>
        <p:spPr>
          <a:xfrm flipV="1">
            <a:off x="3030581" y="2490915"/>
            <a:ext cx="139338" cy="6596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/>
          <p:cNvSpPr/>
          <p:nvPr/>
        </p:nvSpPr>
        <p:spPr>
          <a:xfrm flipV="1">
            <a:off x="4258489" y="2490915"/>
            <a:ext cx="139338" cy="6596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/>
          <p:cNvSpPr/>
          <p:nvPr/>
        </p:nvSpPr>
        <p:spPr>
          <a:xfrm flipV="1">
            <a:off x="5486395" y="2490915"/>
            <a:ext cx="139338" cy="6596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/>
          <p:cNvSpPr/>
          <p:nvPr/>
        </p:nvSpPr>
        <p:spPr>
          <a:xfrm flipV="1">
            <a:off x="6644632" y="2490915"/>
            <a:ext cx="139338" cy="6596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FBBE3FF-F46E-449A-9A28-84D5ED025D5B}"/>
              </a:ext>
            </a:extLst>
          </p:cNvPr>
          <p:cNvSpPr txBox="1"/>
          <p:nvPr/>
        </p:nvSpPr>
        <p:spPr>
          <a:xfrm>
            <a:off x="2215630" y="4587047"/>
            <a:ext cx="323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* </a:t>
            </a:r>
            <a:r>
              <a:rPr lang="ko-KR" altLang="en-US" sz="1200" b="1" dirty="0"/>
              <a:t>사용자에게 </a:t>
            </a:r>
            <a:r>
              <a:rPr lang="ko-KR" altLang="en-US" sz="1200" b="1" dirty="0" err="1"/>
              <a:t>결측치</a:t>
            </a:r>
            <a:r>
              <a:rPr lang="ko-KR" altLang="en-US" sz="1200" b="1" dirty="0"/>
              <a:t> 처리에 대한 자유도 부여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073619" y="1223533"/>
            <a:ext cx="4824638" cy="2307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ysClr val="windowText" lastClr="000000"/>
                </a:solidFill>
              </a:rPr>
              <a:t>결측치 처리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40" name="사각형: 둥근 모서리 38">
            <a:extLst>
              <a:ext uri="{FF2B5EF4-FFF2-40B4-BE49-F238E27FC236}">
                <a16:creationId xmlns:a16="http://schemas.microsoft.com/office/drawing/2014/main" xmlns="" id="{47C83017-6CDE-4281-A1C0-55819482D5FF}"/>
              </a:ext>
            </a:extLst>
          </p:cNvPr>
          <p:cNvSpPr/>
          <p:nvPr/>
        </p:nvSpPr>
        <p:spPr>
          <a:xfrm>
            <a:off x="3130034" y="1251533"/>
            <a:ext cx="664822" cy="174796"/>
          </a:xfrm>
          <a:prstGeom prst="roundRect">
            <a:avLst>
              <a:gd name="adj" fmla="val 791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/>
              <a:t>행 삭제</a:t>
            </a:r>
            <a:endParaRPr lang="ko-KR" altLang="en-US" sz="300" dirty="0"/>
          </a:p>
        </p:txBody>
      </p:sp>
      <p:sp>
        <p:nvSpPr>
          <p:cNvPr id="41" name="사각형: 둥근 모서리 38">
            <a:extLst>
              <a:ext uri="{FF2B5EF4-FFF2-40B4-BE49-F238E27FC236}">
                <a16:creationId xmlns:a16="http://schemas.microsoft.com/office/drawing/2014/main" xmlns="" id="{47C83017-6CDE-4281-A1C0-55819482D5FF}"/>
              </a:ext>
            </a:extLst>
          </p:cNvPr>
          <p:cNvSpPr/>
          <p:nvPr/>
        </p:nvSpPr>
        <p:spPr>
          <a:xfrm>
            <a:off x="3880176" y="1251533"/>
            <a:ext cx="664822" cy="174796"/>
          </a:xfrm>
          <a:prstGeom prst="roundRect">
            <a:avLst>
              <a:gd name="adj" fmla="val 791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/>
              <a:t>평균값</a:t>
            </a:r>
            <a:endParaRPr lang="ko-KR" altLang="en-US" sz="300" dirty="0"/>
          </a:p>
        </p:txBody>
      </p:sp>
      <p:sp>
        <p:nvSpPr>
          <p:cNvPr id="42" name="사각형: 둥근 모서리 38">
            <a:extLst>
              <a:ext uri="{FF2B5EF4-FFF2-40B4-BE49-F238E27FC236}">
                <a16:creationId xmlns:a16="http://schemas.microsoft.com/office/drawing/2014/main" xmlns="" id="{47C83017-6CDE-4281-A1C0-55819482D5FF}"/>
              </a:ext>
            </a:extLst>
          </p:cNvPr>
          <p:cNvSpPr/>
          <p:nvPr/>
        </p:nvSpPr>
        <p:spPr>
          <a:xfrm>
            <a:off x="4624600" y="1251533"/>
            <a:ext cx="664822" cy="174796"/>
          </a:xfrm>
          <a:prstGeom prst="roundRect">
            <a:avLst>
              <a:gd name="adj" fmla="val 791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/>
              <a:t>중앙값</a:t>
            </a:r>
            <a:endParaRPr lang="ko-KR" altLang="en-US" sz="300" dirty="0"/>
          </a:p>
        </p:txBody>
      </p:sp>
      <p:sp>
        <p:nvSpPr>
          <p:cNvPr id="43" name="사각형: 둥근 모서리 38">
            <a:extLst>
              <a:ext uri="{FF2B5EF4-FFF2-40B4-BE49-F238E27FC236}">
                <a16:creationId xmlns:a16="http://schemas.microsoft.com/office/drawing/2014/main" xmlns="" id="{47C83017-6CDE-4281-A1C0-55819482D5FF}"/>
              </a:ext>
            </a:extLst>
          </p:cNvPr>
          <p:cNvSpPr/>
          <p:nvPr/>
        </p:nvSpPr>
        <p:spPr>
          <a:xfrm>
            <a:off x="5369024" y="1251533"/>
            <a:ext cx="664822" cy="174796"/>
          </a:xfrm>
          <a:prstGeom prst="roundRect">
            <a:avLst>
              <a:gd name="adj" fmla="val 791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/>
              <a:t>최다값</a:t>
            </a:r>
            <a:endParaRPr lang="ko-KR" altLang="en-US" sz="300" dirty="0"/>
          </a:p>
        </p:txBody>
      </p:sp>
      <p:sp>
        <p:nvSpPr>
          <p:cNvPr id="44" name="사각형: 둥근 모서리 38">
            <a:extLst>
              <a:ext uri="{FF2B5EF4-FFF2-40B4-BE49-F238E27FC236}">
                <a16:creationId xmlns:a16="http://schemas.microsoft.com/office/drawing/2014/main" xmlns="" id="{47C83017-6CDE-4281-A1C0-55819482D5FF}"/>
              </a:ext>
            </a:extLst>
          </p:cNvPr>
          <p:cNvSpPr/>
          <p:nvPr/>
        </p:nvSpPr>
        <p:spPr>
          <a:xfrm>
            <a:off x="6120262" y="1251533"/>
            <a:ext cx="664822" cy="174796"/>
          </a:xfrm>
          <a:prstGeom prst="roundRect">
            <a:avLst>
              <a:gd name="adj" fmla="val 791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/>
              <a:t>직접입력</a:t>
            </a:r>
            <a:endParaRPr lang="ko-KR" altLang="en-US" sz="3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5D713B7C-6C86-4E9A-B7E2-0D1B840CC0AA}"/>
              </a:ext>
            </a:extLst>
          </p:cNvPr>
          <p:cNvSpPr/>
          <p:nvPr/>
        </p:nvSpPr>
        <p:spPr>
          <a:xfrm>
            <a:off x="3071313" y="1192324"/>
            <a:ext cx="3759096" cy="2859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xmlns="" id="{24E6BAAC-3223-4A14-BA9B-A8CE2A40077B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 flipV="1">
            <a:off x="3071313" y="1335314"/>
            <a:ext cx="12700" cy="2657858"/>
          </a:xfrm>
          <a:prstGeom prst="bentConnector4">
            <a:avLst>
              <a:gd name="adj1" fmla="val 120000"/>
              <a:gd name="adj2" fmla="val 52690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4897A0C-14FC-4741-BFE8-A2650B6FF953}"/>
              </a:ext>
            </a:extLst>
          </p:cNvPr>
          <p:cNvSpPr/>
          <p:nvPr/>
        </p:nvSpPr>
        <p:spPr>
          <a:xfrm>
            <a:off x="2383654" y="4023611"/>
            <a:ext cx="1429305" cy="406346"/>
          </a:xfrm>
          <a:prstGeom prst="rect">
            <a:avLst/>
          </a:prstGeom>
          <a:solidFill>
            <a:srgbClr val="00B0F0">
              <a:alpha val="57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accent1">
                    <a:lumMod val="50000"/>
                  </a:schemeClr>
                </a:solidFill>
              </a:rPr>
              <a:t>결측치</a:t>
            </a:r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 발생시  처리방법</a:t>
            </a:r>
          </a:p>
        </p:txBody>
      </p:sp>
    </p:spTree>
    <p:extLst>
      <p:ext uri="{BB962C8B-B14F-4D97-AF65-F5344CB8AC3E}">
        <p14:creationId xmlns:p14="http://schemas.microsoft.com/office/powerpoint/2010/main" val="90874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C1FD1BD3-F4AD-4222-AECC-B7F8D5F3DF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83236" y="629969"/>
          <a:ext cx="1702319" cy="152475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9470">
                  <a:extLst>
                    <a:ext uri="{9D8B030D-6E8A-4147-A177-3AD203B41FA5}">
                      <a16:colId xmlns:a16="http://schemas.microsoft.com/office/drawing/2014/main" xmlns="" val="2017504478"/>
                    </a:ext>
                  </a:extLst>
                </a:gridCol>
                <a:gridCol w="1342849">
                  <a:extLst>
                    <a:ext uri="{9D8B030D-6E8A-4147-A177-3AD203B41FA5}">
                      <a16:colId xmlns:a16="http://schemas.microsoft.com/office/drawing/2014/main" xmlns="" val="2719649435"/>
                    </a:ext>
                  </a:extLst>
                </a:gridCol>
              </a:tblGrid>
              <a:tr h="1524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/>
                        <a:t>Attribute</a:t>
                      </a:r>
                      <a:r>
                        <a:rPr lang="en-US" altLang="ko-KR" sz="1400" b="0" baseline="0" dirty="0"/>
                        <a:t> –</a:t>
                      </a:r>
                      <a:r>
                        <a:rPr lang="en-US" altLang="ko-KR" sz="1400" b="0" baseline="0" dirty="0" err="1"/>
                        <a:t>label,id,weight,batch,cluster</a:t>
                      </a:r>
                      <a:endParaRPr lang="ko-KR" alt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91443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FD98877D-0CA2-45D4-867C-5A376132E9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8444" y="605031"/>
          <a:ext cx="1647727" cy="99175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47727">
                  <a:extLst>
                    <a:ext uri="{9D8B030D-6E8A-4147-A177-3AD203B41FA5}">
                      <a16:colId xmlns:a16="http://schemas.microsoft.com/office/drawing/2014/main" xmlns="" val="270229933"/>
                    </a:ext>
                  </a:extLst>
                </a:gridCol>
              </a:tblGrid>
              <a:tr h="327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/>
                        <a:t>데이터 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5912457"/>
                  </a:ext>
                </a:extLst>
              </a:tr>
              <a:tr h="3321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/>
                        <a:t>속성값 유형 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50912027"/>
                  </a:ext>
                </a:extLst>
              </a:tr>
              <a:tr h="3321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속성 역할 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582952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08EB406-CC80-4A90-9138-CDB2EB718FED}"/>
              </a:ext>
            </a:extLst>
          </p:cNvPr>
          <p:cNvSpPr/>
          <p:nvPr/>
        </p:nvSpPr>
        <p:spPr>
          <a:xfrm>
            <a:off x="5602778" y="138187"/>
            <a:ext cx="1429789" cy="295813"/>
          </a:xfrm>
          <a:prstGeom prst="rect">
            <a:avLst/>
          </a:prstGeom>
          <a:solidFill>
            <a:schemeClr val="bg1"/>
          </a:solidFill>
          <a:ln>
            <a:solidFill>
              <a:srgbClr val="F63B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400" dirty="0">
                <a:solidFill>
                  <a:schemeClr val="bg1"/>
                </a:solidFill>
                <a:latin typeface="Sitka Small" panose="02000505000000020004" pitchFamily="2" charset="0"/>
              </a:rPr>
              <a:t>잘 모르는 부분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9C7DC687-6E19-412A-A46F-DBC0DC2BF47A}"/>
              </a:ext>
            </a:extLst>
          </p:cNvPr>
          <p:cNvCxnSpPr/>
          <p:nvPr/>
        </p:nvCxnSpPr>
        <p:spPr>
          <a:xfrm>
            <a:off x="2004969" y="914400"/>
            <a:ext cx="5010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324EC9-EE86-4352-8AFD-3D3054342ED3}"/>
              </a:ext>
            </a:extLst>
          </p:cNvPr>
          <p:cNvSpPr txBox="1"/>
          <p:nvPr/>
        </p:nvSpPr>
        <p:spPr>
          <a:xfrm>
            <a:off x="1899653" y="622783"/>
            <a:ext cx="224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데이터 분석</a:t>
            </a:r>
            <a:endParaRPr lang="en-US" altLang="ko-KR" sz="1400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A35B84F0-8E26-4FD2-887F-AC3A35479F73}"/>
              </a:ext>
            </a:extLst>
          </p:cNvPr>
          <p:cNvSpPr/>
          <p:nvPr/>
        </p:nvSpPr>
        <p:spPr>
          <a:xfrm>
            <a:off x="2022021" y="1165996"/>
            <a:ext cx="4970717" cy="560047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54AD5144-B5E9-41D2-9E4A-E2F4622A15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59345" y="1484769"/>
          <a:ext cx="4838912" cy="2710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728">
                  <a:extLst>
                    <a:ext uri="{9D8B030D-6E8A-4147-A177-3AD203B41FA5}">
                      <a16:colId xmlns:a16="http://schemas.microsoft.com/office/drawing/2014/main" xmlns="" val="4123233673"/>
                    </a:ext>
                  </a:extLst>
                </a:gridCol>
                <a:gridCol w="1209728">
                  <a:extLst>
                    <a:ext uri="{9D8B030D-6E8A-4147-A177-3AD203B41FA5}">
                      <a16:colId xmlns:a16="http://schemas.microsoft.com/office/drawing/2014/main" xmlns="" val="1573816607"/>
                    </a:ext>
                  </a:extLst>
                </a:gridCol>
                <a:gridCol w="1209728">
                  <a:extLst>
                    <a:ext uri="{9D8B030D-6E8A-4147-A177-3AD203B41FA5}">
                      <a16:colId xmlns:a16="http://schemas.microsoft.com/office/drawing/2014/main" xmlns="" val="2001129295"/>
                    </a:ext>
                  </a:extLst>
                </a:gridCol>
                <a:gridCol w="1209728">
                  <a:extLst>
                    <a:ext uri="{9D8B030D-6E8A-4147-A177-3AD203B41FA5}">
                      <a16:colId xmlns:a16="http://schemas.microsoft.com/office/drawing/2014/main" xmlns="" val="641624389"/>
                    </a:ext>
                  </a:extLst>
                </a:gridCol>
              </a:tblGrid>
              <a:tr h="485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Passenger</a:t>
                      </a:r>
                    </a:p>
                    <a:p>
                      <a:pPr latinLnBrk="1"/>
                      <a:r>
                        <a:rPr lang="en-US" altLang="ko-KR" sz="1200" dirty="0"/>
                        <a:t>Class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Gender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Survive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591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Polynomial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Polynomial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Polynomial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Polynomial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4731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Attribute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Attribute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Attribute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1014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First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Allen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Female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463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First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Tom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Male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8074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Second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Anderson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Male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910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Third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Barber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Female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5775712"/>
                  </a:ext>
                </a:extLst>
              </a:tr>
            </a:tbl>
          </a:graphicData>
        </a:graphic>
      </p:graphicFrame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xmlns="" id="{A3D0C752-CCF8-4E1D-8D1E-DB489DBE2875}"/>
              </a:ext>
            </a:extLst>
          </p:cNvPr>
          <p:cNvSpPr/>
          <p:nvPr/>
        </p:nvSpPr>
        <p:spPr>
          <a:xfrm flipV="1">
            <a:off x="3030581" y="2139161"/>
            <a:ext cx="139338" cy="6596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xmlns="" id="{D0CAED45-4854-4F34-9478-6FBA5B969CF2}"/>
              </a:ext>
            </a:extLst>
          </p:cNvPr>
          <p:cNvSpPr/>
          <p:nvPr/>
        </p:nvSpPr>
        <p:spPr>
          <a:xfrm flipV="1">
            <a:off x="4258489" y="2139161"/>
            <a:ext cx="139338" cy="6596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xmlns="" id="{A280BA2E-098E-4C2F-8C30-0601D8073BEB}"/>
              </a:ext>
            </a:extLst>
          </p:cNvPr>
          <p:cNvSpPr/>
          <p:nvPr/>
        </p:nvSpPr>
        <p:spPr>
          <a:xfrm flipV="1">
            <a:off x="5486395" y="2139161"/>
            <a:ext cx="139338" cy="6596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xmlns="" id="{6695795B-0615-44FF-B20C-0F8F6FAC6677}"/>
              </a:ext>
            </a:extLst>
          </p:cNvPr>
          <p:cNvSpPr/>
          <p:nvPr/>
        </p:nvSpPr>
        <p:spPr>
          <a:xfrm flipV="1">
            <a:off x="6644632" y="2139161"/>
            <a:ext cx="139338" cy="6596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xmlns="" id="{2C080F14-8E68-4245-B395-1096545FE1DB}"/>
              </a:ext>
            </a:extLst>
          </p:cNvPr>
          <p:cNvSpPr/>
          <p:nvPr/>
        </p:nvSpPr>
        <p:spPr>
          <a:xfrm flipV="1">
            <a:off x="3030581" y="2490915"/>
            <a:ext cx="139338" cy="6596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xmlns="" id="{F7B13996-F64F-4E88-AA18-A6366CA35865}"/>
              </a:ext>
            </a:extLst>
          </p:cNvPr>
          <p:cNvSpPr/>
          <p:nvPr/>
        </p:nvSpPr>
        <p:spPr>
          <a:xfrm flipV="1">
            <a:off x="4258489" y="2490915"/>
            <a:ext cx="139338" cy="6596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xmlns="" id="{897A2349-BC3D-4661-ABD7-4B9BE0DFEBDA}"/>
              </a:ext>
            </a:extLst>
          </p:cNvPr>
          <p:cNvSpPr/>
          <p:nvPr/>
        </p:nvSpPr>
        <p:spPr>
          <a:xfrm flipV="1">
            <a:off x="5486395" y="2490915"/>
            <a:ext cx="139338" cy="6596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xmlns="" id="{5F109E87-24D5-4940-95A6-97E14279C82B}"/>
              </a:ext>
            </a:extLst>
          </p:cNvPr>
          <p:cNvSpPr/>
          <p:nvPr/>
        </p:nvSpPr>
        <p:spPr>
          <a:xfrm flipV="1">
            <a:off x="6644632" y="2490915"/>
            <a:ext cx="139338" cy="6596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02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C1FD1BD3-F4AD-4222-AECC-B7F8D5F3DF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83236" y="629970"/>
          <a:ext cx="1702319" cy="37384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9470">
                  <a:extLst>
                    <a:ext uri="{9D8B030D-6E8A-4147-A177-3AD203B41FA5}">
                      <a16:colId xmlns:a16="http://schemas.microsoft.com/office/drawing/2014/main" xmlns="" val="2017504478"/>
                    </a:ext>
                  </a:extLst>
                </a:gridCol>
                <a:gridCol w="1342849">
                  <a:extLst>
                    <a:ext uri="{9D8B030D-6E8A-4147-A177-3AD203B41FA5}">
                      <a16:colId xmlns:a16="http://schemas.microsoft.com/office/drawing/2014/main" xmlns="" val="2719649435"/>
                    </a:ext>
                  </a:extLst>
                </a:gridCol>
              </a:tblGrid>
              <a:tr h="373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/>
                        <a:t>범례</a:t>
                      </a:r>
                      <a:r>
                        <a:rPr lang="en-US" altLang="ko-KR" sz="900" b="0" dirty="0"/>
                        <a:t>, </a:t>
                      </a:r>
                      <a:r>
                        <a:rPr lang="ko-KR" altLang="en-US" sz="900" b="0" dirty="0"/>
                        <a:t>범주 추가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91443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FD98877D-0CA2-45D4-867C-5A376132E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087237"/>
              </p:ext>
            </p:extLst>
          </p:nvPr>
        </p:nvGraphicFramePr>
        <p:xfrm>
          <a:off x="158444" y="605031"/>
          <a:ext cx="1647727" cy="198805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47727">
                  <a:extLst>
                    <a:ext uri="{9D8B030D-6E8A-4147-A177-3AD203B41FA5}">
                      <a16:colId xmlns:a16="http://schemas.microsoft.com/office/drawing/2014/main" xmlns="" val="270229933"/>
                    </a:ext>
                  </a:extLst>
                </a:gridCol>
              </a:tblGrid>
              <a:tr h="327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/>
                        <a:t>데이터 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5912457"/>
                  </a:ext>
                </a:extLst>
              </a:tr>
              <a:tr h="3321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/>
                        <a:t>군집분석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50912027"/>
                  </a:ext>
                </a:extLst>
              </a:tr>
              <a:tr h="3321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교차분석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5829520"/>
                  </a:ext>
                </a:extLst>
              </a:tr>
              <a:tr h="3321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빈도분석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4768631"/>
                  </a:ext>
                </a:extLst>
              </a:tr>
              <a:tr h="3321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상관관계 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8559354"/>
                  </a:ext>
                </a:extLst>
              </a:tr>
              <a:tr h="3321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기초분석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6082098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08EB406-CC80-4A90-9138-CDB2EB718FED}"/>
              </a:ext>
            </a:extLst>
          </p:cNvPr>
          <p:cNvSpPr/>
          <p:nvPr/>
        </p:nvSpPr>
        <p:spPr>
          <a:xfrm>
            <a:off x="5602778" y="138187"/>
            <a:ext cx="1429789" cy="295813"/>
          </a:xfrm>
          <a:prstGeom prst="rect">
            <a:avLst/>
          </a:prstGeom>
          <a:solidFill>
            <a:schemeClr val="bg1"/>
          </a:solidFill>
          <a:ln>
            <a:solidFill>
              <a:srgbClr val="F63B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400" dirty="0">
                <a:solidFill>
                  <a:schemeClr val="bg1"/>
                </a:solidFill>
                <a:latin typeface="Sitka Small" panose="02000505000000020004" pitchFamily="2" charset="0"/>
              </a:rPr>
              <a:t>잘 모르는 부분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9C7DC687-6E19-412A-A46F-DBC0DC2BF47A}"/>
              </a:ext>
            </a:extLst>
          </p:cNvPr>
          <p:cNvCxnSpPr/>
          <p:nvPr/>
        </p:nvCxnSpPr>
        <p:spPr>
          <a:xfrm>
            <a:off x="2004969" y="914400"/>
            <a:ext cx="5010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324EC9-EE86-4352-8AFD-3D3054342ED3}"/>
              </a:ext>
            </a:extLst>
          </p:cNvPr>
          <p:cNvSpPr txBox="1"/>
          <p:nvPr/>
        </p:nvSpPr>
        <p:spPr>
          <a:xfrm>
            <a:off x="3556437" y="605031"/>
            <a:ext cx="224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데이터 분석</a:t>
            </a:r>
            <a:r>
              <a:rPr lang="en-US" altLang="ko-KR" sz="1400" dirty="0"/>
              <a:t>(</a:t>
            </a:r>
            <a:r>
              <a:rPr lang="ko-KR" altLang="en-US" sz="1400" dirty="0"/>
              <a:t>공공 데이터</a:t>
            </a:r>
            <a:r>
              <a:rPr lang="en-US" altLang="ko-KR" sz="1400" dirty="0"/>
              <a:t>)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A35B84F0-8E26-4FD2-887F-AC3A35479F73}"/>
              </a:ext>
            </a:extLst>
          </p:cNvPr>
          <p:cNvSpPr/>
          <p:nvPr/>
        </p:nvSpPr>
        <p:spPr>
          <a:xfrm>
            <a:off x="2023833" y="1119343"/>
            <a:ext cx="4970717" cy="560047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CB1B210-395C-4991-83B9-B8D30D6E8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483" y="1203312"/>
            <a:ext cx="2992361" cy="25951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1A1792BF-37BE-49FC-9273-D9C88164B2BA}"/>
              </a:ext>
            </a:extLst>
          </p:cNvPr>
          <p:cNvSpPr/>
          <p:nvPr/>
        </p:nvSpPr>
        <p:spPr>
          <a:xfrm>
            <a:off x="5709169" y="3882604"/>
            <a:ext cx="1171853" cy="2595108"/>
          </a:xfrm>
          <a:prstGeom prst="rect">
            <a:avLst/>
          </a:prstGeom>
          <a:solidFill>
            <a:srgbClr val="00B0F0">
              <a:alpha val="90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모듈화에 따른 </a:t>
            </a:r>
            <a:r>
              <a:rPr lang="ko-KR" altLang="en-US" dirty="0" err="1">
                <a:solidFill>
                  <a:schemeClr val="tx1"/>
                </a:solidFill>
              </a:rPr>
              <a:t>파라미터기능</a:t>
            </a:r>
            <a:r>
              <a:rPr lang="ko-KR" altLang="en-US" dirty="0">
                <a:solidFill>
                  <a:schemeClr val="tx1"/>
                </a:solidFill>
              </a:rPr>
              <a:t> 필요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xmlns="" id="{9544E297-61C2-487B-B8A8-62557D9657F7}"/>
              </a:ext>
            </a:extLst>
          </p:cNvPr>
          <p:cNvSpPr/>
          <p:nvPr/>
        </p:nvSpPr>
        <p:spPr>
          <a:xfrm>
            <a:off x="5232314" y="4761474"/>
            <a:ext cx="495579" cy="665825"/>
          </a:xfrm>
          <a:prstGeom prst="rightArrow">
            <a:avLst/>
          </a:prstGeom>
          <a:gradFill>
            <a:gsLst>
              <a:gs pos="12000">
                <a:schemeClr val="accent1">
                  <a:lumMod val="0"/>
                  <a:lumOff val="100000"/>
                </a:schemeClr>
              </a:gs>
              <a:gs pos="27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040C1B37-6360-439D-BE94-04C538D9AE35}"/>
              </a:ext>
            </a:extLst>
          </p:cNvPr>
          <p:cNvSpPr/>
          <p:nvPr/>
        </p:nvSpPr>
        <p:spPr>
          <a:xfrm>
            <a:off x="5710137" y="1203312"/>
            <a:ext cx="1171853" cy="2595108"/>
          </a:xfrm>
          <a:prstGeom prst="rect">
            <a:avLst/>
          </a:prstGeom>
          <a:solidFill>
            <a:srgbClr val="00B0F0">
              <a:alpha val="90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파라미터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제한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xmlns="" id="{72D41BEC-D9F4-421F-ADDA-AC08310CE184}"/>
              </a:ext>
            </a:extLst>
          </p:cNvPr>
          <p:cNvSpPr/>
          <p:nvPr/>
        </p:nvSpPr>
        <p:spPr>
          <a:xfrm>
            <a:off x="5228915" y="2168061"/>
            <a:ext cx="495579" cy="665825"/>
          </a:xfrm>
          <a:prstGeom prst="rightArrow">
            <a:avLst/>
          </a:prstGeom>
          <a:gradFill>
            <a:gsLst>
              <a:gs pos="12000">
                <a:schemeClr val="accent1">
                  <a:lumMod val="0"/>
                  <a:lumOff val="100000"/>
                </a:schemeClr>
              </a:gs>
              <a:gs pos="27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23A7039-CE9E-4145-BF24-F61ABABFB9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782" y="3882388"/>
            <a:ext cx="3013061" cy="27330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1640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7BDF603-35A6-407D-87A2-4D460F61762F}"/>
              </a:ext>
            </a:extLst>
          </p:cNvPr>
          <p:cNvSpPr/>
          <p:nvPr/>
        </p:nvSpPr>
        <p:spPr>
          <a:xfrm>
            <a:off x="2023833" y="1119343"/>
            <a:ext cx="4970717" cy="560047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C1FD1BD3-F4AD-4222-AECC-B7F8D5F3D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902803"/>
              </p:ext>
            </p:extLst>
          </p:nvPr>
        </p:nvGraphicFramePr>
        <p:xfrm>
          <a:off x="7283236" y="629970"/>
          <a:ext cx="1702319" cy="87676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9470">
                  <a:extLst>
                    <a:ext uri="{9D8B030D-6E8A-4147-A177-3AD203B41FA5}">
                      <a16:colId xmlns:a16="http://schemas.microsoft.com/office/drawing/2014/main" xmlns="" val="2017504478"/>
                    </a:ext>
                  </a:extLst>
                </a:gridCol>
                <a:gridCol w="1342849">
                  <a:extLst>
                    <a:ext uri="{9D8B030D-6E8A-4147-A177-3AD203B41FA5}">
                      <a16:colId xmlns:a16="http://schemas.microsoft.com/office/drawing/2014/main" xmlns="" val="2719649435"/>
                    </a:ext>
                  </a:extLst>
                </a:gridCol>
              </a:tblGrid>
              <a:tr h="373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/>
                        <a:t>범례</a:t>
                      </a:r>
                      <a:r>
                        <a:rPr lang="en-US" altLang="ko-KR" sz="900" b="0" dirty="0"/>
                        <a:t>, </a:t>
                      </a:r>
                      <a:r>
                        <a:rPr lang="ko-KR" altLang="en-US" sz="900" b="0" dirty="0"/>
                        <a:t>범주 추가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9144392"/>
                  </a:ext>
                </a:extLst>
              </a:tr>
              <a:tr h="373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/>
                        <a:t>기본적인 조건 </a:t>
                      </a:r>
                      <a:r>
                        <a:rPr lang="en-US" altLang="ko-KR" sz="900" b="0" dirty="0"/>
                        <a:t>SUM, AVG, MAX, MIN </a:t>
                      </a:r>
                      <a:r>
                        <a:rPr lang="ko-KR" altLang="en-US" sz="900" b="0" dirty="0"/>
                        <a:t>은 시각화 </a:t>
                      </a:r>
                      <a:r>
                        <a:rPr lang="ko-KR" altLang="en-US" sz="900" b="0" dirty="0" err="1"/>
                        <a:t>만들시</a:t>
                      </a:r>
                      <a:r>
                        <a:rPr lang="ko-KR" altLang="en-US" sz="900" b="0" dirty="0"/>
                        <a:t> 추가 가능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4102234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FD98877D-0CA2-45D4-867C-5A376132E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379778"/>
              </p:ext>
            </p:extLst>
          </p:nvPr>
        </p:nvGraphicFramePr>
        <p:xfrm>
          <a:off x="158444" y="605031"/>
          <a:ext cx="1647727" cy="132385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47727">
                  <a:extLst>
                    <a:ext uri="{9D8B030D-6E8A-4147-A177-3AD203B41FA5}">
                      <a16:colId xmlns:a16="http://schemas.microsoft.com/office/drawing/2014/main" xmlns="" val="270229933"/>
                    </a:ext>
                  </a:extLst>
                </a:gridCol>
              </a:tblGrid>
              <a:tr h="327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/>
                        <a:t>데이터 시각화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5912457"/>
                  </a:ext>
                </a:extLst>
              </a:tr>
              <a:tr h="3321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/>
                        <a:t>범주</a:t>
                      </a:r>
                      <a:r>
                        <a:rPr lang="en-US" altLang="ko-KR" sz="1050" b="0" dirty="0"/>
                        <a:t>, </a:t>
                      </a:r>
                      <a:r>
                        <a:rPr lang="ko-KR" altLang="en-US" sz="1050" b="0" dirty="0"/>
                        <a:t>범례 선택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50912027"/>
                  </a:ext>
                </a:extLst>
              </a:tr>
              <a:tr h="3321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범주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범례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5829520"/>
                  </a:ext>
                </a:extLst>
              </a:tr>
              <a:tr h="33210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476863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08EB406-CC80-4A90-9138-CDB2EB718FED}"/>
              </a:ext>
            </a:extLst>
          </p:cNvPr>
          <p:cNvSpPr/>
          <p:nvPr/>
        </p:nvSpPr>
        <p:spPr>
          <a:xfrm>
            <a:off x="5602778" y="138187"/>
            <a:ext cx="1429789" cy="295813"/>
          </a:xfrm>
          <a:prstGeom prst="rect">
            <a:avLst/>
          </a:prstGeom>
          <a:solidFill>
            <a:schemeClr val="bg1"/>
          </a:solidFill>
          <a:ln>
            <a:solidFill>
              <a:srgbClr val="F63B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400" dirty="0">
                <a:solidFill>
                  <a:schemeClr val="bg1"/>
                </a:solidFill>
                <a:latin typeface="Sitka Small" panose="02000505000000020004" pitchFamily="2" charset="0"/>
              </a:rPr>
              <a:t>잘 모르는 부분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9C7DC687-6E19-412A-A46F-DBC0DC2BF47A}"/>
              </a:ext>
            </a:extLst>
          </p:cNvPr>
          <p:cNvCxnSpPr/>
          <p:nvPr/>
        </p:nvCxnSpPr>
        <p:spPr>
          <a:xfrm>
            <a:off x="2004969" y="914400"/>
            <a:ext cx="5010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324EC9-EE86-4352-8AFD-3D3054342ED3}"/>
              </a:ext>
            </a:extLst>
          </p:cNvPr>
          <p:cNvSpPr txBox="1"/>
          <p:nvPr/>
        </p:nvSpPr>
        <p:spPr>
          <a:xfrm>
            <a:off x="3964810" y="605031"/>
            <a:ext cx="121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시각화</a:t>
            </a:r>
            <a:endParaRPr lang="en-US" altLang="ko-KR" sz="1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5F39E0AF-C720-496B-B29B-830F541565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893" y="4371762"/>
            <a:ext cx="4754090" cy="22451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E82F93F-CD80-4B89-A8FE-AD0881E129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64" y="1471932"/>
            <a:ext cx="4702629" cy="24476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9C4595D-7615-4409-9810-54F25FAA690B}"/>
              </a:ext>
            </a:extLst>
          </p:cNvPr>
          <p:cNvSpPr txBox="1"/>
          <p:nvPr/>
        </p:nvSpPr>
        <p:spPr>
          <a:xfrm>
            <a:off x="2121041" y="1117750"/>
            <a:ext cx="209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Rapid</a:t>
            </a:r>
            <a:r>
              <a:rPr lang="ko-KR" altLang="en-US" dirty="0"/>
              <a:t> </a:t>
            </a:r>
            <a:r>
              <a:rPr lang="en-US" altLang="ko-KR" dirty="0"/>
              <a:t>Miner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676DF83-F54D-4294-AF6A-0A7A58DAD11E}"/>
              </a:ext>
            </a:extLst>
          </p:cNvPr>
          <p:cNvSpPr txBox="1"/>
          <p:nvPr/>
        </p:nvSpPr>
        <p:spPr>
          <a:xfrm>
            <a:off x="2179255" y="3918781"/>
            <a:ext cx="209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DAISY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310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710</TotalTime>
  <Words>600</Words>
  <Application>Microsoft Office PowerPoint</Application>
  <PresentationFormat>화면 슬라이드 쇼(4:3)</PresentationFormat>
  <Paragraphs>293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Sitka Small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KimTaeHo</dc:creator>
  <cp:lastModifiedBy>이 규철</cp:lastModifiedBy>
  <cp:revision>87</cp:revision>
  <dcterms:created xsi:type="dcterms:W3CDTF">2018-07-06T12:02:36Z</dcterms:created>
  <dcterms:modified xsi:type="dcterms:W3CDTF">2018-07-08T05:52:02Z</dcterms:modified>
</cp:coreProperties>
</file>