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6" r:id="rId3"/>
    <p:sldId id="257"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79" d="100"/>
          <a:sy n="79" d="100"/>
        </p:scale>
        <p:origin x="8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
        <p:nvSpPr>
          <p:cNvPr id="7" name="Footer Placeholder 4"/>
          <p:cNvSpPr txBox="1">
            <a:spLocks/>
          </p:cNvSpPr>
          <p:nvPr userDrawn="1"/>
        </p:nvSpPr>
        <p:spPr>
          <a:xfrm>
            <a:off x="5053267" y="11780"/>
            <a:ext cx="4072689" cy="365125"/>
          </a:xfrm>
          <a:prstGeom prst="rect">
            <a:avLst/>
          </a:prstGeom>
          <a:solidFill>
            <a:schemeClr val="tx2"/>
          </a:solidFill>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b="1" smtClean="0">
                <a:solidFill>
                  <a:schemeClr val="bg1"/>
                </a:solidFill>
              </a:rPr>
              <a:t>ＷＢＡＩハッカソン２０１８　－　Ｍｏｍｅｎｔ　Ｏｆ　Ｅｕｌｅｋａ　２０１８</a:t>
            </a:r>
            <a:endParaRPr lang="ja-JP" altLang="en-US" b="1">
              <a:solidFill>
                <a:schemeClr val="bg1"/>
              </a:solidFill>
            </a:endParaRPr>
          </a:p>
        </p:txBody>
      </p:sp>
    </p:spTree>
    <p:extLst>
      <p:ext uri="{BB962C8B-B14F-4D97-AF65-F5344CB8AC3E}">
        <p14:creationId xmlns:p14="http://schemas.microsoft.com/office/powerpoint/2010/main" val="76365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362019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169553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39695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30544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19280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337434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213742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421240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416531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0F52A73-837E-4DDE-84A9-2109B3BFFE7D}" type="datetimeFigureOut">
              <a:rPr kumimoji="1" lang="ja-JP" altLang="en-US" smtClean="0"/>
              <a:t>2018/9/1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15571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52A73-837E-4DDE-84A9-2109B3BFFE7D}" type="datetimeFigureOut">
              <a:rPr kumimoji="1" lang="ja-JP" altLang="en-US" smtClean="0"/>
              <a:t>2018/9/1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2130F-BD45-45BC-8D71-39BEEFDE2CAE}" type="slidenum">
              <a:rPr kumimoji="1" lang="ja-JP" altLang="en-US" smtClean="0"/>
              <a:t>‹#›</a:t>
            </a:fld>
            <a:endParaRPr kumimoji="1" lang="ja-JP" altLang="en-US"/>
          </a:p>
        </p:txBody>
      </p:sp>
    </p:spTree>
    <p:extLst>
      <p:ext uri="{BB962C8B-B14F-4D97-AF65-F5344CB8AC3E}">
        <p14:creationId xmlns:p14="http://schemas.microsoft.com/office/powerpoint/2010/main" val="1750347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smtClean="0"/>
              <a:t>ＷＢＡＩハッカソン２０１８</a:t>
            </a:r>
            <a:r>
              <a:rPr kumimoji="1" lang="en-US" altLang="ja-JP" smtClean="0"/>
              <a:t/>
            </a:r>
            <a:br>
              <a:rPr kumimoji="1" lang="en-US" altLang="ja-JP" smtClean="0"/>
            </a:br>
            <a:r>
              <a:rPr lang="ja-JP" altLang="en-US"/>
              <a:t>コンセプト</a:t>
            </a:r>
            <a:endParaRPr kumimoji="1" lang="ja-JP" altLang="en-US"/>
          </a:p>
        </p:txBody>
      </p:sp>
      <p:sp>
        <p:nvSpPr>
          <p:cNvPr id="5" name="サブタイトル 4"/>
          <p:cNvSpPr>
            <a:spLocks noGrp="1"/>
          </p:cNvSpPr>
          <p:nvPr>
            <p:ph type="subTitle" idx="1"/>
          </p:nvPr>
        </p:nvSpPr>
        <p:spPr>
          <a:xfrm>
            <a:off x="475488" y="3602038"/>
            <a:ext cx="8229600" cy="1655762"/>
          </a:xfrm>
        </p:spPr>
        <p:txBody>
          <a:bodyPr>
            <a:noAutofit/>
          </a:bodyPr>
          <a:lstStyle/>
          <a:p>
            <a:pPr algn="l">
              <a:lnSpc>
                <a:spcPct val="100000"/>
              </a:lnSpc>
            </a:pPr>
            <a:r>
              <a:rPr kumimoji="1" lang="ja-JP" altLang="en-US" sz="1800" smtClean="0"/>
              <a:t>すみません。あまり判り易くなっていない気がします。</a:t>
            </a:r>
            <a:endParaRPr kumimoji="1" lang="en-US" altLang="ja-JP" sz="1800" smtClean="0"/>
          </a:p>
          <a:p>
            <a:pPr algn="l">
              <a:lnSpc>
                <a:spcPct val="100000"/>
              </a:lnSpc>
            </a:pPr>
            <a:r>
              <a:rPr lang="ja-JP" altLang="en-US" sz="1800" smtClean="0"/>
              <a:t>まだ、自分の中でも整理がついていないのかもしれません。ただ、作ろうとしているものが、ハッカソンの課題に沿っていることは伝わるかと思います。</a:t>
            </a:r>
            <a:endParaRPr lang="en-US" altLang="ja-JP" sz="1800" smtClean="0"/>
          </a:p>
          <a:p>
            <a:pPr algn="l">
              <a:lnSpc>
                <a:spcPct val="100000"/>
              </a:lnSpc>
            </a:pPr>
            <a:r>
              <a:rPr kumimoji="1" lang="ja-JP" altLang="en-US" sz="1800"/>
              <a:t>基本的</a:t>
            </a:r>
            <a:r>
              <a:rPr kumimoji="1" lang="ja-JP" altLang="en-US" sz="1800" smtClean="0"/>
              <a:t>には、</a:t>
            </a:r>
            <a:r>
              <a:rPr lang="ja-JP" altLang="en-US" sz="1800" smtClean="0"/>
              <a:t>環境に対して能動的な行動を起こして内部モデルを作りあげる</a:t>
            </a:r>
            <a:r>
              <a:rPr kumimoji="1" lang="ja-JP" altLang="en-US" sz="1800" smtClean="0"/>
              <a:t>機械にしたいと</a:t>
            </a:r>
            <a:r>
              <a:rPr kumimoji="1" lang="ja-JP" altLang="en-US" sz="1800"/>
              <a:t>考</a:t>
            </a:r>
            <a:r>
              <a:rPr kumimoji="1" lang="ja-JP" altLang="en-US" sz="1800" smtClean="0"/>
              <a:t>えています。欲求から疑問を生成しているところは、</a:t>
            </a:r>
            <a:r>
              <a:rPr lang="ja-JP" altLang="en-US" sz="1800" smtClean="0"/>
              <a:t>自分でもまだ考えが整理できていませんが、能動的にするために必要だと</a:t>
            </a:r>
            <a:r>
              <a:rPr kumimoji="1" lang="ja-JP" altLang="en-US" sz="1800" smtClean="0"/>
              <a:t>考えています。</a:t>
            </a:r>
            <a:endParaRPr kumimoji="1" lang="en-US" altLang="ja-JP" sz="1800" smtClean="0"/>
          </a:p>
          <a:p>
            <a:pPr algn="l">
              <a:lnSpc>
                <a:spcPct val="100000"/>
              </a:lnSpc>
            </a:pPr>
            <a:r>
              <a:rPr lang="ja-JP" altLang="en-US" sz="1800" smtClean="0"/>
              <a:t>それと、説明が抽象的で、実現できるの？といった点については、これから考えて実現しますというしかないですね。</a:t>
            </a:r>
            <a:endParaRPr lang="en-US" altLang="ja-JP" sz="1800"/>
          </a:p>
          <a:p>
            <a:pPr algn="l">
              <a:lnSpc>
                <a:spcPct val="100000"/>
              </a:lnSpc>
            </a:pPr>
            <a:endParaRPr kumimoji="1" lang="en-US" altLang="ja-JP" sz="1800" smtClean="0"/>
          </a:p>
        </p:txBody>
      </p:sp>
    </p:spTree>
    <p:extLst>
      <p:ext uri="{BB962C8B-B14F-4D97-AF65-F5344CB8AC3E}">
        <p14:creationId xmlns:p14="http://schemas.microsoft.com/office/powerpoint/2010/main" val="348430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64519" y="2170176"/>
            <a:ext cx="403828" cy="1463040"/>
          </a:xfrm>
          <a:prstGeom prst="rect">
            <a:avLst/>
          </a:prstGeom>
        </p:spPr>
        <p:style>
          <a:lnRef idx="2">
            <a:schemeClr val="dk1"/>
          </a:lnRef>
          <a:fillRef idx="1">
            <a:schemeClr val="lt1"/>
          </a:fillRef>
          <a:effectRef idx="0">
            <a:schemeClr val="dk1"/>
          </a:effectRef>
          <a:fontRef idx="minor">
            <a:schemeClr val="dk1"/>
          </a:fontRef>
        </p:style>
        <p:txBody>
          <a:bodyPr vert="wordArtVertRtl" wrap="square" rtlCol="0">
            <a:noAutofit/>
          </a:bodyPr>
          <a:lstStyle/>
          <a:p>
            <a:pPr algn="ctr"/>
            <a:r>
              <a:rPr lang="en-US" altLang="ja-JP" sz="1200"/>
              <a:t>Retina</a:t>
            </a:r>
            <a:endParaRPr lang="ja-JP" altLang="en-US" sz="1200"/>
          </a:p>
        </p:txBody>
      </p:sp>
      <p:sp>
        <p:nvSpPr>
          <p:cNvPr id="5" name="円/楕円 4"/>
          <p:cNvSpPr/>
          <p:nvPr/>
        </p:nvSpPr>
        <p:spPr>
          <a:xfrm>
            <a:off x="688187" y="2596896"/>
            <a:ext cx="670560" cy="6217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円/楕円 5"/>
          <p:cNvSpPr/>
          <p:nvPr/>
        </p:nvSpPr>
        <p:spPr>
          <a:xfrm>
            <a:off x="688187" y="2737104"/>
            <a:ext cx="97536"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1254284" y="869424"/>
            <a:ext cx="684244" cy="45950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欲求系</a:t>
            </a:r>
            <a:endParaRPr lang="ja-JP" altLang="en-US" sz="1200"/>
          </a:p>
        </p:txBody>
      </p:sp>
      <p:sp>
        <p:nvSpPr>
          <p:cNvPr id="9" name="テキスト ボックス 8"/>
          <p:cNvSpPr txBox="1"/>
          <p:nvPr/>
        </p:nvSpPr>
        <p:spPr>
          <a:xfrm>
            <a:off x="3022124" y="857232"/>
            <a:ext cx="684244" cy="45950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差分</a:t>
            </a:r>
            <a:endParaRPr lang="ja-JP" altLang="en-US" sz="1200"/>
          </a:p>
        </p:txBody>
      </p:sp>
      <p:cxnSp>
        <p:nvCxnSpPr>
          <p:cNvPr id="3" name="直線矢印コネクタ 2"/>
          <p:cNvCxnSpPr>
            <a:stCxn id="7" idx="3"/>
            <a:endCxn id="9" idx="1"/>
          </p:cNvCxnSpPr>
          <p:nvPr/>
        </p:nvCxnSpPr>
        <p:spPr>
          <a:xfrm flipV="1">
            <a:off x="1938528" y="1086984"/>
            <a:ext cx="1083596"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217452" y="808464"/>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欲求</a:t>
            </a:r>
            <a:endParaRPr lang="ja-JP" altLang="en-US" sz="1200"/>
          </a:p>
        </p:txBody>
      </p:sp>
      <p:sp>
        <p:nvSpPr>
          <p:cNvPr id="14" name="テキスト ボックス 13"/>
          <p:cNvSpPr txBox="1"/>
          <p:nvPr/>
        </p:nvSpPr>
        <p:spPr>
          <a:xfrm>
            <a:off x="4789964" y="869424"/>
            <a:ext cx="684244" cy="45950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仮設</a:t>
            </a:r>
            <a:endParaRPr lang="en-US" altLang="ja-JP" sz="1200" smtClean="0"/>
          </a:p>
          <a:p>
            <a:pPr algn="ctr"/>
            <a:r>
              <a:rPr lang="ja-JP" altLang="en-US" sz="1200" smtClean="0"/>
              <a:t>生成</a:t>
            </a:r>
            <a:endParaRPr lang="ja-JP" altLang="en-US" sz="1200"/>
          </a:p>
        </p:txBody>
      </p:sp>
      <p:cxnSp>
        <p:nvCxnSpPr>
          <p:cNvPr id="21" name="直線矢印コネクタ 20"/>
          <p:cNvCxnSpPr>
            <a:stCxn id="9" idx="3"/>
            <a:endCxn id="14" idx="1"/>
          </p:cNvCxnSpPr>
          <p:nvPr/>
        </p:nvCxnSpPr>
        <p:spPr>
          <a:xfrm>
            <a:off x="3706368" y="1086984"/>
            <a:ext cx="1083596"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985292" y="808464"/>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疑問</a:t>
            </a:r>
            <a:endParaRPr lang="ja-JP" altLang="en-US" sz="1200"/>
          </a:p>
        </p:txBody>
      </p:sp>
      <p:cxnSp>
        <p:nvCxnSpPr>
          <p:cNvPr id="25" name="直線矢印コネクタ 24"/>
          <p:cNvCxnSpPr>
            <a:stCxn id="53" idx="0"/>
            <a:endCxn id="14" idx="2"/>
          </p:cNvCxnSpPr>
          <p:nvPr/>
        </p:nvCxnSpPr>
        <p:spPr>
          <a:xfrm flipH="1" flipV="1">
            <a:off x="5132086" y="1328928"/>
            <a:ext cx="565735" cy="158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3"/>
            <a:endCxn id="35" idx="1"/>
          </p:cNvCxnSpPr>
          <p:nvPr/>
        </p:nvCxnSpPr>
        <p:spPr>
          <a:xfrm>
            <a:off x="5474208" y="1099176"/>
            <a:ext cx="1083596" cy="1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6557804" y="881616"/>
            <a:ext cx="684244" cy="45950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仮報酬</a:t>
            </a:r>
            <a:endParaRPr lang="en-US" altLang="ja-JP" sz="1200" smtClean="0"/>
          </a:p>
          <a:p>
            <a:pPr algn="ctr"/>
            <a:r>
              <a:rPr lang="ja-JP" altLang="en-US" sz="1200" smtClean="0"/>
              <a:t>で評価</a:t>
            </a:r>
            <a:endParaRPr lang="ja-JP" altLang="en-US" sz="1200"/>
          </a:p>
        </p:txBody>
      </p:sp>
      <p:sp>
        <p:nvSpPr>
          <p:cNvPr id="30" name="テキスト ボックス 29"/>
          <p:cNvSpPr txBox="1"/>
          <p:nvPr/>
        </p:nvSpPr>
        <p:spPr>
          <a:xfrm>
            <a:off x="5753132" y="869424"/>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仮説</a:t>
            </a:r>
            <a:endParaRPr lang="ja-JP" altLang="en-US" sz="1200"/>
          </a:p>
        </p:txBody>
      </p:sp>
      <p:sp>
        <p:nvSpPr>
          <p:cNvPr id="40" name="テキスト ボックス 39"/>
          <p:cNvSpPr txBox="1"/>
          <p:nvPr/>
        </p:nvSpPr>
        <p:spPr>
          <a:xfrm flipH="1">
            <a:off x="1284633" y="4524455"/>
            <a:ext cx="1128133" cy="461665"/>
          </a:xfrm>
          <a:prstGeom prst="homePlat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行動</a:t>
            </a:r>
            <a:endParaRPr lang="en-US" altLang="ja-JP" sz="1200" smtClean="0"/>
          </a:p>
          <a:p>
            <a:pPr algn="ctr"/>
            <a:r>
              <a:rPr lang="ja-JP" altLang="en-US" sz="1200" smtClean="0"/>
              <a:t>（上下左右）</a:t>
            </a:r>
            <a:endParaRPr lang="ja-JP" altLang="en-US" sz="1200"/>
          </a:p>
        </p:txBody>
      </p:sp>
      <p:sp>
        <p:nvSpPr>
          <p:cNvPr id="41" name="テキスト ボックス 40"/>
          <p:cNvSpPr txBox="1"/>
          <p:nvPr/>
        </p:nvSpPr>
        <p:spPr>
          <a:xfrm>
            <a:off x="8002103" y="869424"/>
            <a:ext cx="946825" cy="461665"/>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行動選択</a:t>
            </a:r>
            <a:endParaRPr lang="en-US" altLang="ja-JP" sz="1200" smtClean="0"/>
          </a:p>
          <a:p>
            <a:pPr algn="ctr"/>
            <a:endParaRPr lang="ja-JP" altLang="en-US" sz="1200"/>
          </a:p>
        </p:txBody>
      </p:sp>
      <p:cxnSp>
        <p:nvCxnSpPr>
          <p:cNvPr id="42" name="直線矢印コネクタ 41"/>
          <p:cNvCxnSpPr>
            <a:stCxn id="35" idx="3"/>
            <a:endCxn id="41" idx="1"/>
          </p:cNvCxnSpPr>
          <p:nvPr/>
        </p:nvCxnSpPr>
        <p:spPr>
          <a:xfrm flipV="1">
            <a:off x="7242048" y="1100257"/>
            <a:ext cx="760055" cy="1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カギ線コネクタ 45"/>
          <p:cNvCxnSpPr>
            <a:stCxn id="41" idx="2"/>
            <a:endCxn id="40" idx="1"/>
          </p:cNvCxnSpPr>
          <p:nvPr/>
        </p:nvCxnSpPr>
        <p:spPr>
          <a:xfrm rot="5400000">
            <a:off x="3732042" y="11813"/>
            <a:ext cx="3424199" cy="6062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30351" y="4963367"/>
            <a:ext cx="946825" cy="461665"/>
          </a:xfrm>
          <a:prstGeom prst="homePlat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外部報酬</a:t>
            </a:r>
            <a:endParaRPr lang="ja-JP" altLang="en-US" sz="1200"/>
          </a:p>
        </p:txBody>
      </p:sp>
      <p:sp>
        <p:nvSpPr>
          <p:cNvPr id="53" name="テキスト ボックス 52"/>
          <p:cNvSpPr txBox="1"/>
          <p:nvPr/>
        </p:nvSpPr>
        <p:spPr>
          <a:xfrm>
            <a:off x="5138726" y="2913888"/>
            <a:ext cx="1118190" cy="461665"/>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行動記録</a:t>
            </a:r>
            <a:endParaRPr lang="en-US" altLang="ja-JP" sz="1200" smtClean="0"/>
          </a:p>
          <a:p>
            <a:pPr algn="ctr"/>
            <a:r>
              <a:rPr lang="en-US" altLang="ja-JP" sz="1200" smtClean="0"/>
              <a:t>(</a:t>
            </a:r>
            <a:r>
              <a:rPr lang="ja-JP" altLang="en-US" sz="1200" smtClean="0"/>
              <a:t>環境モデル</a:t>
            </a:r>
            <a:r>
              <a:rPr lang="en-US" altLang="ja-JP" sz="1200" smtClean="0"/>
              <a:t>)</a:t>
            </a:r>
            <a:endParaRPr lang="ja-JP" altLang="en-US" sz="1200"/>
          </a:p>
        </p:txBody>
      </p:sp>
      <p:cxnSp>
        <p:nvCxnSpPr>
          <p:cNvPr id="54" name="カギ線コネクタ 53"/>
          <p:cNvCxnSpPr>
            <a:stCxn id="50" idx="3"/>
            <a:endCxn id="53" idx="2"/>
          </p:cNvCxnSpPr>
          <p:nvPr/>
        </p:nvCxnSpPr>
        <p:spPr>
          <a:xfrm flipV="1">
            <a:off x="1277176" y="3375553"/>
            <a:ext cx="4420645" cy="18186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5" idx="6"/>
            <a:endCxn id="4" idx="1"/>
          </p:cNvCxnSpPr>
          <p:nvPr/>
        </p:nvCxnSpPr>
        <p:spPr>
          <a:xfrm flipV="1">
            <a:off x="1358747" y="2901696"/>
            <a:ext cx="205772" cy="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40" idx="3"/>
            <a:endCxn id="5" idx="4"/>
          </p:cNvCxnSpPr>
          <p:nvPr/>
        </p:nvCxnSpPr>
        <p:spPr>
          <a:xfrm rot="10800000">
            <a:off x="1023467" y="3218688"/>
            <a:ext cx="261166" cy="1536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カギ線コネクタ 77"/>
          <p:cNvCxnSpPr>
            <a:stCxn id="41" idx="2"/>
            <a:endCxn id="103" idx="3"/>
          </p:cNvCxnSpPr>
          <p:nvPr/>
        </p:nvCxnSpPr>
        <p:spPr>
          <a:xfrm rot="5400000">
            <a:off x="5147855" y="874786"/>
            <a:ext cx="2871359" cy="37839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53" idx="0"/>
            <a:endCxn id="35" idx="2"/>
          </p:cNvCxnSpPr>
          <p:nvPr/>
        </p:nvCxnSpPr>
        <p:spPr>
          <a:xfrm flipV="1">
            <a:off x="5697821" y="1341120"/>
            <a:ext cx="1202105" cy="157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4946464" y="3956152"/>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予測</a:t>
            </a:r>
            <a:endParaRPr lang="ja-JP" altLang="en-US" sz="1200"/>
          </a:p>
        </p:txBody>
      </p:sp>
      <p:cxnSp>
        <p:nvCxnSpPr>
          <p:cNvPr id="93" name="直線矢印コネクタ 92"/>
          <p:cNvCxnSpPr>
            <a:stCxn id="4" idx="3"/>
            <a:endCxn id="14" idx="1"/>
          </p:cNvCxnSpPr>
          <p:nvPr/>
        </p:nvCxnSpPr>
        <p:spPr>
          <a:xfrm flipV="1">
            <a:off x="1968347" y="1099176"/>
            <a:ext cx="2821617" cy="180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537087" y="1528893"/>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現状</a:t>
            </a:r>
            <a:endParaRPr lang="ja-JP" altLang="en-US" sz="1200"/>
          </a:p>
        </p:txBody>
      </p:sp>
      <p:cxnSp>
        <p:nvCxnSpPr>
          <p:cNvPr id="96" name="直線矢印コネクタ 95"/>
          <p:cNvCxnSpPr>
            <a:stCxn id="4" idx="3"/>
            <a:endCxn id="103" idx="1"/>
          </p:cNvCxnSpPr>
          <p:nvPr/>
        </p:nvCxnSpPr>
        <p:spPr>
          <a:xfrm>
            <a:off x="1968347" y="2901696"/>
            <a:ext cx="1776379" cy="130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3744726" y="3971615"/>
            <a:ext cx="946825" cy="461665"/>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差分</a:t>
            </a:r>
            <a:endParaRPr lang="ja-JP" altLang="en-US" sz="1200"/>
          </a:p>
        </p:txBody>
      </p:sp>
      <p:sp>
        <p:nvSpPr>
          <p:cNvPr id="105" name="テキスト ボックス 104"/>
          <p:cNvSpPr txBox="1"/>
          <p:nvPr/>
        </p:nvSpPr>
        <p:spPr>
          <a:xfrm>
            <a:off x="3008440" y="3769489"/>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結果</a:t>
            </a:r>
            <a:endParaRPr lang="ja-JP" altLang="en-US" sz="1200"/>
          </a:p>
        </p:txBody>
      </p:sp>
      <p:cxnSp>
        <p:nvCxnSpPr>
          <p:cNvPr id="113" name="カギ線コネクタ 112"/>
          <p:cNvCxnSpPr>
            <a:stCxn id="103" idx="0"/>
            <a:endCxn id="53" idx="1"/>
          </p:cNvCxnSpPr>
          <p:nvPr/>
        </p:nvCxnSpPr>
        <p:spPr>
          <a:xfrm rot="5400000" flipH="1" flipV="1">
            <a:off x="4264985" y="3097875"/>
            <a:ext cx="826894" cy="9205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テキスト ボックス 115"/>
          <p:cNvSpPr txBox="1"/>
          <p:nvPr/>
        </p:nvSpPr>
        <p:spPr>
          <a:xfrm>
            <a:off x="4363428" y="2908873"/>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報酬</a:t>
            </a:r>
            <a:endParaRPr lang="ja-JP" altLang="en-US" sz="1200"/>
          </a:p>
        </p:txBody>
      </p:sp>
      <p:sp>
        <p:nvSpPr>
          <p:cNvPr id="118" name="テキスト ボックス 117"/>
          <p:cNvSpPr txBox="1"/>
          <p:nvPr/>
        </p:nvSpPr>
        <p:spPr>
          <a:xfrm>
            <a:off x="0" y="5684306"/>
            <a:ext cx="1520744" cy="45950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目標達成時の</a:t>
            </a:r>
            <a:endParaRPr lang="en-US" altLang="ja-JP" sz="1200" smtClean="0"/>
          </a:p>
          <a:p>
            <a:pPr algn="ctr"/>
            <a:r>
              <a:rPr lang="ja-JP" altLang="en-US" sz="1200" smtClean="0"/>
              <a:t>外部からの報酬</a:t>
            </a:r>
            <a:endParaRPr lang="ja-JP" altLang="en-US" sz="1200"/>
          </a:p>
        </p:txBody>
      </p:sp>
      <p:sp>
        <p:nvSpPr>
          <p:cNvPr id="119" name="テキスト ボックス 118"/>
          <p:cNvSpPr txBox="1"/>
          <p:nvPr/>
        </p:nvSpPr>
        <p:spPr>
          <a:xfrm>
            <a:off x="141649" y="237071"/>
            <a:ext cx="1796879" cy="45950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r>
              <a:rPr lang="ja-JP" altLang="en-US" sz="1200" smtClean="0"/>
              <a:t>①欲求を発生させる。</a:t>
            </a:r>
            <a:endParaRPr lang="en-US" altLang="ja-JP" sz="1200" smtClean="0"/>
          </a:p>
          <a:p>
            <a:r>
              <a:rPr lang="ja-JP" altLang="en-US" sz="1200" smtClean="0"/>
              <a:t>今回は、報酬をもらい</a:t>
            </a:r>
            <a:endParaRPr lang="en-US" altLang="ja-JP" sz="1200" smtClean="0"/>
          </a:p>
          <a:p>
            <a:r>
              <a:rPr lang="ja-JP" altLang="en-US" sz="1200" smtClean="0"/>
              <a:t>たいという欲求のみ</a:t>
            </a:r>
            <a:endParaRPr lang="ja-JP" altLang="en-US" sz="1200"/>
          </a:p>
        </p:txBody>
      </p:sp>
      <p:sp>
        <p:nvSpPr>
          <p:cNvPr id="120" name="テキスト ボックス 119"/>
          <p:cNvSpPr txBox="1"/>
          <p:nvPr/>
        </p:nvSpPr>
        <p:spPr>
          <a:xfrm>
            <a:off x="1650065" y="5391046"/>
            <a:ext cx="7254240" cy="1200329"/>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ja-JP" sz="1200" smtClean="0"/>
              <a:t>※</a:t>
            </a:r>
            <a:r>
              <a:rPr lang="ja-JP" altLang="en-US" sz="1200" smtClean="0"/>
              <a:t>③</a:t>
            </a:r>
            <a:r>
              <a:rPr lang="en-US" altLang="ja-JP" sz="1200" smtClean="0"/>
              <a:t>-1</a:t>
            </a:r>
            <a:r>
              <a:rPr lang="ja-JP" altLang="en-US" sz="1200" smtClean="0"/>
              <a:t>　視野にある対象動作初期の行動記録がないときは、</a:t>
            </a:r>
            <a:r>
              <a:rPr lang="ja-JP" altLang="en-US" sz="1200"/>
              <a:t>仮説</a:t>
            </a:r>
            <a:r>
              <a:rPr lang="ja-JP" altLang="en-US" sz="1200" smtClean="0"/>
              <a:t>が</a:t>
            </a:r>
            <a:r>
              <a:rPr lang="ja-JP" altLang="en-US" sz="1200"/>
              <a:t>作</a:t>
            </a:r>
            <a:r>
              <a:rPr lang="ja-JP" altLang="en-US" sz="1200" smtClean="0"/>
              <a:t>れないので、手当たり次第に行動し、対象に対する操作と結果の短期評価を蓄積する。③</a:t>
            </a:r>
            <a:r>
              <a:rPr lang="en-US" altLang="ja-JP" sz="1200" smtClean="0"/>
              <a:t>-2</a:t>
            </a:r>
            <a:r>
              <a:rPr lang="ja-JP" altLang="en-US" sz="1200" smtClean="0"/>
              <a:t>　仮説が作れなくなったら、行動記録がない操作や、新しい対象への操作を行う。（未知への評価を上げ、新しい可能性を試す。状況次第で過去の評価を置き換える）</a:t>
            </a:r>
            <a:endParaRPr lang="en-US" altLang="ja-JP" sz="1200" smtClean="0"/>
          </a:p>
          <a:p>
            <a:r>
              <a:rPr lang="en-US" altLang="ja-JP" sz="1200" smtClean="0"/>
              <a:t>(</a:t>
            </a:r>
            <a:r>
              <a:rPr lang="ja-JP" altLang="en-US" sz="1200" smtClean="0"/>
              <a:t>注</a:t>
            </a:r>
            <a:r>
              <a:rPr lang="en-US" altLang="ja-JP" sz="1200" smtClean="0"/>
              <a:t>)</a:t>
            </a:r>
            <a:r>
              <a:rPr lang="ja-JP" altLang="en-US" sz="1200" smtClean="0"/>
              <a:t>順序だてた行動や連続行動の結果蓄積実現方法は要検討。例えば、物体が動く方向に視線を動かすことで、物体の移動方向を検知（要は予測と合致）した時や、</a:t>
            </a:r>
            <a:r>
              <a:rPr lang="en-US" altLang="ja-JP" sz="1200" smtClean="0"/>
              <a:t>A</a:t>
            </a:r>
            <a:r>
              <a:rPr lang="ja-JP" altLang="en-US" sz="1200" smtClean="0"/>
              <a:t>を見て</a:t>
            </a:r>
            <a:r>
              <a:rPr lang="en-US" altLang="ja-JP" sz="1200" smtClean="0"/>
              <a:t>B</a:t>
            </a:r>
            <a:r>
              <a:rPr lang="ja-JP" altLang="en-US" sz="1200" smtClean="0"/>
              <a:t>を見たら結果が得られたといった行動のセットと報酬の関係の記録の方法。単純な階層とかにしたくないが、間に合わなければ仕方がないかもしれない。</a:t>
            </a:r>
            <a:endParaRPr lang="en-US" altLang="ja-JP" sz="1200" smtClean="0"/>
          </a:p>
        </p:txBody>
      </p:sp>
      <p:sp>
        <p:nvSpPr>
          <p:cNvPr id="124" name="テキスト ボックス 123"/>
          <p:cNvSpPr txBox="1"/>
          <p:nvPr/>
        </p:nvSpPr>
        <p:spPr>
          <a:xfrm>
            <a:off x="2447107" y="235440"/>
            <a:ext cx="2541754" cy="45950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r>
              <a:rPr lang="ja-JP" altLang="en-US" sz="1200" smtClean="0"/>
              <a:t>②欲求と、現状の差分を疑問とし、</a:t>
            </a:r>
            <a:endParaRPr lang="en-US" altLang="ja-JP" sz="1200" smtClean="0"/>
          </a:p>
          <a:p>
            <a:r>
              <a:rPr lang="ja-JP" altLang="en-US" sz="1200" smtClean="0"/>
              <a:t>解決に向けて行動を開始する。</a:t>
            </a:r>
            <a:endParaRPr lang="ja-JP" altLang="en-US" sz="1200"/>
          </a:p>
        </p:txBody>
      </p:sp>
      <p:sp>
        <p:nvSpPr>
          <p:cNvPr id="125" name="テキスト ボックス 124"/>
          <p:cNvSpPr txBox="1"/>
          <p:nvPr/>
        </p:nvSpPr>
        <p:spPr>
          <a:xfrm>
            <a:off x="4940948" y="120830"/>
            <a:ext cx="2410828" cy="57411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r>
              <a:rPr lang="ja-JP" altLang="en-US" sz="1200" smtClean="0"/>
              <a:t>③</a:t>
            </a:r>
            <a:r>
              <a:rPr lang="en-US" altLang="ja-JP" sz="1200" smtClean="0"/>
              <a:t>※</a:t>
            </a:r>
            <a:r>
              <a:rPr lang="ja-JP" altLang="en-US" sz="1200" smtClean="0"/>
              <a:t>疑問に</a:t>
            </a:r>
            <a:r>
              <a:rPr lang="ja-JP" altLang="en-US" sz="1200" smtClean="0"/>
              <a:t>方向づけられた</a:t>
            </a:r>
            <a:endParaRPr lang="en-US" altLang="ja-JP" sz="1200" smtClean="0"/>
          </a:p>
          <a:p>
            <a:r>
              <a:rPr lang="ja-JP" altLang="en-US" sz="1200" smtClean="0"/>
              <a:t>仮説を生成する。過去の行動結果</a:t>
            </a:r>
            <a:endParaRPr lang="en-US" altLang="ja-JP" sz="1200" smtClean="0"/>
          </a:p>
          <a:p>
            <a:r>
              <a:rPr lang="ja-JP" altLang="en-US" sz="1200" smtClean="0"/>
              <a:t>から、仮評価を与える。</a:t>
            </a:r>
            <a:endParaRPr lang="ja-JP" altLang="en-US" sz="1200"/>
          </a:p>
        </p:txBody>
      </p:sp>
      <p:sp>
        <p:nvSpPr>
          <p:cNvPr id="126" name="テキスト ボックス 125"/>
          <p:cNvSpPr txBox="1"/>
          <p:nvPr/>
        </p:nvSpPr>
        <p:spPr>
          <a:xfrm>
            <a:off x="7351776" y="259824"/>
            <a:ext cx="1597152" cy="45950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r>
              <a:rPr lang="ja-JP" altLang="en-US" sz="1200" smtClean="0"/>
              <a:t>④評価が高い仮説を</a:t>
            </a:r>
            <a:endParaRPr lang="en-US" altLang="ja-JP" sz="1200" smtClean="0"/>
          </a:p>
          <a:p>
            <a:r>
              <a:rPr lang="ja-JP" altLang="en-US" sz="1200"/>
              <a:t>行動</a:t>
            </a:r>
            <a:r>
              <a:rPr lang="ja-JP" altLang="en-US" sz="1200" smtClean="0"/>
              <a:t>に移す</a:t>
            </a:r>
            <a:r>
              <a:rPr lang="ja-JP" altLang="en-US" sz="1200"/>
              <a:t>。</a:t>
            </a:r>
          </a:p>
        </p:txBody>
      </p:sp>
      <p:sp>
        <p:nvSpPr>
          <p:cNvPr id="130" name="テキスト ボックス 129"/>
          <p:cNvSpPr txBox="1"/>
          <p:nvPr/>
        </p:nvSpPr>
        <p:spPr>
          <a:xfrm>
            <a:off x="6625396" y="4048008"/>
            <a:ext cx="946825" cy="461665"/>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予測生成</a:t>
            </a:r>
            <a:endParaRPr lang="ja-JP" altLang="en-US" sz="1200"/>
          </a:p>
        </p:txBody>
      </p:sp>
      <p:sp>
        <p:nvSpPr>
          <p:cNvPr id="15" name="テキスト ボックス 14"/>
          <p:cNvSpPr txBox="1"/>
          <p:nvPr/>
        </p:nvSpPr>
        <p:spPr>
          <a:xfrm>
            <a:off x="5167915" y="1910760"/>
            <a:ext cx="1867325" cy="259416"/>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過去記録</a:t>
            </a:r>
            <a:endParaRPr lang="ja-JP" altLang="en-US" sz="1200"/>
          </a:p>
        </p:txBody>
      </p:sp>
      <p:sp>
        <p:nvSpPr>
          <p:cNvPr id="134" name="テキスト ボックス 133"/>
          <p:cNvSpPr txBox="1"/>
          <p:nvPr/>
        </p:nvSpPr>
        <p:spPr>
          <a:xfrm>
            <a:off x="136371" y="2170176"/>
            <a:ext cx="403828" cy="1463040"/>
          </a:xfrm>
          <a:prstGeom prst="rect">
            <a:avLst/>
          </a:prstGeom>
        </p:spPr>
        <p:style>
          <a:lnRef idx="2">
            <a:schemeClr val="dk1"/>
          </a:lnRef>
          <a:fillRef idx="1">
            <a:schemeClr val="lt1"/>
          </a:fillRef>
          <a:effectRef idx="0">
            <a:schemeClr val="dk1"/>
          </a:effectRef>
          <a:fontRef idx="minor">
            <a:schemeClr val="dk1"/>
          </a:fontRef>
        </p:style>
        <p:txBody>
          <a:bodyPr vert="wordArtVertRtl" wrap="square" rtlCol="0">
            <a:noAutofit/>
          </a:bodyPr>
          <a:lstStyle/>
          <a:p>
            <a:pPr algn="ctr"/>
            <a:r>
              <a:rPr lang="ja-JP" altLang="en-US" sz="1200" smtClean="0"/>
              <a:t>環境</a:t>
            </a:r>
            <a:endParaRPr lang="ja-JP" altLang="en-US" sz="1200"/>
          </a:p>
        </p:txBody>
      </p:sp>
      <p:sp>
        <p:nvSpPr>
          <p:cNvPr id="142" name="テキスト ボックス 141"/>
          <p:cNvSpPr txBox="1"/>
          <p:nvPr/>
        </p:nvSpPr>
        <p:spPr>
          <a:xfrm>
            <a:off x="6538012" y="2719212"/>
            <a:ext cx="1764740" cy="836099"/>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オブジェクトリストや</a:t>
            </a:r>
            <a:endParaRPr lang="en-US" altLang="ja-JP" sz="1200" smtClean="0"/>
          </a:p>
          <a:p>
            <a:pPr algn="ctr"/>
            <a:r>
              <a:rPr lang="ja-JP" altLang="en-US" sz="1200" smtClean="0"/>
              <a:t>特徴量の記録（サリエンシーマップや、動作との関係）もここに置く。</a:t>
            </a:r>
            <a:endParaRPr lang="en-US" altLang="ja-JP" sz="1200" smtClean="0"/>
          </a:p>
          <a:p>
            <a:pPr algn="ctr"/>
            <a:r>
              <a:rPr lang="ja-JP" altLang="en-US" sz="1200" smtClean="0"/>
              <a:t>（内部的には分けるが、</a:t>
            </a:r>
            <a:endParaRPr lang="en-US" altLang="ja-JP" sz="1200" smtClean="0"/>
          </a:p>
          <a:p>
            <a:pPr algn="ctr"/>
            <a:r>
              <a:rPr lang="ja-JP" altLang="en-US" sz="1200" smtClean="0"/>
              <a:t>関係づける</a:t>
            </a:r>
            <a:r>
              <a:rPr lang="ja-JP" altLang="en-US" sz="1200"/>
              <a:t>）</a:t>
            </a:r>
            <a:endParaRPr lang="en-US" altLang="ja-JP" sz="1200" smtClean="0"/>
          </a:p>
        </p:txBody>
      </p:sp>
      <p:cxnSp>
        <p:nvCxnSpPr>
          <p:cNvPr id="152" name="直線矢印コネクタ 151"/>
          <p:cNvCxnSpPr>
            <a:stCxn id="142" idx="1"/>
            <a:endCxn id="53" idx="3"/>
          </p:cNvCxnSpPr>
          <p:nvPr/>
        </p:nvCxnSpPr>
        <p:spPr>
          <a:xfrm flipH="1">
            <a:off x="6256916" y="3137262"/>
            <a:ext cx="281096" cy="7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1" name="テキスト ボックス 160"/>
          <p:cNvSpPr txBox="1"/>
          <p:nvPr/>
        </p:nvSpPr>
        <p:spPr>
          <a:xfrm>
            <a:off x="3800318" y="2897424"/>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行動</a:t>
            </a:r>
            <a:endParaRPr lang="ja-JP" altLang="en-US" sz="1200"/>
          </a:p>
        </p:txBody>
      </p:sp>
      <p:sp>
        <p:nvSpPr>
          <p:cNvPr id="163" name="テキスト ボックス 162"/>
          <p:cNvSpPr txBox="1"/>
          <p:nvPr/>
        </p:nvSpPr>
        <p:spPr>
          <a:xfrm>
            <a:off x="3776075" y="3410905"/>
            <a:ext cx="525748" cy="459504"/>
          </a:xfrm>
          <a:prstGeom prst="ellipse">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結果</a:t>
            </a:r>
            <a:endParaRPr lang="ja-JP" altLang="en-US" sz="1200"/>
          </a:p>
        </p:txBody>
      </p:sp>
      <p:sp>
        <p:nvSpPr>
          <p:cNvPr id="165" name="テキスト ボックス 164"/>
          <p:cNvSpPr txBox="1"/>
          <p:nvPr/>
        </p:nvSpPr>
        <p:spPr>
          <a:xfrm>
            <a:off x="6016006" y="4963368"/>
            <a:ext cx="3017620" cy="371592"/>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どの領域に何を置くかは、別途考える。</a:t>
            </a:r>
            <a:endParaRPr lang="en-US" altLang="ja-JP" sz="1200" smtClean="0"/>
          </a:p>
        </p:txBody>
      </p:sp>
      <p:cxnSp>
        <p:nvCxnSpPr>
          <p:cNvPr id="12" name="直線矢印コネクタ 11"/>
          <p:cNvCxnSpPr>
            <a:stCxn id="10" idx="5"/>
            <a:endCxn id="53" idx="1"/>
          </p:cNvCxnSpPr>
          <p:nvPr/>
        </p:nvCxnSpPr>
        <p:spPr>
          <a:xfrm>
            <a:off x="4434046" y="1200675"/>
            <a:ext cx="704680" cy="194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p:cNvSpPr txBox="1"/>
          <p:nvPr/>
        </p:nvSpPr>
        <p:spPr>
          <a:xfrm>
            <a:off x="3096479" y="2262697"/>
            <a:ext cx="2320245" cy="711458"/>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⑤行動の結果の予測と行動の結果が合致しなかった時、短期行動に対する報酬を与え、記録する。</a:t>
            </a:r>
            <a:endParaRPr lang="ja-JP" altLang="en-US" sz="1200"/>
          </a:p>
        </p:txBody>
      </p:sp>
    </p:spTree>
    <p:extLst>
      <p:ext uri="{BB962C8B-B14F-4D97-AF65-F5344CB8AC3E}">
        <p14:creationId xmlns:p14="http://schemas.microsoft.com/office/powerpoint/2010/main" val="321371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413036" y="3230472"/>
            <a:ext cx="2098516" cy="132554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endParaRPr lang="ja-JP" altLang="en-US" sz="1200"/>
          </a:p>
        </p:txBody>
      </p:sp>
      <p:sp>
        <p:nvSpPr>
          <p:cNvPr id="6" name="テキスト ボックス 5"/>
          <p:cNvSpPr txBox="1"/>
          <p:nvPr/>
        </p:nvSpPr>
        <p:spPr>
          <a:xfrm>
            <a:off x="1254284" y="4049130"/>
            <a:ext cx="708628" cy="459504"/>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Ｅ</a:t>
            </a:r>
            <a:endParaRPr lang="ja-JP" altLang="en-US" sz="1200"/>
          </a:p>
        </p:txBody>
      </p:sp>
      <p:sp>
        <p:nvSpPr>
          <p:cNvPr id="7" name="テキスト ボックス 6"/>
          <p:cNvSpPr txBox="1"/>
          <p:nvPr/>
        </p:nvSpPr>
        <p:spPr>
          <a:xfrm>
            <a:off x="753666" y="3482100"/>
            <a:ext cx="708628" cy="459504"/>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2000" smtClean="0"/>
              <a:t>Ｅ</a:t>
            </a:r>
            <a:endParaRPr lang="ja-JP" altLang="en-US" sz="2000"/>
          </a:p>
        </p:txBody>
      </p:sp>
      <p:sp>
        <p:nvSpPr>
          <p:cNvPr id="8" name="テキスト ボックス 7"/>
          <p:cNvSpPr txBox="1"/>
          <p:nvPr/>
        </p:nvSpPr>
        <p:spPr>
          <a:xfrm>
            <a:off x="413036" y="1307928"/>
            <a:ext cx="2098516" cy="132554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endParaRPr lang="ja-JP" altLang="en-US" sz="1200"/>
          </a:p>
        </p:txBody>
      </p:sp>
      <p:sp>
        <p:nvSpPr>
          <p:cNvPr id="9" name="テキスト ボックス 8"/>
          <p:cNvSpPr txBox="1"/>
          <p:nvPr/>
        </p:nvSpPr>
        <p:spPr>
          <a:xfrm>
            <a:off x="1107980" y="1797912"/>
            <a:ext cx="708628" cy="459504"/>
          </a:xfrm>
          <a:prstGeom prst="rect">
            <a:avLst/>
          </a:prstGeom>
          <a:noFill/>
          <a:ln>
            <a:noFill/>
          </a:ln>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2000" smtClean="0"/>
              <a:t>＋</a:t>
            </a:r>
            <a:endParaRPr lang="ja-JP" altLang="en-US" sz="2000"/>
          </a:p>
        </p:txBody>
      </p:sp>
      <p:sp>
        <p:nvSpPr>
          <p:cNvPr id="11" name="テキスト ボックス 10"/>
          <p:cNvSpPr txBox="1"/>
          <p:nvPr/>
        </p:nvSpPr>
        <p:spPr>
          <a:xfrm>
            <a:off x="3084576" y="1307928"/>
            <a:ext cx="5803392" cy="1754326"/>
          </a:xfrm>
          <a:prstGeom prst="rect">
            <a:avLst/>
          </a:prstGeom>
          <a:noFill/>
        </p:spPr>
        <p:txBody>
          <a:bodyPr wrap="square" rtlCol="0">
            <a:spAutoFit/>
          </a:bodyPr>
          <a:lstStyle/>
          <a:p>
            <a:r>
              <a:rPr kumimoji="1" lang="ja-JP" altLang="en-US" sz="1200" smtClean="0"/>
              <a:t>①報酬から疑問を生成（報酬が欲しいがもらえない）</a:t>
            </a:r>
            <a:endParaRPr kumimoji="1" lang="en-US" altLang="ja-JP" sz="1200" smtClean="0"/>
          </a:p>
          <a:p>
            <a:r>
              <a:rPr lang="ja-JP" altLang="en-US" sz="1200" smtClean="0"/>
              <a:t>②無行動では疑問が解決しないことを記録。</a:t>
            </a:r>
            <a:endParaRPr lang="en-US" altLang="ja-JP" sz="1200" smtClean="0"/>
          </a:p>
          <a:p>
            <a:r>
              <a:rPr kumimoji="1" lang="ja-JP" altLang="en-US" sz="1200" smtClean="0"/>
              <a:t>③知識が無いため、特徴量があるところ（周辺視野にある＋）に視線移動</a:t>
            </a:r>
            <a:endParaRPr kumimoji="1" lang="en-US" altLang="ja-JP" sz="1200" smtClean="0"/>
          </a:p>
          <a:p>
            <a:r>
              <a:rPr lang="ja-JP" altLang="en-US" sz="1200" smtClean="0"/>
              <a:t>④＋が中心になったところで、予測と異なる反応（画面切り替え）が起きる。予測と異なる反応には報酬を与える仕掛けなので、</a:t>
            </a:r>
            <a:r>
              <a:rPr kumimoji="1" lang="ja-JP" altLang="en-US" sz="1200" smtClean="0"/>
              <a:t>＋という対象物が視野の中心に入るという予測に報酬を与え、疑問（無行動だと報酬がもらえない）とセットで記録する。これにより、対象を視野の中心に入れると報酬が得られるという知識を得る。</a:t>
            </a:r>
            <a:endParaRPr kumimoji="1" lang="en-US" altLang="ja-JP" sz="1200" smtClean="0"/>
          </a:p>
          <a:p>
            <a:r>
              <a:rPr lang="ja-JP" altLang="en-US" sz="1200" smtClean="0"/>
              <a:t>（注）</a:t>
            </a:r>
            <a:r>
              <a:rPr kumimoji="1" lang="ja-JP" altLang="en-US" sz="1200" smtClean="0"/>
              <a:t>行動だと、右に動かしたりとか、左に動かしたりといった動作に報酬を与えるが、結果の予測に報酬を与えたほうが、汎用性が上がるように思う。</a:t>
            </a:r>
            <a:endParaRPr kumimoji="1" lang="ja-JP" altLang="en-US" sz="1200"/>
          </a:p>
        </p:txBody>
      </p:sp>
      <p:sp>
        <p:nvSpPr>
          <p:cNvPr id="13" name="テキスト ボックス 12"/>
          <p:cNvSpPr txBox="1"/>
          <p:nvPr/>
        </p:nvSpPr>
        <p:spPr>
          <a:xfrm>
            <a:off x="3084576" y="3263219"/>
            <a:ext cx="5437632" cy="1754326"/>
          </a:xfrm>
          <a:prstGeom prst="rect">
            <a:avLst/>
          </a:prstGeom>
          <a:noFill/>
        </p:spPr>
        <p:txBody>
          <a:bodyPr wrap="square" rtlCol="0">
            <a:spAutoFit/>
          </a:bodyPr>
          <a:lstStyle/>
          <a:p>
            <a:r>
              <a:rPr kumimoji="1" lang="ja-JP" altLang="en-US" sz="1200" smtClean="0"/>
              <a:t>①対象物を視野の中心に置くと、報酬が与えられることから、Ｅを視野の中心に入れるよう行動。結果、報酬が得られる。</a:t>
            </a:r>
            <a:endParaRPr kumimoji="1" lang="en-US" altLang="ja-JP" sz="1200" smtClean="0"/>
          </a:p>
          <a:p>
            <a:endParaRPr lang="en-US" altLang="ja-JP" sz="1200" smtClean="0"/>
          </a:p>
          <a:p>
            <a:r>
              <a:rPr lang="ja-JP" altLang="en-US" sz="1200" smtClean="0"/>
              <a:t>（メモ）</a:t>
            </a:r>
            <a:endParaRPr lang="en-US" altLang="ja-JP" sz="1200" smtClean="0"/>
          </a:p>
          <a:p>
            <a:r>
              <a:rPr lang="ja-JP" altLang="en-US" sz="1200" smtClean="0"/>
              <a:t>この</a:t>
            </a:r>
            <a:r>
              <a:rPr lang="ja-JP" altLang="en-US" sz="1200"/>
              <a:t>時点</a:t>
            </a:r>
            <a:r>
              <a:rPr lang="ja-JP" altLang="en-US" sz="1200" smtClean="0"/>
              <a:t>では、大Ｅと小Ｅのどちらを見るかは、決めていない。偶然、高得点の方を見たとき、報酬が異なることを検知させるか。だとすると、行動だけでなく、対象物の判別結果も記録する必要がある。（特徴量が異なるものが２つあったと記録し、その違いも記録する必要がある）</a:t>
            </a:r>
            <a:endParaRPr kumimoji="1" lang="en-US" altLang="ja-JP" sz="1200" smtClean="0"/>
          </a:p>
          <a:p>
            <a:endParaRPr kumimoji="1" lang="ja-JP" altLang="en-US" sz="1200"/>
          </a:p>
        </p:txBody>
      </p:sp>
      <p:sp>
        <p:nvSpPr>
          <p:cNvPr id="14" name="下矢印 13"/>
          <p:cNvSpPr/>
          <p:nvPr/>
        </p:nvSpPr>
        <p:spPr>
          <a:xfrm>
            <a:off x="1107980" y="2731008"/>
            <a:ext cx="708628" cy="402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13036" y="415128"/>
            <a:ext cx="7682452" cy="459504"/>
          </a:xfrm>
          <a:prstGeom prst="rect">
            <a:avLst/>
          </a:prstGeom>
        </p:spPr>
        <p:style>
          <a:lnRef idx="2">
            <a:schemeClr val="dk1"/>
          </a:lnRef>
          <a:fillRef idx="1">
            <a:schemeClr val="lt1"/>
          </a:fillRef>
          <a:effectRef idx="0">
            <a:schemeClr val="dk1"/>
          </a:effectRef>
          <a:fontRef idx="minor">
            <a:schemeClr val="dk1"/>
          </a:fontRef>
        </p:style>
        <p:txBody>
          <a:bodyPr vert="horz" wrap="square" rtlCol="0">
            <a:noAutofit/>
          </a:bodyPr>
          <a:lstStyle/>
          <a:p>
            <a:pPr algn="ctr"/>
            <a:r>
              <a:rPr lang="ja-JP" altLang="en-US" sz="1200" smtClean="0"/>
              <a:t>課題での動作例</a:t>
            </a:r>
            <a:endParaRPr lang="en-US" altLang="ja-JP" sz="1200" smtClean="0"/>
          </a:p>
          <a:p>
            <a:pPr algn="ctr"/>
            <a:r>
              <a:rPr lang="ja-JP" altLang="en-US" sz="1200" smtClean="0"/>
              <a:t>（Ｅを視野の中心に入れる課題の場合）</a:t>
            </a:r>
            <a:endParaRPr lang="ja-JP" altLang="en-US" sz="1200"/>
          </a:p>
        </p:txBody>
      </p:sp>
    </p:spTree>
    <p:extLst>
      <p:ext uri="{BB962C8B-B14F-4D97-AF65-F5344CB8AC3E}">
        <p14:creationId xmlns:p14="http://schemas.microsoft.com/office/powerpoint/2010/main" val="4235111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623</Words>
  <Application>Microsoft Office PowerPoint</Application>
  <PresentationFormat>画面に合わせる (4:3)</PresentationFormat>
  <Paragraphs>65</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ＷＢＡＩハッカソン２０１８ コンセプト</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 yeah</dc:creator>
  <cp:lastModifiedBy>kei yeah</cp:lastModifiedBy>
  <cp:revision>18</cp:revision>
  <dcterms:created xsi:type="dcterms:W3CDTF">2018-09-01T00:40:27Z</dcterms:created>
  <dcterms:modified xsi:type="dcterms:W3CDTF">2018-09-01T12:54:38Z</dcterms:modified>
</cp:coreProperties>
</file>