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4"/>
  </p:notesMasterIdLst>
  <p:sldIdLst>
    <p:sldId id="256" r:id="rId2"/>
    <p:sldId id="280" r:id="rId3"/>
    <p:sldId id="281" r:id="rId4"/>
    <p:sldId id="260" r:id="rId5"/>
    <p:sldId id="267" r:id="rId6"/>
    <p:sldId id="294" r:id="rId7"/>
    <p:sldId id="272" r:id="rId8"/>
    <p:sldId id="273" r:id="rId9"/>
    <p:sldId id="274" r:id="rId10"/>
    <p:sldId id="275" r:id="rId11"/>
    <p:sldId id="277" r:id="rId12"/>
    <p:sldId id="278" r:id="rId13"/>
    <p:sldId id="291" r:id="rId14"/>
    <p:sldId id="285" r:id="rId15"/>
    <p:sldId id="271" r:id="rId16"/>
    <p:sldId id="288" r:id="rId17"/>
    <p:sldId id="292" r:id="rId18"/>
    <p:sldId id="293" r:id="rId19"/>
    <p:sldId id="282" r:id="rId20"/>
    <p:sldId id="286" r:id="rId21"/>
    <p:sldId id="283" r:id="rId22"/>
    <p:sldId id="29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642" autoAdjust="0"/>
  </p:normalViewPr>
  <p:slideViewPr>
    <p:cSldViewPr snapToGrid="0">
      <p:cViewPr varScale="1">
        <p:scale>
          <a:sx n="40" d="100"/>
          <a:sy n="40" d="100"/>
        </p:scale>
        <p:origin x="44" y="188"/>
      </p:cViewPr>
      <p:guideLst/>
    </p:cSldViewPr>
  </p:slideViewPr>
  <p:notesTextViewPr>
    <p:cViewPr>
      <p:scale>
        <a:sx n="1" d="1"/>
        <a:sy n="1" d="1"/>
      </p:scale>
      <p:origin x="0" y="-16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2T09:30:11.396"/>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2T09:30:11.981"/>
    </inkml:context>
    <inkml:brush xml:id="br0">
      <inkml:brushProperty name="width" value="0.05" units="cm"/>
      <inkml:brushProperty name="height" value="0.05" units="cm"/>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2T09:30:12.413"/>
    </inkml:context>
    <inkml:brush xml:id="br0">
      <inkml:brushProperty name="width" value="0.05" units="cm"/>
      <inkml:brushProperty name="height" value="0.05" units="cm"/>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2T09:30:13.406"/>
    </inkml:context>
    <inkml:brush xml:id="br0">
      <inkml:brushProperty name="width" value="0.05" units="cm"/>
      <inkml:brushProperty name="height" value="0.05" units="cm"/>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2T09:30:19.633"/>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5C72E-E3F3-44FB-BA4A-8CE27BBD882F}" type="datetimeFigureOut">
              <a:rPr kumimoji="1" lang="ja-JP" altLang="en-US" smtClean="0"/>
              <a:t>2023/7/2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3ACAB-2988-48C7-AA3A-2C2AE5F95A76}" type="slidenum">
              <a:rPr kumimoji="1" lang="ja-JP" altLang="en-US" smtClean="0"/>
              <a:t>‹#›</a:t>
            </a:fld>
            <a:endParaRPr kumimoji="1" lang="ja-JP" altLang="en-US"/>
          </a:p>
        </p:txBody>
      </p:sp>
    </p:spTree>
    <p:extLst>
      <p:ext uri="{BB962C8B-B14F-4D97-AF65-F5344CB8AC3E}">
        <p14:creationId xmlns:p14="http://schemas.microsoft.com/office/powerpoint/2010/main" val="6985875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will talk about my research on ball and person detection by color detection.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a:t>
            </a:fld>
            <a:endParaRPr kumimoji="1" lang="ja-JP" altLang="en-US"/>
          </a:p>
        </p:txBody>
      </p:sp>
    </p:spTree>
    <p:extLst>
      <p:ext uri="{BB962C8B-B14F-4D97-AF65-F5344CB8AC3E}">
        <p14:creationId xmlns:p14="http://schemas.microsoft.com/office/powerpoint/2010/main" val="19978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effectLst/>
                <a:latin typeface="-apple-system"/>
              </a:rPr>
              <a:t>At the end of the preprocessing, binarization was performed using the THRESHOLD function. The operation then clarifies the boundaries of the object to be processed, which is useful for the next step of contour extraction.</a:t>
            </a:r>
          </a:p>
          <a:p>
            <a:br>
              <a:rPr lang="en-US" altLang="ja-JP" b="0" i="0" dirty="0">
                <a:solidFill>
                  <a:srgbClr val="FFFFFF"/>
                </a:solidFill>
                <a:effectLst/>
                <a:latin typeface="-apple-system"/>
              </a:rPr>
            </a:b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10</a:t>
            </a:fld>
            <a:endParaRPr kumimoji="1" lang="ja-JP" altLang="en-US"/>
          </a:p>
        </p:txBody>
      </p:sp>
    </p:spTree>
    <p:extLst>
      <p:ext uri="{BB962C8B-B14F-4D97-AF65-F5344CB8AC3E}">
        <p14:creationId xmlns:p14="http://schemas.microsoft.com/office/powerpoint/2010/main" val="245388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Times New Roman" panose="02020603050405020304" pitchFamily="18" charset="0"/>
                <a:ea typeface="游明朝" panose="02020400000000000000" pitchFamily="18" charset="-128"/>
              </a:rPr>
              <a:t>As post-processing, the area of the contour was calculated, and each detected object was colored so that it can be identified as a ball or a person. The area was then specified so that other obstacles have no detection. </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11</a:t>
            </a:fld>
            <a:endParaRPr kumimoji="1" lang="ja-JP" altLang="en-US"/>
          </a:p>
        </p:txBody>
      </p:sp>
    </p:spTree>
    <p:extLst>
      <p:ext uri="{BB962C8B-B14F-4D97-AF65-F5344CB8AC3E}">
        <p14:creationId xmlns:p14="http://schemas.microsoft.com/office/powerpoint/2010/main" val="307093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color detection method used RGB image data and the </a:t>
            </a:r>
            <a:r>
              <a:rPr kumimoji="1" lang="en-US" altLang="ja-JP" dirty="0" err="1"/>
              <a:t>inRange</a:t>
            </a:r>
            <a:r>
              <a:rPr kumimoji="1" lang="en-US" altLang="ja-JP" dirty="0"/>
              <a:t> function, which is used to extract a specific color range, and applies the </a:t>
            </a:r>
            <a:r>
              <a:rPr kumimoji="1" lang="en-US" altLang="ja-JP" dirty="0" err="1"/>
              <a:t>bitwise_and</a:t>
            </a:r>
            <a:r>
              <a:rPr kumimoji="1" lang="en-US" altLang="ja-JP" dirty="0"/>
              <a:t> function, a method of image processing. </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12</a:t>
            </a:fld>
            <a:endParaRPr kumimoji="1" lang="ja-JP" altLang="en-US"/>
          </a:p>
        </p:txBody>
      </p:sp>
    </p:spTree>
    <p:extLst>
      <p:ext uri="{BB962C8B-B14F-4D97-AF65-F5344CB8AC3E}">
        <p14:creationId xmlns:p14="http://schemas.microsoft.com/office/powerpoint/2010/main" val="300112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For a concrete example, consider the case of extracting the region of a person wearing a red uniform. First, RGB image data is prepared, and the </a:t>
            </a:r>
            <a:r>
              <a:rPr kumimoji="1" lang="en-US" altLang="ja-JP" dirty="0" err="1"/>
              <a:t>inRange</a:t>
            </a:r>
            <a:r>
              <a:rPr kumimoji="1" lang="en-US" altLang="ja-JP" dirty="0"/>
              <a:t> function is applied to extract a specific color range. In the resulting black-and-white image, white pixels represent the area of the red uniform, and other areas are black. Next, the original RGB image data and the extracted black-and-white image are combined using the </a:t>
            </a:r>
            <a:r>
              <a:rPr kumimoji="1" lang="en-US" altLang="ja-JP" dirty="0" err="1"/>
              <a:t>bitwise_and</a:t>
            </a:r>
            <a:r>
              <a:rPr kumimoji="1" lang="en-US" altLang="ja-JP" dirty="0"/>
              <a:t> function. This process produces the effect that all but certain areas of the original image are covered up and only the person in the red uniform emerges. </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13</a:t>
            </a:fld>
            <a:endParaRPr kumimoji="1" lang="ja-JP" altLang="en-US"/>
          </a:p>
        </p:txBody>
      </p:sp>
    </p:spTree>
    <p:extLst>
      <p:ext uri="{BB962C8B-B14F-4D97-AF65-F5344CB8AC3E}">
        <p14:creationId xmlns:p14="http://schemas.microsoft.com/office/powerpoint/2010/main" val="199360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way, the detection was performed with a narrower detection range on the screen. Ball was filled in red and people were surrounded by green. We are able to detect balls and people at the same time, but not all at the same time.</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14</a:t>
            </a:fld>
            <a:endParaRPr kumimoji="1" lang="ja-JP" altLang="en-US"/>
          </a:p>
        </p:txBody>
      </p:sp>
    </p:spTree>
    <p:extLst>
      <p:ext uri="{BB962C8B-B14F-4D97-AF65-F5344CB8AC3E}">
        <p14:creationId xmlns:p14="http://schemas.microsoft.com/office/powerpoint/2010/main" val="232435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Also, the blurring method used is one crucial finding. We discover that the median Blur function yielded superior results with fewer false detections compared to Gaussian Blur. Median Blur is particularly effective in handling images with salt-and-pepper noise.</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15</a:t>
            </a:fld>
            <a:endParaRPr kumimoji="1" lang="ja-JP" altLang="en-US"/>
          </a:p>
        </p:txBody>
      </p:sp>
    </p:spTree>
    <p:extLst>
      <p:ext uri="{BB962C8B-B14F-4D97-AF65-F5344CB8AC3E}">
        <p14:creationId xmlns:p14="http://schemas.microsoft.com/office/powerpoint/2010/main" val="255770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results indicate that occasionally missed detections and challenges related to specific orientations or distances are encountered. Based on the observations of this study, some predictions also arise. While visually obvious, it has been noted that bodies facing sideways are often in shadow, making detection more difficult.</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16</a:t>
            </a:fld>
            <a:endParaRPr kumimoji="1" lang="ja-JP" altLang="en-US"/>
          </a:p>
        </p:txBody>
      </p:sp>
    </p:spTree>
    <p:extLst>
      <p:ext uri="{BB962C8B-B14F-4D97-AF65-F5344CB8AC3E}">
        <p14:creationId xmlns:p14="http://schemas.microsoft.com/office/powerpoint/2010/main" val="193459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addition, balls that are located at a significant distance from the camera or in a floating position may be more difficult to detect accurately. Maybe, adjustments to pre-processing and post-processing techniques can minimize false positives and improve overall detection performance.</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17</a:t>
            </a:fld>
            <a:endParaRPr kumimoji="1" lang="ja-JP" altLang="en-US"/>
          </a:p>
        </p:txBody>
      </p:sp>
    </p:spTree>
    <p:extLst>
      <p:ext uri="{BB962C8B-B14F-4D97-AF65-F5344CB8AC3E}">
        <p14:creationId xmlns:p14="http://schemas.microsoft.com/office/powerpoint/2010/main" val="363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Object detection was divided into three steps: first, obstacle removal and preparation to do object detection; second, object detection; third, identification of people and balls by color detection.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18</a:t>
            </a:fld>
            <a:endParaRPr kumimoji="1" lang="ja-JP" altLang="en-US"/>
          </a:p>
        </p:txBody>
      </p:sp>
    </p:spTree>
    <p:extLst>
      <p:ext uri="{BB962C8B-B14F-4D97-AF65-F5344CB8AC3E}">
        <p14:creationId xmlns:p14="http://schemas.microsoft.com/office/powerpoint/2010/main" val="348865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As a future work, if we determine which team is closer to the ball and judge it every frame, we can determine the percentage of ball possession.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19</a:t>
            </a:fld>
            <a:endParaRPr kumimoji="1" lang="ja-JP" altLang="en-US"/>
          </a:p>
        </p:txBody>
      </p:sp>
    </p:spTree>
    <p:extLst>
      <p:ext uri="{BB962C8B-B14F-4D97-AF65-F5344CB8AC3E}">
        <p14:creationId xmlns:p14="http://schemas.microsoft.com/office/powerpoint/2010/main" val="361958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goal of this research is to detect people and a ball in a soccer match to determine ball possession.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2</a:t>
            </a:fld>
            <a:endParaRPr kumimoji="1" lang="ja-JP" altLang="en-US"/>
          </a:p>
        </p:txBody>
      </p:sp>
    </p:spTree>
    <p:extLst>
      <p:ext uri="{BB962C8B-B14F-4D97-AF65-F5344CB8AC3E}">
        <p14:creationId xmlns:p14="http://schemas.microsoft.com/office/powerpoint/2010/main" val="163408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For example, in this case, the red team is closer to the ball, so +1 count.</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20</a:t>
            </a:fld>
            <a:endParaRPr kumimoji="1" lang="ja-JP" altLang="en-US"/>
          </a:p>
        </p:txBody>
      </p:sp>
    </p:spTree>
    <p:extLst>
      <p:ext uri="{BB962C8B-B14F-4D97-AF65-F5344CB8AC3E}">
        <p14:creationId xmlns:p14="http://schemas.microsoft.com/office/powerpoint/2010/main" val="3352586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 decision is made in each frame, and the count is divided by the total number of frames to obtain the percentage of ball possession.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21</a:t>
            </a:fld>
            <a:endParaRPr kumimoji="1" lang="ja-JP" altLang="en-US"/>
          </a:p>
        </p:txBody>
      </p:sp>
    </p:spTree>
    <p:extLst>
      <p:ext uri="{BB962C8B-B14F-4D97-AF65-F5344CB8AC3E}">
        <p14:creationId xmlns:p14="http://schemas.microsoft.com/office/powerpoint/2010/main" val="6114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ガウスの説明</a:t>
            </a:r>
            <a:r>
              <a:rPr kumimoji="1" lang="en-US" altLang="ja-JP" dirty="0"/>
              <a:t>median Blur function, which performs median smoothing based on the distance from the kernel's center,</a:t>
            </a:r>
          </a:p>
          <a:p>
            <a:r>
              <a:rPr kumimoji="1" lang="en-US" altLang="ja-JP" dirty="0"/>
              <a:t>Gaussian Blur (Figure 2), which applies blur based on the kernel's central point. </a:t>
            </a:r>
          </a:p>
          <a:p>
            <a:r>
              <a:rPr kumimoji="1" lang="ja-JP" altLang="en-US" dirty="0"/>
              <a:t>どのように調整したか</a:t>
            </a:r>
            <a:r>
              <a:rPr kumimoji="1" lang="en-US" altLang="ja-JP" dirty="0"/>
              <a:t>The area to be contour acquired was specified. Smaller areas result in more false positives.</a:t>
            </a:r>
          </a:p>
          <a:p>
            <a:endParaRPr kumimoji="1" lang="en-US" altLang="ja-JP" dirty="0"/>
          </a:p>
          <a:p>
            <a:r>
              <a:rPr kumimoji="1" lang="ja-JP" altLang="en-US" dirty="0"/>
              <a:t>将来どういかされるか</a:t>
            </a:r>
            <a:r>
              <a:rPr kumimoji="1" lang="en-US" altLang="ja-JP" dirty="0"/>
              <a:t>I think we can get real-time information by combining deep learning with the research we have done here.</a:t>
            </a:r>
          </a:p>
          <a:p>
            <a:endParaRPr kumimoji="1" lang="en-US" altLang="ja-JP" dirty="0"/>
          </a:p>
          <a:p>
            <a:r>
              <a:rPr kumimoji="1" lang="en-US" altLang="ja-JP" dirty="0"/>
              <a:t>I can’t listen to your question.</a:t>
            </a:r>
          </a:p>
          <a:p>
            <a:endParaRPr kumimoji="1" lang="en-US" altLang="ja-JP" dirty="0"/>
          </a:p>
          <a:p>
            <a:r>
              <a:rPr kumimoji="1" lang="ja-JP" altLang="en-US" dirty="0"/>
              <a:t>なぜ色検出を選んだか</a:t>
            </a:r>
            <a:endParaRPr kumimoji="1" lang="en-US" altLang="ja-JP" dirty="0"/>
          </a:p>
          <a:p>
            <a:r>
              <a:rPr kumimoji="1" lang="en-US" altLang="ja-JP" dirty="0"/>
              <a:t>I had never studied deep learning before, and it was relatively easy for me to start learning because it was so simple.</a:t>
            </a:r>
          </a:p>
          <a:p>
            <a:endParaRPr kumimoji="1" lang="en-US" altLang="ja-JP" dirty="0"/>
          </a:p>
          <a:p>
            <a:r>
              <a:rPr kumimoji="1" lang="ja-JP" altLang="en-US" dirty="0"/>
              <a:t>研究で難しかったこと、</a:t>
            </a:r>
            <a:endParaRPr kumimoji="1" lang="en-US" altLang="ja-JP" dirty="0"/>
          </a:p>
          <a:p>
            <a:r>
              <a:rPr kumimoji="1" lang="en-US" altLang="ja-JP" dirty="0"/>
              <a:t>It was difficult to remove obstacles such as spectators and white lines by color detection. This is because the color of the ball and the white line are the same.</a:t>
            </a:r>
          </a:p>
          <a:p>
            <a:r>
              <a:rPr kumimoji="1" lang="ja-JP" altLang="en-US" dirty="0"/>
              <a:t>どのように解決したか</a:t>
            </a:r>
            <a:endParaRPr kumimoji="1" lang="en-US" altLang="ja-JP" dirty="0"/>
          </a:p>
          <a:p>
            <a:r>
              <a:rPr kumimoji="1" lang="en-US" altLang="ja-JP" dirty="0"/>
              <a:t> To solve this problem, we narrowed the range of object detection and solved the problem.</a:t>
            </a:r>
          </a:p>
          <a:p>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22</a:t>
            </a:fld>
            <a:endParaRPr kumimoji="1" lang="ja-JP" altLang="en-US"/>
          </a:p>
        </p:txBody>
      </p:sp>
    </p:spTree>
    <p:extLst>
      <p:ext uri="{BB962C8B-B14F-4D97-AF65-F5344CB8AC3E}">
        <p14:creationId xmlns:p14="http://schemas.microsoft.com/office/powerpoint/2010/main" val="269152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brief summary, I was able to detect the ball and each of the two colored uniforms.</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3</a:t>
            </a:fld>
            <a:endParaRPr kumimoji="1" lang="ja-JP" altLang="en-US"/>
          </a:p>
        </p:txBody>
      </p:sp>
    </p:spTree>
    <p:extLst>
      <p:ext uri="{BB962C8B-B14F-4D97-AF65-F5344CB8AC3E}">
        <p14:creationId xmlns:p14="http://schemas.microsoft.com/office/powerpoint/2010/main" val="19501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following is the sequence: Introduction, Methods, Results, Discussion, and Conclusion.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4</a:t>
            </a:fld>
            <a:endParaRPr kumimoji="1" lang="ja-JP" altLang="en-US"/>
          </a:p>
        </p:txBody>
      </p:sp>
    </p:spTree>
    <p:extLst>
      <p:ext uri="{BB962C8B-B14F-4D97-AF65-F5344CB8AC3E}">
        <p14:creationId xmlns:p14="http://schemas.microsoft.com/office/powerpoint/2010/main" val="146955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like soccer and in modern soccer you can get different information like number of passes, number of shots in real time. It can also calculate attack patterns and ball possession to help teams score and win. Deep learning is used for those. I started this research because I wanted to know how the field I am studying is used in the sports I love. I had never studied deep learning or anything like object detection, so I used </a:t>
            </a:r>
            <a:r>
              <a:rPr kumimoji="1" lang="en-US" altLang="ja-JP" dirty="0" err="1"/>
              <a:t>opencv</a:t>
            </a:r>
            <a:r>
              <a:rPr kumimoji="1" lang="en-US" altLang="ja-JP" dirty="0"/>
              <a:t> as a basis for object detection.</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5</a:t>
            </a:fld>
            <a:endParaRPr kumimoji="1" lang="ja-JP" altLang="en-US"/>
          </a:p>
        </p:txBody>
      </p:sp>
    </p:spTree>
    <p:extLst>
      <p:ext uri="{BB962C8B-B14F-4D97-AF65-F5344CB8AC3E}">
        <p14:creationId xmlns:p14="http://schemas.microsoft.com/office/powerpoint/2010/main" val="327335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the methods are introduced.</a:t>
            </a:r>
          </a:p>
          <a:p>
            <a:r>
              <a:rPr lang="en-US" altLang="ja-JP" sz="1200" dirty="0">
                <a:ln w="0"/>
                <a:effectLst>
                  <a:outerShdw blurRad="38100" dist="19050" dir="2700000" algn="tl" rotWithShape="0">
                    <a:schemeClr val="dk1">
                      <a:alpha val="40000"/>
                    </a:schemeClr>
                  </a:outerShdw>
                </a:effectLst>
              </a:rPr>
              <a:t>1.</a:t>
            </a:r>
            <a:r>
              <a:rPr lang="ja-JP" altLang="en-US" sz="1200" dirty="0">
                <a:ln w="0"/>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Frame the video piece by piece.</a:t>
            </a:r>
          </a:p>
          <a:p>
            <a:r>
              <a:rPr lang="en-US" altLang="ja-JP" sz="1200" dirty="0">
                <a:ln w="0"/>
                <a:effectLst>
                  <a:outerShdw blurRad="38100" dist="19050" dir="2700000" algn="tl" rotWithShape="0">
                    <a:schemeClr val="dk1">
                      <a:alpha val="40000"/>
                    </a:schemeClr>
                  </a:outerShdw>
                </a:effectLst>
              </a:rPr>
              <a:t>2.</a:t>
            </a:r>
            <a:r>
              <a:rPr lang="ja-JP" altLang="en-US" sz="1200" dirty="0">
                <a:ln w="0"/>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Converted to gray image</a:t>
            </a:r>
            <a:endParaRPr lang="ja-JP" altLang="en-US" sz="1200" b="0" cap="none" spc="0" dirty="0">
              <a:ln w="0"/>
              <a:solidFill>
                <a:schemeClr val="tx1"/>
              </a:solidFill>
              <a:effectLst>
                <a:outerShdw blurRad="38100" dist="19050" dir="2700000" algn="tl" rotWithShape="0">
                  <a:schemeClr val="dk1">
                    <a:alpha val="40000"/>
                  </a:schemeClr>
                </a:outerShdw>
              </a:effectLst>
            </a:endParaRPr>
          </a:p>
          <a:p>
            <a:r>
              <a:rPr lang="en-US" altLang="ja-JP" sz="1200" dirty="0">
                <a:ln w="0"/>
                <a:effectLst>
                  <a:outerShdw blurRad="38100" dist="19050" dir="2700000" algn="tl" rotWithShape="0">
                    <a:schemeClr val="dk1">
                      <a:alpha val="40000"/>
                    </a:schemeClr>
                  </a:outerShdw>
                </a:effectLst>
              </a:rPr>
              <a:t>3. Blurring and Smoothing</a:t>
            </a:r>
            <a:endParaRPr lang="ja-JP" altLang="en-US" sz="1200" b="0" cap="none" spc="0" dirty="0">
              <a:ln w="0"/>
              <a:solidFill>
                <a:schemeClr val="tx1"/>
              </a:solidFill>
              <a:effectLst>
                <a:outerShdw blurRad="38100" dist="19050" dir="2700000" algn="tl" rotWithShape="0">
                  <a:schemeClr val="dk1">
                    <a:alpha val="40000"/>
                  </a:schemeClr>
                </a:outerShdw>
              </a:effectLst>
            </a:endParaRPr>
          </a:p>
          <a:p>
            <a:r>
              <a:rPr lang="en-US" altLang="ja-JP" sz="1200" dirty="0">
                <a:ln w="0"/>
                <a:effectLst>
                  <a:outerShdw blurRad="38100" dist="19050" dir="2700000" algn="tl" rotWithShape="0">
                    <a:schemeClr val="dk1">
                      <a:alpha val="40000"/>
                    </a:schemeClr>
                  </a:outerShdw>
                </a:effectLst>
              </a:rPr>
              <a:t>4. Binarization</a:t>
            </a:r>
            <a:endParaRPr lang="ja-JP" altLang="en-US" sz="1200" b="0" cap="none" spc="0" dirty="0">
              <a:ln w="0"/>
              <a:solidFill>
                <a:schemeClr val="tx1"/>
              </a:solidFill>
              <a:effectLst>
                <a:outerShdw blurRad="38100" dist="19050" dir="2700000" algn="tl" rotWithShape="0">
                  <a:schemeClr val="dk1">
                    <a:alpha val="40000"/>
                  </a:schemeClr>
                </a:outerShdw>
              </a:effectLst>
            </a:endParaRPr>
          </a:p>
          <a:p>
            <a:r>
              <a:rPr lang="en-US" altLang="ja-JP" sz="1200" dirty="0">
                <a:ln w="0"/>
                <a:effectLst>
                  <a:outerShdw blurRad="38100" dist="19050" dir="2700000" algn="tl" rotWithShape="0">
                    <a:schemeClr val="dk1">
                      <a:alpha val="40000"/>
                    </a:schemeClr>
                  </a:outerShdw>
                </a:effectLst>
              </a:rPr>
              <a:t>5.</a:t>
            </a:r>
            <a:r>
              <a:rPr lang="ja-JP" altLang="en-US" sz="1200" dirty="0">
                <a:ln w="0"/>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Obtain contours</a:t>
            </a:r>
          </a:p>
          <a:p>
            <a:r>
              <a:rPr lang="en-US" altLang="ja-JP" sz="1200" dirty="0">
                <a:ln w="0"/>
                <a:effectLst>
                  <a:outerShdw blurRad="38100" dist="19050" dir="2700000" algn="tl" rotWithShape="0">
                    <a:schemeClr val="dk1">
                      <a:alpha val="40000"/>
                    </a:schemeClr>
                  </a:outerShdw>
                </a:effectLst>
              </a:rPr>
              <a:t>6.</a:t>
            </a:r>
            <a:r>
              <a:rPr lang="ja-JP" altLang="en-US" sz="1200" dirty="0">
                <a:ln w="0"/>
                <a:effectLst>
                  <a:outerShdw blurRad="38100" dist="19050" dir="2700000" algn="tl" rotWithShape="0">
                    <a:schemeClr val="dk1">
                      <a:alpha val="40000"/>
                    </a:schemeClr>
                  </a:outerShdw>
                </a:effectLst>
              </a:rPr>
              <a:t> </a:t>
            </a:r>
            <a:r>
              <a:rPr lang="en-US" altLang="ja-JP" sz="1200" b="0" cap="none" spc="0" dirty="0">
                <a:ln w="0"/>
                <a:solidFill>
                  <a:schemeClr val="tx1"/>
                </a:solidFill>
                <a:effectLst>
                  <a:outerShdw blurRad="38100" dist="19050" dir="2700000" algn="tl" rotWithShape="0">
                    <a:schemeClr val="dk1">
                      <a:alpha val="40000"/>
                    </a:schemeClr>
                  </a:outerShdw>
                </a:effectLst>
              </a:rPr>
              <a:t>Detection color specification</a:t>
            </a:r>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6</a:t>
            </a:fld>
            <a:endParaRPr kumimoji="1" lang="ja-JP" altLang="en-US"/>
          </a:p>
        </p:txBody>
      </p:sp>
    </p:spTree>
    <p:extLst>
      <p:ext uri="{BB962C8B-B14F-4D97-AF65-F5344CB8AC3E}">
        <p14:creationId xmlns:p14="http://schemas.microsoft.com/office/powerpoint/2010/main" val="185705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Times New Roman" panose="02020603050405020304" pitchFamily="18" charset="0"/>
                <a:ea typeface="游明朝" panose="02020400000000000000" pitchFamily="18" charset="-128"/>
              </a:rPr>
              <a:t>First, the video was divided into individual frames. </a:t>
            </a:r>
          </a:p>
          <a:p>
            <a:r>
              <a:rPr lang="en-US" altLang="ja-JP" sz="1800" dirty="0">
                <a:ln w="0"/>
                <a:effectLst/>
                <a:latin typeface="Times New Roman" panose="02020603050405020304" pitchFamily="18" charset="0"/>
                <a:ea typeface="游明朝" panose="02020400000000000000" pitchFamily="18" charset="-128"/>
              </a:rPr>
              <a:t>I got the video with </a:t>
            </a:r>
            <a:r>
              <a:rPr lang="en-US" altLang="ja-JP" sz="1800" dirty="0" err="1">
                <a:ln w="0"/>
                <a:effectLst/>
                <a:latin typeface="Times New Roman" panose="02020603050405020304" pitchFamily="18" charset="0"/>
                <a:ea typeface="游明朝" panose="02020400000000000000" pitchFamily="18" charset="-128"/>
              </a:rPr>
              <a:t>videocapture</a:t>
            </a:r>
            <a:r>
              <a:rPr lang="en-US" altLang="ja-JP" sz="1800" dirty="0">
                <a:ln w="0"/>
                <a:effectLst/>
                <a:latin typeface="Times New Roman" panose="02020603050405020304" pitchFamily="18" charset="0"/>
                <a:ea typeface="游明朝" panose="02020400000000000000" pitchFamily="18" charset="-128"/>
              </a:rPr>
              <a:t>() and read each frame with </a:t>
            </a:r>
            <a:r>
              <a:rPr lang="en-US" altLang="ja-JP" sz="1800" dirty="0" err="1">
                <a:ln w="0"/>
                <a:effectLst/>
                <a:latin typeface="Times New Roman" panose="02020603050405020304" pitchFamily="18" charset="0"/>
                <a:ea typeface="游明朝" panose="02020400000000000000" pitchFamily="18" charset="-128"/>
              </a:rPr>
              <a:t>cap.read</a:t>
            </a:r>
            <a:r>
              <a:rPr lang="en-US" altLang="ja-JP" sz="1800" dirty="0">
                <a:ln w="0"/>
                <a:effectLst/>
                <a:latin typeface="Times New Roman" panose="02020603050405020304" pitchFamily="18" charset="0"/>
                <a:ea typeface="游明朝" panose="02020400000000000000" pitchFamily="18" charset="-128"/>
              </a:rPr>
              <a:t>.().</a:t>
            </a:r>
          </a:p>
          <a:p>
            <a:r>
              <a:rPr lang="en-US" altLang="ja-JP" sz="1800" dirty="0">
                <a:ln w="0"/>
                <a:effectLst/>
                <a:latin typeface="Times New Roman" panose="02020603050405020304" pitchFamily="18" charset="0"/>
                <a:ea typeface="游明朝" panose="02020400000000000000" pitchFamily="18" charset="-128"/>
              </a:rPr>
              <a:t>The top image is the first frame and the bottom image is the 10th frame.  </a:t>
            </a:r>
            <a:endParaRPr lang="en-US" altLang="ja-JP" sz="1200" dirty="0">
              <a:ln w="0"/>
              <a:effectLst>
                <a:outerShdw blurRad="38100" dist="19050" dir="2700000" algn="tl" rotWithShape="0">
                  <a:schemeClr val="dk1">
                    <a:alpha val="40000"/>
                  </a:schemeClr>
                </a:outerShdw>
              </a:effectLst>
              <a:latin typeface="Times New Roman" panose="02020603050405020304" pitchFamily="18" charset="0"/>
              <a:ea typeface="游明朝" panose="02020400000000000000" pitchFamily="18"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7</a:t>
            </a:fld>
            <a:endParaRPr kumimoji="1" lang="ja-JP" altLang="en-US"/>
          </a:p>
        </p:txBody>
      </p:sp>
    </p:spTree>
    <p:extLst>
      <p:ext uri="{BB962C8B-B14F-4D97-AF65-F5344CB8AC3E}">
        <p14:creationId xmlns:p14="http://schemas.microsoft.com/office/powerpoint/2010/main" val="318894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Times New Roman" panose="02020603050405020304" pitchFamily="18" charset="0"/>
                <a:ea typeface="游明朝" panose="02020400000000000000" pitchFamily="18" charset="-128"/>
              </a:rPr>
              <a:t>Second, </a:t>
            </a:r>
            <a:r>
              <a:rPr lang="en-US" altLang="ja-JP" sz="1800" dirty="0">
                <a:effectLst/>
                <a:latin typeface="-apple-system"/>
                <a:ea typeface="游明朝" panose="02020400000000000000" pitchFamily="18" charset="-128"/>
              </a:rPr>
              <a:t>t</a:t>
            </a:r>
            <a:r>
              <a:rPr lang="en-US" altLang="ja-JP" dirty="0">
                <a:effectLst/>
                <a:latin typeface="-apple-system"/>
              </a:rPr>
              <a:t>he color image is changed to a gray image. This is necessary for the binarization to be performed later.</a:t>
            </a:r>
          </a:p>
          <a:p>
            <a:br>
              <a:rPr lang="en-US" altLang="ja-JP" b="0" i="0" dirty="0">
                <a:solidFill>
                  <a:srgbClr val="FFFFFF"/>
                </a:solidFill>
                <a:effectLst/>
                <a:latin typeface="-apple-system"/>
              </a:rPr>
            </a:b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8</a:t>
            </a:fld>
            <a:endParaRPr kumimoji="1" lang="ja-JP" altLang="en-US"/>
          </a:p>
        </p:txBody>
      </p:sp>
    </p:spTree>
    <p:extLst>
      <p:ext uri="{BB962C8B-B14F-4D97-AF65-F5344CB8AC3E}">
        <p14:creationId xmlns:p14="http://schemas.microsoft.com/office/powerpoint/2010/main" val="186670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smoothing and blurring were performed. In this case, we used the median blur method, which takes the median value and blurs it, but there are other types of blurring, such as Gaussian blurring and normal blurring. Also, blurring enables any peculiar noise or obstructions to eliminate. </a:t>
            </a:r>
            <a:endParaRPr kumimoji="1" lang="ja-JP" altLang="en-US" dirty="0"/>
          </a:p>
        </p:txBody>
      </p:sp>
      <p:sp>
        <p:nvSpPr>
          <p:cNvPr id="4" name="スライド番号プレースホルダー 3"/>
          <p:cNvSpPr>
            <a:spLocks noGrp="1"/>
          </p:cNvSpPr>
          <p:nvPr>
            <p:ph type="sldNum" sz="quarter" idx="5"/>
          </p:nvPr>
        </p:nvSpPr>
        <p:spPr/>
        <p:txBody>
          <a:bodyPr/>
          <a:lstStyle/>
          <a:p>
            <a:fld id="{1473ACAB-2988-48C7-AA3A-2C2AE5F95A76}" type="slidenum">
              <a:rPr kumimoji="1" lang="ja-JP" altLang="en-US" smtClean="0"/>
              <a:t>9</a:t>
            </a:fld>
            <a:endParaRPr kumimoji="1" lang="ja-JP" altLang="en-US"/>
          </a:p>
        </p:txBody>
      </p:sp>
    </p:spTree>
    <p:extLst>
      <p:ext uri="{BB962C8B-B14F-4D97-AF65-F5344CB8AC3E}">
        <p14:creationId xmlns:p14="http://schemas.microsoft.com/office/powerpoint/2010/main" val="253650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890B25-A74D-4365-BA64-40FE790EE51C}"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301458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F237AE-D63B-414B-89C8-1BA2FA1FEDBE}"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321962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44117B7-6637-428B-ADA8-3ADD17015F7F}"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9136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29EFB-6A2B-41EA-AD69-24205887DA20}"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4231034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53627E8-586B-4ABC-9688-2E4E6E236254}"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640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66C3A7-A098-4963-96A9-AD06D8BA765F}"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2727022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00F1BC-8C0E-4E69-85B1-65E6356B9802}"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4004964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821E92-0B37-4757-ABB1-9E00CBC173D6}"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139421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967A7B-284F-4518-9A98-8EF7F7610DB9}"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325908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243C-9D00-487F-B2F9-596218BFEA2D}"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880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C56E8EC-BAAD-4C49-B6F2-9EB757F61703}" type="datetime1">
              <a:rPr kumimoji="1" lang="ja-JP" altLang="en-US" smtClean="0"/>
              <a:t>2023/7/2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12256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86A0D29-7843-4428-9463-B78BF9A22A48}" type="datetime1">
              <a:rPr kumimoji="1" lang="ja-JP" altLang="en-US" smtClean="0"/>
              <a:t>2023/7/2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273496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957292D-B127-461F-BB0F-0660BF22767E}" type="datetime1">
              <a:rPr kumimoji="1" lang="ja-JP" altLang="en-US" smtClean="0"/>
              <a:t>2023/7/2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33271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EF3FD-FAA7-415A-92B8-115C4EFEF051}" type="datetime1">
              <a:rPr kumimoji="1" lang="ja-JP" altLang="en-US" smtClean="0"/>
              <a:t>2023/7/2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275950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34AEE2-8618-4418-9012-6E3A1EEFD574}" type="datetime1">
              <a:rPr kumimoji="1" lang="ja-JP" altLang="en-US" smtClean="0"/>
              <a:t>2023/7/2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259153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AEDEEF-2E01-458F-B0E7-D865FD791144}" type="datetime1">
              <a:rPr kumimoji="1" lang="ja-JP" altLang="en-US" smtClean="0"/>
              <a:t>2023/7/2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81947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25FAE6-0043-43FA-87F0-49BCF6700B7E}" type="datetime1">
              <a:rPr kumimoji="1" lang="ja-JP" altLang="en-US" smtClean="0"/>
              <a:t>2023/7/2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ED4B566-7C1D-44E9-AE88-14CD087F4EAB}" type="slidenum">
              <a:rPr kumimoji="1" lang="ja-JP" altLang="en-US" smtClean="0"/>
              <a:t>‹#›</a:t>
            </a:fld>
            <a:endParaRPr kumimoji="1" lang="ja-JP" altLang="en-US"/>
          </a:p>
        </p:txBody>
      </p:sp>
    </p:spTree>
    <p:extLst>
      <p:ext uri="{BB962C8B-B14F-4D97-AF65-F5344CB8AC3E}">
        <p14:creationId xmlns:p14="http://schemas.microsoft.com/office/powerpoint/2010/main" val="29573589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ftr="0" dt="0"/>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hyperlink" Target="https://tryolabs.com/blog/2022/10/17/measuring-soccer-ball-possession-ai-video-analytic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jpeg"/><Relationship Id="rId7"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ustomXml" Target="../ink/ink1.xml"/><Relationship Id="rId10" Type="http://schemas.openxmlformats.org/officeDocument/2006/relationships/customXml" Target="../ink/ink5.xml"/><Relationship Id="rId4" Type="http://schemas.openxmlformats.org/officeDocument/2006/relationships/image" Target="../media/image5.jpe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9E2841-D812-7D26-D1F3-F4CEBC6F3ECC}"/>
              </a:ext>
            </a:extLst>
          </p:cNvPr>
          <p:cNvSpPr>
            <a:spLocks noGrp="1"/>
          </p:cNvSpPr>
          <p:nvPr>
            <p:ph type="ctrTitle"/>
          </p:nvPr>
        </p:nvSpPr>
        <p:spPr>
          <a:xfrm>
            <a:off x="1892077" y="2340363"/>
            <a:ext cx="7766936" cy="1646302"/>
          </a:xfrm>
        </p:spPr>
        <p:txBody>
          <a:bodyPr/>
          <a:lstStyle/>
          <a:p>
            <a:pPr algn="ctr"/>
            <a:r>
              <a:rPr kumimoji="1" lang="en-US" altLang="ja-JP" sz="5400" b="1" dirty="0">
                <a:solidFill>
                  <a:schemeClr val="tx1"/>
                </a:solidFill>
              </a:rPr>
              <a:t>Ball and person detection</a:t>
            </a:r>
            <a:br>
              <a:rPr kumimoji="1" lang="en-US" altLang="ja-JP" sz="5400" b="1" dirty="0">
                <a:solidFill>
                  <a:schemeClr val="tx1"/>
                </a:solidFill>
              </a:rPr>
            </a:br>
            <a:r>
              <a:rPr kumimoji="1" lang="en-US" altLang="ja-JP" sz="5400" b="1" dirty="0">
                <a:solidFill>
                  <a:schemeClr val="tx1"/>
                </a:solidFill>
              </a:rPr>
              <a:t>by color detection</a:t>
            </a:r>
            <a:br>
              <a:rPr kumimoji="1" lang="ja-JP" altLang="en-US" sz="5400" dirty="0"/>
            </a:br>
            <a:endParaRPr kumimoji="1" lang="ja-JP" altLang="en-US" dirty="0">
              <a:solidFill>
                <a:schemeClr val="tx1"/>
              </a:solidFill>
            </a:endParaRPr>
          </a:p>
        </p:txBody>
      </p:sp>
      <p:sp>
        <p:nvSpPr>
          <p:cNvPr id="3" name="字幕 2">
            <a:extLst>
              <a:ext uri="{FF2B5EF4-FFF2-40B4-BE49-F238E27FC236}">
                <a16:creationId xmlns:a16="http://schemas.microsoft.com/office/drawing/2014/main" id="{60465E0C-02CF-08B2-AAC2-008ED58C32AC}"/>
              </a:ext>
            </a:extLst>
          </p:cNvPr>
          <p:cNvSpPr>
            <a:spLocks noGrp="1"/>
          </p:cNvSpPr>
          <p:nvPr>
            <p:ph type="subTitle" idx="1"/>
          </p:nvPr>
        </p:nvSpPr>
        <p:spPr>
          <a:xfrm>
            <a:off x="1892077" y="3438215"/>
            <a:ext cx="7766936" cy="1096899"/>
          </a:xfrm>
        </p:spPr>
        <p:txBody>
          <a:bodyPr>
            <a:noAutofit/>
          </a:bodyPr>
          <a:lstStyle/>
          <a:p>
            <a:pPr algn="ctr"/>
            <a:r>
              <a:rPr lang="en-US" altLang="ja-JP" sz="3200" dirty="0" err="1">
                <a:solidFill>
                  <a:schemeClr val="tx1"/>
                </a:solidFill>
              </a:rPr>
              <a:t>Waseda</a:t>
            </a:r>
            <a:r>
              <a:rPr lang="en-US" altLang="ja-JP" sz="3200" dirty="0">
                <a:solidFill>
                  <a:schemeClr val="tx1"/>
                </a:solidFill>
              </a:rPr>
              <a:t> University, 4</a:t>
            </a:r>
            <a:r>
              <a:rPr lang="en-US" altLang="ja-JP" sz="3200" baseline="30000" dirty="0">
                <a:solidFill>
                  <a:schemeClr val="tx1"/>
                </a:solidFill>
              </a:rPr>
              <a:t>th</a:t>
            </a:r>
            <a:r>
              <a:rPr lang="en-US" altLang="ja-JP" sz="3200" dirty="0">
                <a:solidFill>
                  <a:schemeClr val="tx1"/>
                </a:solidFill>
              </a:rPr>
              <a:t>, School of Fundamental Science and Engineering, Department of Information Science and Engineering</a:t>
            </a:r>
          </a:p>
          <a:p>
            <a:r>
              <a:rPr kumimoji="1" lang="en-US" altLang="ja-JP" sz="3200" dirty="0" err="1">
                <a:solidFill>
                  <a:schemeClr val="tx1"/>
                </a:solidFill>
              </a:rPr>
              <a:t>Keishin</a:t>
            </a:r>
            <a:r>
              <a:rPr kumimoji="1" lang="en-US" altLang="ja-JP" sz="3200" dirty="0">
                <a:solidFill>
                  <a:schemeClr val="tx1"/>
                </a:solidFill>
              </a:rPr>
              <a:t> </a:t>
            </a:r>
            <a:r>
              <a:rPr kumimoji="1" lang="en-US" altLang="ja-JP" sz="3200" dirty="0" err="1">
                <a:solidFill>
                  <a:schemeClr val="tx1"/>
                </a:solidFill>
              </a:rPr>
              <a:t>Asakura</a:t>
            </a:r>
            <a:endParaRPr kumimoji="1" lang="ja-JP" altLang="en-US" sz="3200" dirty="0">
              <a:solidFill>
                <a:schemeClr val="tx1"/>
              </a:solidFill>
            </a:endParaRPr>
          </a:p>
        </p:txBody>
      </p:sp>
      <p:sp>
        <p:nvSpPr>
          <p:cNvPr id="4" name="正方形/長方形 3">
            <a:extLst>
              <a:ext uri="{FF2B5EF4-FFF2-40B4-BE49-F238E27FC236}">
                <a16:creationId xmlns:a16="http://schemas.microsoft.com/office/drawing/2014/main" id="{68FBFD12-C662-30DF-033D-5A1D9C097D17}"/>
              </a:ext>
            </a:extLst>
          </p:cNvPr>
          <p:cNvSpPr/>
          <p:nvPr/>
        </p:nvSpPr>
        <p:spPr>
          <a:xfrm>
            <a:off x="11524048" y="6265706"/>
            <a:ext cx="356188" cy="461665"/>
          </a:xfrm>
          <a:prstGeom prst="rect">
            <a:avLst/>
          </a:prstGeom>
          <a:noFill/>
        </p:spPr>
        <p:txBody>
          <a:bodyPr wrap="none" lIns="91440" tIns="45720" rIns="91440" bIns="45720">
            <a:spAutoFit/>
          </a:bodyPr>
          <a:lstStyle/>
          <a:p>
            <a:pPr algn="ctr"/>
            <a:r>
              <a:rPr lang="en-US" altLang="ja-JP" sz="2400" b="0" cap="none" spc="0" dirty="0">
                <a:ln w="0"/>
                <a:solidFill>
                  <a:schemeClr val="tx1"/>
                </a:solidFill>
                <a:effectLst>
                  <a:outerShdw blurRad="38100" dist="19050" dir="2700000" algn="tl" rotWithShape="0">
                    <a:schemeClr val="dk1">
                      <a:alpha val="40000"/>
                    </a:schemeClr>
                  </a:outerShdw>
                </a:effectLst>
              </a:rPr>
              <a:t>1</a:t>
            </a:r>
            <a:endParaRPr lang="ja-JP"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5991518"/>
      </p:ext>
    </p:extLst>
  </p:cSld>
  <p:clrMapOvr>
    <a:masterClrMapping/>
  </p:clrMapOvr>
  <mc:AlternateContent xmlns:mc="http://schemas.openxmlformats.org/markup-compatibility/2006">
    <mc:Choice xmlns:p14="http://schemas.microsoft.com/office/powerpoint/2010/main" Requires="p14">
      <p:transition spd="slow" p14:dur="2000" advTm="1907"/>
    </mc:Choice>
    <mc:Fallback>
      <p:transition spd="slow" advTm="19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CD5A3D5-6D55-08B8-3192-9C6D53AB74ED}"/>
              </a:ext>
            </a:extLst>
          </p:cNvPr>
          <p:cNvSpPr/>
          <p:nvPr/>
        </p:nvSpPr>
        <p:spPr>
          <a:xfrm>
            <a:off x="783908" y="361295"/>
            <a:ext cx="4221027" cy="830997"/>
          </a:xfrm>
          <a:prstGeom prst="rect">
            <a:avLst/>
          </a:prstGeom>
          <a:noFill/>
        </p:spPr>
        <p:txBody>
          <a:bodyPr wrap="none" lIns="91440" tIns="45720" rIns="91440" bIns="45720">
            <a:spAutoFit/>
          </a:bodyPr>
          <a:lstStyle/>
          <a:p>
            <a:pPr algn="ctr"/>
            <a:r>
              <a:rPr lang="en-US" altLang="ja-JP" sz="4800" dirty="0">
                <a:ln w="0"/>
                <a:solidFill>
                  <a:schemeClr val="accent1">
                    <a:lumMod val="75000"/>
                  </a:schemeClr>
                </a:solidFill>
                <a:effectLst>
                  <a:outerShdw blurRad="38100" dist="19050" dir="2700000" algn="tl" rotWithShape="0">
                    <a:schemeClr val="dk1">
                      <a:alpha val="40000"/>
                    </a:schemeClr>
                  </a:outerShdw>
                </a:effectLst>
              </a:rPr>
              <a:t>4. Binarization</a:t>
            </a:r>
            <a:endParaRPr lang="ja-JP" altLang="en-US" sz="4800" b="0"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3" name="正方形/長方形 2">
            <a:extLst>
              <a:ext uri="{FF2B5EF4-FFF2-40B4-BE49-F238E27FC236}">
                <a16:creationId xmlns:a16="http://schemas.microsoft.com/office/drawing/2014/main" id="{54EE4AC1-C3CA-8286-5D06-5064BACC7D7F}"/>
              </a:ext>
            </a:extLst>
          </p:cNvPr>
          <p:cNvSpPr/>
          <p:nvPr/>
        </p:nvSpPr>
        <p:spPr>
          <a:xfrm>
            <a:off x="204439" y="1391757"/>
            <a:ext cx="5249304" cy="1938992"/>
          </a:xfrm>
          <a:prstGeom prst="rect">
            <a:avLst/>
          </a:prstGeom>
          <a:noFill/>
        </p:spPr>
        <p:txBody>
          <a:bodyPr wrap="square" lIns="91440" tIns="45720" rIns="91440" bIns="45720">
            <a:spAutoFit/>
          </a:bodyPr>
          <a:lstStyle/>
          <a:p>
            <a:pPr algn="ctr"/>
            <a:r>
              <a:rPr lang="en-US" altLang="ja-JP" sz="2000" dirty="0">
                <a:ln w="0"/>
                <a:effectLst>
                  <a:outerShdw blurRad="38100" dist="19050" dir="2700000" algn="tl" rotWithShape="0">
                    <a:schemeClr val="dk1">
                      <a:alpha val="40000"/>
                    </a:schemeClr>
                  </a:outerShdw>
                </a:effectLst>
              </a:rPr>
              <a:t>t</a:t>
            </a:r>
            <a:r>
              <a:rPr lang="en-US" altLang="ja-JP" sz="2000" b="0" cap="none" spc="0" dirty="0">
                <a:ln w="0"/>
                <a:solidFill>
                  <a:schemeClr val="tx1"/>
                </a:solidFill>
                <a:effectLst>
                  <a:outerShdw blurRad="38100" dist="19050" dir="2700000" algn="tl" rotWithShape="0">
                    <a:schemeClr val="dk1">
                      <a:alpha val="40000"/>
                    </a:schemeClr>
                  </a:outerShdw>
                </a:effectLst>
              </a:rPr>
              <a:t>hreshold()</a:t>
            </a:r>
            <a:r>
              <a:rPr lang="ja-JP" altLang="en-US" sz="2000" b="0" cap="none" spc="0" dirty="0">
                <a:ln w="0"/>
                <a:solidFill>
                  <a:schemeClr val="tx1"/>
                </a:solidFill>
                <a:effectLst>
                  <a:outerShdw blurRad="38100" dist="19050" dir="2700000" algn="tl" rotWithShape="0">
                    <a:schemeClr val="dk1">
                      <a:alpha val="40000"/>
                    </a:schemeClr>
                  </a:outerShdw>
                </a:effectLst>
              </a:rPr>
              <a:t>→</a:t>
            </a:r>
            <a:r>
              <a:rPr lang="en-US" altLang="ja-JP" sz="2000" b="0" cap="none" spc="0" dirty="0">
                <a:ln w="0"/>
                <a:solidFill>
                  <a:schemeClr val="tx1"/>
                </a:solidFill>
                <a:effectLst>
                  <a:outerShdw blurRad="38100" dist="19050" dir="2700000" algn="tl" rotWithShape="0">
                    <a:schemeClr val="dk1">
                      <a:alpha val="40000"/>
                    </a:schemeClr>
                  </a:outerShdw>
                </a:effectLst>
              </a:rPr>
              <a:t>Conversion process to two shades of black and white</a:t>
            </a:r>
          </a:p>
          <a:p>
            <a:pPr algn="ctr"/>
            <a:r>
              <a:rPr lang="ja-JP" altLang="en-US" sz="2000" dirty="0">
                <a:ln w="0"/>
                <a:effectLst>
                  <a:outerShdw blurRad="38100" dist="19050" dir="2700000" algn="tl" rotWithShape="0">
                    <a:schemeClr val="dk1">
                      <a:alpha val="40000"/>
                    </a:schemeClr>
                  </a:outerShdw>
                </a:effectLst>
              </a:rPr>
              <a:t>　</a:t>
            </a:r>
            <a:endParaRPr lang="en-US" altLang="ja-JP" sz="2000" dirty="0">
              <a:ln w="0"/>
              <a:effectLst>
                <a:outerShdw blurRad="38100" dist="19050" dir="2700000" algn="tl" rotWithShape="0">
                  <a:schemeClr val="dk1">
                    <a:alpha val="40000"/>
                  </a:schemeClr>
                </a:outerShdw>
              </a:effectLst>
            </a:endParaRPr>
          </a:p>
          <a:p>
            <a:pPr algn="ctr"/>
            <a:r>
              <a:rPr lang="en-US" altLang="ja-JP" sz="2000" dirty="0">
                <a:ln w="0"/>
                <a:effectLst>
                  <a:outerShdw blurRad="38100" dist="19050" dir="2700000" algn="tl" rotWithShape="0">
                    <a:schemeClr val="dk1">
                      <a:alpha val="40000"/>
                    </a:schemeClr>
                  </a:outerShdw>
                </a:effectLst>
              </a:rPr>
              <a:t>If the value of a pixel is greater than </a:t>
            </a:r>
          </a:p>
          <a:p>
            <a:pPr algn="ctr"/>
            <a:r>
              <a:rPr lang="en-US" altLang="ja-JP" sz="2000" dirty="0">
                <a:ln w="0"/>
                <a:effectLst>
                  <a:outerShdw blurRad="38100" dist="19050" dir="2700000" algn="tl" rotWithShape="0">
                    <a:schemeClr val="dk1">
                      <a:alpha val="40000"/>
                    </a:schemeClr>
                  </a:outerShdw>
                </a:effectLst>
              </a:rPr>
              <a:t>the fighting value (200 in this case), it is converted to white.</a:t>
            </a:r>
          </a:p>
        </p:txBody>
      </p:sp>
      <p:pic>
        <p:nvPicPr>
          <p:cNvPr id="6" name="図 5">
            <a:extLst>
              <a:ext uri="{FF2B5EF4-FFF2-40B4-BE49-F238E27FC236}">
                <a16:creationId xmlns:a16="http://schemas.microsoft.com/office/drawing/2014/main" id="{628552F6-08C7-F80C-8DBC-302D6CF4D18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82005" y="3403585"/>
            <a:ext cx="4756515" cy="2844900"/>
          </a:xfrm>
          <a:prstGeom prst="rect">
            <a:avLst/>
          </a:prstGeom>
        </p:spPr>
      </p:pic>
      <p:pic>
        <p:nvPicPr>
          <p:cNvPr id="10" name="図 9">
            <a:extLst>
              <a:ext uri="{FF2B5EF4-FFF2-40B4-BE49-F238E27FC236}">
                <a16:creationId xmlns:a16="http://schemas.microsoft.com/office/drawing/2014/main" id="{597C249F-7F19-1196-4D6B-0A36CB42F8B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861" y="3340111"/>
            <a:ext cx="4990571" cy="2844900"/>
          </a:xfrm>
          <a:prstGeom prst="rect">
            <a:avLst/>
          </a:prstGeom>
        </p:spPr>
      </p:pic>
      <p:sp>
        <p:nvSpPr>
          <p:cNvPr id="11" name="正方形/長方形 10">
            <a:extLst>
              <a:ext uri="{FF2B5EF4-FFF2-40B4-BE49-F238E27FC236}">
                <a16:creationId xmlns:a16="http://schemas.microsoft.com/office/drawing/2014/main" id="{AEAE8E04-9DBD-898B-C359-C57C694A625E}"/>
              </a:ext>
            </a:extLst>
          </p:cNvPr>
          <p:cNvSpPr/>
          <p:nvPr/>
        </p:nvSpPr>
        <p:spPr>
          <a:xfrm>
            <a:off x="53480" y="6185011"/>
            <a:ext cx="5639685" cy="1077218"/>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Blurred and smoothed images</a:t>
            </a:r>
            <a:endParaRPr lang="ja-JP" altLang="en-US" sz="3200" b="0" cap="none" spc="0" dirty="0">
              <a:ln w="0"/>
              <a:solidFill>
                <a:schemeClr val="tx1"/>
              </a:solidFill>
              <a:effectLst>
                <a:outerShdw blurRad="38100" dist="19050" dir="2700000" algn="tl" rotWithShape="0">
                  <a:schemeClr val="dk1">
                    <a:alpha val="40000"/>
                  </a:schemeClr>
                </a:outerShdw>
              </a:effectLst>
            </a:endParaRPr>
          </a:p>
          <a:p>
            <a:pPr algn="ct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D960A250-4F0D-807B-479B-E6E3B80F00E6}"/>
              </a:ext>
            </a:extLst>
          </p:cNvPr>
          <p:cNvSpPr/>
          <p:nvPr/>
        </p:nvSpPr>
        <p:spPr>
          <a:xfrm>
            <a:off x="8431212" y="6248485"/>
            <a:ext cx="2658100" cy="646331"/>
          </a:xfrm>
          <a:prstGeom prst="rect">
            <a:avLst/>
          </a:prstGeom>
          <a:noFill/>
        </p:spPr>
        <p:txBody>
          <a:bodyPr wrap="none" lIns="91440" tIns="45720" rIns="91440" bIns="45720">
            <a:spAutoFit/>
          </a:bodyPr>
          <a:lstStyle/>
          <a:p>
            <a:pPr algn="ctr"/>
            <a:r>
              <a:rPr lang="en-US" altLang="ja-JP" sz="3600" dirty="0">
                <a:ln w="0"/>
                <a:effectLst>
                  <a:outerShdw blurRad="38100" dist="19050" dir="2700000" algn="tl" rotWithShape="0">
                    <a:schemeClr val="dk1">
                      <a:alpha val="40000"/>
                    </a:schemeClr>
                  </a:outerShdw>
                </a:effectLst>
              </a:rPr>
              <a:t>Binarization</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3" name="矢印: 下 12">
            <a:extLst>
              <a:ext uri="{FF2B5EF4-FFF2-40B4-BE49-F238E27FC236}">
                <a16:creationId xmlns:a16="http://schemas.microsoft.com/office/drawing/2014/main" id="{16094E02-F661-E17B-C4FF-D93B6EAB92C7}"/>
              </a:ext>
            </a:extLst>
          </p:cNvPr>
          <p:cNvSpPr/>
          <p:nvPr/>
        </p:nvSpPr>
        <p:spPr>
          <a:xfrm rot="16200000">
            <a:off x="5988944" y="4264585"/>
            <a:ext cx="548290" cy="454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75426B4-AC68-6390-FB2A-BD8FCDBE6149}"/>
              </a:ext>
            </a:extLst>
          </p:cNvPr>
          <p:cNvSpPr/>
          <p:nvPr/>
        </p:nvSpPr>
        <p:spPr>
          <a:xfrm>
            <a:off x="4999685" y="3309705"/>
            <a:ext cx="2470548" cy="646331"/>
          </a:xfrm>
          <a:prstGeom prst="rect">
            <a:avLst/>
          </a:prstGeom>
          <a:noFill/>
        </p:spPr>
        <p:txBody>
          <a:bodyPr wrap="none" lIns="91440" tIns="45720" rIns="91440" bIns="45720">
            <a:spAutoFit/>
          </a:bodyPr>
          <a:lstStyle/>
          <a:p>
            <a:pPr algn="ctr"/>
            <a:r>
              <a:rPr lang="en-US" altLang="ja-JP" sz="3600" dirty="0">
                <a:ln w="0"/>
                <a:effectLst>
                  <a:outerShdw blurRad="38100" dist="19050" dir="2700000" algn="tl" rotWithShape="0">
                    <a:schemeClr val="dk1">
                      <a:alpha val="40000"/>
                    </a:schemeClr>
                  </a:outerShdw>
                </a:effectLst>
              </a:rPr>
              <a:t>threshold()</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8" name="正方形/長方形 17">
            <a:extLst>
              <a:ext uri="{FF2B5EF4-FFF2-40B4-BE49-F238E27FC236}">
                <a16:creationId xmlns:a16="http://schemas.microsoft.com/office/drawing/2014/main" id="{AAAC4E46-C767-B495-3CB0-8F92592D1BDE}"/>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10</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4858166"/>
      </p:ext>
    </p:extLst>
  </p:cSld>
  <p:clrMapOvr>
    <a:masterClrMapping/>
  </p:clrMapOvr>
  <mc:AlternateContent xmlns:mc="http://schemas.openxmlformats.org/markup-compatibility/2006">
    <mc:Choice xmlns:p14="http://schemas.microsoft.com/office/powerpoint/2010/main" Requires="p14">
      <p:transition spd="slow" p14:dur="2000" advTm="126"/>
    </mc:Choice>
    <mc:Fallback>
      <p:transition spd="slow" advTm="1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14EBE48-C9B2-5112-7F2C-64AB7C67C600}"/>
              </a:ext>
            </a:extLst>
          </p:cNvPr>
          <p:cNvSpPr/>
          <p:nvPr/>
        </p:nvSpPr>
        <p:spPr>
          <a:xfrm>
            <a:off x="555700" y="27606"/>
            <a:ext cx="5953874" cy="923330"/>
          </a:xfrm>
          <a:prstGeom prst="rect">
            <a:avLst/>
          </a:prstGeom>
          <a:noFill/>
        </p:spPr>
        <p:txBody>
          <a:bodyPr wrap="none" lIns="91440" tIns="45720" rIns="91440" bIns="45720">
            <a:spAutoFit/>
          </a:bodyPr>
          <a:lstStyle/>
          <a:p>
            <a:pPr algn="ctr"/>
            <a:r>
              <a:rPr lang="en-US" altLang="ja-JP" sz="5400" dirty="0">
                <a:ln w="0"/>
                <a:solidFill>
                  <a:schemeClr val="accent1">
                    <a:lumMod val="75000"/>
                  </a:schemeClr>
                </a:solidFill>
                <a:effectLst>
                  <a:outerShdw blurRad="38100" dist="19050" dir="2700000" algn="tl" rotWithShape="0">
                    <a:schemeClr val="dk1">
                      <a:alpha val="40000"/>
                    </a:schemeClr>
                  </a:outerShdw>
                </a:effectLst>
              </a:rPr>
              <a:t>5. Obtain contours</a:t>
            </a:r>
          </a:p>
        </p:txBody>
      </p:sp>
      <p:sp>
        <p:nvSpPr>
          <p:cNvPr id="4" name="正方形/長方形 3">
            <a:extLst>
              <a:ext uri="{FF2B5EF4-FFF2-40B4-BE49-F238E27FC236}">
                <a16:creationId xmlns:a16="http://schemas.microsoft.com/office/drawing/2014/main" id="{BA7AE196-1874-C6F1-4E2F-08967FBD8C77}"/>
              </a:ext>
            </a:extLst>
          </p:cNvPr>
          <p:cNvSpPr/>
          <p:nvPr/>
        </p:nvSpPr>
        <p:spPr>
          <a:xfrm>
            <a:off x="7695117" y="2968336"/>
            <a:ext cx="4203395" cy="1200329"/>
          </a:xfrm>
          <a:prstGeom prst="rect">
            <a:avLst/>
          </a:prstGeom>
          <a:noFill/>
        </p:spPr>
        <p:txBody>
          <a:bodyPr wrap="none" lIns="91440" tIns="45720" rIns="91440" bIns="45720">
            <a:spAutoFit/>
          </a:bodyPr>
          <a:lstStyle/>
          <a:p>
            <a:r>
              <a:rPr lang="en-US" altLang="ja-JP" sz="2400" b="0" cap="none" spc="0" dirty="0" err="1">
                <a:ln w="0"/>
                <a:solidFill>
                  <a:schemeClr val="tx1"/>
                </a:solidFill>
                <a:effectLst>
                  <a:outerShdw blurRad="38100" dist="19050" dir="2700000" algn="tl" rotWithShape="0">
                    <a:schemeClr val="dk1">
                      <a:alpha val="40000"/>
                    </a:schemeClr>
                  </a:outerShdw>
                </a:effectLst>
              </a:rPr>
              <a:t>boundingRect</a:t>
            </a:r>
            <a:r>
              <a:rPr lang="en-US" altLang="ja-JP" sz="2400" b="0" cap="none" spc="0" dirty="0">
                <a:ln w="0"/>
                <a:solidFill>
                  <a:schemeClr val="tx1"/>
                </a:solidFill>
                <a:effectLst>
                  <a:outerShdw blurRad="38100" dist="19050" dir="2700000" algn="tl" rotWithShape="0">
                    <a:schemeClr val="dk1">
                      <a:alpha val="40000"/>
                    </a:schemeClr>
                  </a:outerShdw>
                </a:effectLst>
              </a:rPr>
              <a:t>()</a:t>
            </a:r>
          </a:p>
          <a:p>
            <a:r>
              <a:rPr lang="ja-JP" altLang="en-US" sz="2400" dirty="0">
                <a:ln w="0"/>
                <a:effectLst>
                  <a:outerShdw blurRad="38100" dist="19050" dir="2700000" algn="tl" rotWithShape="0">
                    <a:schemeClr val="dk1">
                      <a:alpha val="40000"/>
                    </a:schemeClr>
                  </a:outerShdw>
                </a:effectLst>
              </a:rPr>
              <a:t>→</a:t>
            </a:r>
            <a:r>
              <a:rPr lang="en-US" altLang="ja-JP" sz="2400" dirty="0">
                <a:ln w="0"/>
                <a:effectLst>
                  <a:outerShdw blurRad="38100" dist="19050" dir="2700000" algn="tl" rotWithShape="0">
                    <a:schemeClr val="dk1">
                      <a:alpha val="40000"/>
                    </a:schemeClr>
                  </a:outerShdw>
                </a:effectLst>
              </a:rPr>
              <a:t> Calculate the rectangle </a:t>
            </a:r>
          </a:p>
          <a:p>
            <a:r>
              <a:rPr lang="en-US" altLang="ja-JP" sz="2400" dirty="0">
                <a:ln w="0"/>
                <a:effectLst>
                  <a:outerShdw blurRad="38100" dist="19050" dir="2700000" algn="tl" rotWithShape="0">
                    <a:schemeClr val="dk1">
                      <a:alpha val="40000"/>
                    </a:schemeClr>
                  </a:outerShdw>
                </a:effectLst>
              </a:rPr>
              <a:t>circumscribed to the contour</a:t>
            </a:r>
            <a:endParaRPr lang="en-US" altLang="ja-JP" sz="2400" b="0" cap="none" spc="0" dirty="0">
              <a:ln w="0"/>
              <a:solidFill>
                <a:schemeClr val="tx1"/>
              </a:solidFill>
              <a:effectLst>
                <a:outerShdw blurRad="38100" dist="19050" dir="2700000" algn="tl" rotWithShape="0">
                  <a:schemeClr val="dk1">
                    <a:alpha val="40000"/>
                  </a:schemeClr>
                </a:outerShdw>
              </a:effectLst>
            </a:endParaRPr>
          </a:p>
        </p:txBody>
      </p:sp>
      <p:sp>
        <p:nvSpPr>
          <p:cNvPr id="5" name="正方形/長方形 4">
            <a:extLst>
              <a:ext uri="{FF2B5EF4-FFF2-40B4-BE49-F238E27FC236}">
                <a16:creationId xmlns:a16="http://schemas.microsoft.com/office/drawing/2014/main" id="{73ECCF0E-3085-66A9-F135-FC589DCEF96A}"/>
              </a:ext>
            </a:extLst>
          </p:cNvPr>
          <p:cNvSpPr/>
          <p:nvPr/>
        </p:nvSpPr>
        <p:spPr>
          <a:xfrm>
            <a:off x="93835" y="3179925"/>
            <a:ext cx="5061001" cy="1200329"/>
          </a:xfrm>
          <a:prstGeom prst="rect">
            <a:avLst/>
          </a:prstGeom>
          <a:noFill/>
        </p:spPr>
        <p:txBody>
          <a:bodyPr wrap="none" lIns="91440" tIns="45720" rIns="91440" bIns="45720">
            <a:spAutoFit/>
          </a:bodyPr>
          <a:lstStyle/>
          <a:p>
            <a:r>
              <a:rPr lang="en-US" altLang="ja-JP" sz="2400" b="0" cap="none" spc="0" dirty="0" err="1">
                <a:ln w="0"/>
                <a:solidFill>
                  <a:schemeClr val="tx1"/>
                </a:solidFill>
                <a:effectLst>
                  <a:outerShdw blurRad="38100" dist="19050" dir="2700000" algn="tl" rotWithShape="0">
                    <a:schemeClr val="dk1">
                      <a:alpha val="40000"/>
                    </a:schemeClr>
                  </a:outerShdw>
                </a:effectLst>
              </a:rPr>
              <a:t>minEnclosingCircle</a:t>
            </a:r>
            <a:r>
              <a:rPr lang="en-US" altLang="ja-JP" sz="2400" b="0" cap="none" spc="0" dirty="0">
                <a:ln w="0"/>
                <a:solidFill>
                  <a:schemeClr val="tx1"/>
                </a:solidFill>
                <a:effectLst>
                  <a:outerShdw blurRad="38100" dist="19050" dir="2700000" algn="tl" rotWithShape="0">
                    <a:schemeClr val="dk1">
                      <a:alpha val="40000"/>
                    </a:schemeClr>
                  </a:outerShdw>
                </a:effectLst>
              </a:rPr>
              <a:t>()</a:t>
            </a:r>
          </a:p>
          <a:p>
            <a:r>
              <a:rPr lang="ja-JP" altLang="en-US" sz="2400" b="0" cap="none" spc="0" dirty="0">
                <a:ln w="0"/>
                <a:solidFill>
                  <a:schemeClr val="tx1"/>
                </a:solidFill>
                <a:effectLst>
                  <a:outerShdw blurRad="38100" dist="19050" dir="2700000" algn="tl" rotWithShape="0">
                    <a:schemeClr val="dk1">
                      <a:alpha val="40000"/>
                    </a:schemeClr>
                  </a:outerShdw>
                </a:effectLst>
              </a:rPr>
              <a:t>→</a:t>
            </a:r>
            <a:r>
              <a:rPr lang="en-US" altLang="ja-JP" sz="2400" b="0" cap="none" spc="0" dirty="0">
                <a:ln w="0"/>
                <a:solidFill>
                  <a:schemeClr val="tx1"/>
                </a:solidFill>
                <a:effectLst>
                  <a:outerShdw blurRad="38100" dist="19050" dir="2700000" algn="tl" rotWithShape="0">
                    <a:schemeClr val="dk1">
                      <a:alpha val="40000"/>
                    </a:schemeClr>
                  </a:outerShdw>
                </a:effectLst>
              </a:rPr>
              <a:t> Calculate the smallest </a:t>
            </a:r>
          </a:p>
          <a:p>
            <a:r>
              <a:rPr lang="en-US" altLang="ja-JP" sz="2400" b="0" cap="none" spc="0" dirty="0">
                <a:ln w="0"/>
                <a:solidFill>
                  <a:schemeClr val="tx1"/>
                </a:solidFill>
                <a:effectLst>
                  <a:outerShdw blurRad="38100" dist="19050" dir="2700000" algn="tl" rotWithShape="0">
                    <a:schemeClr val="dk1">
                      <a:alpha val="40000"/>
                    </a:schemeClr>
                  </a:outerShdw>
                </a:effectLst>
              </a:rPr>
              <a:t>circumscribed circle of the contour</a:t>
            </a:r>
          </a:p>
        </p:txBody>
      </p:sp>
      <p:pic>
        <p:nvPicPr>
          <p:cNvPr id="10" name="図 9">
            <a:extLst>
              <a:ext uri="{FF2B5EF4-FFF2-40B4-BE49-F238E27FC236}">
                <a16:creationId xmlns:a16="http://schemas.microsoft.com/office/drawing/2014/main" id="{B52FE728-8F7D-9867-BE25-1E1B2727104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85238" y="4432096"/>
            <a:ext cx="4905971" cy="2365895"/>
          </a:xfrm>
          <a:prstGeom prst="rect">
            <a:avLst/>
          </a:prstGeom>
        </p:spPr>
      </p:pic>
      <p:pic>
        <p:nvPicPr>
          <p:cNvPr id="12" name="図 11">
            <a:extLst>
              <a:ext uri="{FF2B5EF4-FFF2-40B4-BE49-F238E27FC236}">
                <a16:creationId xmlns:a16="http://schemas.microsoft.com/office/drawing/2014/main" id="{4A0B8EEF-E6BD-D3B3-B15B-FE621564BA2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740627" y="4447156"/>
            <a:ext cx="4874522" cy="2398298"/>
          </a:xfrm>
          <a:prstGeom prst="rect">
            <a:avLst/>
          </a:prstGeom>
        </p:spPr>
      </p:pic>
      <p:pic>
        <p:nvPicPr>
          <p:cNvPr id="13" name="図 12">
            <a:extLst>
              <a:ext uri="{FF2B5EF4-FFF2-40B4-BE49-F238E27FC236}">
                <a16:creationId xmlns:a16="http://schemas.microsoft.com/office/drawing/2014/main" id="{D9EA0FEE-2641-4E8A-F01F-A58B3C7D1CD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716507" y="950936"/>
            <a:ext cx="4188379" cy="2078031"/>
          </a:xfrm>
          <a:prstGeom prst="rect">
            <a:avLst/>
          </a:prstGeom>
        </p:spPr>
      </p:pic>
      <p:sp>
        <p:nvSpPr>
          <p:cNvPr id="14" name="矢印: 下 13">
            <a:extLst>
              <a:ext uri="{FF2B5EF4-FFF2-40B4-BE49-F238E27FC236}">
                <a16:creationId xmlns:a16="http://schemas.microsoft.com/office/drawing/2014/main" id="{45302668-3B0A-B70F-668A-DF078521E745}"/>
              </a:ext>
            </a:extLst>
          </p:cNvPr>
          <p:cNvSpPr/>
          <p:nvPr/>
        </p:nvSpPr>
        <p:spPr>
          <a:xfrm rot="2048564">
            <a:off x="3796778" y="3425891"/>
            <a:ext cx="548290" cy="454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B203AFC6-D393-4887-E2B8-5C5AA4D60F21}"/>
              </a:ext>
            </a:extLst>
          </p:cNvPr>
          <p:cNvSpPr/>
          <p:nvPr/>
        </p:nvSpPr>
        <p:spPr>
          <a:xfrm rot="18837039">
            <a:off x="6928216" y="3501044"/>
            <a:ext cx="548290" cy="454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5ADEC4DC-C0B6-C454-D37E-AEEAF143D389}"/>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11</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0771505"/>
      </p:ext>
    </p:extLst>
  </p:cSld>
  <p:clrMapOvr>
    <a:masterClrMapping/>
  </p:clrMapOvr>
  <mc:AlternateContent xmlns:mc="http://schemas.openxmlformats.org/markup-compatibility/2006">
    <mc:Choice xmlns:p14="http://schemas.microsoft.com/office/powerpoint/2010/main" Requires="p14">
      <p:transition spd="slow" p14:dur="2000" advTm="171"/>
    </mc:Choice>
    <mc:Fallback>
      <p:transition spd="slow" advTm="1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9C207F-8F27-7EC6-E062-364BCC80C7BA}"/>
              </a:ext>
            </a:extLst>
          </p:cNvPr>
          <p:cNvSpPr/>
          <p:nvPr/>
        </p:nvSpPr>
        <p:spPr>
          <a:xfrm>
            <a:off x="34975" y="324641"/>
            <a:ext cx="8885767" cy="830997"/>
          </a:xfrm>
          <a:prstGeom prst="rect">
            <a:avLst/>
          </a:prstGeom>
          <a:noFill/>
        </p:spPr>
        <p:txBody>
          <a:bodyPr wrap="none" lIns="91440" tIns="45720" rIns="91440" bIns="45720">
            <a:spAutoFit/>
          </a:bodyPr>
          <a:lstStyle/>
          <a:p>
            <a:pPr algn="ctr"/>
            <a:r>
              <a:rPr lang="en-US" altLang="ja-JP" sz="4800" b="0" cap="none" spc="0" dirty="0">
                <a:ln w="0"/>
                <a:solidFill>
                  <a:schemeClr val="accent1">
                    <a:lumMod val="75000"/>
                  </a:schemeClr>
                </a:solidFill>
                <a:effectLst>
                  <a:outerShdw blurRad="38100" dist="19050" dir="2700000" algn="tl" rotWithShape="0">
                    <a:schemeClr val="dk1">
                      <a:alpha val="40000"/>
                    </a:schemeClr>
                  </a:outerShdw>
                </a:effectLst>
              </a:rPr>
              <a:t>6. Detection color specification</a:t>
            </a:r>
          </a:p>
        </p:txBody>
      </p:sp>
      <p:sp>
        <p:nvSpPr>
          <p:cNvPr id="2" name="正方形/長方形 1">
            <a:extLst>
              <a:ext uri="{FF2B5EF4-FFF2-40B4-BE49-F238E27FC236}">
                <a16:creationId xmlns:a16="http://schemas.microsoft.com/office/drawing/2014/main" id="{3AEDCBE8-FA55-1D29-3D18-B9A34E22FA22}"/>
              </a:ext>
            </a:extLst>
          </p:cNvPr>
          <p:cNvSpPr/>
          <p:nvPr/>
        </p:nvSpPr>
        <p:spPr>
          <a:xfrm>
            <a:off x="145622" y="4515366"/>
            <a:ext cx="10479151" cy="646331"/>
          </a:xfrm>
          <a:prstGeom prst="rect">
            <a:avLst/>
          </a:prstGeom>
          <a:noFill/>
        </p:spPr>
        <p:txBody>
          <a:bodyPr wrap="none" lIns="91440" tIns="45720" rIns="91440" bIns="45720">
            <a:spAutoFit/>
          </a:bodyPr>
          <a:lstStyle/>
          <a:p>
            <a:pPr algn="ctr"/>
            <a:r>
              <a:rPr lang="en-US" altLang="ja-JP" sz="3600" b="0" cap="none" spc="0" dirty="0" err="1">
                <a:ln w="0"/>
                <a:solidFill>
                  <a:schemeClr val="tx1"/>
                </a:solidFill>
                <a:effectLst>
                  <a:outerShdw blurRad="38100" dist="19050" dir="2700000" algn="tl" rotWithShape="0">
                    <a:schemeClr val="dk1">
                      <a:alpha val="40000"/>
                    </a:schemeClr>
                  </a:outerShdw>
                </a:effectLst>
              </a:rPr>
              <a:t>inRange</a:t>
            </a:r>
            <a:r>
              <a:rPr lang="en-US" altLang="ja-JP" sz="3600" dirty="0">
                <a:ln w="0"/>
                <a:effectLst>
                  <a:outerShdw blurRad="38100" dist="19050" dir="2700000" algn="tl" rotWithShape="0">
                    <a:schemeClr val="dk1">
                      <a:alpha val="40000"/>
                    </a:schemeClr>
                  </a:outerShdw>
                </a:effectLst>
              </a:rPr>
              <a:t>()</a:t>
            </a:r>
            <a:r>
              <a:rPr lang="ja-JP" altLang="en-US" sz="3600" dirty="0">
                <a:ln w="0"/>
                <a:effectLst>
                  <a:outerShdw blurRad="38100" dist="19050" dir="2700000" algn="tl" rotWithShape="0">
                    <a:schemeClr val="dk1">
                      <a:alpha val="40000"/>
                    </a:schemeClr>
                  </a:outerShdw>
                </a:effectLst>
              </a:rPr>
              <a:t>→</a:t>
            </a:r>
            <a:r>
              <a:rPr lang="en-US" altLang="ja-JP" sz="3600" dirty="0">
                <a:ln w="0"/>
                <a:effectLst>
                  <a:outerShdw blurRad="38100" dist="19050" dir="2700000" algn="tl" rotWithShape="0">
                    <a:schemeClr val="dk1">
                      <a:alpha val="40000"/>
                    </a:schemeClr>
                  </a:outerShdw>
                </a:effectLst>
              </a:rPr>
              <a:t> Extract specific colors from an image</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正方形/長方形 4">
            <a:extLst>
              <a:ext uri="{FF2B5EF4-FFF2-40B4-BE49-F238E27FC236}">
                <a16:creationId xmlns:a16="http://schemas.microsoft.com/office/drawing/2014/main" id="{0BC8A3D5-E392-9E5B-52C5-2E5FFDA913CD}"/>
              </a:ext>
            </a:extLst>
          </p:cNvPr>
          <p:cNvSpPr/>
          <p:nvPr/>
        </p:nvSpPr>
        <p:spPr>
          <a:xfrm>
            <a:off x="0" y="5417705"/>
            <a:ext cx="12420387" cy="1200329"/>
          </a:xfrm>
          <a:prstGeom prst="rect">
            <a:avLst/>
          </a:prstGeom>
          <a:noFill/>
        </p:spPr>
        <p:txBody>
          <a:bodyPr wrap="none" lIns="91440" tIns="45720" rIns="91440" bIns="45720">
            <a:spAutoFit/>
          </a:bodyPr>
          <a:lstStyle/>
          <a:p>
            <a:pPr algn="ctr"/>
            <a:r>
              <a:rPr lang="en-US" altLang="ja-JP" sz="3600" b="0" cap="none" spc="0" dirty="0" err="1">
                <a:ln w="0"/>
                <a:solidFill>
                  <a:schemeClr val="tx1"/>
                </a:solidFill>
                <a:effectLst>
                  <a:outerShdw blurRad="38100" dist="19050" dir="2700000" algn="tl" rotWithShape="0">
                    <a:schemeClr val="dk1">
                      <a:alpha val="40000"/>
                    </a:schemeClr>
                  </a:outerShdw>
                </a:effectLst>
              </a:rPr>
              <a:t>betwise_and</a:t>
            </a:r>
            <a:r>
              <a:rPr lang="en-US" altLang="ja-JP" sz="3600" b="0" cap="none" spc="0" dirty="0">
                <a:ln w="0"/>
                <a:solidFill>
                  <a:schemeClr val="tx1"/>
                </a:solidFill>
                <a:effectLst>
                  <a:outerShdw blurRad="38100" dist="19050" dir="2700000" algn="tl" rotWithShape="0">
                    <a:schemeClr val="dk1">
                      <a:alpha val="40000"/>
                    </a:schemeClr>
                  </a:outerShdw>
                </a:effectLst>
              </a:rPr>
              <a:t>()</a:t>
            </a:r>
            <a:r>
              <a:rPr lang="ja-JP" altLang="en-US" sz="3600" b="0" cap="none" spc="0" dirty="0">
                <a:ln w="0"/>
                <a:solidFill>
                  <a:schemeClr val="tx1"/>
                </a:solidFill>
                <a:effectLst>
                  <a:outerShdw blurRad="38100" dist="19050" dir="2700000" algn="tl" rotWithShape="0">
                    <a:schemeClr val="dk1">
                      <a:alpha val="40000"/>
                    </a:schemeClr>
                  </a:outerShdw>
                </a:effectLst>
              </a:rPr>
              <a:t>→</a:t>
            </a:r>
            <a:r>
              <a:rPr lang="en-US" altLang="ja-JP" sz="3600" b="0" cap="none" spc="0" dirty="0">
                <a:ln w="0"/>
                <a:solidFill>
                  <a:schemeClr val="tx1"/>
                </a:solidFill>
                <a:effectLst>
                  <a:outerShdw blurRad="38100" dist="19050" dir="2700000" algn="tl" rotWithShape="0">
                    <a:schemeClr val="dk1">
                      <a:alpha val="40000"/>
                    </a:schemeClr>
                  </a:outerShdw>
                </a:effectLst>
              </a:rPr>
              <a:t>Image obtained with the </a:t>
            </a:r>
            <a:r>
              <a:rPr lang="en-US" altLang="ja-JP" sz="3600" b="0" cap="none" spc="0" dirty="0" err="1">
                <a:ln w="0"/>
                <a:solidFill>
                  <a:schemeClr val="tx1"/>
                </a:solidFill>
                <a:effectLst>
                  <a:outerShdw blurRad="38100" dist="19050" dir="2700000" algn="tl" rotWithShape="0">
                    <a:schemeClr val="dk1">
                      <a:alpha val="40000"/>
                    </a:schemeClr>
                  </a:outerShdw>
                </a:effectLst>
              </a:rPr>
              <a:t>inRange</a:t>
            </a:r>
            <a:r>
              <a:rPr lang="en-US" altLang="ja-JP" sz="3600" b="0" cap="none" spc="0" dirty="0">
                <a:ln w="0"/>
                <a:solidFill>
                  <a:schemeClr val="tx1"/>
                </a:solidFill>
                <a:effectLst>
                  <a:outerShdw blurRad="38100" dist="19050" dir="2700000" algn="tl" rotWithShape="0">
                    <a:schemeClr val="dk1">
                      <a:alpha val="40000"/>
                    </a:schemeClr>
                  </a:outerShdw>
                </a:effectLst>
              </a:rPr>
              <a:t> </a:t>
            </a:r>
            <a:r>
              <a:rPr lang="en-US" altLang="ja-JP" sz="3200" b="0" cap="none" spc="0" dirty="0">
                <a:ln w="0"/>
                <a:solidFill>
                  <a:schemeClr val="tx1"/>
                </a:solidFill>
                <a:effectLst>
                  <a:outerShdw blurRad="38100" dist="19050" dir="2700000" algn="tl" rotWithShape="0">
                    <a:schemeClr val="dk1">
                      <a:alpha val="40000"/>
                    </a:schemeClr>
                  </a:outerShdw>
                </a:effectLst>
              </a:rPr>
              <a:t>function</a:t>
            </a:r>
            <a:r>
              <a:rPr lang="en-US" altLang="ja-JP" sz="3600" b="0" cap="none" spc="0" dirty="0">
                <a:ln w="0"/>
                <a:solidFill>
                  <a:schemeClr val="tx1"/>
                </a:solidFill>
                <a:effectLst>
                  <a:outerShdw blurRad="38100" dist="19050" dir="2700000" algn="tl" rotWithShape="0">
                    <a:schemeClr val="dk1">
                      <a:alpha val="40000"/>
                    </a:schemeClr>
                  </a:outerShdw>
                </a:effectLst>
              </a:rPr>
              <a:t> </a:t>
            </a:r>
          </a:p>
          <a:p>
            <a:pPr algn="ctr"/>
            <a:r>
              <a:rPr lang="en-US" altLang="ja-JP" sz="3600" dirty="0">
                <a:ln w="0"/>
                <a:effectLst>
                  <a:outerShdw blurRad="38100" dist="19050" dir="2700000" algn="tl" rotWithShape="0">
                    <a:schemeClr val="dk1">
                      <a:alpha val="40000"/>
                    </a:schemeClr>
                  </a:outerShdw>
                </a:effectLst>
              </a:rPr>
              <a:t>    </a:t>
            </a:r>
            <a:r>
              <a:rPr lang="en-US" altLang="ja-JP" sz="3600" b="0" cap="none" spc="0" dirty="0">
                <a:ln w="0"/>
                <a:solidFill>
                  <a:schemeClr val="tx1"/>
                </a:solidFill>
                <a:effectLst>
                  <a:outerShdw blurRad="38100" dist="19050" dir="2700000" algn="tl" rotWithShape="0">
                    <a:schemeClr val="dk1">
                      <a:alpha val="40000"/>
                    </a:schemeClr>
                  </a:outerShdw>
                </a:effectLst>
              </a:rPr>
              <a:t>covered by the original image</a:t>
            </a:r>
          </a:p>
        </p:txBody>
      </p:sp>
      <p:sp>
        <p:nvSpPr>
          <p:cNvPr id="8" name="正方形/長方形 7">
            <a:extLst>
              <a:ext uri="{FF2B5EF4-FFF2-40B4-BE49-F238E27FC236}">
                <a16:creationId xmlns:a16="http://schemas.microsoft.com/office/drawing/2014/main" id="{6BDEF49C-233C-F7B3-7806-1755C14BDDFD}"/>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12</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9" name="図 8">
            <a:extLst>
              <a:ext uri="{FF2B5EF4-FFF2-40B4-BE49-F238E27FC236}">
                <a16:creationId xmlns:a16="http://schemas.microsoft.com/office/drawing/2014/main" id="{8017EE54-84C1-E5FD-0C47-1A625ABB319D}"/>
              </a:ext>
            </a:extLst>
          </p:cNvPr>
          <p:cNvPicPr>
            <a:picLocks noChangeAspect="1"/>
          </p:cNvPicPr>
          <p:nvPr/>
        </p:nvPicPr>
        <p:blipFill rotWithShape="1">
          <a:blip r:embed="rId3"/>
          <a:srcRect l="11579" t="22690" r="63947" b="67644"/>
          <a:stretch/>
        </p:blipFill>
        <p:spPr>
          <a:xfrm>
            <a:off x="2628226" y="1305575"/>
            <a:ext cx="6292516" cy="1686424"/>
          </a:xfrm>
          <a:prstGeom prst="rect">
            <a:avLst/>
          </a:prstGeom>
        </p:spPr>
      </p:pic>
      <p:pic>
        <p:nvPicPr>
          <p:cNvPr id="11" name="図 10">
            <a:extLst>
              <a:ext uri="{FF2B5EF4-FFF2-40B4-BE49-F238E27FC236}">
                <a16:creationId xmlns:a16="http://schemas.microsoft.com/office/drawing/2014/main" id="{59E56F60-47E6-5517-C545-784EB3BB261F}"/>
              </a:ext>
            </a:extLst>
          </p:cNvPr>
          <p:cNvPicPr>
            <a:picLocks noChangeAspect="1"/>
          </p:cNvPicPr>
          <p:nvPr/>
        </p:nvPicPr>
        <p:blipFill rotWithShape="1">
          <a:blip r:embed="rId3"/>
          <a:srcRect l="11579" t="56608" r="53684" b="37004"/>
          <a:stretch/>
        </p:blipFill>
        <p:spPr>
          <a:xfrm>
            <a:off x="182962" y="3103913"/>
            <a:ext cx="10404473" cy="1076186"/>
          </a:xfrm>
          <a:prstGeom prst="rect">
            <a:avLst/>
          </a:prstGeom>
        </p:spPr>
      </p:pic>
    </p:spTree>
    <p:extLst>
      <p:ext uri="{BB962C8B-B14F-4D97-AF65-F5344CB8AC3E}">
        <p14:creationId xmlns:p14="http://schemas.microsoft.com/office/powerpoint/2010/main" val="2330950727"/>
      </p:ext>
    </p:extLst>
  </p:cSld>
  <p:clrMapOvr>
    <a:masterClrMapping/>
  </p:clrMapOvr>
  <mc:AlternateContent xmlns:mc="http://schemas.openxmlformats.org/markup-compatibility/2006">
    <mc:Choice xmlns:p14="http://schemas.microsoft.com/office/powerpoint/2010/main" Requires="p14">
      <p:transition spd="slow" p14:dur="2000" advTm="133"/>
    </mc:Choice>
    <mc:Fallback>
      <p:transition spd="slow" advTm="1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91890D9-8AA3-D48C-032D-45E4768A275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1841" y="3378523"/>
            <a:ext cx="4090737" cy="2851484"/>
          </a:xfrm>
          <a:prstGeom prst="rect">
            <a:avLst/>
          </a:prstGeom>
        </p:spPr>
      </p:pic>
      <p:pic>
        <p:nvPicPr>
          <p:cNvPr id="9" name="図 8">
            <a:extLst>
              <a:ext uri="{FF2B5EF4-FFF2-40B4-BE49-F238E27FC236}">
                <a16:creationId xmlns:a16="http://schemas.microsoft.com/office/drawing/2014/main" id="{B01559EB-0A66-6A9D-A2F8-A855BB78F79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128156" y="2591461"/>
            <a:ext cx="4965031" cy="2990531"/>
          </a:xfrm>
          <a:prstGeom prst="rect">
            <a:avLst/>
          </a:prstGeom>
        </p:spPr>
      </p:pic>
      <p:pic>
        <p:nvPicPr>
          <p:cNvPr id="10" name="図 9">
            <a:extLst>
              <a:ext uri="{FF2B5EF4-FFF2-40B4-BE49-F238E27FC236}">
                <a16:creationId xmlns:a16="http://schemas.microsoft.com/office/drawing/2014/main" id="{41685754-3131-C69F-AE66-1AE70964856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61998" y="819469"/>
            <a:ext cx="3970422" cy="2413016"/>
          </a:xfrm>
          <a:prstGeom prst="rect">
            <a:avLst/>
          </a:prstGeom>
        </p:spPr>
      </p:pic>
      <p:sp>
        <p:nvSpPr>
          <p:cNvPr id="11" name="矢印: 右 10">
            <a:extLst>
              <a:ext uri="{FF2B5EF4-FFF2-40B4-BE49-F238E27FC236}">
                <a16:creationId xmlns:a16="http://schemas.microsoft.com/office/drawing/2014/main" id="{597D7B06-ED35-43AC-92BB-BC6090A11F1D}"/>
              </a:ext>
            </a:extLst>
          </p:cNvPr>
          <p:cNvSpPr/>
          <p:nvPr/>
        </p:nvSpPr>
        <p:spPr>
          <a:xfrm rot="1901330">
            <a:off x="5518526" y="2484552"/>
            <a:ext cx="1379621" cy="814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D55D3E5-F954-F837-2805-AE9AF9F20561}"/>
              </a:ext>
            </a:extLst>
          </p:cNvPr>
          <p:cNvSpPr/>
          <p:nvPr/>
        </p:nvSpPr>
        <p:spPr>
          <a:xfrm rot="19317734">
            <a:off x="5406189" y="4304968"/>
            <a:ext cx="1379621" cy="814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F1FE423-FD17-B8D4-1CE8-ACA67986F5C3}"/>
              </a:ext>
            </a:extLst>
          </p:cNvPr>
          <p:cNvSpPr/>
          <p:nvPr/>
        </p:nvSpPr>
        <p:spPr>
          <a:xfrm>
            <a:off x="1442822" y="107824"/>
            <a:ext cx="3349756" cy="646331"/>
          </a:xfrm>
          <a:prstGeom prst="rect">
            <a:avLst/>
          </a:prstGeom>
          <a:noFill/>
        </p:spPr>
        <p:txBody>
          <a:bodyPr wrap="square" lIns="91440" tIns="45720" rIns="91440" bIns="45720">
            <a:spAutoFit/>
          </a:bodyPr>
          <a:lstStyle/>
          <a:p>
            <a:pPr algn="ctr"/>
            <a:r>
              <a:rPr lang="en-US" altLang="ja-JP" sz="3600" dirty="0">
                <a:ln w="0"/>
                <a:effectLst>
                  <a:outerShdw blurRad="38100" dist="19050" dir="2700000" algn="tl" rotWithShape="0">
                    <a:schemeClr val="dk1">
                      <a:alpha val="40000"/>
                    </a:schemeClr>
                  </a:outerShdw>
                </a:effectLst>
              </a:rPr>
              <a:t>Original</a:t>
            </a:r>
            <a:r>
              <a:rPr lang="ja-JP" altLang="en-US" sz="3600" dirty="0">
                <a:ln w="0"/>
                <a:effectLst>
                  <a:outerShdw blurRad="38100" dist="19050" dir="2700000" algn="tl" rotWithShape="0">
                    <a:schemeClr val="dk1">
                      <a:alpha val="40000"/>
                    </a:schemeClr>
                  </a:outerShdw>
                </a:effectLst>
              </a:rPr>
              <a:t> </a:t>
            </a:r>
            <a:r>
              <a:rPr lang="en-US" altLang="ja-JP" sz="3600" dirty="0">
                <a:ln w="0"/>
                <a:effectLst>
                  <a:outerShdw blurRad="38100" dist="19050" dir="2700000" algn="tl" rotWithShape="0">
                    <a:schemeClr val="dk1">
                      <a:alpha val="40000"/>
                    </a:schemeClr>
                  </a:outerShdw>
                </a:effectLst>
              </a:rPr>
              <a:t>image</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4" name="正方形/長方形 13">
            <a:extLst>
              <a:ext uri="{FF2B5EF4-FFF2-40B4-BE49-F238E27FC236}">
                <a16:creationId xmlns:a16="http://schemas.microsoft.com/office/drawing/2014/main" id="{FCD44328-F3B5-10EE-4A17-363D91153C4C}"/>
              </a:ext>
            </a:extLst>
          </p:cNvPr>
          <p:cNvSpPr/>
          <p:nvPr/>
        </p:nvSpPr>
        <p:spPr>
          <a:xfrm>
            <a:off x="993140" y="6188580"/>
            <a:ext cx="3799438" cy="646331"/>
          </a:xfrm>
          <a:prstGeom prst="rect">
            <a:avLst/>
          </a:prstGeom>
          <a:noFill/>
        </p:spPr>
        <p:txBody>
          <a:bodyPr wrap="none" lIns="91440" tIns="45720" rIns="91440" bIns="45720">
            <a:spAutoFit/>
          </a:bodyPr>
          <a:lstStyle/>
          <a:p>
            <a:pPr algn="ctr"/>
            <a:r>
              <a:rPr lang="en-US" altLang="ja-JP" sz="3600" b="0" cap="none" spc="0" dirty="0" err="1">
                <a:ln w="0"/>
                <a:solidFill>
                  <a:schemeClr val="tx1"/>
                </a:solidFill>
                <a:effectLst>
                  <a:outerShdw blurRad="38100" dist="19050" dir="2700000" algn="tl" rotWithShape="0">
                    <a:schemeClr val="dk1">
                      <a:alpha val="40000"/>
                    </a:schemeClr>
                  </a:outerShdw>
                </a:effectLst>
              </a:rPr>
              <a:t>inRange</a:t>
            </a:r>
            <a:r>
              <a:rPr lang="en-US" altLang="ja-JP" sz="3600" b="0" cap="none" spc="0" dirty="0">
                <a:ln w="0"/>
                <a:solidFill>
                  <a:schemeClr val="tx1"/>
                </a:solidFill>
                <a:effectLst>
                  <a:outerShdw blurRad="38100" dist="19050" dir="2700000" algn="tl" rotWithShape="0">
                    <a:schemeClr val="dk1">
                      <a:alpha val="40000"/>
                    </a:schemeClr>
                  </a:outerShdw>
                </a:effectLst>
              </a:rPr>
              <a:t> function</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5" name="正方形/長方形 14">
            <a:extLst>
              <a:ext uri="{FF2B5EF4-FFF2-40B4-BE49-F238E27FC236}">
                <a16:creationId xmlns:a16="http://schemas.microsoft.com/office/drawing/2014/main" id="{0E5E7C2E-8E5F-81E9-B391-5A08147AD907}"/>
              </a:ext>
            </a:extLst>
          </p:cNvPr>
          <p:cNvSpPr/>
          <p:nvPr/>
        </p:nvSpPr>
        <p:spPr>
          <a:xfrm>
            <a:off x="7031978" y="1882837"/>
            <a:ext cx="4637809" cy="646331"/>
          </a:xfrm>
          <a:prstGeom prst="rect">
            <a:avLst/>
          </a:prstGeom>
          <a:noFill/>
        </p:spPr>
        <p:txBody>
          <a:bodyPr wrap="none" lIns="91440" tIns="45720" rIns="91440" bIns="45720">
            <a:spAutoFit/>
          </a:bodyPr>
          <a:lstStyle/>
          <a:p>
            <a:pPr algn="ctr"/>
            <a:r>
              <a:rPr lang="en-US" altLang="ja-JP" sz="3600" dirty="0" err="1">
                <a:ln w="0"/>
                <a:effectLst>
                  <a:outerShdw blurRad="38100" dist="19050" dir="2700000" algn="tl" rotWithShape="0">
                    <a:schemeClr val="dk1">
                      <a:alpha val="40000"/>
                    </a:schemeClr>
                  </a:outerShdw>
                </a:effectLst>
              </a:rPr>
              <a:t>b</a:t>
            </a:r>
            <a:r>
              <a:rPr lang="en-US" altLang="ja-JP" sz="3600" b="0" cap="none" spc="0" dirty="0" err="1">
                <a:ln w="0"/>
                <a:solidFill>
                  <a:schemeClr val="tx1"/>
                </a:solidFill>
                <a:effectLst>
                  <a:outerShdw blurRad="38100" dist="19050" dir="2700000" algn="tl" rotWithShape="0">
                    <a:schemeClr val="dk1">
                      <a:alpha val="40000"/>
                    </a:schemeClr>
                  </a:outerShdw>
                </a:effectLst>
              </a:rPr>
              <a:t>etwise_and</a:t>
            </a:r>
            <a:r>
              <a:rPr lang="en-US" altLang="ja-JP" sz="3600" dirty="0">
                <a:ln w="0"/>
                <a:effectLst>
                  <a:outerShdw blurRad="38100" dist="19050" dir="2700000" algn="tl" rotWithShape="0">
                    <a:schemeClr val="dk1">
                      <a:alpha val="40000"/>
                    </a:schemeClr>
                  </a:outerShdw>
                </a:effectLst>
              </a:rPr>
              <a:t> function</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6" name="正方形/長方形 15">
            <a:extLst>
              <a:ext uri="{FF2B5EF4-FFF2-40B4-BE49-F238E27FC236}">
                <a16:creationId xmlns:a16="http://schemas.microsoft.com/office/drawing/2014/main" id="{3CABCF2B-95E3-DAC6-2E28-3ED39F163769}"/>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13</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4948787"/>
      </p:ext>
    </p:extLst>
  </p:cSld>
  <p:clrMapOvr>
    <a:masterClrMapping/>
  </p:clrMapOvr>
  <mc:AlternateContent xmlns:mc="http://schemas.openxmlformats.org/markup-compatibility/2006">
    <mc:Choice xmlns:p14="http://schemas.microsoft.com/office/powerpoint/2010/main" Requires="p14">
      <p:transition spd="slow" p14:dur="2000" advTm="140"/>
    </mc:Choice>
    <mc:Fallback>
      <p:transition spd="slow" advTm="1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E626159-CE1A-43F7-25C3-D996E2D3C8D9}"/>
              </a:ext>
            </a:extLst>
          </p:cNvPr>
          <p:cNvSpPr/>
          <p:nvPr/>
        </p:nvSpPr>
        <p:spPr>
          <a:xfrm>
            <a:off x="506869" y="427987"/>
            <a:ext cx="2473986" cy="923330"/>
          </a:xfrm>
          <a:prstGeom prst="rect">
            <a:avLst/>
          </a:prstGeom>
          <a:noFill/>
        </p:spPr>
        <p:txBody>
          <a:bodyPr wrap="square" lIns="91440" tIns="45720" rIns="91440" bIns="45720">
            <a:spAutoFit/>
          </a:bodyPr>
          <a:lstStyle/>
          <a:p>
            <a:pPr algn="ctr"/>
            <a:r>
              <a:rPr lang="en-US" altLang="ja-JP" sz="5400" dirty="0">
                <a:ln w="0"/>
                <a:solidFill>
                  <a:schemeClr val="accent2"/>
                </a:solidFill>
                <a:effectLst>
                  <a:outerShdw blurRad="38100" dist="19050" dir="2700000" algn="tl" rotWithShape="0">
                    <a:schemeClr val="dk1">
                      <a:alpha val="40000"/>
                    </a:schemeClr>
                  </a:outerShdw>
                </a:effectLst>
              </a:rPr>
              <a:t>Results</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DFB152E2-EAEF-D160-942A-33727DC97D42}"/>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14</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7" name="図 6">
            <a:extLst>
              <a:ext uri="{FF2B5EF4-FFF2-40B4-BE49-F238E27FC236}">
                <a16:creationId xmlns:a16="http://schemas.microsoft.com/office/drawing/2014/main" id="{343AD55C-5A2F-464F-62D5-49A9C96ACAE8}"/>
              </a:ext>
            </a:extLst>
          </p:cNvPr>
          <p:cNvPicPr>
            <a:picLocks noChangeAspect="1"/>
          </p:cNvPicPr>
          <p:nvPr/>
        </p:nvPicPr>
        <p:blipFill rotWithShape="1">
          <a:blip r:embed="rId3"/>
          <a:srcRect l="62423" t="47085" r="5860" b="27043"/>
          <a:stretch/>
        </p:blipFill>
        <p:spPr>
          <a:xfrm>
            <a:off x="834220" y="1752981"/>
            <a:ext cx="10523560" cy="4828673"/>
          </a:xfrm>
          <a:prstGeom prst="rect">
            <a:avLst/>
          </a:prstGeom>
        </p:spPr>
      </p:pic>
    </p:spTree>
    <p:extLst>
      <p:ext uri="{BB962C8B-B14F-4D97-AF65-F5344CB8AC3E}">
        <p14:creationId xmlns:p14="http://schemas.microsoft.com/office/powerpoint/2010/main" val="1898309204"/>
      </p:ext>
    </p:extLst>
  </p:cSld>
  <p:clrMapOvr>
    <a:masterClrMapping/>
  </p:clrMapOvr>
  <mc:AlternateContent xmlns:mc="http://schemas.openxmlformats.org/markup-compatibility/2006">
    <mc:Choice xmlns:p14="http://schemas.microsoft.com/office/powerpoint/2010/main" Requires="p14">
      <p:transition spd="slow" p14:dur="2000" advTm="286"/>
    </mc:Choice>
    <mc:Fallback>
      <p:transition spd="slow" advTm="28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descr="コンピューターのスクリーンショット&#10;&#10;自動的に生成された説明">
            <a:extLst>
              <a:ext uri="{FF2B5EF4-FFF2-40B4-BE49-F238E27FC236}">
                <a16:creationId xmlns:a16="http://schemas.microsoft.com/office/drawing/2014/main" id="{9CB2F77D-DABD-13EB-738E-87BEB146728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984055" y="4691270"/>
            <a:ext cx="1631077" cy="2100942"/>
          </a:xfrm>
          <a:prstGeom prst="rect">
            <a:avLst/>
          </a:prstGeom>
        </p:spPr>
      </p:pic>
      <p:pic>
        <p:nvPicPr>
          <p:cNvPr id="3" name="図 2" descr="コンピューターのスクリーンショット&#10;&#10;自動的に生成された説明">
            <a:extLst>
              <a:ext uri="{FF2B5EF4-FFF2-40B4-BE49-F238E27FC236}">
                <a16:creationId xmlns:a16="http://schemas.microsoft.com/office/drawing/2014/main" id="{1530D6D9-9C9C-94E5-049B-D9485C498BC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984054" y="2453858"/>
            <a:ext cx="1631077" cy="2100942"/>
          </a:xfrm>
          <a:prstGeom prst="rect">
            <a:avLst/>
          </a:prstGeom>
        </p:spPr>
      </p:pic>
      <p:sp>
        <p:nvSpPr>
          <p:cNvPr id="8" name="正方形/長方形 7">
            <a:extLst>
              <a:ext uri="{FF2B5EF4-FFF2-40B4-BE49-F238E27FC236}">
                <a16:creationId xmlns:a16="http://schemas.microsoft.com/office/drawing/2014/main" id="{AC66A740-306C-E1A7-6D2D-10A2ED802161}"/>
              </a:ext>
            </a:extLst>
          </p:cNvPr>
          <p:cNvSpPr/>
          <p:nvPr/>
        </p:nvSpPr>
        <p:spPr>
          <a:xfrm>
            <a:off x="2506699" y="3119609"/>
            <a:ext cx="3466013" cy="769441"/>
          </a:xfrm>
          <a:prstGeom prst="rect">
            <a:avLst/>
          </a:prstGeom>
          <a:noFill/>
        </p:spPr>
        <p:txBody>
          <a:bodyPr wrap="none" lIns="91440" tIns="45720" rIns="91440" bIns="45720">
            <a:spAutoFit/>
          </a:bodyPr>
          <a:lstStyle/>
          <a:p>
            <a:pPr algn="ctr"/>
            <a:r>
              <a:rPr lang="en-US" altLang="ja-JP" sz="4400" b="0" cap="none" spc="0" dirty="0" err="1">
                <a:ln w="0"/>
                <a:solidFill>
                  <a:schemeClr val="tx1"/>
                </a:solidFill>
                <a:effectLst>
                  <a:outerShdw blurRad="38100" dist="19050" dir="2700000" algn="tl" rotWithShape="0">
                    <a:schemeClr val="dk1">
                      <a:alpha val="40000"/>
                    </a:schemeClr>
                  </a:outerShdw>
                </a:effectLst>
              </a:rPr>
              <a:t>medianBlur</a:t>
            </a:r>
            <a:r>
              <a:rPr lang="en-US" altLang="ja-JP" sz="4400" b="0" cap="none" spc="0" dirty="0">
                <a:ln w="0"/>
                <a:solidFill>
                  <a:schemeClr val="tx1"/>
                </a:solidFill>
                <a:effectLst>
                  <a:outerShdw blurRad="38100" dist="19050" dir="2700000" algn="tl" rotWithShape="0">
                    <a:schemeClr val="dk1">
                      <a:alpha val="40000"/>
                    </a:schemeClr>
                  </a:outerShdw>
                </a:effectLst>
              </a:rPr>
              <a:t>()</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9" name="正方形/長方形 8">
            <a:extLst>
              <a:ext uri="{FF2B5EF4-FFF2-40B4-BE49-F238E27FC236}">
                <a16:creationId xmlns:a16="http://schemas.microsoft.com/office/drawing/2014/main" id="{4DCAF02B-BF94-2C83-C7D1-A2583CB146D5}"/>
              </a:ext>
            </a:extLst>
          </p:cNvPr>
          <p:cNvSpPr/>
          <p:nvPr/>
        </p:nvSpPr>
        <p:spPr>
          <a:xfrm>
            <a:off x="2506699" y="5267916"/>
            <a:ext cx="3817071" cy="769441"/>
          </a:xfrm>
          <a:prstGeom prst="rect">
            <a:avLst/>
          </a:prstGeom>
          <a:noFill/>
        </p:spPr>
        <p:txBody>
          <a:bodyPr wrap="none" lIns="91440" tIns="45720" rIns="91440" bIns="45720">
            <a:spAutoFit/>
          </a:bodyPr>
          <a:lstStyle/>
          <a:p>
            <a:pPr algn="ctr"/>
            <a:r>
              <a:rPr lang="en-US" altLang="ja-JP" sz="4400" b="0" cap="none" spc="0" dirty="0" err="1">
                <a:ln w="0"/>
                <a:solidFill>
                  <a:schemeClr val="tx1"/>
                </a:solidFill>
                <a:effectLst>
                  <a:outerShdw blurRad="38100" dist="19050" dir="2700000" algn="tl" rotWithShape="0">
                    <a:schemeClr val="dk1">
                      <a:alpha val="40000"/>
                    </a:schemeClr>
                  </a:outerShdw>
                </a:effectLst>
              </a:rPr>
              <a:t>GaussianBlur</a:t>
            </a:r>
            <a:r>
              <a:rPr lang="en-US" altLang="ja-JP" sz="4400" b="0" cap="none" spc="0" dirty="0">
                <a:ln w="0"/>
                <a:solidFill>
                  <a:schemeClr val="tx1"/>
                </a:solidFill>
                <a:effectLst>
                  <a:outerShdw blurRad="38100" dist="19050" dir="2700000" algn="tl" rotWithShape="0">
                    <a:schemeClr val="dk1">
                      <a:alpha val="40000"/>
                    </a:schemeClr>
                  </a:outerShdw>
                </a:effectLst>
              </a:rPr>
              <a:t>()</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B2FE6BD-7247-A102-1339-89CDAAC4EA5E}"/>
              </a:ext>
            </a:extLst>
          </p:cNvPr>
          <p:cNvSpPr/>
          <p:nvPr/>
        </p:nvSpPr>
        <p:spPr>
          <a:xfrm>
            <a:off x="1551081" y="293344"/>
            <a:ext cx="5728306" cy="923330"/>
          </a:xfrm>
          <a:prstGeom prst="rect">
            <a:avLst/>
          </a:prstGeom>
          <a:noFill/>
        </p:spPr>
        <p:txBody>
          <a:bodyPr wrap="square" lIns="91440" tIns="45720" rIns="91440" bIns="45720">
            <a:spAutoFit/>
          </a:bodyPr>
          <a:lstStyle/>
          <a:p>
            <a:pPr algn="ctr"/>
            <a:r>
              <a:rPr lang="en-US" altLang="ja-JP" sz="5400" dirty="0">
                <a:ln w="0"/>
                <a:solidFill>
                  <a:schemeClr val="accent2"/>
                </a:solidFill>
                <a:effectLst>
                  <a:outerShdw blurRad="38100" dist="19050" dir="2700000" algn="tl" rotWithShape="0">
                    <a:schemeClr val="dk1">
                      <a:alpha val="40000"/>
                    </a:schemeClr>
                  </a:outerShdw>
                </a:effectLst>
              </a:rPr>
              <a:t>Blur Comparison</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11" name="正方形/長方形 10">
            <a:extLst>
              <a:ext uri="{FF2B5EF4-FFF2-40B4-BE49-F238E27FC236}">
                <a16:creationId xmlns:a16="http://schemas.microsoft.com/office/drawing/2014/main" id="{B64C8C0B-864E-26E5-2F82-8C7F55264690}"/>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15</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2" name="正方形/長方形 1">
            <a:extLst>
              <a:ext uri="{FF2B5EF4-FFF2-40B4-BE49-F238E27FC236}">
                <a16:creationId xmlns:a16="http://schemas.microsoft.com/office/drawing/2014/main" id="{3F953B53-8EC6-24A4-A9D3-92432EB524FA}"/>
              </a:ext>
            </a:extLst>
          </p:cNvPr>
          <p:cNvSpPr/>
          <p:nvPr/>
        </p:nvSpPr>
        <p:spPr>
          <a:xfrm>
            <a:off x="717041" y="1590084"/>
            <a:ext cx="8832867" cy="830997"/>
          </a:xfrm>
          <a:prstGeom prst="rect">
            <a:avLst/>
          </a:prstGeom>
          <a:noFill/>
        </p:spPr>
        <p:txBody>
          <a:bodyPr wrap="none" lIns="91440" tIns="45720" rIns="91440" bIns="45720">
            <a:spAutoFit/>
          </a:bodyPr>
          <a:lstStyle/>
          <a:p>
            <a:pPr algn="ctr"/>
            <a:r>
              <a:rPr lang="en-US" altLang="ja-JP" sz="4800" dirty="0">
                <a:ln w="0"/>
                <a:effectLst>
                  <a:outerShdw blurRad="38100" dist="19050" dir="2700000" algn="tl" rotWithShape="0">
                    <a:schemeClr val="dk1">
                      <a:alpha val="40000"/>
                    </a:schemeClr>
                  </a:outerShdw>
                </a:effectLst>
              </a:rPr>
              <a:t>Number</a:t>
            </a:r>
            <a:r>
              <a:rPr lang="ja-JP" altLang="en-US" sz="4800" dirty="0">
                <a:ln w="0"/>
                <a:effectLst>
                  <a:outerShdw blurRad="38100" dist="19050" dir="2700000" algn="tl" rotWithShape="0">
                    <a:schemeClr val="dk1">
                      <a:alpha val="40000"/>
                    </a:schemeClr>
                  </a:outerShdw>
                </a:effectLst>
              </a:rPr>
              <a:t> </a:t>
            </a:r>
            <a:r>
              <a:rPr lang="en-US" altLang="ja-JP" sz="4800" dirty="0">
                <a:ln w="0"/>
                <a:effectLst>
                  <a:outerShdw blurRad="38100" dist="19050" dir="2700000" algn="tl" rotWithShape="0">
                    <a:schemeClr val="dk1">
                      <a:alpha val="40000"/>
                    </a:schemeClr>
                  </a:outerShdw>
                </a:effectLst>
              </a:rPr>
              <a:t>of</a:t>
            </a:r>
            <a:r>
              <a:rPr lang="ja-JP" altLang="en-US" sz="4800" dirty="0">
                <a:ln w="0"/>
                <a:effectLst>
                  <a:outerShdw blurRad="38100" dist="19050" dir="2700000" algn="tl" rotWithShape="0">
                    <a:schemeClr val="dk1">
                      <a:alpha val="40000"/>
                    </a:schemeClr>
                  </a:outerShdw>
                </a:effectLst>
              </a:rPr>
              <a:t> </a:t>
            </a:r>
            <a:r>
              <a:rPr lang="en-US" altLang="ja-JP" sz="4800" dirty="0">
                <a:ln w="0"/>
                <a:effectLst>
                  <a:outerShdw blurRad="38100" dist="19050" dir="2700000" algn="tl" rotWithShape="0">
                    <a:schemeClr val="dk1">
                      <a:alpha val="40000"/>
                    </a:schemeClr>
                  </a:outerShdw>
                </a:effectLst>
              </a:rPr>
              <a:t>contours(per frame)</a:t>
            </a:r>
            <a:endParaRPr lang="ja-JP" alt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4869499"/>
      </p:ext>
    </p:extLst>
  </p:cSld>
  <p:clrMapOvr>
    <a:masterClrMapping/>
  </p:clrMapOvr>
  <mc:AlternateContent xmlns:mc="http://schemas.openxmlformats.org/markup-compatibility/2006">
    <mc:Choice xmlns:p14="http://schemas.microsoft.com/office/powerpoint/2010/main" Requires="p14">
      <p:transition spd="slow" p14:dur="2000" advTm="157"/>
    </mc:Choice>
    <mc:Fallback>
      <p:transition spd="slow" advTm="15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98881E4-FC0F-A671-13EE-81EA50434CD3}"/>
              </a:ext>
            </a:extLst>
          </p:cNvPr>
          <p:cNvSpPr/>
          <p:nvPr/>
        </p:nvSpPr>
        <p:spPr>
          <a:xfrm>
            <a:off x="6391829" y="493449"/>
            <a:ext cx="4075154" cy="1754326"/>
          </a:xfrm>
          <a:prstGeom prst="rect">
            <a:avLst/>
          </a:prstGeom>
          <a:noFill/>
        </p:spPr>
        <p:txBody>
          <a:bodyPr wrap="none" lIns="91440" tIns="45720" rIns="91440" bIns="45720">
            <a:spAutoFit/>
          </a:bodyPr>
          <a:lstStyle/>
          <a:p>
            <a:pPr algn="ctr"/>
            <a:r>
              <a:rPr lang="en-US" altLang="ja-JP" sz="3600" b="0" cap="none" spc="0" dirty="0">
                <a:ln w="0"/>
                <a:solidFill>
                  <a:schemeClr val="tx1"/>
                </a:solidFill>
                <a:effectLst>
                  <a:outerShdw blurRad="38100" dist="19050" dir="2700000" algn="tl" rotWithShape="0">
                    <a:schemeClr val="dk1">
                      <a:alpha val="40000"/>
                    </a:schemeClr>
                  </a:outerShdw>
                </a:effectLst>
              </a:rPr>
              <a:t>Difficult to detect </a:t>
            </a:r>
          </a:p>
          <a:p>
            <a:pPr algn="ctr"/>
            <a:r>
              <a:rPr lang="en-US" altLang="ja-JP" sz="3600" b="0" cap="none" spc="0" dirty="0">
                <a:ln w="0"/>
                <a:solidFill>
                  <a:schemeClr val="tx1"/>
                </a:solidFill>
                <a:effectLst>
                  <a:outerShdw blurRad="38100" dist="19050" dir="2700000" algn="tl" rotWithShape="0">
                    <a:schemeClr val="dk1">
                      <a:alpha val="40000"/>
                    </a:schemeClr>
                  </a:outerShdw>
                </a:effectLst>
              </a:rPr>
              <a:t>when </a:t>
            </a:r>
            <a:r>
              <a:rPr lang="en-US" altLang="ja-JP" sz="3600" b="0" cap="none" spc="0" dirty="0">
                <a:ln w="0"/>
                <a:solidFill>
                  <a:srgbClr val="0070C0"/>
                </a:solidFill>
                <a:effectLst>
                  <a:outerShdw blurRad="38100" dist="19050" dir="2700000" algn="tl" rotWithShape="0">
                    <a:schemeClr val="dk1">
                      <a:alpha val="40000"/>
                    </a:schemeClr>
                  </a:outerShdw>
                </a:effectLst>
              </a:rPr>
              <a:t>the body is</a:t>
            </a:r>
          </a:p>
          <a:p>
            <a:pPr algn="ctr"/>
            <a:r>
              <a:rPr lang="en-US" altLang="ja-JP" sz="3600" b="0" cap="none" spc="0" dirty="0">
                <a:ln w="0"/>
                <a:solidFill>
                  <a:srgbClr val="0070C0"/>
                </a:solidFill>
                <a:effectLst>
                  <a:outerShdw blurRad="38100" dist="19050" dir="2700000" algn="tl" rotWithShape="0">
                    <a:schemeClr val="dk1">
                      <a:alpha val="40000"/>
                    </a:schemeClr>
                  </a:outerShdw>
                </a:effectLst>
              </a:rPr>
              <a:t> lying on its side</a:t>
            </a:r>
            <a:endParaRPr lang="ja-JP" altLang="en-US" sz="3600" b="0" cap="none" spc="0" dirty="0">
              <a:ln w="0"/>
              <a:solidFill>
                <a:srgbClr val="0070C0"/>
              </a:solidFill>
              <a:effectLst>
                <a:outerShdw blurRad="38100" dist="19050" dir="2700000" algn="tl" rotWithShape="0">
                  <a:schemeClr val="dk1">
                    <a:alpha val="40000"/>
                  </a:schemeClr>
                </a:outerShdw>
              </a:effectLst>
            </a:endParaRPr>
          </a:p>
        </p:txBody>
      </p:sp>
      <p:pic>
        <p:nvPicPr>
          <p:cNvPr id="7" name="図 6">
            <a:extLst>
              <a:ext uri="{FF2B5EF4-FFF2-40B4-BE49-F238E27FC236}">
                <a16:creationId xmlns:a16="http://schemas.microsoft.com/office/drawing/2014/main" id="{B8E7377A-B3F3-D995-7444-861DA1D40FB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83968" y="1347742"/>
            <a:ext cx="4487528" cy="2367202"/>
          </a:xfrm>
          <a:prstGeom prst="rect">
            <a:avLst/>
          </a:prstGeom>
        </p:spPr>
      </p:pic>
      <p:pic>
        <p:nvPicPr>
          <p:cNvPr id="9" name="図 8">
            <a:extLst>
              <a:ext uri="{FF2B5EF4-FFF2-40B4-BE49-F238E27FC236}">
                <a16:creationId xmlns:a16="http://schemas.microsoft.com/office/drawing/2014/main" id="{81E06438-D96B-7887-E4CD-4B2F76A6ECF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83968" y="3902114"/>
            <a:ext cx="4574417" cy="2371557"/>
          </a:xfrm>
          <a:prstGeom prst="rect">
            <a:avLst/>
          </a:prstGeom>
        </p:spPr>
      </p:pic>
      <p:pic>
        <p:nvPicPr>
          <p:cNvPr id="15" name="図 14">
            <a:extLst>
              <a:ext uri="{FF2B5EF4-FFF2-40B4-BE49-F238E27FC236}">
                <a16:creationId xmlns:a16="http://schemas.microsoft.com/office/drawing/2014/main" id="{25E169EE-E0A0-F910-8B64-75173860ADE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165887" y="2880460"/>
            <a:ext cx="3929743" cy="2043307"/>
          </a:xfrm>
          <a:prstGeom prst="rect">
            <a:avLst/>
          </a:prstGeom>
        </p:spPr>
      </p:pic>
      <p:sp>
        <p:nvSpPr>
          <p:cNvPr id="17" name="正方形/長方形 16">
            <a:extLst>
              <a:ext uri="{FF2B5EF4-FFF2-40B4-BE49-F238E27FC236}">
                <a16:creationId xmlns:a16="http://schemas.microsoft.com/office/drawing/2014/main" id="{025B80C2-0C9B-971A-3395-D7A583F46D8C}"/>
              </a:ext>
            </a:extLst>
          </p:cNvPr>
          <p:cNvSpPr/>
          <p:nvPr/>
        </p:nvSpPr>
        <p:spPr>
          <a:xfrm>
            <a:off x="1924231" y="6284557"/>
            <a:ext cx="2380780" cy="584775"/>
          </a:xfrm>
          <a:prstGeom prst="rect">
            <a:avLst/>
          </a:prstGeom>
          <a:noFill/>
        </p:spPr>
        <p:txBody>
          <a:bodyPr wrap="none" lIns="91440" tIns="45720" rIns="91440" bIns="45720">
            <a:spAutoFit/>
          </a:bodyPr>
          <a:lstStyle/>
          <a:p>
            <a:pPr algn="ctr"/>
            <a:r>
              <a:rPr lang="en-US" altLang="ja-JP" sz="3200" dirty="0">
                <a:ln w="0"/>
                <a:effectLst>
                  <a:outerShdw blurRad="38100" dist="19050" dir="2700000" algn="tl" rotWithShape="0">
                    <a:schemeClr val="dk1">
                      <a:alpha val="40000"/>
                    </a:schemeClr>
                  </a:outerShdw>
                </a:effectLst>
              </a:rPr>
              <a:t>Color</a:t>
            </a:r>
            <a:r>
              <a:rPr lang="ja-JP" altLang="en-US" sz="3200" dirty="0">
                <a:ln w="0"/>
                <a:effectLst>
                  <a:outerShdw blurRad="38100" dist="19050" dir="2700000" algn="tl" rotWithShape="0">
                    <a:schemeClr val="dk1">
                      <a:alpha val="40000"/>
                    </a:schemeClr>
                  </a:outerShdw>
                </a:effectLst>
              </a:rPr>
              <a:t> </a:t>
            </a:r>
            <a:r>
              <a:rPr lang="en-US" altLang="ja-JP" sz="3200" dirty="0">
                <a:ln w="0"/>
                <a:effectLst>
                  <a:outerShdw blurRad="38100" dist="19050" dir="2700000" algn="tl" rotWithShape="0">
                    <a:schemeClr val="dk1">
                      <a:alpha val="40000"/>
                    </a:schemeClr>
                  </a:outerShdw>
                </a:effectLst>
              </a:rPr>
              <a:t>image</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8" name="正方形/長方形 17">
            <a:extLst>
              <a:ext uri="{FF2B5EF4-FFF2-40B4-BE49-F238E27FC236}">
                <a16:creationId xmlns:a16="http://schemas.microsoft.com/office/drawing/2014/main" id="{9F6535F4-C8B3-EEF8-886F-6655A2C5B50C}"/>
              </a:ext>
            </a:extLst>
          </p:cNvPr>
          <p:cNvSpPr/>
          <p:nvPr/>
        </p:nvSpPr>
        <p:spPr>
          <a:xfrm>
            <a:off x="6243587" y="5453131"/>
            <a:ext cx="5639684"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Blurred and smoothed image</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20" name="正方形/長方形 19">
            <a:extLst>
              <a:ext uri="{FF2B5EF4-FFF2-40B4-BE49-F238E27FC236}">
                <a16:creationId xmlns:a16="http://schemas.microsoft.com/office/drawing/2014/main" id="{AD52BD4F-6D5A-59B6-6241-EB91FCF5B370}"/>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16</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21" name="矢印: 下 20">
            <a:extLst>
              <a:ext uri="{FF2B5EF4-FFF2-40B4-BE49-F238E27FC236}">
                <a16:creationId xmlns:a16="http://schemas.microsoft.com/office/drawing/2014/main" id="{D43ACFF7-170D-BDBC-1D15-32656DFC69F7}"/>
              </a:ext>
            </a:extLst>
          </p:cNvPr>
          <p:cNvSpPr/>
          <p:nvPr/>
        </p:nvSpPr>
        <p:spPr>
          <a:xfrm rot="19744545">
            <a:off x="8792887" y="2359470"/>
            <a:ext cx="326116" cy="1061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739D723-1D6D-07BA-7B15-6290CE3065F6}"/>
              </a:ext>
            </a:extLst>
          </p:cNvPr>
          <p:cNvSpPr/>
          <p:nvPr/>
        </p:nvSpPr>
        <p:spPr>
          <a:xfrm>
            <a:off x="956820" y="74009"/>
            <a:ext cx="3316935" cy="923330"/>
          </a:xfrm>
          <a:prstGeom prst="rect">
            <a:avLst/>
          </a:prstGeom>
          <a:noFill/>
        </p:spPr>
        <p:txBody>
          <a:bodyPr wrap="none" lIns="91440" tIns="45720" rIns="91440" bIns="45720">
            <a:spAutoFit/>
          </a:bodyPr>
          <a:lstStyle/>
          <a:p>
            <a:pPr algn="ctr"/>
            <a:r>
              <a:rPr lang="en-US" altLang="ja-JP" sz="5400" b="0" cap="none" spc="0" dirty="0">
                <a:ln w="0"/>
                <a:solidFill>
                  <a:schemeClr val="accent1">
                    <a:lumMod val="75000"/>
                  </a:schemeClr>
                </a:solidFill>
                <a:effectLst>
                  <a:outerShdw blurRad="38100" dist="19050" dir="2700000" algn="tl" rotWithShape="0">
                    <a:schemeClr val="dk1">
                      <a:alpha val="40000"/>
                    </a:schemeClr>
                  </a:outerShdw>
                </a:effectLst>
              </a:rPr>
              <a:t>Discussion</a:t>
            </a:r>
            <a:endParaRPr lang="ja-JP" altLang="en-US" sz="5400" b="0" cap="none" spc="0" dirty="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6196710"/>
      </p:ext>
    </p:extLst>
  </p:cSld>
  <p:clrMapOvr>
    <a:masterClrMapping/>
  </p:clrMapOvr>
  <mc:AlternateContent xmlns:mc="http://schemas.openxmlformats.org/markup-compatibility/2006">
    <mc:Choice xmlns:p14="http://schemas.microsoft.com/office/powerpoint/2010/main" Requires="p14">
      <p:transition spd="slow" p14:dur="2000" advTm="159"/>
    </mc:Choice>
    <mc:Fallback>
      <p:transition spd="slow" advTm="1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DB3D084-D130-0DA2-C24F-9766060267F2}"/>
              </a:ext>
            </a:extLst>
          </p:cNvPr>
          <p:cNvSpPr/>
          <p:nvPr/>
        </p:nvSpPr>
        <p:spPr>
          <a:xfrm>
            <a:off x="2546057" y="560849"/>
            <a:ext cx="6054863" cy="1446550"/>
          </a:xfrm>
          <a:prstGeom prst="rect">
            <a:avLst/>
          </a:prstGeom>
          <a:noFill/>
        </p:spPr>
        <p:txBody>
          <a:bodyPr wrap="none" lIns="91440" tIns="45720" rIns="91440" bIns="45720">
            <a:spAutoFit/>
          </a:bodyPr>
          <a:lstStyle/>
          <a:p>
            <a:pPr algn="ctr"/>
            <a:r>
              <a:rPr lang="en-US" altLang="ja-JP" sz="4400" dirty="0">
                <a:ln w="0"/>
                <a:effectLst>
                  <a:outerShdw blurRad="38100" dist="19050" dir="2700000" algn="tl" rotWithShape="0">
                    <a:schemeClr val="dk1">
                      <a:alpha val="40000"/>
                    </a:schemeClr>
                  </a:outerShdw>
                </a:effectLst>
              </a:rPr>
              <a:t>Difficult</a:t>
            </a:r>
            <a:r>
              <a:rPr lang="ja-JP" altLang="en-US" sz="4400" dirty="0">
                <a:ln w="0"/>
                <a:effectLst>
                  <a:outerShdw blurRad="38100" dist="19050" dir="2700000" algn="tl" rotWithShape="0">
                    <a:schemeClr val="dk1">
                      <a:alpha val="40000"/>
                    </a:schemeClr>
                  </a:outerShdw>
                </a:effectLst>
              </a:rPr>
              <a:t> </a:t>
            </a:r>
            <a:r>
              <a:rPr lang="en-US" altLang="ja-JP" sz="4400" dirty="0">
                <a:ln w="0"/>
                <a:effectLst>
                  <a:outerShdw blurRad="38100" dist="19050" dir="2700000" algn="tl" rotWithShape="0">
                    <a:schemeClr val="dk1">
                      <a:alpha val="40000"/>
                    </a:schemeClr>
                  </a:outerShdw>
                </a:effectLst>
              </a:rPr>
              <a:t>to</a:t>
            </a:r>
            <a:r>
              <a:rPr lang="ja-JP" altLang="en-US" sz="4400" dirty="0">
                <a:ln w="0"/>
                <a:effectLst>
                  <a:outerShdw blurRad="38100" dist="19050" dir="2700000" algn="tl" rotWithShape="0">
                    <a:schemeClr val="dk1">
                      <a:alpha val="40000"/>
                    </a:schemeClr>
                  </a:outerShdw>
                </a:effectLst>
              </a:rPr>
              <a:t> </a:t>
            </a:r>
            <a:r>
              <a:rPr lang="en-US" altLang="ja-JP" sz="4400" dirty="0">
                <a:ln w="0"/>
                <a:effectLst>
                  <a:outerShdw blurRad="38100" dist="19050" dir="2700000" algn="tl" rotWithShape="0">
                    <a:schemeClr val="dk1">
                      <a:alpha val="40000"/>
                    </a:schemeClr>
                  </a:outerShdw>
                </a:effectLst>
              </a:rPr>
              <a:t>detect</a:t>
            </a:r>
            <a:r>
              <a:rPr lang="ja-JP" altLang="en-US" sz="4400" dirty="0">
                <a:ln w="0"/>
                <a:effectLst>
                  <a:outerShdw blurRad="38100" dist="19050" dir="2700000" algn="tl" rotWithShape="0">
                    <a:schemeClr val="dk1">
                      <a:alpha val="40000"/>
                    </a:schemeClr>
                  </a:outerShdw>
                </a:effectLst>
              </a:rPr>
              <a:t> </a:t>
            </a:r>
            <a:r>
              <a:rPr lang="en-US" altLang="ja-JP" sz="4400" dirty="0">
                <a:ln w="0"/>
                <a:effectLst>
                  <a:outerShdw blurRad="38100" dist="19050" dir="2700000" algn="tl" rotWithShape="0">
                    <a:schemeClr val="dk1">
                      <a:alpha val="40000"/>
                    </a:schemeClr>
                  </a:outerShdw>
                </a:effectLst>
              </a:rPr>
              <a:t> ball</a:t>
            </a:r>
          </a:p>
          <a:p>
            <a:pPr algn="ctr"/>
            <a:r>
              <a:rPr lang="en-US" altLang="ja-JP" sz="4400" dirty="0">
                <a:ln w="0"/>
                <a:effectLst>
                  <a:outerShdw blurRad="38100" dist="19050" dir="2700000" algn="tl" rotWithShape="0">
                    <a:schemeClr val="dk1">
                      <a:alpha val="40000"/>
                    </a:schemeClr>
                  </a:outerShdw>
                </a:effectLst>
              </a:rPr>
              <a:t>when far from camera </a:t>
            </a:r>
          </a:p>
        </p:txBody>
      </p:sp>
      <p:pic>
        <p:nvPicPr>
          <p:cNvPr id="13" name="図 12">
            <a:extLst>
              <a:ext uri="{FF2B5EF4-FFF2-40B4-BE49-F238E27FC236}">
                <a16:creationId xmlns:a16="http://schemas.microsoft.com/office/drawing/2014/main" id="{23A3958A-323C-D4E2-E27A-C93F64DC21E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14987" y="2566619"/>
            <a:ext cx="5072743" cy="3617270"/>
          </a:xfrm>
          <a:prstGeom prst="rect">
            <a:avLst/>
          </a:prstGeom>
        </p:spPr>
      </p:pic>
      <p:pic>
        <p:nvPicPr>
          <p:cNvPr id="15" name="図 14">
            <a:extLst>
              <a:ext uri="{FF2B5EF4-FFF2-40B4-BE49-F238E27FC236}">
                <a16:creationId xmlns:a16="http://schemas.microsoft.com/office/drawing/2014/main" id="{25E169EE-E0A0-F910-8B64-75173860ADE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04127" y="2566619"/>
            <a:ext cx="5072743" cy="3617270"/>
          </a:xfrm>
          <a:prstGeom prst="rect">
            <a:avLst/>
          </a:prstGeom>
        </p:spPr>
      </p:pic>
      <p:sp>
        <p:nvSpPr>
          <p:cNvPr id="5" name="正方形/長方形 4">
            <a:extLst>
              <a:ext uri="{FF2B5EF4-FFF2-40B4-BE49-F238E27FC236}">
                <a16:creationId xmlns:a16="http://schemas.microsoft.com/office/drawing/2014/main" id="{0FAED8BE-551A-A6CA-CF6F-6CC432BDFF1B}"/>
              </a:ext>
            </a:extLst>
          </p:cNvPr>
          <p:cNvSpPr/>
          <p:nvPr/>
        </p:nvSpPr>
        <p:spPr>
          <a:xfrm>
            <a:off x="-190616" y="6183889"/>
            <a:ext cx="6705603" cy="523220"/>
          </a:xfrm>
          <a:prstGeom prst="rect">
            <a:avLst/>
          </a:prstGeom>
          <a:noFill/>
        </p:spPr>
        <p:txBody>
          <a:bodyPr wrap="square" lIns="91440" tIns="45720" rIns="91440" bIns="45720">
            <a:spAutoFit/>
          </a:bodyPr>
          <a:lstStyle/>
          <a:p>
            <a:pPr algn="ctr"/>
            <a:r>
              <a:rPr lang="en-US" altLang="ja-JP" sz="2800" b="0" cap="none" spc="0" dirty="0">
                <a:ln w="0"/>
                <a:solidFill>
                  <a:schemeClr val="tx1"/>
                </a:solidFill>
                <a:effectLst>
                  <a:outerShdw blurRad="38100" dist="19050" dir="2700000" algn="tl" rotWithShape="0">
                    <a:schemeClr val="dk1">
                      <a:alpha val="40000"/>
                    </a:schemeClr>
                  </a:outerShdw>
                </a:effectLst>
              </a:rPr>
              <a:t>Close distance from camera</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C8BF0042-4478-AA1A-71D3-AA7FBB04605B}"/>
              </a:ext>
            </a:extLst>
          </p:cNvPr>
          <p:cNvSpPr/>
          <p:nvPr/>
        </p:nvSpPr>
        <p:spPr>
          <a:xfrm>
            <a:off x="6442052" y="6150114"/>
            <a:ext cx="4947187" cy="523220"/>
          </a:xfrm>
          <a:prstGeom prst="rect">
            <a:avLst/>
          </a:prstGeom>
          <a:noFill/>
        </p:spPr>
        <p:txBody>
          <a:bodyPr wrap="none" lIns="91440" tIns="45720" rIns="91440" bIns="45720">
            <a:spAutoFit/>
          </a:bodyPr>
          <a:lstStyle/>
          <a:p>
            <a:pPr algn="ctr"/>
            <a:r>
              <a:rPr lang="en-US" altLang="ja-JP" sz="2800" b="0" cap="none" spc="0" dirty="0">
                <a:ln w="0"/>
                <a:solidFill>
                  <a:schemeClr val="tx1"/>
                </a:solidFill>
                <a:effectLst>
                  <a:outerShdw blurRad="38100" dist="19050" dir="2700000" algn="tl" rotWithShape="0">
                    <a:schemeClr val="dk1">
                      <a:alpha val="40000"/>
                    </a:schemeClr>
                  </a:outerShdw>
                </a:effectLst>
              </a:rPr>
              <a:t>Distant distance from camera</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14" name="正方形/長方形 13">
            <a:extLst>
              <a:ext uri="{FF2B5EF4-FFF2-40B4-BE49-F238E27FC236}">
                <a16:creationId xmlns:a16="http://schemas.microsoft.com/office/drawing/2014/main" id="{7A291087-2F62-BA65-B9D8-0F85920A72B1}"/>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17</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6" name="矢印: 下 15">
            <a:extLst>
              <a:ext uri="{FF2B5EF4-FFF2-40B4-BE49-F238E27FC236}">
                <a16:creationId xmlns:a16="http://schemas.microsoft.com/office/drawing/2014/main" id="{C9B2F17C-4A05-A0C1-9EA6-05618BBDB259}"/>
              </a:ext>
            </a:extLst>
          </p:cNvPr>
          <p:cNvSpPr/>
          <p:nvPr/>
        </p:nvSpPr>
        <p:spPr>
          <a:xfrm rot="19744545">
            <a:off x="8900043" y="2225590"/>
            <a:ext cx="302633" cy="12855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8351279"/>
      </p:ext>
    </p:extLst>
  </p:cSld>
  <p:clrMapOvr>
    <a:masterClrMapping/>
  </p:clrMapOvr>
  <mc:AlternateContent xmlns:mc="http://schemas.openxmlformats.org/markup-compatibility/2006">
    <mc:Choice xmlns:p14="http://schemas.microsoft.com/office/powerpoint/2010/main" Requires="p14">
      <p:transition spd="slow" p14:dur="2000" advTm="153"/>
    </mc:Choice>
    <mc:Fallback>
      <p:transition spd="slow" advTm="15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CC58BF1-0D44-BF2A-F7BB-A5170AFC372E}"/>
              </a:ext>
            </a:extLst>
          </p:cNvPr>
          <p:cNvSpPr/>
          <p:nvPr/>
        </p:nvSpPr>
        <p:spPr>
          <a:xfrm>
            <a:off x="1371641" y="151202"/>
            <a:ext cx="3501280" cy="923330"/>
          </a:xfrm>
          <a:prstGeom prst="rect">
            <a:avLst/>
          </a:prstGeom>
          <a:noFill/>
        </p:spPr>
        <p:txBody>
          <a:bodyPr wrap="none" lIns="91440" tIns="45720" rIns="91440" bIns="45720">
            <a:spAutoFit/>
          </a:bodyPr>
          <a:lstStyle/>
          <a:p>
            <a:pPr algn="ctr"/>
            <a:r>
              <a:rPr lang="en-US" altLang="ja-JP" sz="5400" dirty="0">
                <a:ln w="0"/>
                <a:solidFill>
                  <a:schemeClr val="accent2"/>
                </a:solidFill>
                <a:effectLst>
                  <a:outerShdw blurRad="38100" dist="19050" dir="2700000" algn="tl" rotWithShape="0">
                    <a:schemeClr val="dk1">
                      <a:alpha val="40000"/>
                    </a:schemeClr>
                  </a:outerShdw>
                </a:effectLst>
              </a:rPr>
              <a:t>Conclusion</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3" name="正方形/長方形 2">
            <a:extLst>
              <a:ext uri="{FF2B5EF4-FFF2-40B4-BE49-F238E27FC236}">
                <a16:creationId xmlns:a16="http://schemas.microsoft.com/office/drawing/2014/main" id="{2D677F31-4C6C-8C7D-D543-A8F83AA22BEA}"/>
              </a:ext>
            </a:extLst>
          </p:cNvPr>
          <p:cNvSpPr/>
          <p:nvPr/>
        </p:nvSpPr>
        <p:spPr>
          <a:xfrm>
            <a:off x="936676" y="2198525"/>
            <a:ext cx="9881231" cy="3785652"/>
          </a:xfrm>
          <a:prstGeom prst="rect">
            <a:avLst/>
          </a:prstGeom>
          <a:noFill/>
        </p:spPr>
        <p:txBody>
          <a:bodyPr wrap="none" lIns="91440" tIns="45720" rIns="91440" bIns="45720">
            <a:spAutoFit/>
          </a:bodyPr>
          <a:lstStyle/>
          <a:p>
            <a:r>
              <a:rPr lang="en-US" altLang="ja-JP" sz="4800" dirty="0">
                <a:ln w="0"/>
                <a:effectLst>
                  <a:outerShdw blurRad="38100" dist="19050" dir="2700000" algn="tl" rotWithShape="0">
                    <a:schemeClr val="dk1">
                      <a:alpha val="40000"/>
                    </a:schemeClr>
                  </a:outerShdw>
                </a:effectLst>
              </a:rPr>
              <a:t>1. Obstacle removal</a:t>
            </a:r>
          </a:p>
          <a:p>
            <a:pPr marL="914400" indent="-914400">
              <a:buAutoNum type="arabicPeriod"/>
            </a:pPr>
            <a:endParaRPr lang="en-US" altLang="ja-JP" sz="4800" dirty="0">
              <a:ln w="0"/>
              <a:effectLst>
                <a:outerShdw blurRad="38100" dist="19050" dir="2700000" algn="tl" rotWithShape="0">
                  <a:schemeClr val="dk1">
                    <a:alpha val="40000"/>
                  </a:schemeClr>
                </a:outerShdw>
              </a:effectLst>
            </a:endParaRPr>
          </a:p>
          <a:p>
            <a:r>
              <a:rPr lang="en-US" altLang="ja-JP" sz="4800" b="0" cap="none" spc="0" dirty="0">
                <a:ln w="0"/>
                <a:solidFill>
                  <a:schemeClr val="tx1"/>
                </a:solidFill>
                <a:effectLst>
                  <a:outerShdw blurRad="38100" dist="19050" dir="2700000" algn="tl" rotWithShape="0">
                    <a:schemeClr val="dk1">
                      <a:alpha val="40000"/>
                    </a:schemeClr>
                  </a:outerShdw>
                </a:effectLst>
              </a:rPr>
              <a:t>2. Object detection</a:t>
            </a:r>
          </a:p>
          <a:p>
            <a:endParaRPr lang="en-US" altLang="ja-JP" sz="4800" b="0" cap="none" spc="0" dirty="0">
              <a:ln w="0"/>
              <a:solidFill>
                <a:schemeClr val="tx1"/>
              </a:solidFill>
              <a:effectLst>
                <a:outerShdw blurRad="38100" dist="19050" dir="2700000" algn="tl" rotWithShape="0">
                  <a:schemeClr val="dk1">
                    <a:alpha val="40000"/>
                  </a:schemeClr>
                </a:outerShdw>
              </a:effectLst>
            </a:endParaRPr>
          </a:p>
          <a:p>
            <a:r>
              <a:rPr lang="en-US" altLang="ja-JP" sz="4800" dirty="0">
                <a:ln w="0"/>
                <a:effectLst>
                  <a:outerShdw blurRad="38100" dist="19050" dir="2700000" algn="tl" rotWithShape="0">
                    <a:schemeClr val="dk1">
                      <a:alpha val="40000"/>
                    </a:schemeClr>
                  </a:outerShdw>
                </a:effectLst>
              </a:rPr>
              <a:t>3. Identification by color detection</a:t>
            </a:r>
          </a:p>
        </p:txBody>
      </p:sp>
      <p:sp>
        <p:nvSpPr>
          <p:cNvPr id="5" name="正方形/長方形 4">
            <a:extLst>
              <a:ext uri="{FF2B5EF4-FFF2-40B4-BE49-F238E27FC236}">
                <a16:creationId xmlns:a16="http://schemas.microsoft.com/office/drawing/2014/main" id="{21D95001-0F71-EAF8-54AB-BD4BB2EB4752}"/>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dirty="0">
                <a:ln w="0"/>
                <a:effectLst>
                  <a:outerShdw blurRad="38100" dist="19050" dir="2700000" algn="tl" rotWithShape="0">
                    <a:schemeClr val="dk1">
                      <a:alpha val="40000"/>
                    </a:schemeClr>
                  </a:outerShdw>
                </a:effectLst>
              </a:rPr>
              <a:t>18</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8102331"/>
      </p:ext>
    </p:extLst>
  </p:cSld>
  <p:clrMapOvr>
    <a:masterClrMapping/>
  </p:clrMapOvr>
  <mc:AlternateContent xmlns:mc="http://schemas.openxmlformats.org/markup-compatibility/2006">
    <mc:Choice xmlns:p14="http://schemas.microsoft.com/office/powerpoint/2010/main" Requires="p14">
      <p:transition spd="slow" p14:dur="2000" advTm="154"/>
    </mc:Choice>
    <mc:Fallback>
      <p:transition spd="slow" advTm="15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4D157ABD-4B58-88CB-7751-9541934F96D3}"/>
              </a:ext>
            </a:extLst>
          </p:cNvPr>
          <p:cNvSpPr/>
          <p:nvPr/>
        </p:nvSpPr>
        <p:spPr>
          <a:xfrm>
            <a:off x="912357" y="518049"/>
            <a:ext cx="6361358" cy="923330"/>
          </a:xfrm>
          <a:prstGeom prst="rect">
            <a:avLst/>
          </a:prstGeom>
          <a:noFill/>
        </p:spPr>
        <p:txBody>
          <a:bodyPr wrap="none" lIns="91440" tIns="45720" rIns="91440" bIns="45720">
            <a:spAutoFit/>
          </a:bodyPr>
          <a:lstStyle/>
          <a:p>
            <a:pPr algn="ctr"/>
            <a:r>
              <a:rPr lang="en-US" altLang="ja-JP" sz="5400" dirty="0">
                <a:ln w="0"/>
                <a:solidFill>
                  <a:schemeClr val="accent2"/>
                </a:solidFill>
                <a:effectLst>
                  <a:outerShdw blurRad="38100" dist="19050" dir="2700000" algn="tl" rotWithShape="0">
                    <a:schemeClr val="dk1">
                      <a:alpha val="40000"/>
                    </a:schemeClr>
                  </a:outerShdw>
                </a:effectLst>
              </a:rPr>
              <a:t>To achieve my goals</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4" name="正方形/長方形 3">
            <a:extLst>
              <a:ext uri="{FF2B5EF4-FFF2-40B4-BE49-F238E27FC236}">
                <a16:creationId xmlns:a16="http://schemas.microsoft.com/office/drawing/2014/main" id="{8FBB4E55-A82E-5AD1-F12C-D54136C8BF47}"/>
              </a:ext>
            </a:extLst>
          </p:cNvPr>
          <p:cNvSpPr/>
          <p:nvPr/>
        </p:nvSpPr>
        <p:spPr>
          <a:xfrm>
            <a:off x="536628" y="1890999"/>
            <a:ext cx="9921306" cy="1754326"/>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Determine which color team is </a:t>
            </a:r>
          </a:p>
          <a:p>
            <a:pPr algn="ctr"/>
            <a:r>
              <a:rPr lang="en-US" altLang="ja-JP" sz="5400" b="0" cap="none" spc="0" dirty="0">
                <a:ln w="0"/>
                <a:solidFill>
                  <a:schemeClr val="tx1"/>
                </a:solidFill>
                <a:effectLst>
                  <a:outerShdw blurRad="38100" dist="19050" dir="2700000" algn="tl" rotWithShape="0">
                    <a:schemeClr val="dk1">
                      <a:alpha val="40000"/>
                    </a:schemeClr>
                  </a:outerShdw>
                </a:effectLst>
              </a:rPr>
              <a:t>closer to the ball</a:t>
            </a:r>
          </a:p>
        </p:txBody>
      </p:sp>
      <p:sp>
        <p:nvSpPr>
          <p:cNvPr id="5" name="正方形/長方形 4">
            <a:extLst>
              <a:ext uri="{FF2B5EF4-FFF2-40B4-BE49-F238E27FC236}">
                <a16:creationId xmlns:a16="http://schemas.microsoft.com/office/drawing/2014/main" id="{5CFAE1FB-A0FA-9FCF-79AF-6D5D30D6758D}"/>
              </a:ext>
            </a:extLst>
          </p:cNvPr>
          <p:cNvSpPr/>
          <p:nvPr/>
        </p:nvSpPr>
        <p:spPr>
          <a:xfrm>
            <a:off x="2652558" y="5219664"/>
            <a:ext cx="5968302"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Count every frame</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矢印: 下 5">
            <a:extLst>
              <a:ext uri="{FF2B5EF4-FFF2-40B4-BE49-F238E27FC236}">
                <a16:creationId xmlns:a16="http://schemas.microsoft.com/office/drawing/2014/main" id="{B23D20AB-2D99-3BA4-B483-73E6B8B7A691}"/>
              </a:ext>
            </a:extLst>
          </p:cNvPr>
          <p:cNvSpPr/>
          <p:nvPr/>
        </p:nvSpPr>
        <p:spPr>
          <a:xfrm>
            <a:off x="4720637" y="3852812"/>
            <a:ext cx="1208314" cy="8735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F78653E-E8D9-66EE-DA5E-7EC54DB51ADA}"/>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dirty="0">
                <a:ln w="0"/>
                <a:effectLst>
                  <a:outerShdw blurRad="38100" dist="19050" dir="2700000" algn="tl" rotWithShape="0">
                    <a:schemeClr val="dk1">
                      <a:alpha val="40000"/>
                    </a:schemeClr>
                  </a:outerShdw>
                </a:effectLst>
              </a:rPr>
              <a:t>19</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653909"/>
      </p:ext>
    </p:extLst>
  </p:cSld>
  <p:clrMapOvr>
    <a:masterClrMapping/>
  </p:clrMapOvr>
  <mc:AlternateContent xmlns:mc="http://schemas.openxmlformats.org/markup-compatibility/2006">
    <mc:Choice xmlns:p14="http://schemas.microsoft.com/office/powerpoint/2010/main" Requires="p14">
      <p:transition spd="slow" p14:dur="2000" advTm="147"/>
    </mc:Choice>
    <mc:Fallback>
      <p:transition spd="slow" advTm="1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CC58BF1-0D44-BF2A-F7BB-A5170AFC372E}"/>
              </a:ext>
            </a:extLst>
          </p:cNvPr>
          <p:cNvSpPr/>
          <p:nvPr/>
        </p:nvSpPr>
        <p:spPr>
          <a:xfrm>
            <a:off x="401465" y="561592"/>
            <a:ext cx="7883890" cy="923330"/>
          </a:xfrm>
          <a:prstGeom prst="rect">
            <a:avLst/>
          </a:prstGeom>
          <a:noFill/>
        </p:spPr>
        <p:txBody>
          <a:bodyPr wrap="none" lIns="91440" tIns="45720" rIns="91440" bIns="45720">
            <a:spAutoFit/>
          </a:bodyPr>
          <a:lstStyle/>
          <a:p>
            <a:pPr algn="ctr"/>
            <a:r>
              <a:rPr lang="en-US" altLang="ja-JP" sz="5400" b="0" cap="none" spc="0" dirty="0">
                <a:ln w="0"/>
                <a:solidFill>
                  <a:schemeClr val="accent2"/>
                </a:solidFill>
                <a:effectLst>
                  <a:outerShdw blurRad="38100" dist="19050" dir="2700000" algn="tl" rotWithShape="0">
                    <a:schemeClr val="dk1">
                      <a:alpha val="40000"/>
                    </a:schemeClr>
                  </a:outerShdw>
                </a:effectLst>
              </a:rPr>
              <a:t>The goal of this research</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3" name="正方形/長方形 2">
            <a:extLst>
              <a:ext uri="{FF2B5EF4-FFF2-40B4-BE49-F238E27FC236}">
                <a16:creationId xmlns:a16="http://schemas.microsoft.com/office/drawing/2014/main" id="{2D677F31-4C6C-8C7D-D543-A8F83AA22BEA}"/>
              </a:ext>
            </a:extLst>
          </p:cNvPr>
          <p:cNvSpPr/>
          <p:nvPr/>
        </p:nvSpPr>
        <p:spPr>
          <a:xfrm>
            <a:off x="2060610" y="2525032"/>
            <a:ext cx="8231741" cy="2308324"/>
          </a:xfrm>
          <a:prstGeom prst="rect">
            <a:avLst/>
          </a:prstGeom>
          <a:noFill/>
        </p:spPr>
        <p:txBody>
          <a:bodyPr wrap="none" lIns="91440" tIns="45720" rIns="91440" bIns="45720">
            <a:spAutoFit/>
          </a:bodyPr>
          <a:lstStyle/>
          <a:p>
            <a:r>
              <a:rPr lang="en-US" altLang="ja-JP" sz="4800" b="0" cap="none" spc="0" dirty="0">
                <a:ln w="0"/>
                <a:solidFill>
                  <a:schemeClr val="tx1"/>
                </a:solidFill>
                <a:effectLst>
                  <a:outerShdw blurRad="38100" dist="19050" dir="2700000" algn="tl" rotWithShape="0">
                    <a:schemeClr val="dk1">
                      <a:alpha val="40000"/>
                    </a:schemeClr>
                  </a:outerShdw>
                </a:effectLst>
              </a:rPr>
              <a:t>Detecting people and ball</a:t>
            </a:r>
          </a:p>
          <a:p>
            <a:r>
              <a:rPr lang="en-US" altLang="ja-JP" sz="4800" b="0" cap="none" spc="0" dirty="0">
                <a:ln w="0"/>
                <a:solidFill>
                  <a:schemeClr val="tx1"/>
                </a:solidFill>
                <a:effectLst>
                  <a:outerShdw blurRad="38100" dist="19050" dir="2700000" algn="tl" rotWithShape="0">
                    <a:schemeClr val="dk1">
                      <a:alpha val="40000"/>
                    </a:schemeClr>
                  </a:outerShdw>
                </a:effectLst>
              </a:rPr>
              <a:t> in a soccer match</a:t>
            </a:r>
          </a:p>
          <a:p>
            <a:r>
              <a:rPr lang="en-US" altLang="ja-JP" sz="4800" b="0" cap="none" spc="0" dirty="0">
                <a:ln w="0"/>
                <a:solidFill>
                  <a:schemeClr val="tx1"/>
                </a:solidFill>
                <a:effectLst>
                  <a:outerShdw blurRad="38100" dist="19050" dir="2700000" algn="tl" rotWithShape="0">
                    <a:schemeClr val="dk1">
                      <a:alpha val="40000"/>
                    </a:schemeClr>
                  </a:outerShdw>
                </a:effectLst>
              </a:rPr>
              <a:t> to determine ball possession</a:t>
            </a:r>
          </a:p>
        </p:txBody>
      </p:sp>
      <p:sp>
        <p:nvSpPr>
          <p:cNvPr id="7" name="正方形/長方形 6">
            <a:extLst>
              <a:ext uri="{FF2B5EF4-FFF2-40B4-BE49-F238E27FC236}">
                <a16:creationId xmlns:a16="http://schemas.microsoft.com/office/drawing/2014/main" id="{2EF4A750-EBA2-4740-4DE6-232CC3498357}"/>
              </a:ext>
            </a:extLst>
          </p:cNvPr>
          <p:cNvSpPr/>
          <p:nvPr/>
        </p:nvSpPr>
        <p:spPr>
          <a:xfrm>
            <a:off x="11362555" y="6004450"/>
            <a:ext cx="372245" cy="707886"/>
          </a:xfrm>
          <a:prstGeom prst="rect">
            <a:avLst/>
          </a:prstGeom>
          <a:noFill/>
        </p:spPr>
        <p:txBody>
          <a:bodyPr wrap="square" lIns="91440" tIns="45720" rIns="91440" bIns="45720">
            <a:spAutoFit/>
          </a:bodyPr>
          <a:lstStyle/>
          <a:p>
            <a:pPr algn="ctr"/>
            <a:r>
              <a:rPr lang="en-US" altLang="ja-JP" sz="4000" b="0" cap="none" spc="0" dirty="0">
                <a:ln w="0"/>
                <a:solidFill>
                  <a:schemeClr val="tx1"/>
                </a:solidFill>
                <a:effectLst>
                  <a:outerShdw blurRad="38100" dist="19050" dir="2700000" algn="tl" rotWithShape="0">
                    <a:schemeClr val="dk1">
                      <a:alpha val="40000"/>
                    </a:schemeClr>
                  </a:outerShdw>
                </a:effectLst>
              </a:rPr>
              <a:t>2</a:t>
            </a:r>
            <a:endParaRPr lang="ja-JP"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3605097"/>
      </p:ext>
    </p:extLst>
  </p:cSld>
  <p:clrMapOvr>
    <a:masterClrMapping/>
  </p:clrMapOvr>
  <mc:AlternateContent xmlns:mc="http://schemas.openxmlformats.org/markup-compatibility/2006">
    <mc:Choice xmlns:p14="http://schemas.microsoft.com/office/powerpoint/2010/main" Requires="p14">
      <p:transition spd="slow" p14:dur="2000" advTm="586"/>
    </mc:Choice>
    <mc:Fallback>
      <p:transition spd="slow" advTm="5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55C107E-45E1-D28E-CA43-3B7C41C156F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20436" y="1745823"/>
            <a:ext cx="4251078" cy="3750330"/>
          </a:xfrm>
          <a:prstGeom prst="rect">
            <a:avLst/>
          </a:prstGeom>
        </p:spPr>
      </p:pic>
      <p:sp>
        <p:nvSpPr>
          <p:cNvPr id="5" name="正方形/長方形 4">
            <a:extLst>
              <a:ext uri="{FF2B5EF4-FFF2-40B4-BE49-F238E27FC236}">
                <a16:creationId xmlns:a16="http://schemas.microsoft.com/office/drawing/2014/main" id="{854F5068-110D-7E8C-C53B-D69E35B777C4}"/>
              </a:ext>
            </a:extLst>
          </p:cNvPr>
          <p:cNvSpPr/>
          <p:nvPr/>
        </p:nvSpPr>
        <p:spPr>
          <a:xfrm>
            <a:off x="1315379" y="1460235"/>
            <a:ext cx="4227247" cy="923330"/>
          </a:xfrm>
          <a:prstGeom prst="rect">
            <a:avLst/>
          </a:prstGeom>
          <a:noFill/>
        </p:spPr>
        <p:txBody>
          <a:bodyPr wrap="none" lIns="91440" tIns="45720" rIns="91440" bIns="45720">
            <a:spAutoFit/>
          </a:bodyPr>
          <a:lstStyle/>
          <a:p>
            <a:pPr algn="ctr"/>
            <a:r>
              <a:rPr lang="en-US" altLang="ja-JP" sz="5400" dirty="0">
                <a:ln w="0"/>
                <a:solidFill>
                  <a:srgbClr val="FF0000"/>
                </a:solidFill>
                <a:effectLst>
                  <a:outerShdw blurRad="38100" dist="19050" dir="2700000" algn="tl" rotWithShape="0">
                    <a:schemeClr val="dk1">
                      <a:alpha val="40000"/>
                    </a:schemeClr>
                  </a:outerShdw>
                </a:effectLst>
              </a:rPr>
              <a:t>Red</a:t>
            </a:r>
            <a:r>
              <a:rPr lang="ja-JP" altLang="en-US" sz="5400" dirty="0">
                <a:ln w="0"/>
                <a:effectLst>
                  <a:outerShdw blurRad="38100" dist="19050" dir="2700000" algn="tl" rotWithShape="0">
                    <a:schemeClr val="dk1">
                      <a:alpha val="40000"/>
                    </a:schemeClr>
                  </a:outerShdw>
                </a:effectLst>
              </a:rPr>
              <a:t> </a:t>
            </a:r>
            <a:r>
              <a:rPr lang="en-US" altLang="ja-JP" sz="5400" dirty="0">
                <a:ln w="0"/>
                <a:effectLst>
                  <a:outerShdw blurRad="38100" dist="19050" dir="2700000" algn="tl" rotWithShape="0">
                    <a:schemeClr val="dk1">
                      <a:alpha val="40000"/>
                    </a:schemeClr>
                  </a:outerShdw>
                </a:effectLst>
              </a:rPr>
              <a:t>is closer.</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5F3629C1-1C53-7FD7-D288-8182F5143BC6}"/>
              </a:ext>
            </a:extLst>
          </p:cNvPr>
          <p:cNvSpPr/>
          <p:nvPr/>
        </p:nvSpPr>
        <p:spPr>
          <a:xfrm>
            <a:off x="1443940" y="3085029"/>
            <a:ext cx="4697889" cy="923330"/>
          </a:xfrm>
          <a:prstGeom prst="rect">
            <a:avLst/>
          </a:prstGeom>
          <a:noFill/>
        </p:spPr>
        <p:txBody>
          <a:bodyPr wrap="none" lIns="91440" tIns="45720" rIns="91440" bIns="45720">
            <a:spAutoFit/>
          </a:bodyPr>
          <a:lstStyle/>
          <a:p>
            <a:pPr algn="ctr"/>
            <a:r>
              <a:rPr lang="en-US" altLang="ja-JP" sz="5400" dirty="0">
                <a:ln w="0"/>
                <a:solidFill>
                  <a:srgbClr val="FF0000"/>
                </a:solidFill>
                <a:effectLst>
                  <a:outerShdw blurRad="38100" dist="19050" dir="2700000" algn="tl" rotWithShape="0">
                    <a:schemeClr val="dk1">
                      <a:alpha val="40000"/>
                    </a:schemeClr>
                  </a:outerShdw>
                </a:effectLst>
              </a:rPr>
              <a:t>Red</a:t>
            </a:r>
            <a:r>
              <a:rPr lang="ja-JP" altLang="en-US" sz="5400" b="0" cap="none" spc="0" dirty="0">
                <a:ln w="0"/>
                <a:solidFill>
                  <a:schemeClr val="tx1"/>
                </a:solidFill>
                <a:effectLst>
                  <a:outerShdw blurRad="38100" dist="19050" dir="2700000" algn="tl" rotWithShape="0">
                    <a:schemeClr val="dk1">
                      <a:alpha val="40000"/>
                    </a:schemeClr>
                  </a:outerShdw>
                </a:effectLst>
              </a:rPr>
              <a:t>←</a:t>
            </a:r>
            <a:r>
              <a:rPr lang="en-US" altLang="ja-JP" sz="5400" b="0" cap="none" spc="0" dirty="0">
                <a:ln w="0"/>
                <a:solidFill>
                  <a:schemeClr val="tx1"/>
                </a:solidFill>
                <a:effectLst>
                  <a:outerShdw blurRad="38100" dist="19050" dir="2700000" algn="tl" rotWithShape="0">
                    <a:schemeClr val="dk1">
                      <a:alpha val="40000"/>
                    </a:schemeClr>
                  </a:outerShdw>
                </a:effectLst>
              </a:rPr>
              <a:t>+1</a:t>
            </a:r>
            <a:r>
              <a:rPr lang="ja-JP" altLang="en-US" sz="5400" b="0" cap="none" spc="0" dirty="0">
                <a:ln w="0"/>
                <a:solidFill>
                  <a:schemeClr val="tx1"/>
                </a:solidFill>
                <a:effectLst>
                  <a:outerShdw blurRad="38100" dist="19050" dir="2700000" algn="tl" rotWithShape="0">
                    <a:schemeClr val="dk1">
                      <a:alpha val="40000"/>
                    </a:schemeClr>
                  </a:outerShdw>
                </a:effectLst>
              </a:rPr>
              <a:t> </a:t>
            </a:r>
            <a:r>
              <a:rPr lang="en-US" altLang="ja-JP" sz="5400" b="0" cap="none" spc="0" dirty="0">
                <a:ln w="0"/>
                <a:solidFill>
                  <a:schemeClr val="tx1"/>
                </a:solidFill>
                <a:effectLst>
                  <a:outerShdw blurRad="38100" dist="19050" dir="2700000" algn="tl" rotWithShape="0">
                    <a:schemeClr val="dk1">
                      <a:alpha val="40000"/>
                    </a:schemeClr>
                  </a:outerShdw>
                </a:effectLst>
              </a:rPr>
              <a:t>count</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99535F62-0B29-3878-41EA-A161C301A6A8}"/>
              </a:ext>
            </a:extLst>
          </p:cNvPr>
          <p:cNvSpPr/>
          <p:nvPr/>
        </p:nvSpPr>
        <p:spPr>
          <a:xfrm>
            <a:off x="1337726" y="4177961"/>
            <a:ext cx="4546437" cy="923330"/>
          </a:xfrm>
          <a:prstGeom prst="rect">
            <a:avLst/>
          </a:prstGeom>
          <a:noFill/>
        </p:spPr>
        <p:txBody>
          <a:bodyPr wrap="none" lIns="91440" tIns="45720" rIns="91440" bIns="45720">
            <a:spAutoFit/>
          </a:bodyPr>
          <a:lstStyle/>
          <a:p>
            <a:pPr algn="ctr"/>
            <a:r>
              <a:rPr lang="en-US" altLang="ja-JP" sz="5400" dirty="0">
                <a:ln w="0"/>
                <a:solidFill>
                  <a:srgbClr val="0070C0"/>
                </a:solidFill>
                <a:effectLst>
                  <a:outerShdw blurRad="38100" dist="19050" dir="2700000" algn="tl" rotWithShape="0">
                    <a:schemeClr val="dk1">
                      <a:alpha val="40000"/>
                    </a:schemeClr>
                  </a:outerShdw>
                </a:effectLst>
              </a:rPr>
              <a:t>Blue</a:t>
            </a:r>
            <a:r>
              <a:rPr lang="ja-JP" altLang="en-US" sz="5400" dirty="0">
                <a:ln w="0"/>
                <a:effectLst>
                  <a:outerShdw blurRad="38100" dist="19050" dir="2700000" algn="tl" rotWithShape="0">
                    <a:schemeClr val="dk1">
                      <a:alpha val="40000"/>
                    </a:schemeClr>
                  </a:outerShdw>
                </a:effectLst>
              </a:rPr>
              <a:t>←</a:t>
            </a:r>
            <a:r>
              <a:rPr lang="en-US" altLang="ja-JP" sz="5400" dirty="0">
                <a:ln w="0"/>
                <a:effectLst>
                  <a:outerShdw blurRad="38100" dist="19050" dir="2700000" algn="tl" rotWithShape="0">
                    <a:schemeClr val="dk1">
                      <a:alpha val="40000"/>
                    </a:schemeClr>
                  </a:outerShdw>
                </a:effectLst>
              </a:rPr>
              <a:t>0</a:t>
            </a:r>
            <a:r>
              <a:rPr lang="ja-JP" altLang="en-US" sz="5400" dirty="0">
                <a:ln w="0"/>
                <a:effectLst>
                  <a:outerShdw blurRad="38100" dist="19050" dir="2700000" algn="tl" rotWithShape="0">
                    <a:schemeClr val="dk1">
                      <a:alpha val="40000"/>
                    </a:schemeClr>
                  </a:outerShdw>
                </a:effectLst>
              </a:rPr>
              <a:t> </a:t>
            </a:r>
            <a:r>
              <a:rPr lang="en-US" altLang="ja-JP" sz="5400" dirty="0">
                <a:ln w="0"/>
                <a:effectLst>
                  <a:outerShdw blurRad="38100" dist="19050" dir="2700000" algn="tl" rotWithShape="0">
                    <a:schemeClr val="dk1">
                      <a:alpha val="40000"/>
                    </a:schemeClr>
                  </a:outerShdw>
                </a:effectLst>
              </a:rPr>
              <a:t>count</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8CD3C753-3DFC-09A3-77E3-5C8B70B761BC}"/>
              </a:ext>
            </a:extLst>
          </p:cNvPr>
          <p:cNvSpPr/>
          <p:nvPr/>
        </p:nvSpPr>
        <p:spPr>
          <a:xfrm>
            <a:off x="1177648" y="414801"/>
            <a:ext cx="4176143" cy="923330"/>
          </a:xfrm>
          <a:prstGeom prst="rect">
            <a:avLst/>
          </a:prstGeom>
          <a:noFill/>
        </p:spPr>
        <p:txBody>
          <a:bodyPr wrap="none" lIns="91440" tIns="45720" rIns="91440" bIns="45720">
            <a:spAutoFit/>
          </a:bodyPr>
          <a:lstStyle/>
          <a:p>
            <a:pPr algn="ctr"/>
            <a:r>
              <a:rPr lang="en-US" altLang="ja-JP" sz="5400" dirty="0">
                <a:ln w="0"/>
                <a:effectLst>
                  <a:outerShdw blurRad="38100" dist="19050" dir="2700000" algn="tl" rotWithShape="0">
                    <a:schemeClr val="dk1">
                      <a:alpha val="40000"/>
                    </a:schemeClr>
                  </a:outerShdw>
                </a:effectLst>
              </a:rPr>
              <a:t>In this case…</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矢印: 下 8">
            <a:extLst>
              <a:ext uri="{FF2B5EF4-FFF2-40B4-BE49-F238E27FC236}">
                <a16:creationId xmlns:a16="http://schemas.microsoft.com/office/drawing/2014/main" id="{0F70B565-C97D-08F9-A810-999581B024A2}"/>
              </a:ext>
            </a:extLst>
          </p:cNvPr>
          <p:cNvSpPr/>
          <p:nvPr/>
        </p:nvSpPr>
        <p:spPr>
          <a:xfrm>
            <a:off x="3154856" y="2461013"/>
            <a:ext cx="548290" cy="454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4A40F43C-501B-CEBF-1FA5-454604C7526E}"/>
              </a:ext>
            </a:extLst>
          </p:cNvPr>
          <p:cNvSpPr/>
          <p:nvPr/>
        </p:nvSpPr>
        <p:spPr>
          <a:xfrm>
            <a:off x="3206169" y="5170558"/>
            <a:ext cx="548290" cy="454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0E97EDD-17BB-07E9-A047-E7293442D850}"/>
              </a:ext>
            </a:extLst>
          </p:cNvPr>
          <p:cNvSpPr/>
          <p:nvPr/>
        </p:nvSpPr>
        <p:spPr>
          <a:xfrm>
            <a:off x="347822" y="5814935"/>
            <a:ext cx="8884932" cy="523220"/>
          </a:xfrm>
          <a:prstGeom prst="rect">
            <a:avLst/>
          </a:prstGeom>
          <a:noFill/>
        </p:spPr>
        <p:txBody>
          <a:bodyPr wrap="none" lIns="91440" tIns="45720" rIns="91440" bIns="45720">
            <a:spAutoFit/>
          </a:bodyPr>
          <a:lstStyle/>
          <a:p>
            <a:pPr algn="ctr"/>
            <a:r>
              <a:rPr lang="en-US" altLang="ja-JP" sz="2800" b="0" cap="none" spc="0" dirty="0">
                <a:ln w="0"/>
                <a:solidFill>
                  <a:schemeClr val="tx1"/>
                </a:solidFill>
                <a:effectLst>
                  <a:outerShdw blurRad="38100" dist="19050" dir="2700000" algn="tl" rotWithShape="0">
                    <a:schemeClr val="dk1">
                      <a:alpha val="40000"/>
                    </a:schemeClr>
                  </a:outerShdw>
                </a:effectLst>
              </a:rPr>
              <a:t>Perform this operation for the total number of frames</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F61C23F-725B-9A67-62BD-79B3821E0001}"/>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20</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9570186"/>
      </p:ext>
    </p:extLst>
  </p:cSld>
  <p:clrMapOvr>
    <a:masterClrMapping/>
  </p:clrMapOvr>
  <mc:AlternateContent xmlns:mc="http://schemas.openxmlformats.org/markup-compatibility/2006">
    <mc:Choice xmlns:p14="http://schemas.microsoft.com/office/powerpoint/2010/main" Requires="p14">
      <p:transition spd="slow" p14:dur="2000" advTm="130"/>
    </mc:Choice>
    <mc:Fallback>
      <p:transition spd="slow" advTm="1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0B58B24-544C-9C45-7F88-AA266E1C07CF}"/>
              </a:ext>
            </a:extLst>
          </p:cNvPr>
          <p:cNvSpPr/>
          <p:nvPr/>
        </p:nvSpPr>
        <p:spPr>
          <a:xfrm>
            <a:off x="479462" y="785730"/>
            <a:ext cx="10611238" cy="923330"/>
          </a:xfrm>
          <a:prstGeom prst="rect">
            <a:avLst/>
          </a:prstGeom>
          <a:noFill/>
        </p:spPr>
        <p:txBody>
          <a:bodyPr wrap="none" lIns="91440" tIns="45720" rIns="91440" bIns="45720">
            <a:spAutoFit/>
          </a:bodyPr>
          <a:lstStyle/>
          <a:p>
            <a:pPr algn="ctr"/>
            <a:r>
              <a:rPr lang="en-US" altLang="ja-JP" sz="5400" dirty="0">
                <a:ln w="0"/>
                <a:effectLst>
                  <a:outerShdw blurRad="38100" dist="19050" dir="2700000" algn="tl" rotWithShape="0">
                    <a:schemeClr val="dk1">
                      <a:alpha val="40000"/>
                    </a:schemeClr>
                  </a:outerShdw>
                </a:effectLst>
              </a:rPr>
              <a:t>Ex. Total number of frames is 250</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正方形/長方形 2">
            <a:extLst>
              <a:ext uri="{FF2B5EF4-FFF2-40B4-BE49-F238E27FC236}">
                <a16:creationId xmlns:a16="http://schemas.microsoft.com/office/drawing/2014/main" id="{DC440613-EDB1-B2E3-4A88-209ED4FD04CD}"/>
              </a:ext>
            </a:extLst>
          </p:cNvPr>
          <p:cNvSpPr/>
          <p:nvPr/>
        </p:nvSpPr>
        <p:spPr>
          <a:xfrm>
            <a:off x="621906" y="2967334"/>
            <a:ext cx="4904676" cy="923330"/>
          </a:xfrm>
          <a:prstGeom prst="rect">
            <a:avLst/>
          </a:prstGeom>
          <a:noFill/>
        </p:spPr>
        <p:txBody>
          <a:bodyPr wrap="none" lIns="91440" tIns="45720" rIns="91440" bIns="45720">
            <a:spAutoFit/>
          </a:bodyPr>
          <a:lstStyle/>
          <a:p>
            <a:pPr algn="ctr"/>
            <a:r>
              <a:rPr lang="en-US" altLang="ja-JP" sz="5400" dirty="0">
                <a:ln w="0"/>
                <a:solidFill>
                  <a:srgbClr val="FF0000"/>
                </a:solidFill>
                <a:effectLst>
                  <a:outerShdw blurRad="38100" dist="19050" dir="2700000" algn="tl" rotWithShape="0">
                    <a:schemeClr val="dk1">
                      <a:alpha val="40000"/>
                    </a:schemeClr>
                  </a:outerShdw>
                </a:effectLst>
              </a:rPr>
              <a:t>Red</a:t>
            </a:r>
            <a:r>
              <a:rPr lang="en-US" altLang="ja-JP" sz="5400" b="0" cap="none" spc="0" dirty="0">
                <a:ln w="0"/>
                <a:solidFill>
                  <a:schemeClr val="tx1"/>
                </a:solidFill>
                <a:effectLst>
                  <a:outerShdw blurRad="38100" dist="19050" dir="2700000" algn="tl" rotWithShape="0">
                    <a:schemeClr val="dk1">
                      <a:alpha val="40000"/>
                    </a:schemeClr>
                  </a:outerShdw>
                </a:effectLst>
              </a:rPr>
              <a:t>:150</a:t>
            </a:r>
            <a:r>
              <a:rPr lang="ja-JP" altLang="en-US" sz="5400" b="0" cap="none" spc="0" dirty="0">
                <a:ln w="0"/>
                <a:solidFill>
                  <a:schemeClr val="tx1"/>
                </a:solidFill>
                <a:effectLst>
                  <a:outerShdw blurRad="38100" dist="19050" dir="2700000" algn="tl" rotWithShape="0">
                    <a:schemeClr val="dk1">
                      <a:alpha val="40000"/>
                    </a:schemeClr>
                  </a:outerShdw>
                </a:effectLst>
              </a:rPr>
              <a:t> </a:t>
            </a:r>
            <a:r>
              <a:rPr lang="en-US" altLang="ja-JP" sz="5400" b="0" cap="none" spc="0" dirty="0">
                <a:ln w="0"/>
                <a:solidFill>
                  <a:schemeClr val="tx1"/>
                </a:solidFill>
                <a:effectLst>
                  <a:outerShdw blurRad="38100" dist="19050" dir="2700000" algn="tl" rotWithShape="0">
                    <a:schemeClr val="dk1">
                      <a:alpha val="40000"/>
                    </a:schemeClr>
                  </a:outerShdw>
                </a:effectLst>
              </a:rPr>
              <a:t>counts</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正方形/長方形 3">
            <a:extLst>
              <a:ext uri="{FF2B5EF4-FFF2-40B4-BE49-F238E27FC236}">
                <a16:creationId xmlns:a16="http://schemas.microsoft.com/office/drawing/2014/main" id="{C0EEE50E-7040-E34F-3341-C08F8C11B8BA}"/>
              </a:ext>
            </a:extLst>
          </p:cNvPr>
          <p:cNvSpPr/>
          <p:nvPr/>
        </p:nvSpPr>
        <p:spPr>
          <a:xfrm>
            <a:off x="515695" y="4687275"/>
            <a:ext cx="5117105" cy="923330"/>
          </a:xfrm>
          <a:prstGeom prst="rect">
            <a:avLst/>
          </a:prstGeom>
          <a:noFill/>
        </p:spPr>
        <p:txBody>
          <a:bodyPr wrap="none" lIns="91440" tIns="45720" rIns="91440" bIns="45720">
            <a:spAutoFit/>
          </a:bodyPr>
          <a:lstStyle/>
          <a:p>
            <a:pPr algn="ctr"/>
            <a:r>
              <a:rPr lang="en-US" altLang="ja-JP" sz="5400" dirty="0">
                <a:ln w="0"/>
                <a:solidFill>
                  <a:srgbClr val="0070C0"/>
                </a:solidFill>
                <a:effectLst>
                  <a:outerShdw blurRad="38100" dist="19050" dir="2700000" algn="tl" rotWithShape="0">
                    <a:schemeClr val="dk1">
                      <a:alpha val="40000"/>
                    </a:schemeClr>
                  </a:outerShdw>
                </a:effectLst>
              </a:rPr>
              <a:t>Blue</a:t>
            </a:r>
            <a:r>
              <a:rPr lang="en-US" altLang="ja-JP" sz="5400" b="0" cap="none" spc="0" dirty="0">
                <a:ln w="0"/>
                <a:solidFill>
                  <a:schemeClr val="tx1"/>
                </a:solidFill>
                <a:effectLst>
                  <a:outerShdw blurRad="38100" dist="19050" dir="2700000" algn="tl" rotWithShape="0">
                    <a:schemeClr val="dk1">
                      <a:alpha val="40000"/>
                    </a:schemeClr>
                  </a:outerShdw>
                </a:effectLst>
              </a:rPr>
              <a:t>:100</a:t>
            </a:r>
            <a:r>
              <a:rPr lang="ja-JP" altLang="en-US" sz="5400" dirty="0">
                <a:ln w="0"/>
                <a:effectLst>
                  <a:outerShdw blurRad="38100" dist="19050" dir="2700000" algn="tl" rotWithShape="0">
                    <a:schemeClr val="dk1">
                      <a:alpha val="40000"/>
                    </a:schemeClr>
                  </a:outerShdw>
                </a:effectLst>
              </a:rPr>
              <a:t> </a:t>
            </a:r>
            <a:r>
              <a:rPr lang="en-US" altLang="ja-JP" sz="5400" dirty="0">
                <a:ln w="0"/>
                <a:effectLst>
                  <a:outerShdw blurRad="38100" dist="19050" dir="2700000" algn="tl" rotWithShape="0">
                    <a:schemeClr val="dk1">
                      <a:alpha val="40000"/>
                    </a:schemeClr>
                  </a:outerShdw>
                </a:effectLst>
              </a:rPr>
              <a:t>counts</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D187E879-8B3D-1784-135F-C63D3FBE9E36}"/>
                  </a:ext>
                </a:extLst>
              </p:cNvPr>
              <p:cNvSpPr/>
              <p:nvPr/>
            </p:nvSpPr>
            <p:spPr>
              <a:xfrm>
                <a:off x="5773255" y="2170723"/>
                <a:ext cx="6418745" cy="167045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altLang="ja-JP"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en-US" altLang="ja-JP"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150</m:t>
                          </m:r>
                        </m:num>
                        <m:den>
                          <m:r>
                            <a:rPr lang="en-US" altLang="ja-JP"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250</m:t>
                          </m:r>
                        </m:den>
                      </m:f>
                      <m:r>
                        <a:rPr lang="en-US" altLang="ja-JP" sz="5400" i="1">
                          <a:ln w="0"/>
                          <a:effectLst>
                            <a:outerShdw blurRad="38100" dist="19050" dir="2700000" algn="tl" rotWithShape="0">
                              <a:schemeClr val="dk1">
                                <a:alpha val="40000"/>
                              </a:schemeClr>
                            </a:outerShdw>
                          </a:effectLst>
                          <a:latin typeface="Cambria Math" panose="02040503050406030204" pitchFamily="18" charset="0"/>
                        </a:rPr>
                        <m:t>×</m:t>
                      </m:r>
                      <m:r>
                        <a:rPr lang="en-US" altLang="ja-JP" sz="5400" b="0" i="1" smtClean="0">
                          <a:ln w="0"/>
                          <a:effectLst>
                            <a:outerShdw blurRad="38100" dist="19050" dir="2700000" algn="tl" rotWithShape="0">
                              <a:schemeClr val="dk1">
                                <a:alpha val="40000"/>
                              </a:schemeClr>
                            </a:outerShdw>
                          </a:effectLst>
                          <a:latin typeface="Cambria Math" panose="02040503050406030204" pitchFamily="18" charset="0"/>
                        </a:rPr>
                        <m:t>100=</m:t>
                      </m:r>
                      <m:r>
                        <a:rPr lang="en-US" altLang="ja-JP" sz="54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60</m:t>
                      </m:r>
                      <m:r>
                        <a:rPr lang="en-US" altLang="ja-JP" sz="5400" b="0" i="1" smtClean="0">
                          <a:ln w="0"/>
                          <a:effectLst>
                            <a:outerShdw blurRad="38100" dist="19050" dir="2700000" algn="tl" rotWithShape="0">
                              <a:schemeClr val="dk1">
                                <a:alpha val="40000"/>
                              </a:schemeClr>
                            </a:outerShdw>
                          </a:effectLst>
                          <a:latin typeface="Cambria Math" panose="02040503050406030204" pitchFamily="18" charset="0"/>
                        </a:rPr>
                        <m:t>(</m:t>
                      </m:r>
                      <m:r>
                        <a:rPr lang="ja-JP" altLang="en-US" sz="5400" i="1">
                          <a:ln w="0"/>
                          <a:effectLst>
                            <a:outerShdw blurRad="38100" dist="19050" dir="2700000" algn="tl" rotWithShape="0">
                              <a:schemeClr val="dk1">
                                <a:alpha val="40000"/>
                              </a:schemeClr>
                            </a:outerShdw>
                          </a:effectLst>
                          <a:latin typeface="Cambria Math" panose="02040503050406030204" pitchFamily="18" charset="0"/>
                        </a:rPr>
                        <m:t>％</m:t>
                      </m:r>
                      <m:r>
                        <a:rPr lang="en-US" altLang="ja-JP" sz="5400" b="0" i="1" smtClean="0">
                          <a:ln w="0"/>
                          <a:effectLst>
                            <a:outerShdw blurRad="38100" dist="19050" dir="2700000" algn="tl" rotWithShape="0">
                              <a:schemeClr val="dk1">
                                <a:alpha val="40000"/>
                              </a:schemeClr>
                            </a:outerShdw>
                          </a:effectLst>
                          <a:latin typeface="Cambria Math" panose="02040503050406030204" pitchFamily="18" charset="0"/>
                        </a:rPr>
                        <m:t>)</m:t>
                      </m:r>
                    </m:oMath>
                  </m:oMathPara>
                </a14:m>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正方形/長方形 4">
                <a:extLst>
                  <a:ext uri="{FF2B5EF4-FFF2-40B4-BE49-F238E27FC236}">
                    <a16:creationId xmlns:a16="http://schemas.microsoft.com/office/drawing/2014/main" id="{D187E879-8B3D-1784-135F-C63D3FBE9E36}"/>
                  </a:ext>
                </a:extLst>
              </p:cNvPr>
              <p:cNvSpPr>
                <a:spLocks noRot="1" noChangeAspect="1" noMove="1" noResize="1" noEditPoints="1" noAdjustHandles="1" noChangeArrowheads="1" noChangeShapeType="1" noTextEdit="1"/>
              </p:cNvSpPr>
              <p:nvPr/>
            </p:nvSpPr>
            <p:spPr>
              <a:xfrm>
                <a:off x="5773255" y="2170723"/>
                <a:ext cx="6418745" cy="1670457"/>
              </a:xfrm>
              <a:prstGeom prst="rect">
                <a:avLst/>
              </a:prstGeom>
              <a:blipFill>
                <a:blip r:embed="rId3"/>
                <a:stretch>
                  <a:fillRect b="-10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CA94D2F6-8DFD-6255-6A1E-AF8CBFA8770C}"/>
                  </a:ext>
                </a:extLst>
              </p:cNvPr>
              <p:cNvSpPr/>
              <p:nvPr/>
            </p:nvSpPr>
            <p:spPr>
              <a:xfrm>
                <a:off x="5773254" y="4066792"/>
                <a:ext cx="6418745" cy="165359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altLang="ja-JP"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en-US" altLang="ja-JP"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100</m:t>
                          </m:r>
                        </m:num>
                        <m:den>
                          <m:r>
                            <a:rPr lang="en-US" altLang="ja-JP"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250</m:t>
                          </m:r>
                        </m:den>
                      </m:f>
                      <m:r>
                        <a:rPr lang="en-US" altLang="ja-JP" sz="5400" i="1">
                          <a:ln w="0"/>
                          <a:effectLst>
                            <a:outerShdw blurRad="38100" dist="19050" dir="2700000" algn="tl" rotWithShape="0">
                              <a:schemeClr val="dk1">
                                <a:alpha val="40000"/>
                              </a:schemeClr>
                            </a:outerShdw>
                          </a:effectLst>
                          <a:latin typeface="Cambria Math" panose="02040503050406030204" pitchFamily="18" charset="0"/>
                        </a:rPr>
                        <m:t>×</m:t>
                      </m:r>
                      <m:r>
                        <a:rPr lang="en-US" altLang="ja-JP" sz="5400" b="0" i="1" smtClean="0">
                          <a:ln w="0"/>
                          <a:effectLst>
                            <a:outerShdw blurRad="38100" dist="19050" dir="2700000" algn="tl" rotWithShape="0">
                              <a:schemeClr val="dk1">
                                <a:alpha val="40000"/>
                              </a:schemeClr>
                            </a:outerShdw>
                          </a:effectLst>
                          <a:latin typeface="Cambria Math" panose="02040503050406030204" pitchFamily="18" charset="0"/>
                        </a:rPr>
                        <m:t>100=</m:t>
                      </m:r>
                      <m:r>
                        <a:rPr lang="en-US" altLang="ja-JP" sz="5400" b="0" i="1" smtClean="0">
                          <a:ln w="0"/>
                          <a:solidFill>
                            <a:srgbClr val="0070C0"/>
                          </a:solidFill>
                          <a:effectLst>
                            <a:outerShdw blurRad="38100" dist="19050" dir="2700000" algn="tl" rotWithShape="0">
                              <a:schemeClr val="dk1">
                                <a:alpha val="40000"/>
                              </a:schemeClr>
                            </a:outerShdw>
                          </a:effectLst>
                          <a:latin typeface="Cambria Math" panose="02040503050406030204" pitchFamily="18" charset="0"/>
                        </a:rPr>
                        <m:t>40</m:t>
                      </m:r>
                      <m:r>
                        <a:rPr lang="en-US" altLang="ja-JP" sz="5400" b="0" i="1" smtClean="0">
                          <a:ln w="0"/>
                          <a:effectLst>
                            <a:outerShdw blurRad="38100" dist="19050" dir="2700000" algn="tl" rotWithShape="0">
                              <a:schemeClr val="dk1">
                                <a:alpha val="40000"/>
                              </a:schemeClr>
                            </a:outerShdw>
                          </a:effectLst>
                          <a:latin typeface="Cambria Math" panose="02040503050406030204" pitchFamily="18" charset="0"/>
                        </a:rPr>
                        <m:t>(</m:t>
                      </m:r>
                      <m:r>
                        <a:rPr lang="ja-JP" altLang="en-US" sz="5400" i="1">
                          <a:ln w="0"/>
                          <a:effectLst>
                            <a:outerShdw blurRad="38100" dist="19050" dir="2700000" algn="tl" rotWithShape="0">
                              <a:schemeClr val="dk1">
                                <a:alpha val="40000"/>
                              </a:schemeClr>
                            </a:outerShdw>
                          </a:effectLst>
                          <a:latin typeface="Cambria Math" panose="02040503050406030204" pitchFamily="18" charset="0"/>
                        </a:rPr>
                        <m:t>％</m:t>
                      </m:r>
                      <m:r>
                        <a:rPr lang="en-US" altLang="ja-JP" sz="5400" b="0" i="1" smtClean="0">
                          <a:ln w="0"/>
                          <a:effectLst>
                            <a:outerShdw blurRad="38100" dist="19050" dir="2700000" algn="tl" rotWithShape="0">
                              <a:schemeClr val="dk1">
                                <a:alpha val="40000"/>
                              </a:schemeClr>
                            </a:outerShdw>
                          </a:effectLst>
                          <a:latin typeface="Cambria Math" panose="02040503050406030204" pitchFamily="18" charset="0"/>
                        </a:rPr>
                        <m:t>)</m:t>
                      </m:r>
                    </m:oMath>
                  </m:oMathPara>
                </a14:m>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6" name="正方形/長方形 5">
                <a:extLst>
                  <a:ext uri="{FF2B5EF4-FFF2-40B4-BE49-F238E27FC236}">
                    <a16:creationId xmlns:a16="http://schemas.microsoft.com/office/drawing/2014/main" id="{CA94D2F6-8DFD-6255-6A1E-AF8CBFA8770C}"/>
                  </a:ext>
                </a:extLst>
              </p:cNvPr>
              <p:cNvSpPr>
                <a:spLocks noRot="1" noChangeAspect="1" noMove="1" noResize="1" noEditPoints="1" noAdjustHandles="1" noChangeArrowheads="1" noChangeShapeType="1" noTextEdit="1"/>
              </p:cNvSpPr>
              <p:nvPr/>
            </p:nvSpPr>
            <p:spPr>
              <a:xfrm>
                <a:off x="5773254" y="4066792"/>
                <a:ext cx="6418745" cy="1653594"/>
              </a:xfrm>
              <a:prstGeom prst="rect">
                <a:avLst/>
              </a:prstGeom>
              <a:blipFill>
                <a:blip r:embed="rId4"/>
                <a:stretch>
                  <a:fillRect b="-1107"/>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47DA2075-8FCF-3A89-FF2C-BDC13AC7FCE6}"/>
              </a:ext>
            </a:extLst>
          </p:cNvPr>
          <p:cNvSpPr/>
          <p:nvPr/>
        </p:nvSpPr>
        <p:spPr>
          <a:xfrm>
            <a:off x="11685131" y="6289267"/>
            <a:ext cx="614271"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21</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8474487"/>
      </p:ext>
    </p:extLst>
  </p:cSld>
  <p:clrMapOvr>
    <a:masterClrMapping/>
  </p:clrMapOvr>
  <mc:AlternateContent xmlns:mc="http://schemas.openxmlformats.org/markup-compatibility/2006">
    <mc:Choice xmlns:p14="http://schemas.microsoft.com/office/powerpoint/2010/main" Requires="p14">
      <p:transition spd="slow" p14:dur="2000" advTm="181"/>
    </mc:Choice>
    <mc:Fallback>
      <p:transition spd="slow" advTm="1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6C5B637-C0A2-D06C-CF3D-8BEBDAB6CAF9}"/>
              </a:ext>
            </a:extLst>
          </p:cNvPr>
          <p:cNvSpPr/>
          <p:nvPr/>
        </p:nvSpPr>
        <p:spPr>
          <a:xfrm>
            <a:off x="1102743" y="642948"/>
            <a:ext cx="3319307" cy="923330"/>
          </a:xfrm>
          <a:prstGeom prst="rect">
            <a:avLst/>
          </a:prstGeom>
          <a:noFill/>
        </p:spPr>
        <p:txBody>
          <a:bodyPr wrap="none" lIns="91440" tIns="45720" rIns="91440" bIns="45720">
            <a:spAutoFit/>
          </a:bodyPr>
          <a:lstStyle/>
          <a:p>
            <a:pPr algn="ctr"/>
            <a:r>
              <a:rPr lang="en-US" altLang="ja-JP" sz="5400" dirty="0">
                <a:ln w="0"/>
                <a:solidFill>
                  <a:schemeClr val="accent1">
                    <a:lumMod val="75000"/>
                  </a:schemeClr>
                </a:solidFill>
                <a:effectLst>
                  <a:outerShdw blurRad="38100" dist="19050" dir="2700000" algn="tl" rotWithShape="0">
                    <a:schemeClr val="dk1">
                      <a:alpha val="40000"/>
                    </a:schemeClr>
                  </a:outerShdw>
                </a:effectLst>
              </a:rPr>
              <a:t>Reference</a:t>
            </a:r>
            <a:endParaRPr lang="ja-JP" altLang="en-US" sz="5400" b="0"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4" name="正方形/長方形 3">
            <a:extLst>
              <a:ext uri="{FF2B5EF4-FFF2-40B4-BE49-F238E27FC236}">
                <a16:creationId xmlns:a16="http://schemas.microsoft.com/office/drawing/2014/main" id="{01163512-A52E-1919-6DC0-05CE811F6F49}"/>
              </a:ext>
            </a:extLst>
          </p:cNvPr>
          <p:cNvSpPr/>
          <p:nvPr/>
        </p:nvSpPr>
        <p:spPr>
          <a:xfrm>
            <a:off x="650378" y="2689749"/>
            <a:ext cx="10270760" cy="2154436"/>
          </a:xfrm>
          <a:prstGeom prst="rect">
            <a:avLst/>
          </a:prstGeom>
          <a:noFill/>
        </p:spPr>
        <p:txBody>
          <a:bodyPr wrap="none" lIns="91440" tIns="45720" rIns="91440" bIns="45720">
            <a:spAutoFit/>
          </a:bodyPr>
          <a:lstStyle/>
          <a:p>
            <a:pPr algn="ctr"/>
            <a:r>
              <a:rPr lang="en-US" altLang="ja-JP" sz="3200" kern="100" dirty="0">
                <a:effectLst/>
                <a:latin typeface="游明朝" panose="02020400000000000000" pitchFamily="18" charset="-128"/>
                <a:ea typeface="游明朝" panose="02020400000000000000" pitchFamily="18" charset="-128"/>
                <a:cs typeface="Times New Roman" panose="02020603050405020304" pitchFamily="18" charset="0"/>
              </a:rPr>
              <a:t>Alan D and Diego M: Automatically measuring </a:t>
            </a:r>
          </a:p>
          <a:p>
            <a:pPr algn="ctr"/>
            <a:r>
              <a:rPr lang="en-US" altLang="ja-JP" sz="3200" kern="100" dirty="0">
                <a:effectLst/>
                <a:latin typeface="游明朝" panose="02020400000000000000" pitchFamily="18" charset="-128"/>
                <a:ea typeface="游明朝" panose="02020400000000000000" pitchFamily="18" charset="-128"/>
                <a:cs typeface="Times New Roman" panose="02020603050405020304" pitchFamily="18" charset="0"/>
              </a:rPr>
              <a:t>soccer ball possession with AI and video analytics, 2022.</a:t>
            </a:r>
          </a:p>
          <a:p>
            <a:pPr algn="ctr"/>
            <a:endParaRPr lang="ja-JP" altLang="ja-JP" sz="3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r>
              <a:rPr lang="en-US" altLang="ja-JP" sz="2000" u="sng" kern="100" dirty="0">
                <a:effectLst/>
                <a:latin typeface="游明朝" panose="02020400000000000000" pitchFamily="18" charset="-128"/>
                <a:ea typeface="游明朝" panose="02020400000000000000" pitchFamily="18" charset="-128"/>
                <a:cs typeface="Times New Roman" panose="02020603050405020304" pitchFamily="18" charset="0"/>
                <a:hlinkClick r:id="rId3">
                  <a:extLst>
                    <a:ext uri="{A12FA001-AC4F-418D-AE19-62706E023703}">
                      <ahyp:hlinkClr xmlns:ahyp="http://schemas.microsoft.com/office/drawing/2018/hyperlinkcolor" val="tx"/>
                    </a:ext>
                  </a:extLst>
                </a:hlinkClick>
              </a:rPr>
              <a:t>Automatically measuring soccer ball possession with AI and video analytics | </a:t>
            </a:r>
            <a:r>
              <a:rPr lang="en-US" altLang="ja-JP" sz="2000" u="sng" kern="100" dirty="0" err="1">
                <a:effectLst/>
                <a:latin typeface="游明朝" panose="02020400000000000000" pitchFamily="18" charset="-128"/>
                <a:ea typeface="游明朝" panose="02020400000000000000" pitchFamily="18" charset="-128"/>
                <a:cs typeface="Times New Roman" panose="02020603050405020304" pitchFamily="18" charset="0"/>
                <a:hlinkClick r:id="rId3">
                  <a:extLst>
                    <a:ext uri="{A12FA001-AC4F-418D-AE19-62706E023703}">
                      <ahyp:hlinkClr xmlns:ahyp="http://schemas.microsoft.com/office/drawing/2018/hyperlinkcolor" val="tx"/>
                    </a:ext>
                  </a:extLst>
                </a:hlinkClick>
              </a:rPr>
              <a:t>Tryolabs</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5" name="正方形/長方形 4">
            <a:extLst>
              <a:ext uri="{FF2B5EF4-FFF2-40B4-BE49-F238E27FC236}">
                <a16:creationId xmlns:a16="http://schemas.microsoft.com/office/drawing/2014/main" id="{36BBFD2F-F152-C157-C746-94A4039F47F1}"/>
              </a:ext>
            </a:extLst>
          </p:cNvPr>
          <p:cNvSpPr/>
          <p:nvPr/>
        </p:nvSpPr>
        <p:spPr>
          <a:xfrm>
            <a:off x="11171776" y="5890149"/>
            <a:ext cx="723275" cy="707886"/>
          </a:xfrm>
          <a:prstGeom prst="rect">
            <a:avLst/>
          </a:prstGeom>
          <a:noFill/>
        </p:spPr>
        <p:txBody>
          <a:bodyPr wrap="none" lIns="91440" tIns="45720" rIns="91440" bIns="45720">
            <a:spAutoFit/>
          </a:bodyPr>
          <a:lstStyle/>
          <a:p>
            <a:pPr algn="ctr"/>
            <a:r>
              <a:rPr lang="en-US" altLang="ja-JP" sz="4000" b="0" cap="none" spc="0" dirty="0">
                <a:ln w="0"/>
                <a:solidFill>
                  <a:schemeClr val="tx1"/>
                </a:solidFill>
                <a:effectLst>
                  <a:outerShdw blurRad="38100" dist="19050" dir="2700000" algn="tl" rotWithShape="0">
                    <a:schemeClr val="dk1">
                      <a:alpha val="40000"/>
                    </a:schemeClr>
                  </a:outerShdw>
                </a:effectLst>
              </a:rPr>
              <a:t>22</a:t>
            </a:r>
            <a:endParaRPr lang="ja-JP"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8633580"/>
      </p:ext>
    </p:extLst>
  </p:cSld>
  <p:clrMapOvr>
    <a:masterClrMapping/>
  </p:clrMapOvr>
  <mc:AlternateContent xmlns:mc="http://schemas.openxmlformats.org/markup-compatibility/2006">
    <mc:Choice xmlns:p14="http://schemas.microsoft.com/office/powerpoint/2010/main" Requires="p14">
      <p:transition spd="slow" p14:dur="2000" advTm="150"/>
    </mc:Choice>
    <mc:Fallback>
      <p:transition spd="slow" advTm="1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0A1AA0-3A2A-A284-9A7E-20CA54BB330B}"/>
              </a:ext>
            </a:extLst>
          </p:cNvPr>
          <p:cNvSpPr/>
          <p:nvPr/>
        </p:nvSpPr>
        <p:spPr>
          <a:xfrm>
            <a:off x="852034" y="806587"/>
            <a:ext cx="3988592" cy="923330"/>
          </a:xfrm>
          <a:prstGeom prst="rect">
            <a:avLst/>
          </a:prstGeom>
          <a:noFill/>
        </p:spPr>
        <p:txBody>
          <a:bodyPr wrap="none" lIns="91440" tIns="45720" rIns="91440" bIns="45720">
            <a:spAutoFit/>
          </a:bodyPr>
          <a:lstStyle/>
          <a:p>
            <a:pPr algn="ctr"/>
            <a:r>
              <a:rPr lang="en-US" altLang="ja-JP" sz="5400" dirty="0">
                <a:ln w="0"/>
                <a:solidFill>
                  <a:schemeClr val="accent2"/>
                </a:solidFill>
                <a:effectLst>
                  <a:outerShdw blurRad="38100" dist="19050" dir="2700000" algn="tl" rotWithShape="0">
                    <a:schemeClr val="dk1">
                      <a:alpha val="40000"/>
                    </a:schemeClr>
                  </a:outerShdw>
                </a:effectLst>
              </a:rPr>
              <a:t>Deliverables</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3" name="正方形/長方形 2">
            <a:extLst>
              <a:ext uri="{FF2B5EF4-FFF2-40B4-BE49-F238E27FC236}">
                <a16:creationId xmlns:a16="http://schemas.microsoft.com/office/drawing/2014/main" id="{25EFE457-00CA-4A83-7161-70F5A26838CA}"/>
              </a:ext>
            </a:extLst>
          </p:cNvPr>
          <p:cNvSpPr/>
          <p:nvPr/>
        </p:nvSpPr>
        <p:spPr>
          <a:xfrm>
            <a:off x="3627469" y="2505670"/>
            <a:ext cx="4536819" cy="923330"/>
          </a:xfrm>
          <a:prstGeom prst="rect">
            <a:avLst/>
          </a:prstGeom>
          <a:noFill/>
        </p:spPr>
        <p:txBody>
          <a:bodyPr wrap="none" lIns="91440" tIns="45720" rIns="91440" bIns="45720">
            <a:spAutoFit/>
          </a:bodyPr>
          <a:lstStyle/>
          <a:p>
            <a:pPr algn="ctr"/>
            <a:r>
              <a:rPr lang="en-US" altLang="ja-JP" sz="5400" dirty="0">
                <a:ln w="0"/>
                <a:effectLst>
                  <a:outerShdw blurRad="38100" dist="19050" dir="2700000" algn="tl" rotWithShape="0">
                    <a:schemeClr val="dk1">
                      <a:alpha val="40000"/>
                    </a:schemeClr>
                  </a:outerShdw>
                </a:effectLst>
              </a:rPr>
              <a:t>Ball</a:t>
            </a:r>
            <a:r>
              <a:rPr lang="ja-JP" altLang="en-US" sz="5400" dirty="0">
                <a:ln w="0"/>
                <a:effectLst>
                  <a:outerShdw blurRad="38100" dist="19050" dir="2700000" algn="tl" rotWithShape="0">
                    <a:schemeClr val="dk1">
                      <a:alpha val="40000"/>
                    </a:schemeClr>
                  </a:outerShdw>
                </a:effectLst>
              </a:rPr>
              <a:t> </a:t>
            </a:r>
            <a:r>
              <a:rPr lang="en-US" altLang="ja-JP" sz="5400" dirty="0">
                <a:ln w="0"/>
                <a:effectLst>
                  <a:outerShdw blurRad="38100" dist="19050" dir="2700000" algn="tl" rotWithShape="0">
                    <a:schemeClr val="dk1">
                      <a:alpha val="40000"/>
                    </a:schemeClr>
                  </a:outerShdw>
                </a:effectLst>
              </a:rPr>
              <a:t>detection</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正方形/長方形 3">
            <a:extLst>
              <a:ext uri="{FF2B5EF4-FFF2-40B4-BE49-F238E27FC236}">
                <a16:creationId xmlns:a16="http://schemas.microsoft.com/office/drawing/2014/main" id="{99A8A83F-5093-5CCC-BAD6-0F1E3F3AE11B}"/>
              </a:ext>
            </a:extLst>
          </p:cNvPr>
          <p:cNvSpPr/>
          <p:nvPr/>
        </p:nvSpPr>
        <p:spPr>
          <a:xfrm>
            <a:off x="479165" y="4057176"/>
            <a:ext cx="10833414" cy="1569660"/>
          </a:xfrm>
          <a:prstGeom prst="rect">
            <a:avLst/>
          </a:prstGeom>
          <a:noFill/>
        </p:spPr>
        <p:txBody>
          <a:bodyPr wrap="none" lIns="91440" tIns="45720" rIns="91440" bIns="45720">
            <a:spAutoFit/>
          </a:bodyPr>
          <a:lstStyle/>
          <a:p>
            <a:pPr algn="ctr"/>
            <a:r>
              <a:rPr lang="en-US" altLang="ja-JP" sz="4800" dirty="0">
                <a:ln w="0"/>
                <a:effectLst>
                  <a:outerShdw blurRad="38100" dist="19050" dir="2700000" algn="tl" rotWithShape="0">
                    <a:schemeClr val="dk1">
                      <a:alpha val="40000"/>
                    </a:schemeClr>
                  </a:outerShdw>
                </a:effectLst>
              </a:rPr>
              <a:t>Detect the colors of </a:t>
            </a:r>
          </a:p>
          <a:p>
            <a:pPr algn="ctr"/>
            <a:r>
              <a:rPr lang="en-US" altLang="ja-JP" sz="4800" dirty="0">
                <a:ln w="0"/>
                <a:effectLst>
                  <a:outerShdw blurRad="38100" dist="19050" dir="2700000" algn="tl" rotWithShape="0">
                    <a:schemeClr val="dk1">
                      <a:alpha val="40000"/>
                    </a:schemeClr>
                  </a:outerShdw>
                </a:effectLst>
              </a:rPr>
              <a:t>the uniforms of each of the two teams</a:t>
            </a:r>
          </a:p>
        </p:txBody>
      </p:sp>
      <p:sp>
        <p:nvSpPr>
          <p:cNvPr id="6" name="正方形/長方形 5">
            <a:extLst>
              <a:ext uri="{FF2B5EF4-FFF2-40B4-BE49-F238E27FC236}">
                <a16:creationId xmlns:a16="http://schemas.microsoft.com/office/drawing/2014/main" id="{721587CC-1146-2E97-6874-D861942A42F5}"/>
              </a:ext>
            </a:extLst>
          </p:cNvPr>
          <p:cNvSpPr/>
          <p:nvPr/>
        </p:nvSpPr>
        <p:spPr>
          <a:xfrm>
            <a:off x="11362555" y="6004450"/>
            <a:ext cx="372245" cy="707886"/>
          </a:xfrm>
          <a:prstGeom prst="rect">
            <a:avLst/>
          </a:prstGeom>
          <a:noFill/>
        </p:spPr>
        <p:txBody>
          <a:bodyPr wrap="square" lIns="91440" tIns="45720" rIns="91440" bIns="45720">
            <a:spAutoFit/>
          </a:bodyPr>
          <a:lstStyle/>
          <a:p>
            <a:pPr algn="ctr"/>
            <a:r>
              <a:rPr lang="en-US" altLang="ja-JP" sz="4000" dirty="0">
                <a:ln w="0"/>
                <a:effectLst>
                  <a:outerShdw blurRad="38100" dist="19050" dir="2700000" algn="tl" rotWithShape="0">
                    <a:schemeClr val="dk1">
                      <a:alpha val="40000"/>
                    </a:schemeClr>
                  </a:outerShdw>
                </a:effectLst>
              </a:rPr>
              <a:t>3</a:t>
            </a:r>
            <a:endParaRPr lang="ja-JP"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7371839"/>
      </p:ext>
    </p:extLst>
  </p:cSld>
  <p:clrMapOvr>
    <a:masterClrMapping/>
  </p:clrMapOvr>
  <mc:AlternateContent xmlns:mc="http://schemas.openxmlformats.org/markup-compatibility/2006">
    <mc:Choice xmlns:p14="http://schemas.microsoft.com/office/powerpoint/2010/main" Requires="p14">
      <p:transition spd="slow" p14:dur="2000" advTm="179"/>
    </mc:Choice>
    <mc:Fallback>
      <p:transition spd="slow" advTm="1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5B27EB4-5A7A-0A39-C4A0-5B13C95987F4}"/>
              </a:ext>
            </a:extLst>
          </p:cNvPr>
          <p:cNvSpPr/>
          <p:nvPr/>
        </p:nvSpPr>
        <p:spPr>
          <a:xfrm>
            <a:off x="11502209" y="6009125"/>
            <a:ext cx="481221" cy="769441"/>
          </a:xfrm>
          <a:prstGeom prst="rect">
            <a:avLst/>
          </a:prstGeom>
          <a:noFill/>
        </p:spPr>
        <p:txBody>
          <a:bodyPr wrap="none" lIns="91440" tIns="45720" rIns="91440" bIns="45720">
            <a:spAutoFit/>
          </a:bodyPr>
          <a:lstStyle/>
          <a:p>
            <a:pPr algn="ctr"/>
            <a:r>
              <a:rPr lang="en-US" altLang="ja-JP" sz="4400" b="0" cap="none" spc="0" dirty="0">
                <a:ln w="0"/>
                <a:solidFill>
                  <a:schemeClr val="tx1"/>
                </a:solidFill>
                <a:effectLst>
                  <a:outerShdw blurRad="38100" dist="19050" dir="2700000" algn="tl" rotWithShape="0">
                    <a:schemeClr val="dk1">
                      <a:alpha val="40000"/>
                    </a:schemeClr>
                  </a:outerShdw>
                </a:effectLst>
              </a:rPr>
              <a:t>4</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53F2237D-7334-E5B5-5C34-0974A2027C9F}"/>
              </a:ext>
            </a:extLst>
          </p:cNvPr>
          <p:cNvSpPr/>
          <p:nvPr/>
        </p:nvSpPr>
        <p:spPr>
          <a:xfrm>
            <a:off x="872152" y="1170619"/>
            <a:ext cx="4767652" cy="4247317"/>
          </a:xfrm>
          <a:prstGeom prst="rect">
            <a:avLst/>
          </a:prstGeom>
          <a:noFill/>
        </p:spPr>
        <p:txBody>
          <a:bodyPr wrap="none" lIns="91440" tIns="45720" rIns="91440" bIns="45720">
            <a:spAutoFit/>
          </a:bodyPr>
          <a:lstStyle/>
          <a:p>
            <a:r>
              <a:rPr lang="ja-JP" altLang="en-US" sz="5400" b="0" cap="none" spc="0" dirty="0">
                <a:ln w="0"/>
                <a:solidFill>
                  <a:schemeClr val="accent2"/>
                </a:solidFill>
                <a:effectLst>
                  <a:outerShdw blurRad="38100" dist="19050" dir="2700000" algn="tl" rotWithShape="0">
                    <a:schemeClr val="dk1">
                      <a:alpha val="40000"/>
                    </a:schemeClr>
                  </a:outerShdw>
                </a:effectLst>
              </a:rPr>
              <a:t>・</a:t>
            </a:r>
            <a:r>
              <a:rPr lang="en-US" altLang="ja-JP" sz="5400" b="0" cap="none" spc="0" dirty="0">
                <a:ln w="0"/>
                <a:solidFill>
                  <a:schemeClr val="accent2"/>
                </a:solidFill>
                <a:effectLst>
                  <a:outerShdw blurRad="38100" dist="19050" dir="2700000" algn="tl" rotWithShape="0">
                    <a:schemeClr val="dk1">
                      <a:alpha val="40000"/>
                    </a:schemeClr>
                  </a:outerShdw>
                </a:effectLst>
              </a:rPr>
              <a:t>Introduction</a:t>
            </a:r>
          </a:p>
          <a:p>
            <a:r>
              <a:rPr lang="ja-JP" altLang="en-US" sz="5400" dirty="0">
                <a:ln w="0"/>
                <a:solidFill>
                  <a:schemeClr val="accent2"/>
                </a:solidFill>
                <a:effectLst>
                  <a:outerShdw blurRad="38100" dist="19050" dir="2700000" algn="tl" rotWithShape="0">
                    <a:schemeClr val="dk1">
                      <a:alpha val="40000"/>
                    </a:schemeClr>
                  </a:outerShdw>
                </a:effectLst>
              </a:rPr>
              <a:t>・</a:t>
            </a:r>
            <a:r>
              <a:rPr lang="en-US" altLang="ja-JP" sz="5400" dirty="0">
                <a:ln w="0"/>
                <a:solidFill>
                  <a:schemeClr val="accent2"/>
                </a:solidFill>
                <a:effectLst>
                  <a:outerShdw blurRad="38100" dist="19050" dir="2700000" algn="tl" rotWithShape="0">
                    <a:schemeClr val="dk1">
                      <a:alpha val="40000"/>
                    </a:schemeClr>
                  </a:outerShdw>
                </a:effectLst>
              </a:rPr>
              <a:t>Methods</a:t>
            </a:r>
            <a:endParaRPr lang="en-US" altLang="ja-JP" sz="5400" b="0" cap="none" spc="0" dirty="0">
              <a:ln w="0"/>
              <a:solidFill>
                <a:schemeClr val="accent2"/>
              </a:solidFill>
              <a:effectLst>
                <a:outerShdw blurRad="38100" dist="19050" dir="2700000" algn="tl" rotWithShape="0">
                  <a:schemeClr val="dk1">
                    <a:alpha val="40000"/>
                  </a:schemeClr>
                </a:outerShdw>
              </a:effectLst>
            </a:endParaRPr>
          </a:p>
          <a:p>
            <a:r>
              <a:rPr lang="ja-JP" altLang="en-US" sz="5400" dirty="0">
                <a:ln w="0"/>
                <a:solidFill>
                  <a:schemeClr val="accent2"/>
                </a:solidFill>
                <a:effectLst>
                  <a:outerShdw blurRad="38100" dist="19050" dir="2700000" algn="tl" rotWithShape="0">
                    <a:schemeClr val="dk1">
                      <a:alpha val="40000"/>
                    </a:schemeClr>
                  </a:outerShdw>
                </a:effectLst>
              </a:rPr>
              <a:t>・</a:t>
            </a:r>
            <a:r>
              <a:rPr lang="en-US" altLang="ja-JP" sz="5400" dirty="0">
                <a:ln w="0"/>
                <a:solidFill>
                  <a:schemeClr val="accent2"/>
                </a:solidFill>
                <a:effectLst>
                  <a:outerShdw blurRad="38100" dist="19050" dir="2700000" algn="tl" rotWithShape="0">
                    <a:schemeClr val="dk1">
                      <a:alpha val="40000"/>
                    </a:schemeClr>
                  </a:outerShdw>
                </a:effectLst>
              </a:rPr>
              <a:t>Results</a:t>
            </a:r>
          </a:p>
          <a:p>
            <a:r>
              <a:rPr lang="ja-JP" altLang="en-US" sz="5400" b="0" cap="none" spc="0" dirty="0">
                <a:ln w="0"/>
                <a:solidFill>
                  <a:schemeClr val="accent2"/>
                </a:solidFill>
                <a:effectLst>
                  <a:outerShdw blurRad="38100" dist="19050" dir="2700000" algn="tl" rotWithShape="0">
                    <a:schemeClr val="dk1">
                      <a:alpha val="40000"/>
                    </a:schemeClr>
                  </a:outerShdw>
                </a:effectLst>
              </a:rPr>
              <a:t>・</a:t>
            </a:r>
            <a:r>
              <a:rPr lang="en-US" altLang="ja-JP" sz="5400" b="0" cap="none" spc="0" dirty="0">
                <a:ln w="0"/>
                <a:solidFill>
                  <a:schemeClr val="accent2"/>
                </a:solidFill>
                <a:effectLst>
                  <a:outerShdw blurRad="38100" dist="19050" dir="2700000" algn="tl" rotWithShape="0">
                    <a:schemeClr val="dk1">
                      <a:alpha val="40000"/>
                    </a:schemeClr>
                  </a:outerShdw>
                </a:effectLst>
              </a:rPr>
              <a:t>Discussion</a:t>
            </a:r>
          </a:p>
          <a:p>
            <a:r>
              <a:rPr lang="ja-JP" altLang="en-US" sz="5400" dirty="0">
                <a:ln w="0"/>
                <a:solidFill>
                  <a:schemeClr val="accent2"/>
                </a:solidFill>
                <a:effectLst>
                  <a:outerShdw blurRad="38100" dist="19050" dir="2700000" algn="tl" rotWithShape="0">
                    <a:schemeClr val="dk1">
                      <a:alpha val="40000"/>
                    </a:schemeClr>
                  </a:outerShdw>
                </a:effectLst>
              </a:rPr>
              <a:t>・</a:t>
            </a:r>
            <a:r>
              <a:rPr lang="en-US" altLang="ja-JP" sz="5400" dirty="0">
                <a:ln w="0"/>
                <a:solidFill>
                  <a:schemeClr val="accent2"/>
                </a:solidFill>
                <a:effectLst>
                  <a:outerShdw blurRad="38100" dist="19050" dir="2700000" algn="tl" rotWithShape="0">
                    <a:schemeClr val="dk1">
                      <a:alpha val="40000"/>
                    </a:schemeClr>
                  </a:outerShdw>
                </a:effectLst>
              </a:rPr>
              <a:t>Conclusion</a:t>
            </a: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4965876"/>
      </p:ext>
    </p:extLst>
  </p:cSld>
  <p:clrMapOvr>
    <a:masterClrMapping/>
  </p:clrMapOvr>
  <mc:AlternateContent xmlns:mc="http://schemas.openxmlformats.org/markup-compatibility/2006">
    <mc:Choice xmlns:p14="http://schemas.microsoft.com/office/powerpoint/2010/main" Requires="p14">
      <p:transition spd="slow" p14:dur="2000" advTm="142"/>
    </mc:Choice>
    <mc:Fallback>
      <p:transition spd="slow" advTm="1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70C21E4-BE00-7BC6-F459-79345EC83A72}"/>
              </a:ext>
            </a:extLst>
          </p:cNvPr>
          <p:cNvSpPr/>
          <p:nvPr/>
        </p:nvSpPr>
        <p:spPr>
          <a:xfrm>
            <a:off x="670247" y="284158"/>
            <a:ext cx="3292889" cy="769441"/>
          </a:xfrm>
          <a:prstGeom prst="rect">
            <a:avLst/>
          </a:prstGeom>
          <a:noFill/>
        </p:spPr>
        <p:txBody>
          <a:bodyPr wrap="none" lIns="91440" tIns="45720" rIns="91440" bIns="45720">
            <a:spAutoFit/>
          </a:bodyPr>
          <a:lstStyle/>
          <a:p>
            <a:pPr algn="ctr"/>
            <a:r>
              <a:rPr lang="en-US" altLang="ja-JP" sz="4400" dirty="0">
                <a:ln w="0"/>
                <a:solidFill>
                  <a:schemeClr val="accent2"/>
                </a:solidFill>
                <a:effectLst>
                  <a:outerShdw blurRad="38100" dist="19050" dir="2700000" algn="tl" rotWithShape="0">
                    <a:schemeClr val="dk1">
                      <a:alpha val="40000"/>
                    </a:schemeClr>
                  </a:outerShdw>
                </a:effectLst>
              </a:rPr>
              <a:t>Introduction</a:t>
            </a:r>
            <a:endParaRPr lang="ja-JP" altLang="en-US" sz="4400" b="0" cap="none" spc="0" dirty="0">
              <a:ln w="0"/>
              <a:solidFill>
                <a:schemeClr val="accent2"/>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918103D6-E9A2-741E-AAF8-D35F7B822F0A}"/>
              </a:ext>
            </a:extLst>
          </p:cNvPr>
          <p:cNvSpPr/>
          <p:nvPr/>
        </p:nvSpPr>
        <p:spPr>
          <a:xfrm>
            <a:off x="11502208" y="6009125"/>
            <a:ext cx="481222" cy="769441"/>
          </a:xfrm>
          <a:prstGeom prst="rect">
            <a:avLst/>
          </a:prstGeom>
          <a:noFill/>
        </p:spPr>
        <p:txBody>
          <a:bodyPr wrap="none" lIns="91440" tIns="45720" rIns="91440" bIns="45720">
            <a:spAutoFit/>
          </a:bodyPr>
          <a:lstStyle/>
          <a:p>
            <a:pPr algn="ctr"/>
            <a:r>
              <a:rPr lang="en-US" altLang="ja-JP" sz="4400" dirty="0">
                <a:ln w="0"/>
                <a:effectLst>
                  <a:outerShdw blurRad="38100" dist="19050" dir="2700000" algn="tl" rotWithShape="0">
                    <a:schemeClr val="dk1">
                      <a:alpha val="40000"/>
                    </a:schemeClr>
                  </a:outerShdw>
                </a:effectLst>
              </a:rPr>
              <a:t>5</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7" name="四角形: 角を丸くする 6">
            <a:extLst>
              <a:ext uri="{FF2B5EF4-FFF2-40B4-BE49-F238E27FC236}">
                <a16:creationId xmlns:a16="http://schemas.microsoft.com/office/drawing/2014/main" id="{5C707D28-1855-406A-E71E-D6DB25DD1F14}"/>
              </a:ext>
            </a:extLst>
          </p:cNvPr>
          <p:cNvSpPr/>
          <p:nvPr/>
        </p:nvSpPr>
        <p:spPr>
          <a:xfrm>
            <a:off x="1495194" y="1299410"/>
            <a:ext cx="2964511" cy="3987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Soccer</a:t>
            </a:r>
          </a:p>
        </p:txBody>
      </p:sp>
      <p:sp>
        <p:nvSpPr>
          <p:cNvPr id="8" name="四角形: 角を丸くする 7">
            <a:extLst>
              <a:ext uri="{FF2B5EF4-FFF2-40B4-BE49-F238E27FC236}">
                <a16:creationId xmlns:a16="http://schemas.microsoft.com/office/drawing/2014/main" id="{37D0A1B6-DA02-BCD4-7F1E-12AFE30E3F19}"/>
              </a:ext>
            </a:extLst>
          </p:cNvPr>
          <p:cNvSpPr/>
          <p:nvPr/>
        </p:nvSpPr>
        <p:spPr>
          <a:xfrm>
            <a:off x="6747172" y="1299410"/>
            <a:ext cx="2964511" cy="3987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Object</a:t>
            </a:r>
          </a:p>
          <a:p>
            <a:pPr algn="ctr"/>
            <a:r>
              <a:rPr kumimoji="1" lang="en-US" altLang="ja-JP" sz="4000" dirty="0"/>
              <a:t>detection</a:t>
            </a:r>
          </a:p>
        </p:txBody>
      </p:sp>
      <p:sp>
        <p:nvSpPr>
          <p:cNvPr id="9" name="乗算記号 8">
            <a:extLst>
              <a:ext uri="{FF2B5EF4-FFF2-40B4-BE49-F238E27FC236}">
                <a16:creationId xmlns:a16="http://schemas.microsoft.com/office/drawing/2014/main" id="{2AD788BB-9AE9-DC2D-95ED-A1AF63414F5B}"/>
              </a:ext>
            </a:extLst>
          </p:cNvPr>
          <p:cNvSpPr/>
          <p:nvPr/>
        </p:nvSpPr>
        <p:spPr>
          <a:xfrm>
            <a:off x="5186344" y="3142631"/>
            <a:ext cx="834189" cy="914400"/>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56F93F5-EE25-9B4D-83EF-343B07E98E89}"/>
              </a:ext>
            </a:extLst>
          </p:cNvPr>
          <p:cNvSpPr/>
          <p:nvPr/>
        </p:nvSpPr>
        <p:spPr>
          <a:xfrm>
            <a:off x="1491365" y="5809070"/>
            <a:ext cx="4166526" cy="646331"/>
          </a:xfrm>
          <a:prstGeom prst="rect">
            <a:avLst/>
          </a:prstGeom>
          <a:noFill/>
        </p:spPr>
        <p:txBody>
          <a:bodyPr wrap="none" lIns="91440" tIns="45720" rIns="91440" bIns="45720">
            <a:spAutoFit/>
          </a:bodyPr>
          <a:lstStyle/>
          <a:p>
            <a:pPr algn="ctr"/>
            <a:r>
              <a:rPr lang="ja-JP" altLang="en-US" sz="3600" b="0" cap="none" spc="0" dirty="0">
                <a:ln w="0"/>
                <a:solidFill>
                  <a:schemeClr val="tx1"/>
                </a:solidFill>
                <a:effectLst>
                  <a:outerShdw blurRad="38100" dist="19050" dir="2700000" algn="tl" rotWithShape="0">
                    <a:schemeClr val="dk1">
                      <a:alpha val="40000"/>
                    </a:schemeClr>
                  </a:outerShdw>
                </a:effectLst>
              </a:rPr>
              <a:t>↑</a:t>
            </a:r>
            <a:r>
              <a:rPr lang="en-US" altLang="ja-JP" sz="3600" b="0" cap="none" spc="0" dirty="0">
                <a:ln w="0"/>
                <a:solidFill>
                  <a:schemeClr val="tx1"/>
                </a:solidFill>
                <a:effectLst>
                  <a:outerShdw blurRad="38100" dist="19050" dir="2700000" algn="tl" rotWithShape="0">
                    <a:schemeClr val="dk1">
                      <a:alpha val="40000"/>
                    </a:schemeClr>
                  </a:outerShdw>
                </a:effectLst>
              </a:rPr>
              <a:t>My favorite sport</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17818196"/>
      </p:ext>
    </p:extLst>
  </p:cSld>
  <p:clrMapOvr>
    <a:masterClrMapping/>
  </p:clrMapOvr>
  <mc:AlternateContent xmlns:mc="http://schemas.openxmlformats.org/markup-compatibility/2006">
    <mc:Choice xmlns:p14="http://schemas.microsoft.com/office/powerpoint/2010/main" Requires="p14">
      <p:transition spd="slow" p14:dur="2000" advTm="294"/>
    </mc:Choice>
    <mc:Fallback>
      <p:transition spd="slow" advTm="2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7050951-5F5E-F044-89B5-0FB542EABAF6}"/>
              </a:ext>
            </a:extLst>
          </p:cNvPr>
          <p:cNvSpPr/>
          <p:nvPr/>
        </p:nvSpPr>
        <p:spPr>
          <a:xfrm>
            <a:off x="1435039" y="564575"/>
            <a:ext cx="2744661" cy="923330"/>
          </a:xfrm>
          <a:prstGeom prst="rect">
            <a:avLst/>
          </a:prstGeom>
          <a:noFill/>
        </p:spPr>
        <p:txBody>
          <a:bodyPr wrap="none" lIns="91440" tIns="45720" rIns="91440" bIns="45720">
            <a:spAutoFit/>
          </a:bodyPr>
          <a:lstStyle/>
          <a:p>
            <a:pPr algn="ctr"/>
            <a:r>
              <a:rPr lang="en-US" altLang="ja-JP" sz="5400" cap="none" spc="0" dirty="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rPr>
              <a:t>Methods</a:t>
            </a:r>
            <a:endParaRPr lang="ja-JP" altLang="en-US" sz="5400" cap="none" spc="0" dirty="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endParaRPr>
          </a:p>
        </p:txBody>
      </p:sp>
      <p:sp>
        <p:nvSpPr>
          <p:cNvPr id="4" name="正方形/長方形 3">
            <a:extLst>
              <a:ext uri="{FF2B5EF4-FFF2-40B4-BE49-F238E27FC236}">
                <a16:creationId xmlns:a16="http://schemas.microsoft.com/office/drawing/2014/main" id="{F7884DAB-2F89-5E4E-31F4-8060966A2BB2}"/>
              </a:ext>
            </a:extLst>
          </p:cNvPr>
          <p:cNvSpPr/>
          <p:nvPr/>
        </p:nvSpPr>
        <p:spPr>
          <a:xfrm>
            <a:off x="1418243" y="2290010"/>
            <a:ext cx="7427033" cy="3416320"/>
          </a:xfrm>
          <a:prstGeom prst="rect">
            <a:avLst/>
          </a:prstGeom>
          <a:noFill/>
        </p:spPr>
        <p:txBody>
          <a:bodyPr wrap="none" lIns="91440" tIns="45720" rIns="91440" bIns="45720">
            <a:spAutoFit/>
          </a:bodyPr>
          <a:lstStyle/>
          <a:p>
            <a:r>
              <a:rPr lang="en-US" altLang="ja-JP" sz="3600" dirty="0">
                <a:ln w="0"/>
                <a:effectLst>
                  <a:outerShdw blurRad="38100" dist="19050" dir="2700000" algn="tl" rotWithShape="0">
                    <a:schemeClr val="dk1">
                      <a:alpha val="40000"/>
                    </a:schemeClr>
                  </a:outerShdw>
                </a:effectLst>
              </a:rPr>
              <a:t>1.</a:t>
            </a:r>
            <a:r>
              <a:rPr lang="ja-JP" altLang="en-US" sz="3600" dirty="0">
                <a:ln w="0"/>
                <a:effectLst>
                  <a:outerShdw blurRad="38100" dist="19050" dir="2700000" algn="tl" rotWithShape="0">
                    <a:schemeClr val="dk1">
                      <a:alpha val="40000"/>
                    </a:schemeClr>
                  </a:outerShdw>
                </a:effectLst>
              </a:rPr>
              <a:t> </a:t>
            </a:r>
            <a:r>
              <a:rPr lang="en-US" altLang="ja-JP" sz="3600" dirty="0">
                <a:ln w="0"/>
                <a:effectLst>
                  <a:outerShdw blurRad="38100" dist="19050" dir="2700000" algn="tl" rotWithShape="0">
                    <a:schemeClr val="dk1">
                      <a:alpha val="40000"/>
                    </a:schemeClr>
                  </a:outerShdw>
                </a:effectLst>
              </a:rPr>
              <a:t>Frame the video piece by piece.</a:t>
            </a:r>
          </a:p>
          <a:p>
            <a:r>
              <a:rPr lang="en-US" altLang="ja-JP" sz="3600" dirty="0">
                <a:ln w="0"/>
                <a:effectLst>
                  <a:outerShdw blurRad="38100" dist="19050" dir="2700000" algn="tl" rotWithShape="0">
                    <a:schemeClr val="dk1">
                      <a:alpha val="40000"/>
                    </a:schemeClr>
                  </a:outerShdw>
                </a:effectLst>
              </a:rPr>
              <a:t>2.</a:t>
            </a:r>
            <a:r>
              <a:rPr lang="ja-JP" altLang="en-US" sz="3600" dirty="0">
                <a:ln w="0"/>
                <a:effectLst>
                  <a:outerShdw blurRad="38100" dist="19050" dir="2700000" algn="tl" rotWithShape="0">
                    <a:schemeClr val="dk1">
                      <a:alpha val="40000"/>
                    </a:schemeClr>
                  </a:outerShdw>
                </a:effectLst>
              </a:rPr>
              <a:t> </a:t>
            </a:r>
            <a:r>
              <a:rPr lang="en-US" altLang="ja-JP" sz="3600" dirty="0">
                <a:ln w="0"/>
                <a:effectLst>
                  <a:outerShdw blurRad="38100" dist="19050" dir="2700000" algn="tl" rotWithShape="0">
                    <a:schemeClr val="dk1">
                      <a:alpha val="40000"/>
                    </a:schemeClr>
                  </a:outerShdw>
                </a:effectLst>
              </a:rPr>
              <a:t>Converted to gray image</a:t>
            </a:r>
            <a:endParaRPr lang="ja-JP" altLang="en-US" sz="3600" b="0" cap="none" spc="0" dirty="0">
              <a:ln w="0"/>
              <a:solidFill>
                <a:schemeClr val="tx1"/>
              </a:solidFill>
              <a:effectLst>
                <a:outerShdw blurRad="38100" dist="19050" dir="2700000" algn="tl" rotWithShape="0">
                  <a:schemeClr val="dk1">
                    <a:alpha val="40000"/>
                  </a:schemeClr>
                </a:outerShdw>
              </a:effectLst>
            </a:endParaRPr>
          </a:p>
          <a:p>
            <a:r>
              <a:rPr lang="en-US" altLang="ja-JP" sz="3600" dirty="0">
                <a:ln w="0"/>
                <a:effectLst>
                  <a:outerShdw blurRad="38100" dist="19050" dir="2700000" algn="tl" rotWithShape="0">
                    <a:schemeClr val="dk1">
                      <a:alpha val="40000"/>
                    </a:schemeClr>
                  </a:outerShdw>
                </a:effectLst>
              </a:rPr>
              <a:t>3. Blurring and Smoothing</a:t>
            </a:r>
            <a:endParaRPr lang="ja-JP" altLang="en-US" sz="3600" b="0" cap="none" spc="0" dirty="0">
              <a:ln w="0"/>
              <a:solidFill>
                <a:schemeClr val="tx1"/>
              </a:solidFill>
              <a:effectLst>
                <a:outerShdw blurRad="38100" dist="19050" dir="2700000" algn="tl" rotWithShape="0">
                  <a:schemeClr val="dk1">
                    <a:alpha val="40000"/>
                  </a:schemeClr>
                </a:outerShdw>
              </a:effectLst>
            </a:endParaRPr>
          </a:p>
          <a:p>
            <a:r>
              <a:rPr lang="en-US" altLang="ja-JP" sz="3600" dirty="0">
                <a:ln w="0"/>
                <a:effectLst>
                  <a:outerShdw blurRad="38100" dist="19050" dir="2700000" algn="tl" rotWithShape="0">
                    <a:schemeClr val="dk1">
                      <a:alpha val="40000"/>
                    </a:schemeClr>
                  </a:outerShdw>
                </a:effectLst>
              </a:rPr>
              <a:t>4. Binarization</a:t>
            </a:r>
            <a:endParaRPr lang="ja-JP" altLang="en-US" sz="3600" b="0" cap="none" spc="0" dirty="0">
              <a:ln w="0"/>
              <a:solidFill>
                <a:schemeClr val="tx1"/>
              </a:solidFill>
              <a:effectLst>
                <a:outerShdw blurRad="38100" dist="19050" dir="2700000" algn="tl" rotWithShape="0">
                  <a:schemeClr val="dk1">
                    <a:alpha val="40000"/>
                  </a:schemeClr>
                </a:outerShdw>
              </a:effectLst>
            </a:endParaRPr>
          </a:p>
          <a:p>
            <a:r>
              <a:rPr lang="en-US" altLang="ja-JP" sz="3600" dirty="0">
                <a:ln w="0"/>
                <a:effectLst>
                  <a:outerShdw blurRad="38100" dist="19050" dir="2700000" algn="tl" rotWithShape="0">
                    <a:schemeClr val="dk1">
                      <a:alpha val="40000"/>
                    </a:schemeClr>
                  </a:outerShdw>
                </a:effectLst>
              </a:rPr>
              <a:t>5.</a:t>
            </a:r>
            <a:r>
              <a:rPr lang="ja-JP" altLang="en-US" sz="3600" dirty="0">
                <a:ln w="0"/>
                <a:effectLst>
                  <a:outerShdw blurRad="38100" dist="19050" dir="2700000" algn="tl" rotWithShape="0">
                    <a:schemeClr val="dk1">
                      <a:alpha val="40000"/>
                    </a:schemeClr>
                  </a:outerShdw>
                </a:effectLst>
              </a:rPr>
              <a:t> </a:t>
            </a:r>
            <a:r>
              <a:rPr lang="en-US" altLang="ja-JP" sz="3600" dirty="0">
                <a:ln w="0"/>
                <a:effectLst>
                  <a:outerShdw blurRad="38100" dist="19050" dir="2700000" algn="tl" rotWithShape="0">
                    <a:schemeClr val="dk1">
                      <a:alpha val="40000"/>
                    </a:schemeClr>
                  </a:outerShdw>
                </a:effectLst>
              </a:rPr>
              <a:t>Obtain contours</a:t>
            </a:r>
          </a:p>
          <a:p>
            <a:r>
              <a:rPr lang="en-US" altLang="ja-JP" sz="3600" dirty="0">
                <a:ln w="0"/>
                <a:effectLst>
                  <a:outerShdw blurRad="38100" dist="19050" dir="2700000" algn="tl" rotWithShape="0">
                    <a:schemeClr val="dk1">
                      <a:alpha val="40000"/>
                    </a:schemeClr>
                  </a:outerShdw>
                </a:effectLst>
              </a:rPr>
              <a:t>6.</a:t>
            </a:r>
            <a:r>
              <a:rPr lang="ja-JP" altLang="en-US" sz="3600" dirty="0">
                <a:ln w="0"/>
                <a:effectLst>
                  <a:outerShdw blurRad="38100" dist="19050" dir="2700000" algn="tl" rotWithShape="0">
                    <a:schemeClr val="dk1">
                      <a:alpha val="40000"/>
                    </a:schemeClr>
                  </a:outerShdw>
                </a:effectLst>
              </a:rPr>
              <a:t> </a:t>
            </a:r>
            <a:r>
              <a:rPr lang="en-US" altLang="ja-JP" sz="3600" b="0" cap="none" spc="0" dirty="0">
                <a:ln w="0"/>
                <a:solidFill>
                  <a:schemeClr val="tx1"/>
                </a:solidFill>
                <a:effectLst>
                  <a:outerShdw blurRad="38100" dist="19050" dir="2700000" algn="tl" rotWithShape="0">
                    <a:schemeClr val="dk1">
                      <a:alpha val="40000"/>
                    </a:schemeClr>
                  </a:outerShdw>
                </a:effectLst>
              </a:rPr>
              <a:t>Detection color specification</a:t>
            </a:r>
          </a:p>
        </p:txBody>
      </p:sp>
      <p:sp>
        <p:nvSpPr>
          <p:cNvPr id="5" name="正方形/長方形 4">
            <a:extLst>
              <a:ext uri="{FF2B5EF4-FFF2-40B4-BE49-F238E27FC236}">
                <a16:creationId xmlns:a16="http://schemas.microsoft.com/office/drawing/2014/main" id="{9BB4B919-29A8-7BC6-767B-D9516AE7FFE9}"/>
              </a:ext>
            </a:extLst>
          </p:cNvPr>
          <p:cNvSpPr/>
          <p:nvPr/>
        </p:nvSpPr>
        <p:spPr>
          <a:xfrm>
            <a:off x="11372294" y="5934670"/>
            <a:ext cx="548548"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6</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34892020"/>
      </p:ext>
    </p:extLst>
  </p:cSld>
  <p:clrMapOvr>
    <a:masterClrMapping/>
  </p:clrMapOvr>
  <mc:AlternateContent xmlns:mc="http://schemas.openxmlformats.org/markup-compatibility/2006">
    <mc:Choice xmlns:p14="http://schemas.microsoft.com/office/powerpoint/2010/main" Requires="p14">
      <p:transition spd="slow" p14:dur="2000" advTm="139"/>
    </mc:Choice>
    <mc:Fallback>
      <p:transition spd="slow" advTm="1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22A7F0E3-246D-FE5F-56FA-38E9DA1DD6A2}"/>
              </a:ext>
            </a:extLst>
          </p:cNvPr>
          <p:cNvSpPr/>
          <p:nvPr/>
        </p:nvSpPr>
        <p:spPr>
          <a:xfrm>
            <a:off x="6296513" y="2658273"/>
            <a:ext cx="1070446" cy="6548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6C7A9CBB-E4F9-D27B-416B-37E136B91E99}"/>
              </a:ext>
            </a:extLst>
          </p:cNvPr>
          <p:cNvSpPr/>
          <p:nvPr/>
        </p:nvSpPr>
        <p:spPr>
          <a:xfrm>
            <a:off x="216544" y="88676"/>
            <a:ext cx="8828058" cy="1600438"/>
          </a:xfrm>
          <a:prstGeom prst="rect">
            <a:avLst/>
          </a:prstGeom>
          <a:noFill/>
        </p:spPr>
        <p:txBody>
          <a:bodyPr wrap="none" lIns="91440" tIns="45720" rIns="91440" bIns="45720">
            <a:spAutoFit/>
          </a:bodyPr>
          <a:lstStyle/>
          <a:p>
            <a:pPr algn="ctr"/>
            <a:r>
              <a:rPr lang="en-US" altLang="ja-JP" sz="4400" dirty="0">
                <a:ln w="0"/>
                <a:solidFill>
                  <a:schemeClr val="accent1">
                    <a:lumMod val="75000"/>
                  </a:schemeClr>
                </a:solidFill>
                <a:effectLst>
                  <a:outerShdw blurRad="38100" dist="19050" dir="2700000" algn="tl" rotWithShape="0">
                    <a:schemeClr val="dk1">
                      <a:alpha val="40000"/>
                    </a:schemeClr>
                  </a:outerShdw>
                </a:effectLst>
              </a:rPr>
              <a:t>1. Frame the video piece by piece</a:t>
            </a:r>
          </a:p>
          <a:p>
            <a:pPr algn="ctr"/>
            <a:endParaRPr lang="ja-JP" alt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4" name="正方形/長方形 3">
            <a:extLst>
              <a:ext uri="{FF2B5EF4-FFF2-40B4-BE49-F238E27FC236}">
                <a16:creationId xmlns:a16="http://schemas.microsoft.com/office/drawing/2014/main" id="{40D7BE9E-5B7B-3624-77EA-A6852CA330F2}"/>
              </a:ext>
            </a:extLst>
          </p:cNvPr>
          <p:cNvSpPr/>
          <p:nvPr/>
        </p:nvSpPr>
        <p:spPr>
          <a:xfrm>
            <a:off x="2750725" y="4019381"/>
            <a:ext cx="11647997" cy="1261884"/>
          </a:xfrm>
          <a:prstGeom prst="rect">
            <a:avLst/>
          </a:prstGeom>
          <a:noFill/>
        </p:spPr>
        <p:txBody>
          <a:bodyPr wrap="square" lIns="91440" tIns="45720" rIns="91440" bIns="45720">
            <a:spAutoFit/>
          </a:bodyPr>
          <a:lstStyle/>
          <a:p>
            <a:pPr algn="ctr"/>
            <a:r>
              <a:rPr lang="ja-JP" altLang="en-US" sz="4400" dirty="0">
                <a:ln w="0"/>
                <a:effectLst>
                  <a:outerShdw blurRad="38100" dist="19050" dir="2700000" algn="tl" rotWithShape="0">
                    <a:schemeClr val="dk1">
                      <a:alpha val="40000"/>
                    </a:schemeClr>
                  </a:outerShdw>
                </a:effectLst>
              </a:rPr>
              <a:t>　</a:t>
            </a:r>
            <a:r>
              <a:rPr lang="en-US" altLang="ja-JP" sz="3200" b="0" cap="none" spc="0" dirty="0" err="1">
                <a:ln w="0"/>
                <a:solidFill>
                  <a:schemeClr val="tx1"/>
                </a:solidFill>
                <a:effectLst>
                  <a:outerShdw blurRad="38100" dist="19050" dir="2700000" algn="tl" rotWithShape="0">
                    <a:schemeClr val="dk1">
                      <a:alpha val="40000"/>
                    </a:schemeClr>
                  </a:outerShdw>
                </a:effectLst>
              </a:rPr>
              <a:t>VideoCapture</a:t>
            </a:r>
            <a:r>
              <a:rPr lang="en-US" altLang="ja-JP" sz="3200" b="0" cap="none" spc="0" dirty="0">
                <a:ln w="0"/>
                <a:solidFill>
                  <a:schemeClr val="tx1"/>
                </a:solidFill>
                <a:effectLst>
                  <a:outerShdw blurRad="38100" dist="19050" dir="2700000" algn="tl" rotWithShape="0">
                    <a:schemeClr val="dk1">
                      <a:alpha val="40000"/>
                    </a:schemeClr>
                  </a:outerShdw>
                </a:effectLst>
              </a:rPr>
              <a:t>(path),</a:t>
            </a:r>
            <a:r>
              <a:rPr lang="ja-JP" altLang="en-US" sz="3200" b="0" cap="none" spc="0" dirty="0">
                <a:ln w="0"/>
                <a:solidFill>
                  <a:schemeClr val="tx1"/>
                </a:solidFill>
                <a:effectLst>
                  <a:outerShdw blurRad="38100" dist="19050" dir="2700000" algn="tl" rotWithShape="0">
                    <a:schemeClr val="dk1">
                      <a:alpha val="40000"/>
                    </a:schemeClr>
                  </a:outerShdw>
                </a:effectLst>
              </a:rPr>
              <a:t> </a:t>
            </a:r>
            <a:r>
              <a:rPr lang="en-US" altLang="ja-JP" sz="3200" dirty="0" err="1">
                <a:ln w="0"/>
                <a:effectLst>
                  <a:outerShdw blurRad="38100" dist="19050" dir="2700000" algn="tl" rotWithShape="0">
                    <a:schemeClr val="dk1">
                      <a:alpha val="40000"/>
                    </a:schemeClr>
                  </a:outerShdw>
                </a:effectLst>
              </a:rPr>
              <a:t>c</a:t>
            </a:r>
            <a:r>
              <a:rPr lang="en-US" altLang="ja-JP" sz="3200" b="0" cap="none" spc="0" dirty="0" err="1">
                <a:ln w="0"/>
                <a:solidFill>
                  <a:schemeClr val="tx1"/>
                </a:solidFill>
                <a:effectLst>
                  <a:outerShdw blurRad="38100" dist="19050" dir="2700000" algn="tl" rotWithShape="0">
                    <a:schemeClr val="dk1">
                      <a:alpha val="40000"/>
                    </a:schemeClr>
                  </a:outerShdw>
                </a:effectLst>
              </a:rPr>
              <a:t>ap.read</a:t>
            </a:r>
            <a:r>
              <a:rPr lang="en-US" altLang="ja-JP" sz="3200" b="0" cap="none" spc="0" dirty="0">
                <a:ln w="0"/>
                <a:solidFill>
                  <a:schemeClr val="tx1"/>
                </a:solidFill>
                <a:effectLst>
                  <a:outerShdw blurRad="38100" dist="19050" dir="2700000" algn="tl" rotWithShape="0">
                    <a:schemeClr val="dk1">
                      <a:alpha val="40000"/>
                    </a:schemeClr>
                  </a:outerShdw>
                </a:effectLst>
              </a:rPr>
              <a:t>()</a:t>
            </a:r>
          </a:p>
          <a:p>
            <a:pPr algn="ctr"/>
            <a:r>
              <a:rPr lang="en-US" altLang="ja-JP" sz="3200" b="0" cap="none" spc="0" dirty="0">
                <a:ln w="0"/>
                <a:solidFill>
                  <a:schemeClr val="tx1"/>
                </a:solidFill>
                <a:effectLst>
                  <a:outerShdw blurRad="38100" dist="19050" dir="2700000" algn="tl" rotWithShape="0">
                    <a:schemeClr val="dk1">
                      <a:alpha val="40000"/>
                    </a:schemeClr>
                  </a:outerShdw>
                </a:effectLst>
              </a:rPr>
              <a:t>Get camera frame</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17DF6984-8B55-0E51-6EE7-090BEEEB1338}"/>
              </a:ext>
            </a:extLst>
          </p:cNvPr>
          <p:cNvSpPr/>
          <p:nvPr/>
        </p:nvSpPr>
        <p:spPr>
          <a:xfrm>
            <a:off x="5997735" y="5481770"/>
            <a:ext cx="5153975" cy="1200329"/>
          </a:xfrm>
          <a:prstGeom prst="rect">
            <a:avLst/>
          </a:prstGeom>
          <a:noFill/>
        </p:spPr>
        <p:txBody>
          <a:bodyPr wrap="none" lIns="91440" tIns="45720" rIns="91440" bIns="45720">
            <a:spAutoFit/>
          </a:bodyPr>
          <a:lstStyle/>
          <a:p>
            <a:pPr algn="ctr"/>
            <a:r>
              <a:rPr lang="en-US" altLang="ja-JP" sz="3600" b="0" cap="none" spc="0" dirty="0">
                <a:ln w="0"/>
                <a:solidFill>
                  <a:schemeClr val="tx1"/>
                </a:solidFill>
                <a:effectLst>
                  <a:outerShdw blurRad="38100" dist="19050" dir="2700000" algn="tl" rotWithShape="0">
                    <a:schemeClr val="dk1">
                      <a:alpha val="40000"/>
                    </a:schemeClr>
                  </a:outerShdw>
                </a:effectLst>
              </a:rPr>
              <a:t>Frames are animated </a:t>
            </a:r>
          </a:p>
          <a:p>
            <a:pPr algn="ctr"/>
            <a:r>
              <a:rPr lang="en-US" altLang="ja-JP" sz="3600" b="0" cap="none" spc="0" dirty="0">
                <a:ln w="0"/>
                <a:solidFill>
                  <a:schemeClr val="tx1"/>
                </a:solidFill>
                <a:effectLst>
                  <a:outerShdw blurRad="38100" dist="19050" dir="2700000" algn="tl" rotWithShape="0">
                    <a:schemeClr val="dk1">
                      <a:alpha val="40000"/>
                    </a:schemeClr>
                  </a:outerShdw>
                </a:effectLst>
              </a:rPr>
              <a:t>with a while statement.</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6" name="図 5">
            <a:extLst>
              <a:ext uri="{FF2B5EF4-FFF2-40B4-BE49-F238E27FC236}">
                <a16:creationId xmlns:a16="http://schemas.microsoft.com/office/drawing/2014/main" id="{793BD876-3FD4-D412-5E52-306707C0157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9486" y="1478010"/>
            <a:ext cx="4978040" cy="2349345"/>
          </a:xfrm>
          <a:prstGeom prst="rect">
            <a:avLst/>
          </a:prstGeom>
        </p:spPr>
      </p:pic>
      <p:pic>
        <p:nvPicPr>
          <p:cNvPr id="10" name="図 9">
            <a:extLst>
              <a:ext uri="{FF2B5EF4-FFF2-40B4-BE49-F238E27FC236}">
                <a16:creationId xmlns:a16="http://schemas.microsoft.com/office/drawing/2014/main" id="{022EE91A-C4D5-3EC7-84B0-C6ACE413754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9486" y="4201361"/>
            <a:ext cx="4978040" cy="2355893"/>
          </a:xfrm>
          <a:prstGeom prst="rect">
            <a:avLst/>
          </a:prstGeom>
        </p:spPr>
      </p:pic>
      <p:sp>
        <p:nvSpPr>
          <p:cNvPr id="11" name="正方形/長方形 10">
            <a:extLst>
              <a:ext uri="{FF2B5EF4-FFF2-40B4-BE49-F238E27FC236}">
                <a16:creationId xmlns:a16="http://schemas.microsoft.com/office/drawing/2014/main" id="{63690B34-5A01-4DE2-2F4B-7E954FAFC051}"/>
              </a:ext>
            </a:extLst>
          </p:cNvPr>
          <p:cNvSpPr/>
          <p:nvPr/>
        </p:nvSpPr>
        <p:spPr>
          <a:xfrm>
            <a:off x="2487951" y="3054338"/>
            <a:ext cx="1864614" cy="646331"/>
          </a:xfrm>
          <a:prstGeom prst="rect">
            <a:avLst/>
          </a:prstGeom>
          <a:noFill/>
        </p:spPr>
        <p:txBody>
          <a:bodyPr wrap="none" lIns="91440" tIns="45720" rIns="91440" bIns="45720">
            <a:spAutoFit/>
          </a:bodyPr>
          <a:lstStyle/>
          <a:p>
            <a:pPr algn="ctr"/>
            <a:r>
              <a:rPr lang="en-US" altLang="ja-JP" sz="3600" dirty="0">
                <a:ln w="0"/>
                <a:effectLst>
                  <a:outerShdw blurRad="38100" dist="19050" dir="2700000" algn="tl" rotWithShape="0">
                    <a:schemeClr val="dk1">
                      <a:alpha val="40000"/>
                    </a:schemeClr>
                  </a:outerShdw>
                </a:effectLst>
              </a:rPr>
              <a:t>Frame 1</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D6BFA6D1-6848-1271-6D4D-1FD2DF319045}"/>
              </a:ext>
            </a:extLst>
          </p:cNvPr>
          <p:cNvSpPr/>
          <p:nvPr/>
        </p:nvSpPr>
        <p:spPr>
          <a:xfrm>
            <a:off x="2245897" y="5823320"/>
            <a:ext cx="2106667" cy="646331"/>
          </a:xfrm>
          <a:prstGeom prst="rect">
            <a:avLst/>
          </a:prstGeom>
          <a:noFill/>
        </p:spPr>
        <p:txBody>
          <a:bodyPr wrap="none" lIns="91440" tIns="45720" rIns="91440" bIns="45720">
            <a:spAutoFit/>
          </a:bodyPr>
          <a:lstStyle/>
          <a:p>
            <a:pPr algn="ctr"/>
            <a:r>
              <a:rPr lang="en-US" altLang="ja-JP" sz="3600" dirty="0">
                <a:ln w="0"/>
                <a:effectLst>
                  <a:outerShdw blurRad="38100" dist="19050" dir="2700000" algn="tl" rotWithShape="0">
                    <a:schemeClr val="dk1">
                      <a:alpha val="40000"/>
                    </a:schemeClr>
                  </a:outerShdw>
                </a:effectLst>
              </a:rPr>
              <a:t>Frame 10</a:t>
            </a:r>
            <a:endParaRPr lang="ja-JP"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16" name="正方形/長方形 15">
            <a:extLst>
              <a:ext uri="{FF2B5EF4-FFF2-40B4-BE49-F238E27FC236}">
                <a16:creationId xmlns:a16="http://schemas.microsoft.com/office/drawing/2014/main" id="{C0F2B3D6-C718-23F2-2436-4663CB18005D}"/>
              </a:ext>
            </a:extLst>
          </p:cNvPr>
          <p:cNvSpPr/>
          <p:nvPr/>
        </p:nvSpPr>
        <p:spPr>
          <a:xfrm>
            <a:off x="11502208" y="6009125"/>
            <a:ext cx="481222" cy="769441"/>
          </a:xfrm>
          <a:prstGeom prst="rect">
            <a:avLst/>
          </a:prstGeom>
          <a:noFill/>
        </p:spPr>
        <p:txBody>
          <a:bodyPr wrap="none" lIns="91440" tIns="45720" rIns="91440" bIns="45720">
            <a:spAutoFit/>
          </a:bodyPr>
          <a:lstStyle/>
          <a:p>
            <a:pPr algn="ctr"/>
            <a:r>
              <a:rPr lang="en-US" altLang="ja-JP" sz="4400" dirty="0">
                <a:ln w="0"/>
                <a:effectLst>
                  <a:outerShdw blurRad="38100" dist="19050" dir="2700000" algn="tl" rotWithShape="0">
                    <a:schemeClr val="dk1">
                      <a:alpha val="40000"/>
                    </a:schemeClr>
                  </a:outerShdw>
                </a:effectLst>
              </a:rPr>
              <a:t>7</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7" name="図 6">
            <a:extLst>
              <a:ext uri="{FF2B5EF4-FFF2-40B4-BE49-F238E27FC236}">
                <a16:creationId xmlns:a16="http://schemas.microsoft.com/office/drawing/2014/main" id="{9BEA5581-0D71-582F-E05A-3C8CE1700890}"/>
              </a:ext>
            </a:extLst>
          </p:cNvPr>
          <p:cNvPicPr>
            <a:picLocks noChangeAspect="1"/>
          </p:cNvPicPr>
          <p:nvPr/>
        </p:nvPicPr>
        <p:blipFill rotWithShape="1">
          <a:blip r:embed="rId5"/>
          <a:srcRect l="7741" t="25619" r="56815" b="52868"/>
          <a:stretch/>
        </p:blipFill>
        <p:spPr>
          <a:xfrm>
            <a:off x="5481846" y="1307096"/>
            <a:ext cx="6501584" cy="2219755"/>
          </a:xfrm>
          <a:prstGeom prst="rect">
            <a:avLst/>
          </a:prstGeom>
        </p:spPr>
      </p:pic>
    </p:spTree>
    <p:extLst>
      <p:ext uri="{BB962C8B-B14F-4D97-AF65-F5344CB8AC3E}">
        <p14:creationId xmlns:p14="http://schemas.microsoft.com/office/powerpoint/2010/main" val="2721393240"/>
      </p:ext>
    </p:extLst>
  </p:cSld>
  <p:clrMapOvr>
    <a:masterClrMapping/>
  </p:clrMapOvr>
  <mc:AlternateContent xmlns:mc="http://schemas.openxmlformats.org/markup-compatibility/2006">
    <mc:Choice xmlns:p14="http://schemas.microsoft.com/office/powerpoint/2010/main" Requires="p14">
      <p:transition spd="slow" p14:dur="2000" advTm="252"/>
    </mc:Choice>
    <mc:Fallback>
      <p:transition spd="slow" advTm="2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6D680D4-3A72-B2C3-FA0B-55098C97B598}"/>
              </a:ext>
            </a:extLst>
          </p:cNvPr>
          <p:cNvSpPr/>
          <p:nvPr/>
        </p:nvSpPr>
        <p:spPr>
          <a:xfrm>
            <a:off x="429129" y="280808"/>
            <a:ext cx="7088800" cy="769441"/>
          </a:xfrm>
          <a:prstGeom prst="rect">
            <a:avLst/>
          </a:prstGeom>
          <a:noFill/>
        </p:spPr>
        <p:txBody>
          <a:bodyPr wrap="none" lIns="91440" tIns="45720" rIns="91440" bIns="45720">
            <a:spAutoFit/>
          </a:bodyPr>
          <a:lstStyle/>
          <a:p>
            <a:pPr algn="ctr"/>
            <a:r>
              <a:rPr lang="en-US" altLang="ja-JP" sz="4400" dirty="0">
                <a:ln w="0"/>
                <a:solidFill>
                  <a:schemeClr val="accent1">
                    <a:lumMod val="75000"/>
                  </a:schemeClr>
                </a:solidFill>
                <a:effectLst>
                  <a:outerShdw blurRad="38100" dist="19050" dir="2700000" algn="tl" rotWithShape="0">
                    <a:schemeClr val="dk1">
                      <a:alpha val="40000"/>
                    </a:schemeClr>
                  </a:outerShdw>
                </a:effectLst>
              </a:rPr>
              <a:t>2. Converted to gray image</a:t>
            </a:r>
            <a:endParaRPr lang="ja-JP" altLang="en-US" sz="4400" b="0"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3" name="正方形/長方形 2">
            <a:extLst>
              <a:ext uri="{FF2B5EF4-FFF2-40B4-BE49-F238E27FC236}">
                <a16:creationId xmlns:a16="http://schemas.microsoft.com/office/drawing/2014/main" id="{2CF7D9B5-F9BD-9C3B-C7A7-A33E4558A64E}"/>
              </a:ext>
            </a:extLst>
          </p:cNvPr>
          <p:cNvSpPr/>
          <p:nvPr/>
        </p:nvSpPr>
        <p:spPr>
          <a:xfrm>
            <a:off x="429129" y="2322677"/>
            <a:ext cx="10387780" cy="707886"/>
          </a:xfrm>
          <a:prstGeom prst="rect">
            <a:avLst/>
          </a:prstGeom>
          <a:noFill/>
        </p:spPr>
        <p:txBody>
          <a:bodyPr wrap="none" lIns="91440" tIns="45720" rIns="91440" bIns="45720">
            <a:spAutoFit/>
          </a:bodyPr>
          <a:lstStyle/>
          <a:p>
            <a:pPr algn="ctr"/>
            <a:r>
              <a:rPr lang="en-US" altLang="ja-JP" sz="4000" b="0" cap="none" spc="0" dirty="0" err="1">
                <a:ln w="0"/>
                <a:solidFill>
                  <a:schemeClr val="tx1"/>
                </a:solidFill>
                <a:effectLst>
                  <a:outerShdw blurRad="38100" dist="19050" dir="2700000" algn="tl" rotWithShape="0">
                    <a:schemeClr val="dk1">
                      <a:alpha val="40000"/>
                    </a:schemeClr>
                  </a:outerShdw>
                </a:effectLst>
              </a:rPr>
              <a:t>cvtCo</a:t>
            </a:r>
            <a:r>
              <a:rPr lang="en-US" altLang="ja-JP" sz="4000" dirty="0" err="1">
                <a:ln w="0"/>
                <a:effectLst>
                  <a:outerShdw blurRad="38100" dist="19050" dir="2700000" algn="tl" rotWithShape="0">
                    <a:schemeClr val="dk1">
                      <a:alpha val="40000"/>
                    </a:schemeClr>
                  </a:outerShdw>
                </a:effectLst>
              </a:rPr>
              <a:t>lor</a:t>
            </a:r>
            <a:r>
              <a:rPr lang="en-US" altLang="ja-JP" sz="4000" dirty="0">
                <a:ln w="0"/>
                <a:effectLst>
                  <a:outerShdw blurRad="38100" dist="19050" dir="2700000" algn="tl" rotWithShape="0">
                    <a:schemeClr val="dk1">
                      <a:alpha val="40000"/>
                    </a:schemeClr>
                  </a:outerShdw>
                </a:effectLst>
              </a:rPr>
              <a:t>() </a:t>
            </a:r>
            <a:r>
              <a:rPr lang="ja-JP" altLang="en-US" sz="4000" dirty="0">
                <a:ln w="0"/>
                <a:effectLst>
                  <a:outerShdw blurRad="38100" dist="19050" dir="2700000" algn="tl" rotWithShape="0">
                    <a:schemeClr val="dk1">
                      <a:alpha val="40000"/>
                    </a:schemeClr>
                  </a:outerShdw>
                </a:effectLst>
              </a:rPr>
              <a:t>→ </a:t>
            </a:r>
            <a:r>
              <a:rPr lang="en-US" altLang="ja-JP" sz="4000" dirty="0">
                <a:ln w="0"/>
                <a:effectLst>
                  <a:outerShdw blurRad="38100" dist="19050" dir="2700000" algn="tl" rotWithShape="0">
                    <a:schemeClr val="dk1">
                      <a:alpha val="40000"/>
                    </a:schemeClr>
                  </a:outerShdw>
                </a:effectLst>
              </a:rPr>
              <a:t>Converts the color of an image</a:t>
            </a:r>
            <a:endParaRPr lang="ja-JP" alt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13" name="図 12">
            <a:extLst>
              <a:ext uri="{FF2B5EF4-FFF2-40B4-BE49-F238E27FC236}">
                <a16:creationId xmlns:a16="http://schemas.microsoft.com/office/drawing/2014/main" id="{7C90335B-D127-F02F-E225-0EB34D2FAB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90769" y="4169432"/>
            <a:ext cx="4430424" cy="2657414"/>
          </a:xfrm>
          <a:prstGeom prst="rect">
            <a:avLst/>
          </a:prstGeom>
        </p:spPr>
      </p:pic>
      <p:pic>
        <p:nvPicPr>
          <p:cNvPr id="14" name="図 13">
            <a:extLst>
              <a:ext uri="{FF2B5EF4-FFF2-40B4-BE49-F238E27FC236}">
                <a16:creationId xmlns:a16="http://schemas.microsoft.com/office/drawing/2014/main" id="{C1F72E78-7E8E-F5AF-FC3F-91AE2BF060C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4157932"/>
            <a:ext cx="4934309" cy="2681386"/>
          </a:xfrm>
          <a:prstGeom prst="rect">
            <a:avLst/>
          </a:prstGeom>
        </p:spPr>
      </p:pic>
      <p:sp>
        <p:nvSpPr>
          <p:cNvPr id="16" name="矢印: 下 15">
            <a:extLst>
              <a:ext uri="{FF2B5EF4-FFF2-40B4-BE49-F238E27FC236}">
                <a16:creationId xmlns:a16="http://schemas.microsoft.com/office/drawing/2014/main" id="{2439B798-44FA-255E-2A4B-BBB765F29F87}"/>
              </a:ext>
            </a:extLst>
          </p:cNvPr>
          <p:cNvSpPr/>
          <p:nvPr/>
        </p:nvSpPr>
        <p:spPr>
          <a:xfrm rot="16200000">
            <a:off x="5764422" y="5271418"/>
            <a:ext cx="548290" cy="454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4441900E-398D-5767-B6B4-F624D9EAA264}"/>
              </a:ext>
            </a:extLst>
          </p:cNvPr>
          <p:cNvSpPr/>
          <p:nvPr/>
        </p:nvSpPr>
        <p:spPr>
          <a:xfrm>
            <a:off x="5070664" y="4311013"/>
            <a:ext cx="2020105" cy="584775"/>
          </a:xfrm>
          <a:prstGeom prst="rect">
            <a:avLst/>
          </a:prstGeom>
          <a:noFill/>
        </p:spPr>
        <p:txBody>
          <a:bodyPr wrap="none" lIns="91440" tIns="45720" rIns="91440" bIns="45720">
            <a:spAutoFit/>
          </a:bodyPr>
          <a:lstStyle/>
          <a:p>
            <a:pPr algn="ctr"/>
            <a:r>
              <a:rPr lang="en-US" altLang="ja-JP" sz="3200" b="0" cap="none" spc="0" dirty="0" err="1">
                <a:ln w="0"/>
                <a:solidFill>
                  <a:schemeClr val="tx1"/>
                </a:solidFill>
                <a:effectLst>
                  <a:outerShdw blurRad="38100" dist="19050" dir="2700000" algn="tl" rotWithShape="0">
                    <a:schemeClr val="dk1">
                      <a:alpha val="40000"/>
                    </a:schemeClr>
                  </a:outerShdw>
                </a:effectLst>
              </a:rPr>
              <a:t>cvtColor</a:t>
            </a:r>
            <a:r>
              <a:rPr lang="en-US" altLang="ja-JP" sz="3200" b="0" cap="none" spc="0" dirty="0">
                <a:ln w="0"/>
                <a:solidFill>
                  <a:schemeClr val="tx1"/>
                </a:solidFill>
                <a:effectLst>
                  <a:outerShdw blurRad="38100" dist="19050" dir="2700000" algn="tl" rotWithShape="0">
                    <a:schemeClr val="dk1">
                      <a:alpha val="40000"/>
                    </a:schemeClr>
                  </a:outerShdw>
                </a:effectLst>
              </a:rPr>
              <a:t>()</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5">
            <p14:nvContentPartPr>
              <p14:cNvPr id="19" name="インク 18">
                <a:extLst>
                  <a:ext uri="{FF2B5EF4-FFF2-40B4-BE49-F238E27FC236}">
                    <a16:creationId xmlns:a16="http://schemas.microsoft.com/office/drawing/2014/main" id="{E78F6703-7BEE-F6BB-20C8-FFFD03830AE2}"/>
                  </a:ext>
                </a:extLst>
              </p14:cNvPr>
              <p14:cNvContentPartPr/>
              <p14:nvPr/>
            </p14:nvContentPartPr>
            <p14:xfrm>
              <a:off x="7038869" y="-552410"/>
              <a:ext cx="360" cy="360"/>
            </p14:xfrm>
          </p:contentPart>
        </mc:Choice>
        <mc:Fallback xmlns="">
          <p:pic>
            <p:nvPicPr>
              <p:cNvPr id="19" name="インク 18">
                <a:extLst>
                  <a:ext uri="{FF2B5EF4-FFF2-40B4-BE49-F238E27FC236}">
                    <a16:creationId xmlns:a16="http://schemas.microsoft.com/office/drawing/2014/main" id="{E78F6703-7BEE-F6BB-20C8-FFFD03830AE2}"/>
                  </a:ext>
                </a:extLst>
              </p:cNvPr>
              <p:cNvPicPr/>
              <p:nvPr/>
            </p:nvPicPr>
            <p:blipFill>
              <a:blip r:embed="rId6"/>
              <a:stretch>
                <a:fillRect/>
              </a:stretch>
            </p:blipFill>
            <p:spPr>
              <a:xfrm>
                <a:off x="7029869" y="-561410"/>
                <a:ext cx="18000" cy="18000"/>
              </a:xfrm>
              <a:prstGeom prst="rect">
                <a:avLst/>
              </a:prstGeom>
            </p:spPr>
          </p:pic>
        </mc:Fallback>
      </mc:AlternateContent>
      <p:grpSp>
        <p:nvGrpSpPr>
          <p:cNvPr id="24" name="グループ化 23">
            <a:extLst>
              <a:ext uri="{FF2B5EF4-FFF2-40B4-BE49-F238E27FC236}">
                <a16:creationId xmlns:a16="http://schemas.microsoft.com/office/drawing/2014/main" id="{20577544-909A-B556-FE12-7C5FAA7B481E}"/>
              </a:ext>
            </a:extLst>
          </p:cNvPr>
          <p:cNvGrpSpPr/>
          <p:nvPr/>
        </p:nvGrpSpPr>
        <p:grpSpPr>
          <a:xfrm>
            <a:off x="7901429" y="-224810"/>
            <a:ext cx="360" cy="360"/>
            <a:chOff x="7901429" y="-224810"/>
            <a:chExt cx="360" cy="360"/>
          </a:xfrm>
        </p:grpSpPr>
        <mc:AlternateContent xmlns:mc="http://schemas.openxmlformats.org/markup-compatibility/2006" xmlns:p14="http://schemas.microsoft.com/office/powerpoint/2010/main">
          <mc:Choice Requires="p14">
            <p:contentPart p14:bwMode="auto" r:id="rId7">
              <p14:nvContentPartPr>
                <p14:cNvPr id="20" name="インク 19">
                  <a:extLst>
                    <a:ext uri="{FF2B5EF4-FFF2-40B4-BE49-F238E27FC236}">
                      <a16:creationId xmlns:a16="http://schemas.microsoft.com/office/drawing/2014/main" id="{FEB2D3E3-4EDA-4450-C9D1-B959423FA309}"/>
                    </a:ext>
                  </a:extLst>
                </p14:cNvPr>
                <p14:cNvContentPartPr/>
                <p14:nvPr/>
              </p14:nvContentPartPr>
              <p14:xfrm>
                <a:off x="7901429" y="-224810"/>
                <a:ext cx="360" cy="360"/>
              </p14:xfrm>
            </p:contentPart>
          </mc:Choice>
          <mc:Fallback xmlns="">
            <p:pic>
              <p:nvPicPr>
                <p:cNvPr id="20" name="インク 19">
                  <a:extLst>
                    <a:ext uri="{FF2B5EF4-FFF2-40B4-BE49-F238E27FC236}">
                      <a16:creationId xmlns:a16="http://schemas.microsoft.com/office/drawing/2014/main" id="{FEB2D3E3-4EDA-4450-C9D1-B959423FA309}"/>
                    </a:ext>
                  </a:extLst>
                </p:cNvPr>
                <p:cNvPicPr/>
                <p:nvPr/>
              </p:nvPicPr>
              <p:blipFill>
                <a:blip r:embed="rId6"/>
                <a:stretch>
                  <a:fillRect/>
                </a:stretch>
              </p:blipFill>
              <p:spPr>
                <a:xfrm>
                  <a:off x="7892789" y="-2338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61BBA4FE-170B-34BB-2B7C-06479D3FAB63}"/>
                    </a:ext>
                  </a:extLst>
                </p14:cNvPr>
                <p14:cNvContentPartPr/>
                <p14:nvPr/>
              </p14:nvContentPartPr>
              <p14:xfrm>
                <a:off x="7901429" y="-224810"/>
                <a:ext cx="360" cy="360"/>
              </p14:xfrm>
            </p:contentPart>
          </mc:Choice>
          <mc:Fallback xmlns="">
            <p:pic>
              <p:nvPicPr>
                <p:cNvPr id="21" name="インク 20">
                  <a:extLst>
                    <a:ext uri="{FF2B5EF4-FFF2-40B4-BE49-F238E27FC236}">
                      <a16:creationId xmlns:a16="http://schemas.microsoft.com/office/drawing/2014/main" id="{61BBA4FE-170B-34BB-2B7C-06479D3FAB63}"/>
                    </a:ext>
                  </a:extLst>
                </p:cNvPr>
                <p:cNvPicPr/>
                <p:nvPr/>
              </p:nvPicPr>
              <p:blipFill>
                <a:blip r:embed="rId6"/>
                <a:stretch>
                  <a:fillRect/>
                </a:stretch>
              </p:blipFill>
              <p:spPr>
                <a:xfrm>
                  <a:off x="7892789" y="-2338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インク 22">
                  <a:extLst>
                    <a:ext uri="{FF2B5EF4-FFF2-40B4-BE49-F238E27FC236}">
                      <a16:creationId xmlns:a16="http://schemas.microsoft.com/office/drawing/2014/main" id="{C90AB107-7636-744D-31C0-CF9E79F2283F}"/>
                    </a:ext>
                  </a:extLst>
                </p14:cNvPr>
                <p14:cNvContentPartPr/>
                <p14:nvPr/>
              </p14:nvContentPartPr>
              <p14:xfrm>
                <a:off x="7901429" y="-224810"/>
                <a:ext cx="360" cy="360"/>
              </p14:xfrm>
            </p:contentPart>
          </mc:Choice>
          <mc:Fallback xmlns="">
            <p:pic>
              <p:nvPicPr>
                <p:cNvPr id="23" name="インク 22">
                  <a:extLst>
                    <a:ext uri="{FF2B5EF4-FFF2-40B4-BE49-F238E27FC236}">
                      <a16:creationId xmlns:a16="http://schemas.microsoft.com/office/drawing/2014/main" id="{C90AB107-7636-744D-31C0-CF9E79F2283F}"/>
                    </a:ext>
                  </a:extLst>
                </p:cNvPr>
                <p:cNvPicPr/>
                <p:nvPr/>
              </p:nvPicPr>
              <p:blipFill>
                <a:blip r:embed="rId6"/>
                <a:stretch>
                  <a:fillRect/>
                </a:stretch>
              </p:blipFill>
              <p:spPr>
                <a:xfrm>
                  <a:off x="7892789" y="-23381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5" name="インク 24">
                <a:extLst>
                  <a:ext uri="{FF2B5EF4-FFF2-40B4-BE49-F238E27FC236}">
                    <a16:creationId xmlns:a16="http://schemas.microsoft.com/office/drawing/2014/main" id="{4911F39C-C14A-543C-579F-FA968A0132B8}"/>
                  </a:ext>
                </a:extLst>
              </p14:cNvPr>
              <p14:cNvContentPartPr/>
              <p14:nvPr/>
            </p14:nvContentPartPr>
            <p14:xfrm>
              <a:off x="9057749" y="-259010"/>
              <a:ext cx="360" cy="360"/>
            </p14:xfrm>
          </p:contentPart>
        </mc:Choice>
        <mc:Fallback xmlns="">
          <p:pic>
            <p:nvPicPr>
              <p:cNvPr id="25" name="インク 24">
                <a:extLst>
                  <a:ext uri="{FF2B5EF4-FFF2-40B4-BE49-F238E27FC236}">
                    <a16:creationId xmlns:a16="http://schemas.microsoft.com/office/drawing/2014/main" id="{4911F39C-C14A-543C-579F-FA968A0132B8}"/>
                  </a:ext>
                </a:extLst>
              </p:cNvPr>
              <p:cNvPicPr/>
              <p:nvPr/>
            </p:nvPicPr>
            <p:blipFill>
              <a:blip r:embed="rId6"/>
              <a:stretch>
                <a:fillRect/>
              </a:stretch>
            </p:blipFill>
            <p:spPr>
              <a:xfrm>
                <a:off x="9048749" y="-268010"/>
                <a:ext cx="18000" cy="18000"/>
              </a:xfrm>
              <a:prstGeom prst="rect">
                <a:avLst/>
              </a:prstGeom>
            </p:spPr>
          </p:pic>
        </mc:Fallback>
      </mc:AlternateContent>
      <p:sp>
        <p:nvSpPr>
          <p:cNvPr id="26" name="正方形/長方形 25">
            <a:extLst>
              <a:ext uri="{FF2B5EF4-FFF2-40B4-BE49-F238E27FC236}">
                <a16:creationId xmlns:a16="http://schemas.microsoft.com/office/drawing/2014/main" id="{8903CCAF-4648-D181-5290-8BDAED35D012}"/>
              </a:ext>
            </a:extLst>
          </p:cNvPr>
          <p:cNvSpPr/>
          <p:nvPr/>
        </p:nvSpPr>
        <p:spPr>
          <a:xfrm>
            <a:off x="11502208" y="6009125"/>
            <a:ext cx="481222" cy="769441"/>
          </a:xfrm>
          <a:prstGeom prst="rect">
            <a:avLst/>
          </a:prstGeom>
          <a:noFill/>
        </p:spPr>
        <p:txBody>
          <a:bodyPr wrap="none" lIns="91440" tIns="45720" rIns="91440" bIns="45720">
            <a:spAutoFit/>
          </a:bodyPr>
          <a:lstStyle/>
          <a:p>
            <a:pPr algn="ctr"/>
            <a:r>
              <a:rPr lang="en-US" altLang="ja-JP" sz="4400" dirty="0">
                <a:ln w="0"/>
                <a:effectLst>
                  <a:outerShdw blurRad="38100" dist="19050" dir="2700000" algn="tl" rotWithShape="0">
                    <a:schemeClr val="dk1">
                      <a:alpha val="40000"/>
                    </a:schemeClr>
                  </a:outerShdw>
                </a:effectLst>
              </a:rPr>
              <a:t>8</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9364372"/>
      </p:ext>
    </p:extLst>
  </p:cSld>
  <p:clrMapOvr>
    <a:masterClrMapping/>
  </p:clrMapOvr>
  <mc:AlternateContent xmlns:mc="http://schemas.openxmlformats.org/markup-compatibility/2006">
    <mc:Choice xmlns:p14="http://schemas.microsoft.com/office/powerpoint/2010/main" Requires="p14">
      <p:transition spd="slow" p14:dur="2000" advTm="503"/>
    </mc:Choice>
    <mc:Fallback>
      <p:transition spd="slow" advTm="5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D015542-028E-0CC2-A58E-0ECD65C6FA64}"/>
              </a:ext>
            </a:extLst>
          </p:cNvPr>
          <p:cNvSpPr/>
          <p:nvPr/>
        </p:nvSpPr>
        <p:spPr>
          <a:xfrm>
            <a:off x="350595" y="571373"/>
            <a:ext cx="6729727" cy="769441"/>
          </a:xfrm>
          <a:prstGeom prst="rect">
            <a:avLst/>
          </a:prstGeom>
          <a:noFill/>
        </p:spPr>
        <p:txBody>
          <a:bodyPr wrap="none" lIns="91440" tIns="45720" rIns="91440" bIns="45720">
            <a:spAutoFit/>
          </a:bodyPr>
          <a:lstStyle/>
          <a:p>
            <a:pPr algn="ctr"/>
            <a:r>
              <a:rPr lang="en-US" altLang="ja-JP" sz="4400" dirty="0">
                <a:ln w="0"/>
                <a:solidFill>
                  <a:schemeClr val="accent1">
                    <a:lumMod val="75000"/>
                  </a:schemeClr>
                </a:solidFill>
                <a:effectLst>
                  <a:outerShdw blurRad="38100" dist="19050" dir="2700000" algn="tl" rotWithShape="0">
                    <a:schemeClr val="dk1">
                      <a:alpha val="40000"/>
                    </a:schemeClr>
                  </a:outerShdw>
                </a:effectLst>
              </a:rPr>
              <a:t>3. Blurring and Smoothing</a:t>
            </a:r>
          </a:p>
        </p:txBody>
      </p:sp>
      <p:sp>
        <p:nvSpPr>
          <p:cNvPr id="4" name="正方形/長方形 3">
            <a:extLst>
              <a:ext uri="{FF2B5EF4-FFF2-40B4-BE49-F238E27FC236}">
                <a16:creationId xmlns:a16="http://schemas.microsoft.com/office/drawing/2014/main" id="{DCA85E33-CA28-94E2-BC6F-91B8C6EF9A7C}"/>
              </a:ext>
            </a:extLst>
          </p:cNvPr>
          <p:cNvSpPr/>
          <p:nvPr/>
        </p:nvSpPr>
        <p:spPr>
          <a:xfrm>
            <a:off x="0" y="1772745"/>
            <a:ext cx="6564619" cy="461665"/>
          </a:xfrm>
          <a:prstGeom prst="rect">
            <a:avLst/>
          </a:prstGeom>
          <a:noFill/>
        </p:spPr>
        <p:txBody>
          <a:bodyPr wrap="none" lIns="91440" tIns="45720" rIns="91440" bIns="45720">
            <a:spAutoFit/>
          </a:bodyPr>
          <a:lstStyle/>
          <a:p>
            <a:pPr algn="ctr"/>
            <a:r>
              <a:rPr lang="en-US" altLang="ja-JP" sz="2400" dirty="0" err="1">
                <a:ln w="0"/>
                <a:effectLst>
                  <a:outerShdw blurRad="38100" dist="19050" dir="2700000" algn="tl" rotWithShape="0">
                    <a:schemeClr val="dk1">
                      <a:alpha val="40000"/>
                    </a:schemeClr>
                  </a:outerShdw>
                </a:effectLst>
              </a:rPr>
              <a:t>medianBlur</a:t>
            </a:r>
            <a:r>
              <a:rPr lang="en-US" altLang="ja-JP" sz="2400" dirty="0">
                <a:ln w="0"/>
                <a:effectLst>
                  <a:outerShdw blurRad="38100" dist="19050" dir="2700000" algn="tl" rotWithShape="0">
                    <a:schemeClr val="dk1">
                      <a:alpha val="40000"/>
                    </a:schemeClr>
                  </a:outerShdw>
                </a:effectLst>
              </a:rPr>
              <a:t>()</a:t>
            </a:r>
            <a:r>
              <a:rPr lang="ja-JP" altLang="en-US" sz="2400" dirty="0">
                <a:ln w="0"/>
                <a:effectLst>
                  <a:outerShdw blurRad="38100" dist="19050" dir="2700000" algn="tl" rotWithShape="0">
                    <a:schemeClr val="dk1">
                      <a:alpha val="40000"/>
                    </a:schemeClr>
                  </a:outerShdw>
                </a:effectLst>
              </a:rPr>
              <a:t>→</a:t>
            </a:r>
            <a:r>
              <a:rPr lang="en-US" altLang="ja-JP" sz="2400" dirty="0">
                <a:ln w="0"/>
                <a:effectLst>
                  <a:outerShdw blurRad="38100" dist="19050" dir="2700000" algn="tl" rotWithShape="0">
                    <a:schemeClr val="dk1">
                      <a:alpha val="40000"/>
                    </a:schemeClr>
                  </a:outerShdw>
                </a:effectLst>
              </a:rPr>
              <a:t>Effective against specific noise</a:t>
            </a:r>
            <a:endParaRPr lang="ja-JP"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373A8A7D-C998-4341-C375-5E570FF1A380}"/>
              </a:ext>
            </a:extLst>
          </p:cNvPr>
          <p:cNvSpPr/>
          <p:nvPr/>
        </p:nvSpPr>
        <p:spPr>
          <a:xfrm>
            <a:off x="469683" y="3223378"/>
            <a:ext cx="3377848" cy="769441"/>
          </a:xfrm>
          <a:prstGeom prst="rect">
            <a:avLst/>
          </a:prstGeom>
          <a:noFill/>
        </p:spPr>
        <p:txBody>
          <a:bodyPr wrap="none" lIns="91440" tIns="45720" rIns="91440" bIns="45720">
            <a:spAutoFit/>
          </a:bodyPr>
          <a:lstStyle/>
          <a:p>
            <a:pPr algn="ctr"/>
            <a:r>
              <a:rPr lang="en-US" altLang="ja-JP" sz="4400" b="0" cap="none" spc="0" dirty="0">
                <a:ln w="0"/>
                <a:solidFill>
                  <a:schemeClr val="tx1"/>
                </a:solidFill>
                <a:effectLst>
                  <a:outerShdw blurRad="38100" dist="19050" dir="2700000" algn="tl" rotWithShape="0">
                    <a:schemeClr val="dk1">
                      <a:alpha val="40000"/>
                    </a:schemeClr>
                  </a:outerShdw>
                </a:effectLst>
              </a:rPr>
              <a:t>Blur()</a:t>
            </a:r>
            <a:r>
              <a:rPr lang="ja-JP" altLang="en-US" sz="4400" b="0" cap="none" spc="0" dirty="0">
                <a:ln w="0"/>
                <a:solidFill>
                  <a:schemeClr val="tx1"/>
                </a:solidFill>
                <a:effectLst>
                  <a:outerShdw blurRad="38100" dist="19050" dir="2700000" algn="tl" rotWithShape="0">
                    <a:schemeClr val="dk1">
                      <a:alpha val="40000"/>
                    </a:schemeClr>
                  </a:outerShdw>
                </a:effectLst>
              </a:rPr>
              <a:t>→</a:t>
            </a:r>
            <a:r>
              <a:rPr lang="ja-JP" altLang="en-US" sz="4400" dirty="0">
                <a:ln w="0"/>
                <a:effectLst>
                  <a:outerShdw blurRad="38100" dist="19050" dir="2700000" algn="tl" rotWithShape="0">
                    <a:schemeClr val="dk1">
                      <a:alpha val="40000"/>
                    </a:schemeClr>
                  </a:outerShdw>
                </a:effectLst>
              </a:rPr>
              <a:t>平均</a:t>
            </a:r>
            <a:endParaRPr lang="ja-JP" alt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6" name="図 5">
            <a:extLst>
              <a:ext uri="{FF2B5EF4-FFF2-40B4-BE49-F238E27FC236}">
                <a16:creationId xmlns:a16="http://schemas.microsoft.com/office/drawing/2014/main" id="{A61780E2-9809-9674-75F1-363203BA600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103285" y="2633534"/>
            <a:ext cx="5047107" cy="3272330"/>
          </a:xfrm>
          <a:prstGeom prst="rect">
            <a:avLst/>
          </a:prstGeom>
        </p:spPr>
      </p:pic>
      <p:pic>
        <p:nvPicPr>
          <p:cNvPr id="13" name="図 12">
            <a:extLst>
              <a:ext uri="{FF2B5EF4-FFF2-40B4-BE49-F238E27FC236}">
                <a16:creationId xmlns:a16="http://schemas.microsoft.com/office/drawing/2014/main" id="{EBAAE069-4148-EC03-F046-F1F47BAFC48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1608" y="2625275"/>
            <a:ext cx="4572151" cy="3272329"/>
          </a:xfrm>
          <a:prstGeom prst="rect">
            <a:avLst/>
          </a:prstGeom>
        </p:spPr>
      </p:pic>
      <p:sp>
        <p:nvSpPr>
          <p:cNvPr id="3" name="正方形/長方形 2">
            <a:extLst>
              <a:ext uri="{FF2B5EF4-FFF2-40B4-BE49-F238E27FC236}">
                <a16:creationId xmlns:a16="http://schemas.microsoft.com/office/drawing/2014/main" id="{98321D7C-7C53-E2DA-FBE7-7F56EB5E977F}"/>
              </a:ext>
            </a:extLst>
          </p:cNvPr>
          <p:cNvSpPr/>
          <p:nvPr/>
        </p:nvSpPr>
        <p:spPr>
          <a:xfrm>
            <a:off x="1173220" y="6019849"/>
            <a:ext cx="2266966"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Gray Image</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AC4FC345-8405-336C-123E-38DB37545642}"/>
              </a:ext>
            </a:extLst>
          </p:cNvPr>
          <p:cNvSpPr/>
          <p:nvPr/>
        </p:nvSpPr>
        <p:spPr>
          <a:xfrm>
            <a:off x="6519294" y="6136647"/>
            <a:ext cx="5472972" cy="584775"/>
          </a:xfrm>
          <a:prstGeom prst="rect">
            <a:avLst/>
          </a:prstGeom>
          <a:noFill/>
        </p:spPr>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Blurred and smoothed image</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2" name="矢印: 下 11">
            <a:extLst>
              <a:ext uri="{FF2B5EF4-FFF2-40B4-BE49-F238E27FC236}">
                <a16:creationId xmlns:a16="http://schemas.microsoft.com/office/drawing/2014/main" id="{A0C292DD-9CC8-F819-0B65-B24A31A4DA2B}"/>
              </a:ext>
            </a:extLst>
          </p:cNvPr>
          <p:cNvSpPr/>
          <p:nvPr/>
        </p:nvSpPr>
        <p:spPr>
          <a:xfrm rot="16200000">
            <a:off x="5662316" y="3965026"/>
            <a:ext cx="548290" cy="849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0FF86C0-4E1B-EE62-0D77-6C511C9EBD9D}"/>
              </a:ext>
            </a:extLst>
          </p:cNvPr>
          <p:cNvSpPr/>
          <p:nvPr/>
        </p:nvSpPr>
        <p:spPr>
          <a:xfrm>
            <a:off x="4569548" y="3007832"/>
            <a:ext cx="2577949" cy="584775"/>
          </a:xfrm>
          <a:prstGeom prst="rect">
            <a:avLst/>
          </a:prstGeom>
          <a:noFill/>
        </p:spPr>
        <p:txBody>
          <a:bodyPr wrap="none" lIns="91440" tIns="45720" rIns="91440" bIns="45720">
            <a:spAutoFit/>
          </a:bodyPr>
          <a:lstStyle/>
          <a:p>
            <a:pPr algn="ctr"/>
            <a:r>
              <a:rPr lang="en-US" altLang="ja-JP" sz="3200" b="0" cap="none" spc="0" dirty="0" err="1">
                <a:ln w="0"/>
                <a:solidFill>
                  <a:schemeClr val="tx1"/>
                </a:solidFill>
                <a:effectLst>
                  <a:outerShdw blurRad="38100" dist="19050" dir="2700000" algn="tl" rotWithShape="0">
                    <a:schemeClr val="dk1">
                      <a:alpha val="40000"/>
                    </a:schemeClr>
                  </a:outerShdw>
                </a:effectLst>
              </a:rPr>
              <a:t>medianBlur</a:t>
            </a:r>
            <a:r>
              <a:rPr lang="en-US" altLang="ja-JP" sz="3200" b="0" cap="none" spc="0" dirty="0">
                <a:ln w="0"/>
                <a:solidFill>
                  <a:schemeClr val="tx1"/>
                </a:solidFill>
                <a:effectLst>
                  <a:outerShdw blurRad="38100" dist="19050" dir="2700000" algn="tl" rotWithShape="0">
                    <a:schemeClr val="dk1">
                      <a:alpha val="40000"/>
                    </a:schemeClr>
                  </a:outerShdw>
                </a:effectLst>
              </a:rPr>
              <a:t>()</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8" name="正方形/長方形 17">
            <a:extLst>
              <a:ext uri="{FF2B5EF4-FFF2-40B4-BE49-F238E27FC236}">
                <a16:creationId xmlns:a16="http://schemas.microsoft.com/office/drawing/2014/main" id="{E26BD59E-E4E3-CD2C-A7CD-F345DED1E7CE}"/>
              </a:ext>
            </a:extLst>
          </p:cNvPr>
          <p:cNvSpPr/>
          <p:nvPr/>
        </p:nvSpPr>
        <p:spPr>
          <a:xfrm>
            <a:off x="11792532" y="6289267"/>
            <a:ext cx="399468" cy="584775"/>
          </a:xfrm>
          <a:prstGeom prst="rect">
            <a:avLst/>
          </a:prstGeom>
          <a:noFill/>
        </p:spPr>
        <p:txBody>
          <a:bodyPr wrap="none" lIns="91440" tIns="45720" rIns="91440" bIns="45720">
            <a:spAutoFit/>
          </a:bodyPr>
          <a:lstStyle/>
          <a:p>
            <a:pPr algn="ctr"/>
            <a:r>
              <a:rPr lang="en-US" altLang="ja-JP" sz="3200" dirty="0">
                <a:ln w="0"/>
                <a:effectLst>
                  <a:outerShdw blurRad="38100" dist="19050" dir="2700000" algn="tl" rotWithShape="0">
                    <a:schemeClr val="dk1">
                      <a:alpha val="40000"/>
                    </a:schemeClr>
                  </a:outerShdw>
                </a:effectLst>
              </a:rPr>
              <a:t>9</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180993"/>
      </p:ext>
    </p:extLst>
  </p:cSld>
  <p:clrMapOvr>
    <a:masterClrMapping/>
  </p:clrMapOvr>
  <mc:AlternateContent xmlns:mc="http://schemas.openxmlformats.org/markup-compatibility/2006">
    <mc:Choice xmlns:p14="http://schemas.microsoft.com/office/powerpoint/2010/main" Requires="p14">
      <p:transition spd="slow" p14:dur="2000" advTm="337"/>
    </mc:Choice>
    <mc:Fallback>
      <p:transition spd="slow" advTm="337"/>
    </mc:Fallback>
  </mc:AlternateContent>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TM02900688[[fn=ファセット]]</Template>
  <TotalTime>21131</TotalTime>
  <Words>1548</Words>
  <Application>Microsoft Office PowerPoint</Application>
  <PresentationFormat>ワイド画面</PresentationFormat>
  <Paragraphs>196</Paragraphs>
  <Slides>22</Slides>
  <Notes>22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-apple-system</vt:lpstr>
      <vt:lpstr>游ゴシック</vt:lpstr>
      <vt:lpstr>游明朝</vt:lpstr>
      <vt:lpstr>Arial</vt:lpstr>
      <vt:lpstr>Cambria Math</vt:lpstr>
      <vt:lpstr>Times New Roman</vt:lpstr>
      <vt:lpstr>Trebuchet MS</vt:lpstr>
      <vt:lpstr>Wingdings 3</vt:lpstr>
      <vt:lpstr>ファセット</vt:lpstr>
      <vt:lpstr>Ball and person detection by color detection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プロジェクト研究A</dc:title>
  <dc:creator>朝倉啓心</dc:creator>
  <cp:lastModifiedBy> </cp:lastModifiedBy>
  <cp:revision>14</cp:revision>
  <dcterms:created xsi:type="dcterms:W3CDTF">2022-05-19T03:13:20Z</dcterms:created>
  <dcterms:modified xsi:type="dcterms:W3CDTF">2023-07-07T00:36:53Z</dcterms:modified>
</cp:coreProperties>
</file>