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4" r:id="rId6"/>
    <p:sldId id="260" r:id="rId7"/>
    <p:sldId id="277" r:id="rId8"/>
    <p:sldId id="266" r:id="rId9"/>
    <p:sldId id="269" r:id="rId10"/>
    <p:sldId id="270" r:id="rId11"/>
    <p:sldId id="271" r:id="rId12"/>
    <p:sldId id="272" r:id="rId13"/>
    <p:sldId id="273" r:id="rId14"/>
    <p:sldId id="274" r:id="rId15"/>
    <p:sldId id="275" r:id="rId16"/>
    <p:sldId id="267" r:id="rId17"/>
    <p:sldId id="263" r:id="rId18"/>
    <p:sldId id="261" r:id="rId19"/>
    <p:sldId id="297" r:id="rId20"/>
    <p:sldId id="298" r:id="rId21"/>
    <p:sldId id="304" r:id="rId22"/>
    <p:sldId id="305" r:id="rId23"/>
    <p:sldId id="306" r:id="rId24"/>
    <p:sldId id="262"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9" r:id="rId39"/>
    <p:sldId id="291" r:id="rId40"/>
    <p:sldId id="292" r:id="rId41"/>
    <p:sldId id="293" r:id="rId42"/>
    <p:sldId id="294" r:id="rId43"/>
    <p:sldId id="295" r:id="rId44"/>
    <p:sldId id="296" r:id="rId45"/>
    <p:sldId id="300" r:id="rId46"/>
    <p:sldId id="301" r:id="rId47"/>
    <p:sldId id="302" r:id="rId48"/>
    <p:sldId id="303" r:id="rId49"/>
    <p:sldId id="307"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62" autoAdjust="0"/>
    <p:restoredTop sz="94660"/>
  </p:normalViewPr>
  <p:slideViewPr>
    <p:cSldViewPr snapToGrid="0">
      <p:cViewPr varScale="1">
        <p:scale>
          <a:sx n="74" d="100"/>
          <a:sy n="74" d="100"/>
        </p:scale>
        <p:origin x="4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8/10/2016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6096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8/10/2016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433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8/10/2016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7162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8/10/2016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510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9691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8/10/2016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5046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t>8/10/2016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7344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8/10/2016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4793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4903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5214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472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8/10/2016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6429504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63287"/>
            <a:ext cx="9144000" cy="2387600"/>
          </a:xfrm>
        </p:spPr>
        <p:txBody>
          <a:bodyPr>
            <a:normAutofit/>
          </a:bodyPr>
          <a:lstStyle/>
          <a:p>
            <a:r>
              <a:rPr lang="en-US" sz="13800" dirty="0" smtClean="0"/>
              <a:t>PRIVACY</a:t>
            </a:r>
            <a:endParaRPr lang="en-US" dirty="0"/>
          </a:p>
        </p:txBody>
      </p:sp>
      <p:pic>
        <p:nvPicPr>
          <p:cNvPr id="4" name="Picture 6" descr="https://upload.wikimedia.org/wikipedia/commons/thumb/3/3f/Seal_of_the_United_States_National_Security_Agency.svg/2000px-Seal_of_the_United_States_National_Security_Agency.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5912" y="388546"/>
            <a:ext cx="3099594" cy="3099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14434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1868"/>
            <a:ext cx="10515600" cy="1325563"/>
          </a:xfrm>
        </p:spPr>
        <p:txBody>
          <a:bodyPr>
            <a:noAutofit/>
          </a:bodyPr>
          <a:lstStyle/>
          <a:p>
            <a:r>
              <a:rPr lang="en-US" sz="6000" dirty="0" smtClean="0"/>
              <a:t>FAIR CREDIT REPORTING ACT (1970)</a:t>
            </a:r>
            <a:endParaRPr lang="en-US" sz="6000" dirty="0"/>
          </a:p>
        </p:txBody>
      </p:sp>
      <p:sp>
        <p:nvSpPr>
          <p:cNvPr id="3" name="Content Placeholder 2"/>
          <p:cNvSpPr>
            <a:spLocks noGrp="1"/>
          </p:cNvSpPr>
          <p:nvPr>
            <p:ph idx="1"/>
          </p:nvPr>
        </p:nvSpPr>
        <p:spPr>
          <a:xfrm>
            <a:off x="838200" y="2348139"/>
            <a:ext cx="10515600" cy="4351338"/>
          </a:xfrm>
        </p:spPr>
        <p:txBody>
          <a:bodyPr>
            <a:normAutofit/>
          </a:bodyPr>
          <a:lstStyle/>
          <a:p>
            <a:r>
              <a:rPr lang="en-PH" sz="3200" dirty="0">
                <a:latin typeface="+mj-lt"/>
              </a:rPr>
              <a:t> regulates the operations of credit-reporting bureaus, including how they collect, store, and use credit information. </a:t>
            </a:r>
          </a:p>
          <a:p>
            <a:r>
              <a:rPr lang="en-PH" sz="3200" dirty="0">
                <a:latin typeface="+mj-lt"/>
              </a:rPr>
              <a:t> designed to ensure the accuracy, fairness, and privacy of information gathered by the credit-reporting companies and to check those systems that gather and sell information about people. </a:t>
            </a:r>
          </a:p>
          <a:p>
            <a:endParaRPr lang="en-US" sz="3200" dirty="0">
              <a:latin typeface="+mj-lt"/>
            </a:endParaRPr>
          </a:p>
        </p:txBody>
      </p:sp>
    </p:spTree>
    <p:extLst>
      <p:ext uri="{BB962C8B-B14F-4D97-AF65-F5344CB8AC3E}">
        <p14:creationId xmlns:p14="http://schemas.microsoft.com/office/powerpoint/2010/main" val="15772883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7982"/>
            <a:ext cx="10515600" cy="1325563"/>
          </a:xfrm>
        </p:spPr>
        <p:txBody>
          <a:bodyPr>
            <a:noAutofit/>
          </a:bodyPr>
          <a:lstStyle/>
          <a:p>
            <a:r>
              <a:rPr lang="en-PH" sz="6600" dirty="0" smtClean="0"/>
              <a:t>RIGHT TO FINANCIAL PRIVACY ACT (1978</a:t>
            </a:r>
            <a:r>
              <a:rPr lang="en-PH" sz="6600" dirty="0"/>
              <a:t>)</a:t>
            </a:r>
            <a:endParaRPr lang="en-US" sz="6600" dirty="0"/>
          </a:p>
        </p:txBody>
      </p:sp>
      <p:sp>
        <p:nvSpPr>
          <p:cNvPr id="3" name="Content Placeholder 2"/>
          <p:cNvSpPr>
            <a:spLocks noGrp="1"/>
          </p:cNvSpPr>
          <p:nvPr>
            <p:ph idx="1"/>
          </p:nvPr>
        </p:nvSpPr>
        <p:spPr>
          <a:xfrm>
            <a:off x="838200" y="2656114"/>
            <a:ext cx="10515600" cy="3534228"/>
          </a:xfrm>
        </p:spPr>
        <p:txBody>
          <a:bodyPr>
            <a:normAutofit/>
          </a:bodyPr>
          <a:lstStyle/>
          <a:p>
            <a:r>
              <a:rPr lang="en-PH" sz="3600" dirty="0">
                <a:latin typeface="+mj-lt"/>
              </a:rPr>
              <a:t>The </a:t>
            </a:r>
            <a:r>
              <a:rPr lang="en-PH" sz="3600" b="1" dirty="0">
                <a:solidFill>
                  <a:srgbClr val="C00000"/>
                </a:solidFill>
                <a:latin typeface="+mj-lt"/>
              </a:rPr>
              <a:t>Right to Financial Privacy Act</a:t>
            </a:r>
            <a:r>
              <a:rPr lang="en-PH" sz="3600" dirty="0">
                <a:latin typeface="+mj-lt"/>
              </a:rPr>
              <a:t> protects the records of financial institution customers from unauthorized scrutiny by the federal government.</a:t>
            </a:r>
          </a:p>
          <a:p>
            <a:endParaRPr lang="en-US" sz="3600" dirty="0">
              <a:latin typeface="+mj-lt"/>
            </a:endParaRPr>
          </a:p>
        </p:txBody>
      </p:sp>
    </p:spTree>
    <p:extLst>
      <p:ext uri="{BB962C8B-B14F-4D97-AF65-F5344CB8AC3E}">
        <p14:creationId xmlns:p14="http://schemas.microsoft.com/office/powerpoint/2010/main" val="157619587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6382"/>
            <a:ext cx="10515600" cy="1325563"/>
          </a:xfrm>
        </p:spPr>
        <p:txBody>
          <a:bodyPr>
            <a:noAutofit/>
          </a:bodyPr>
          <a:lstStyle/>
          <a:p>
            <a:r>
              <a:rPr lang="en-PH" sz="4800" dirty="0"/>
              <a:t>to gain access to a customer’s financial records, the government must obtain one of the following: </a:t>
            </a:r>
            <a:endParaRPr lang="en-US" sz="4800" dirty="0"/>
          </a:p>
        </p:txBody>
      </p:sp>
      <p:sp>
        <p:nvSpPr>
          <p:cNvPr id="3" name="Content Placeholder 2"/>
          <p:cNvSpPr>
            <a:spLocks noGrp="1"/>
          </p:cNvSpPr>
          <p:nvPr>
            <p:ph idx="1"/>
          </p:nvPr>
        </p:nvSpPr>
        <p:spPr>
          <a:xfrm>
            <a:off x="838200" y="2318401"/>
            <a:ext cx="10394707" cy="3520027"/>
          </a:xfrm>
        </p:spPr>
        <p:txBody>
          <a:bodyPr>
            <a:noAutofit/>
          </a:bodyPr>
          <a:lstStyle/>
          <a:p>
            <a:r>
              <a:rPr lang="en-PH" sz="3200" dirty="0">
                <a:latin typeface="+mj-lt"/>
              </a:rPr>
              <a:t>an authorization signed by the customer that identifies the records, the reasons the records are requested, and the customer’s rights under the act, </a:t>
            </a:r>
          </a:p>
          <a:p>
            <a:r>
              <a:rPr lang="en-PH" sz="3200" dirty="0">
                <a:latin typeface="+mj-lt"/>
              </a:rPr>
              <a:t>an appropriate administrative or judicial subpoena or summons, </a:t>
            </a:r>
          </a:p>
          <a:p>
            <a:r>
              <a:rPr lang="en-PH" sz="3200" dirty="0">
                <a:latin typeface="+mj-lt"/>
              </a:rPr>
              <a:t>a qualified search warrant, or </a:t>
            </a:r>
          </a:p>
          <a:p>
            <a:r>
              <a:rPr lang="en-PH" sz="3200" dirty="0">
                <a:latin typeface="+mj-lt"/>
              </a:rPr>
              <a:t>a formal written request by a government agency (can be used only if no administrative summons or subpoena authority is available)</a:t>
            </a:r>
          </a:p>
          <a:p>
            <a:endParaRPr lang="en-US" sz="3200" dirty="0">
              <a:latin typeface="+mj-lt"/>
            </a:endParaRPr>
          </a:p>
        </p:txBody>
      </p:sp>
    </p:spTree>
    <p:extLst>
      <p:ext uri="{BB962C8B-B14F-4D97-AF65-F5344CB8AC3E}">
        <p14:creationId xmlns:p14="http://schemas.microsoft.com/office/powerpoint/2010/main" val="32223716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9925"/>
            <a:ext cx="10515600" cy="1325563"/>
          </a:xfrm>
        </p:spPr>
        <p:txBody>
          <a:bodyPr>
            <a:noAutofit/>
          </a:bodyPr>
          <a:lstStyle/>
          <a:p>
            <a:r>
              <a:rPr lang="en-PH" sz="6600" dirty="0"/>
              <a:t>Gramm-Leach-Bliley Act (1999) </a:t>
            </a:r>
            <a:endParaRPr lang="en-US" sz="6600" dirty="0"/>
          </a:p>
        </p:txBody>
      </p:sp>
      <p:sp>
        <p:nvSpPr>
          <p:cNvPr id="3" name="Content Placeholder 2"/>
          <p:cNvSpPr>
            <a:spLocks noGrp="1"/>
          </p:cNvSpPr>
          <p:nvPr>
            <p:ph idx="1"/>
          </p:nvPr>
        </p:nvSpPr>
        <p:spPr>
          <a:xfrm>
            <a:off x="838200" y="2481943"/>
            <a:ext cx="10515600" cy="2954792"/>
          </a:xfrm>
        </p:spPr>
        <p:txBody>
          <a:bodyPr>
            <a:normAutofit lnSpcReduction="10000"/>
          </a:bodyPr>
          <a:lstStyle/>
          <a:p>
            <a:r>
              <a:rPr lang="en-PH" sz="3600" dirty="0">
                <a:latin typeface="+mj-lt"/>
              </a:rPr>
              <a:t>The </a:t>
            </a:r>
            <a:r>
              <a:rPr lang="en-PH" sz="3600" dirty="0">
                <a:solidFill>
                  <a:srgbClr val="C00000"/>
                </a:solidFill>
                <a:latin typeface="+mj-lt"/>
              </a:rPr>
              <a:t>Gramm-Leach-Bliley Act (GLBA) </a:t>
            </a:r>
            <a:r>
              <a:rPr lang="en-PH" sz="3600" dirty="0">
                <a:latin typeface="+mj-lt"/>
              </a:rPr>
              <a:t>establishes guidelines for the collection and disclosure of personal financial information; requires financial institutions to document their data security plan; and encourages institutions to implement safeguards against pretexting.</a:t>
            </a:r>
          </a:p>
          <a:p>
            <a:endParaRPr lang="en-US" sz="3600" dirty="0">
              <a:latin typeface="+mj-lt"/>
            </a:endParaRPr>
          </a:p>
        </p:txBody>
      </p:sp>
    </p:spTree>
    <p:extLst>
      <p:ext uri="{BB962C8B-B14F-4D97-AF65-F5344CB8AC3E}">
        <p14:creationId xmlns:p14="http://schemas.microsoft.com/office/powerpoint/2010/main" val="2967367822"/>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PH" sz="4800" dirty="0"/>
              <a:t>Three key rules that affect personal privacy</a:t>
            </a:r>
            <a:endParaRPr lang="en-US" sz="4800" dirty="0"/>
          </a:p>
        </p:txBody>
      </p:sp>
      <p:sp>
        <p:nvSpPr>
          <p:cNvPr id="3" name="Content Placeholder 2"/>
          <p:cNvSpPr>
            <a:spLocks noGrp="1"/>
          </p:cNvSpPr>
          <p:nvPr>
            <p:ph idx="1"/>
          </p:nvPr>
        </p:nvSpPr>
        <p:spPr>
          <a:xfrm>
            <a:off x="898646" y="1690688"/>
            <a:ext cx="10394707" cy="4903295"/>
          </a:xfrm>
        </p:spPr>
        <p:txBody>
          <a:bodyPr>
            <a:noAutofit/>
          </a:bodyPr>
          <a:lstStyle/>
          <a:p>
            <a:r>
              <a:rPr lang="en-PH" b="1" dirty="0">
                <a:latin typeface="+mj-lt"/>
              </a:rPr>
              <a:t>Financial Privacy Rule</a:t>
            </a:r>
          </a:p>
          <a:p>
            <a:pPr marL="0" indent="0">
              <a:buNone/>
            </a:pPr>
            <a:r>
              <a:rPr lang="en-PH" dirty="0">
                <a:latin typeface="+mj-lt"/>
              </a:rPr>
              <a:t>	- established mandatory guidelines for the collection and disclosure of personal financial information by financial organizations</a:t>
            </a:r>
          </a:p>
          <a:p>
            <a:r>
              <a:rPr lang="en-PH" b="1" dirty="0">
                <a:latin typeface="+mj-lt"/>
              </a:rPr>
              <a:t>Safeguards Rule</a:t>
            </a:r>
          </a:p>
          <a:p>
            <a:pPr marL="0" indent="0">
              <a:buNone/>
            </a:pPr>
            <a:r>
              <a:rPr lang="en-PH" dirty="0">
                <a:latin typeface="+mj-lt"/>
              </a:rPr>
              <a:t>	-  requires each financial institution to document a data security plan describing the company’s preparation and plans for the ongoing protection of clients’ personal data. </a:t>
            </a:r>
          </a:p>
          <a:p>
            <a:r>
              <a:rPr lang="en-PH" b="1" dirty="0">
                <a:latin typeface="+mj-lt"/>
              </a:rPr>
              <a:t>Pretexting Rule</a:t>
            </a:r>
          </a:p>
          <a:p>
            <a:pPr marL="0" indent="0">
              <a:buNone/>
            </a:pPr>
            <a:r>
              <a:rPr lang="en-PH" dirty="0">
                <a:latin typeface="+mj-lt"/>
              </a:rPr>
              <a:t>	- addresses attempts by people to access personal information without proper authority by such means as impersonating an account holder or </a:t>
            </a:r>
            <a:r>
              <a:rPr lang="en-PH" dirty="0" smtClean="0">
                <a:latin typeface="+mj-lt"/>
              </a:rPr>
              <a:t>phishing</a:t>
            </a:r>
            <a:endParaRPr lang="en-PH" dirty="0">
              <a:latin typeface="+mj-lt"/>
            </a:endParaRPr>
          </a:p>
        </p:txBody>
      </p:sp>
    </p:spTree>
    <p:extLst>
      <p:ext uri="{BB962C8B-B14F-4D97-AF65-F5344CB8AC3E}">
        <p14:creationId xmlns:p14="http://schemas.microsoft.com/office/powerpoint/2010/main" val="27668325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4783"/>
            <a:ext cx="10515600" cy="1325563"/>
          </a:xfrm>
        </p:spPr>
        <p:txBody>
          <a:bodyPr>
            <a:noAutofit/>
          </a:bodyPr>
          <a:lstStyle/>
          <a:p>
            <a:r>
              <a:rPr lang="en-PH" sz="4800" dirty="0"/>
              <a:t>Fair and Accurate Credit Transactions Act (2003) </a:t>
            </a:r>
            <a:endParaRPr lang="en-US" sz="4800" dirty="0"/>
          </a:p>
        </p:txBody>
      </p:sp>
      <p:sp>
        <p:nvSpPr>
          <p:cNvPr id="3" name="Content Placeholder 2"/>
          <p:cNvSpPr>
            <a:spLocks noGrp="1"/>
          </p:cNvSpPr>
          <p:nvPr>
            <p:ph idx="1"/>
          </p:nvPr>
        </p:nvSpPr>
        <p:spPr>
          <a:xfrm>
            <a:off x="838200" y="2188483"/>
            <a:ext cx="10515600" cy="4351338"/>
          </a:xfrm>
        </p:spPr>
        <p:txBody>
          <a:bodyPr>
            <a:normAutofit/>
          </a:bodyPr>
          <a:lstStyle/>
          <a:p>
            <a:r>
              <a:rPr lang="en-PH" sz="3600" dirty="0">
                <a:latin typeface="+mj-lt"/>
              </a:rPr>
              <a:t> The Fair and Accurate Credit Transaction Act allows consumers to request and obtain a free credit report once each year from each of the three primary consumer credit reporting companies (Equifax, Experian, and </a:t>
            </a:r>
            <a:r>
              <a:rPr lang="en-PH" sz="3600" dirty="0" err="1">
                <a:latin typeface="+mj-lt"/>
              </a:rPr>
              <a:t>TransUnion</a:t>
            </a:r>
            <a:r>
              <a:rPr lang="en-PH" sz="3600" dirty="0">
                <a:latin typeface="+mj-lt"/>
              </a:rPr>
              <a:t>)</a:t>
            </a:r>
          </a:p>
          <a:p>
            <a:endParaRPr lang="en-US" sz="3600" dirty="0">
              <a:latin typeface="+mj-lt"/>
            </a:endParaRPr>
          </a:p>
        </p:txBody>
      </p:sp>
    </p:spTree>
    <p:extLst>
      <p:ext uri="{BB962C8B-B14F-4D97-AF65-F5344CB8AC3E}">
        <p14:creationId xmlns:p14="http://schemas.microsoft.com/office/powerpoint/2010/main" val="1788269094"/>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5050" y="951659"/>
            <a:ext cx="10484091" cy="3535748"/>
          </a:xfrm>
        </p:spPr>
        <p:txBody>
          <a:bodyPr>
            <a:normAutofit/>
          </a:bodyPr>
          <a:lstStyle/>
          <a:p>
            <a:r>
              <a:rPr lang="en-US" sz="12500" dirty="0" smtClean="0"/>
              <a:t>HEALTH INFORMATION</a:t>
            </a:r>
            <a:endParaRPr lang="en-US" sz="12500" dirty="0"/>
          </a:p>
        </p:txBody>
      </p:sp>
      <p:sp>
        <p:nvSpPr>
          <p:cNvPr id="4" name="TextBox 3"/>
          <p:cNvSpPr txBox="1"/>
          <p:nvPr/>
        </p:nvSpPr>
        <p:spPr>
          <a:xfrm>
            <a:off x="0" y="4487407"/>
            <a:ext cx="12210459" cy="461665"/>
          </a:xfrm>
          <a:prstGeom prst="rect">
            <a:avLst/>
          </a:prstGeom>
          <a:noFill/>
        </p:spPr>
        <p:txBody>
          <a:bodyPr wrap="none" rtlCol="0">
            <a:spAutoFit/>
          </a:bodyPr>
          <a:lstStyle/>
          <a:p>
            <a:r>
              <a:rPr lang="en-US" sz="2400" dirty="0" smtClean="0">
                <a:solidFill>
                  <a:schemeClr val="bg2">
                    <a:lumMod val="50000"/>
                  </a:schemeClr>
                </a:solidFill>
                <a:latin typeface="+mj-lt"/>
              </a:rPr>
              <a:t>Health Insurance Portability and Accountability Act ,The American Recovery and Reinvestment Act</a:t>
            </a:r>
            <a:endParaRPr lang="en-US" sz="2400" dirty="0">
              <a:solidFill>
                <a:schemeClr val="bg2">
                  <a:lumMod val="50000"/>
                </a:schemeClr>
              </a:solidFill>
              <a:latin typeface="+mj-lt"/>
            </a:endParaRPr>
          </a:p>
        </p:txBody>
      </p:sp>
    </p:spTree>
    <p:extLst>
      <p:ext uri="{BB962C8B-B14F-4D97-AF65-F5344CB8AC3E}">
        <p14:creationId xmlns:p14="http://schemas.microsoft.com/office/powerpoint/2010/main" val="410662027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15884"/>
            <a:ext cx="10396883" cy="1521881"/>
          </a:xfrm>
        </p:spPr>
        <p:txBody>
          <a:bodyPr>
            <a:noAutofit/>
          </a:bodyPr>
          <a:lstStyle/>
          <a:p>
            <a:r>
              <a:rPr lang="en-US" sz="5500" dirty="0"/>
              <a:t>Health Insurance Portability and Accountability Act (1996)</a:t>
            </a:r>
          </a:p>
        </p:txBody>
      </p:sp>
      <p:sp>
        <p:nvSpPr>
          <p:cNvPr id="3" name="Content Placeholder 2"/>
          <p:cNvSpPr>
            <a:spLocks noGrp="1"/>
          </p:cNvSpPr>
          <p:nvPr>
            <p:ph idx="1"/>
          </p:nvPr>
        </p:nvSpPr>
        <p:spPr/>
        <p:txBody>
          <a:bodyPr/>
          <a:lstStyle/>
          <a:p>
            <a:r>
              <a:rPr lang="en-US" dirty="0">
                <a:latin typeface="+mj-lt"/>
              </a:rPr>
              <a:t> designed to improve the portability and continuity of health insurance coverage; to reduce fraud, waste, and abuse in health insurance and healthcare delivery; and to simplify the administration of health insurance. </a:t>
            </a:r>
            <a:endParaRPr lang="en-US" dirty="0" smtClean="0">
              <a:latin typeface="+mj-lt"/>
            </a:endParaRPr>
          </a:p>
          <a:p>
            <a:r>
              <a:rPr lang="en-US" dirty="0" smtClean="0">
                <a:latin typeface="+mj-lt"/>
              </a:rPr>
              <a:t>HIPPA requires healthcare organizations to employ standardized electronic transactions, codes and identifiers to enable them to fully digitize medical records, thus making it impossible to exchange medical data over the internet</a:t>
            </a:r>
          </a:p>
          <a:p>
            <a:r>
              <a:rPr lang="en-US" dirty="0" smtClean="0">
                <a:latin typeface="+mj-lt"/>
              </a:rPr>
              <a:t>Healthcare providers must obtain written consent from patients prior to disclosing any information in their medical records </a:t>
            </a:r>
          </a:p>
        </p:txBody>
      </p:sp>
    </p:spTree>
    <p:extLst>
      <p:ext uri="{BB962C8B-B14F-4D97-AF65-F5344CB8AC3E}">
        <p14:creationId xmlns:p14="http://schemas.microsoft.com/office/powerpoint/2010/main" val="36420191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t>The American Recovery and Reinvestment Act (2009)</a:t>
            </a:r>
            <a:endParaRPr lang="en-US" sz="4800" dirty="0"/>
          </a:p>
        </p:txBody>
      </p:sp>
      <p:sp>
        <p:nvSpPr>
          <p:cNvPr id="3" name="Content Placeholder 2"/>
          <p:cNvSpPr>
            <a:spLocks noGrp="1"/>
          </p:cNvSpPr>
          <p:nvPr>
            <p:ph idx="1"/>
          </p:nvPr>
        </p:nvSpPr>
        <p:spPr/>
        <p:txBody>
          <a:bodyPr>
            <a:normAutofit fontScale="92500"/>
          </a:bodyPr>
          <a:lstStyle/>
          <a:p>
            <a:r>
              <a:rPr lang="en-US" sz="3600" dirty="0" smtClean="0">
                <a:latin typeface="+mj-lt"/>
              </a:rPr>
              <a:t>Is a wide-ranging act passed in 2009 that authorized $787 billion in spending and tax cuts over a 10-year period.</a:t>
            </a:r>
          </a:p>
          <a:p>
            <a:r>
              <a:rPr lang="en-US" sz="3600" dirty="0" smtClean="0">
                <a:latin typeface="+mj-lt"/>
              </a:rPr>
              <a:t>Title XIII, Subtitle D of this act (known as the Health Information Technology for Economic and Clinical Health Act, or HITECH) included strong privacy provisions for electronic health records, including banning the sale of health information, promoting the use of audit trails and encryption, and providing rights of access for patients</a:t>
            </a:r>
            <a:endParaRPr lang="en-US" sz="3600" dirty="0">
              <a:latin typeface="+mj-lt"/>
            </a:endParaRPr>
          </a:p>
        </p:txBody>
      </p:sp>
    </p:spTree>
    <p:extLst>
      <p:ext uri="{BB962C8B-B14F-4D97-AF65-F5344CB8AC3E}">
        <p14:creationId xmlns:p14="http://schemas.microsoft.com/office/powerpoint/2010/main" val="281443639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8000" dirty="0" smtClean="0"/>
              <a:t>CHILDREN’S </a:t>
            </a:r>
            <a:br>
              <a:rPr lang="en-US" sz="8000" dirty="0" smtClean="0"/>
            </a:br>
            <a:r>
              <a:rPr lang="en-US" sz="8000" dirty="0" smtClean="0"/>
              <a:t>PERSONAL DATA</a:t>
            </a:r>
            <a:endParaRPr lang="en-US" sz="8000" dirty="0"/>
          </a:p>
        </p:txBody>
      </p:sp>
      <p:sp>
        <p:nvSpPr>
          <p:cNvPr id="5" name="Subtitle 4"/>
          <p:cNvSpPr>
            <a:spLocks noGrp="1"/>
          </p:cNvSpPr>
          <p:nvPr>
            <p:ph type="subTitle" idx="1"/>
          </p:nvPr>
        </p:nvSpPr>
        <p:spPr/>
        <p:txBody>
          <a:bodyPr/>
          <a:lstStyle/>
          <a:p>
            <a:r>
              <a:rPr lang="en-US" dirty="0" smtClean="0">
                <a:solidFill>
                  <a:schemeClr val="bg2">
                    <a:lumMod val="50000"/>
                  </a:schemeClr>
                </a:solidFill>
                <a:latin typeface="+mj-lt"/>
              </a:rPr>
              <a:t>Family Educational Rights and Privacy Act , Children’s Online Privacy Protection Act</a:t>
            </a:r>
            <a:endParaRPr lang="en-US" dirty="0">
              <a:solidFill>
                <a:schemeClr val="bg2">
                  <a:lumMod val="50000"/>
                </a:schemeClr>
              </a:solidFill>
              <a:latin typeface="+mj-lt"/>
            </a:endParaRPr>
          </a:p>
        </p:txBody>
      </p:sp>
    </p:spTree>
    <p:extLst>
      <p:ext uri="{BB962C8B-B14F-4D97-AF65-F5344CB8AC3E}">
        <p14:creationId xmlns:p14="http://schemas.microsoft.com/office/powerpoint/2010/main" val="416362495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600" dirty="0" smtClean="0"/>
              <a:t>National Security </a:t>
            </a:r>
            <a:r>
              <a:rPr lang="en-US" sz="6600" dirty="0"/>
              <a:t>A</a:t>
            </a:r>
            <a:r>
              <a:rPr lang="en-US" sz="6600" dirty="0" smtClean="0"/>
              <a:t>gency (NSA)</a:t>
            </a:r>
            <a:endParaRPr lang="en-US" sz="6600" dirty="0"/>
          </a:p>
        </p:txBody>
      </p:sp>
      <p:sp>
        <p:nvSpPr>
          <p:cNvPr id="3" name="Content Placeholder 2"/>
          <p:cNvSpPr>
            <a:spLocks noGrp="1"/>
          </p:cNvSpPr>
          <p:nvPr>
            <p:ph idx="1"/>
          </p:nvPr>
        </p:nvSpPr>
        <p:spPr>
          <a:xfrm>
            <a:off x="838200" y="1690688"/>
            <a:ext cx="10515600" cy="4351338"/>
          </a:xfrm>
        </p:spPr>
        <p:txBody>
          <a:bodyPr>
            <a:noAutofit/>
          </a:bodyPr>
          <a:lstStyle/>
          <a:p>
            <a:r>
              <a:rPr lang="en-US" sz="3000" dirty="0" smtClean="0">
                <a:latin typeface="+mj-lt"/>
              </a:rPr>
              <a:t>The National Security Agency (NSA), an intelligence agency of the U.S. government, is responsible for the making and breaking of codes used to encrypt sensitive communications, and for the interception of signals on behalf of the federal government. </a:t>
            </a:r>
          </a:p>
          <a:p>
            <a:r>
              <a:rPr lang="en-US" sz="3000" dirty="0" smtClean="0">
                <a:latin typeface="+mj-lt"/>
              </a:rPr>
              <a:t>The NSA has established a comprehensive telecommunications network capable of monitoring billions of emails and phone calls-whether they originated within </a:t>
            </a:r>
            <a:r>
              <a:rPr lang="en-US" sz="3000" smtClean="0">
                <a:latin typeface="+mj-lt"/>
              </a:rPr>
              <a:t>the United </a:t>
            </a:r>
            <a:r>
              <a:rPr lang="en-US" sz="3000" dirty="0">
                <a:latin typeface="+mj-lt"/>
              </a:rPr>
              <a:t>S</a:t>
            </a:r>
            <a:r>
              <a:rPr lang="en-US" sz="3000" smtClean="0">
                <a:latin typeface="+mj-lt"/>
              </a:rPr>
              <a:t>tates </a:t>
            </a:r>
            <a:r>
              <a:rPr lang="en-US" sz="3000" dirty="0" smtClean="0">
                <a:latin typeface="+mj-lt"/>
              </a:rPr>
              <a:t>or overseas.</a:t>
            </a:r>
          </a:p>
          <a:p>
            <a:r>
              <a:rPr lang="en-US" sz="3000" dirty="0" smtClean="0">
                <a:latin typeface="+mj-lt"/>
              </a:rPr>
              <a:t>The Advanced Encryption Standard (AES) algorithm is the current state-of-the-art standard for encrypting top-secret communications</a:t>
            </a:r>
          </a:p>
          <a:p>
            <a:endParaRPr lang="en-US" sz="3000" dirty="0">
              <a:latin typeface="+mj-lt"/>
            </a:endParaRPr>
          </a:p>
        </p:txBody>
      </p:sp>
    </p:spTree>
    <p:extLst>
      <p:ext uri="{BB962C8B-B14F-4D97-AF65-F5344CB8AC3E}">
        <p14:creationId xmlns:p14="http://schemas.microsoft.com/office/powerpoint/2010/main" val="345664604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806" y="1115242"/>
            <a:ext cx="10515600" cy="4351338"/>
          </a:xfrm>
        </p:spPr>
        <p:txBody>
          <a:bodyPr>
            <a:normAutofit fontScale="92500"/>
          </a:bodyPr>
          <a:lstStyle/>
          <a:p>
            <a:r>
              <a:rPr lang="en-US" sz="3600" dirty="0" smtClean="0">
                <a:latin typeface="+mj-lt"/>
              </a:rPr>
              <a:t> Norton Online Living reports that 40 percent of teens have received an online request for personal information. In addition, an estimated 16 percent of U.S. children have been approached online by </a:t>
            </a:r>
            <a:r>
              <a:rPr lang="en-US" sz="3600" smtClean="0">
                <a:latin typeface="+mj-lt"/>
              </a:rPr>
              <a:t>a stranger.</a:t>
            </a:r>
            <a:endParaRPr lang="en-US" sz="3600" dirty="0" smtClean="0">
              <a:latin typeface="+mj-lt"/>
            </a:endParaRPr>
          </a:p>
          <a:p>
            <a:r>
              <a:rPr lang="en-US" sz="3600" dirty="0" smtClean="0">
                <a:latin typeface="+mj-lt"/>
              </a:rPr>
              <a:t>Many people feel that there is a need to protect children from being exposed to inappropriate material and online predators; becoming the target of harassment; divulging personal data; and becoming involved in gambling or other inappropriate behavior. </a:t>
            </a:r>
            <a:endParaRPr lang="en-US" sz="3600" dirty="0">
              <a:latin typeface="+mj-lt"/>
            </a:endParaRPr>
          </a:p>
        </p:txBody>
      </p:sp>
    </p:spTree>
    <p:extLst>
      <p:ext uri="{BB962C8B-B14F-4D97-AF65-F5344CB8AC3E}">
        <p14:creationId xmlns:p14="http://schemas.microsoft.com/office/powerpoint/2010/main" val="2893887074"/>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smtClean="0"/>
              <a:t>Family Educational Rights and Privacy Act (1974)</a:t>
            </a:r>
            <a:endParaRPr lang="en-US" sz="5400" dirty="0"/>
          </a:p>
        </p:txBody>
      </p:sp>
      <p:sp>
        <p:nvSpPr>
          <p:cNvPr id="3" name="Content Placeholder 2"/>
          <p:cNvSpPr>
            <a:spLocks noGrp="1"/>
          </p:cNvSpPr>
          <p:nvPr>
            <p:ph idx="1"/>
          </p:nvPr>
        </p:nvSpPr>
        <p:spPr>
          <a:xfrm>
            <a:off x="838200" y="1825624"/>
            <a:ext cx="10515600" cy="4763861"/>
          </a:xfrm>
        </p:spPr>
        <p:txBody>
          <a:bodyPr>
            <a:normAutofit lnSpcReduction="10000"/>
          </a:bodyPr>
          <a:lstStyle/>
          <a:p>
            <a:r>
              <a:rPr lang="en-US" dirty="0" smtClean="0">
                <a:latin typeface="+mj-lt"/>
              </a:rPr>
              <a:t> is a federal law that assigns certain rights to parents regarding their children’s educational records. These rights transfer to the student once the student reaches the age of 18 or if he or she attends a school beyond the high school level. </a:t>
            </a:r>
          </a:p>
          <a:p>
            <a:r>
              <a:rPr lang="en-US" dirty="0" smtClean="0">
                <a:latin typeface="+mj-lt"/>
              </a:rPr>
              <a:t> These rights include </a:t>
            </a:r>
          </a:p>
          <a:p>
            <a:pPr marL="0" indent="0">
              <a:buNone/>
            </a:pPr>
            <a:r>
              <a:rPr lang="en-US" dirty="0" smtClean="0">
                <a:latin typeface="+mj-lt"/>
              </a:rPr>
              <a:t>	• the right to access educational records maintained by a school; </a:t>
            </a:r>
          </a:p>
          <a:p>
            <a:pPr marL="0" indent="0">
              <a:buNone/>
            </a:pPr>
            <a:r>
              <a:rPr lang="en-US" dirty="0" smtClean="0">
                <a:latin typeface="+mj-lt"/>
              </a:rPr>
              <a:t>	• the right to demand that educational records be disclosed only 		with student consent; </a:t>
            </a:r>
          </a:p>
          <a:p>
            <a:pPr marL="0" indent="0">
              <a:buNone/>
            </a:pPr>
            <a:r>
              <a:rPr lang="en-US" dirty="0">
                <a:latin typeface="+mj-lt"/>
              </a:rPr>
              <a:t>	</a:t>
            </a:r>
            <a:r>
              <a:rPr lang="en-US" dirty="0" smtClean="0">
                <a:latin typeface="+mj-lt"/>
              </a:rPr>
              <a:t>• the right to amend educational records; and </a:t>
            </a:r>
          </a:p>
          <a:p>
            <a:pPr marL="0" indent="0">
              <a:buNone/>
            </a:pPr>
            <a:r>
              <a:rPr lang="en-US" dirty="0">
                <a:latin typeface="+mj-lt"/>
              </a:rPr>
              <a:t>	</a:t>
            </a:r>
            <a:r>
              <a:rPr lang="en-US" dirty="0" smtClean="0">
                <a:latin typeface="+mj-lt"/>
              </a:rPr>
              <a:t>• the right to file complaints against a school for disclosing 			educational records in violation of FERPA </a:t>
            </a:r>
          </a:p>
          <a:p>
            <a:endParaRPr lang="en-US" dirty="0">
              <a:latin typeface="+mj-lt"/>
            </a:endParaRPr>
          </a:p>
        </p:txBody>
      </p:sp>
    </p:spTree>
    <p:extLst>
      <p:ext uri="{BB962C8B-B14F-4D97-AF65-F5344CB8AC3E}">
        <p14:creationId xmlns:p14="http://schemas.microsoft.com/office/powerpoint/2010/main" val="402088393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j-lt"/>
              </a:rPr>
              <a:t>FERPA was implemented before the birth of the Internet and the widespread use of databases at various agencies, institutions, and organizations that attempt to service young people</a:t>
            </a:r>
            <a:endParaRPr lang="en-US" dirty="0">
              <a:latin typeface="+mj-lt"/>
            </a:endParaRPr>
          </a:p>
        </p:txBody>
      </p:sp>
    </p:spTree>
    <p:extLst>
      <p:ext uri="{BB962C8B-B14F-4D97-AF65-F5344CB8AC3E}">
        <p14:creationId xmlns:p14="http://schemas.microsoft.com/office/powerpoint/2010/main" val="3152491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smtClean="0"/>
              <a:t>Children’s Online Privacy Protection Act (1998) </a:t>
            </a:r>
            <a:endParaRPr lang="en-US" sz="5400" dirty="0"/>
          </a:p>
        </p:txBody>
      </p:sp>
      <p:sp>
        <p:nvSpPr>
          <p:cNvPr id="3" name="Content Placeholder 2"/>
          <p:cNvSpPr>
            <a:spLocks noGrp="1"/>
          </p:cNvSpPr>
          <p:nvPr>
            <p:ph idx="1"/>
          </p:nvPr>
        </p:nvSpPr>
        <p:spPr/>
        <p:txBody>
          <a:bodyPr/>
          <a:lstStyle/>
          <a:p>
            <a:r>
              <a:rPr lang="en-US" dirty="0" smtClean="0">
                <a:latin typeface="+mj-lt"/>
              </a:rPr>
              <a:t> any Web site that caters to children must offer comprehensive privacy policies, notify parents or guardians about its data collection practices, and receive parental consent before collecting any personal information from children under 13 years of age</a:t>
            </a:r>
          </a:p>
          <a:p>
            <a:r>
              <a:rPr lang="en-US" dirty="0" smtClean="0">
                <a:latin typeface="+mj-lt"/>
              </a:rPr>
              <a:t>COPPA was implemented in 1998 in an attempt to give parents control over the collection, use, and disclosure of their children’s personal information; it does not cover the dissemination of information to children. </a:t>
            </a:r>
            <a:endParaRPr lang="en-US" dirty="0">
              <a:latin typeface="+mj-lt"/>
            </a:endParaRPr>
          </a:p>
        </p:txBody>
      </p:sp>
    </p:spTree>
    <p:extLst>
      <p:ext uri="{BB962C8B-B14F-4D97-AF65-F5344CB8AC3E}">
        <p14:creationId xmlns:p14="http://schemas.microsoft.com/office/powerpoint/2010/main" val="1129533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8000" dirty="0" smtClean="0"/>
              <a:t>ELECTRONIC SURVEILLANCE</a:t>
            </a:r>
            <a:endParaRPr lang="en-US" sz="8000" dirty="0"/>
          </a:p>
        </p:txBody>
      </p:sp>
      <p:sp>
        <p:nvSpPr>
          <p:cNvPr id="4" name="Subtitle 3"/>
          <p:cNvSpPr>
            <a:spLocks noGrp="1"/>
          </p:cNvSpPr>
          <p:nvPr>
            <p:ph type="subTitle" idx="1"/>
          </p:nvPr>
        </p:nvSpPr>
        <p:spPr/>
        <p:txBody>
          <a:bodyPr>
            <a:normAutofit lnSpcReduction="10000"/>
          </a:bodyPr>
          <a:lstStyle/>
          <a:p>
            <a:r>
              <a:rPr lang="en-US" dirty="0" smtClean="0">
                <a:solidFill>
                  <a:schemeClr val="bg2">
                    <a:lumMod val="50000"/>
                  </a:schemeClr>
                </a:solidFill>
                <a:latin typeface="+mj-lt"/>
              </a:rPr>
              <a:t>Communications Act , The Foreign Intelligence Surveillance Act, Title III of the Omnibus Crime Control and Safe Street Act, Electronic Communications Privacy Act, Communications Assistance for Law Enforcement Act, USA PATRIOT Act, Foreign Intelligence Surveillance Act Amendments Act </a:t>
            </a:r>
            <a:endParaRPr lang="en-US" dirty="0">
              <a:solidFill>
                <a:schemeClr val="bg2">
                  <a:lumMod val="50000"/>
                </a:schemeClr>
              </a:solidFill>
              <a:latin typeface="+mj-lt"/>
            </a:endParaRPr>
          </a:p>
        </p:txBody>
      </p:sp>
    </p:spTree>
    <p:extLst>
      <p:ext uri="{BB962C8B-B14F-4D97-AF65-F5344CB8AC3E}">
        <p14:creationId xmlns:p14="http://schemas.microsoft.com/office/powerpoint/2010/main" val="98412526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a:bodyPr>
          <a:lstStyle/>
          <a:p>
            <a:r>
              <a:rPr lang="en-US" sz="6600" dirty="0"/>
              <a:t>1. Communications Act (1934)</a:t>
            </a:r>
          </a:p>
        </p:txBody>
      </p:sp>
      <p:sp>
        <p:nvSpPr>
          <p:cNvPr id="3" name="Content Placeholder 2"/>
          <p:cNvSpPr>
            <a:spLocks noGrp="1"/>
          </p:cNvSpPr>
          <p:nvPr>
            <p:ph idx="1"/>
          </p:nvPr>
        </p:nvSpPr>
        <p:spPr>
          <a:xfrm>
            <a:off x="838200" y="2302143"/>
            <a:ext cx="10515600" cy="4351338"/>
          </a:xfrm>
        </p:spPr>
        <p:txBody>
          <a:bodyPr>
            <a:normAutofit/>
          </a:bodyPr>
          <a:lstStyle/>
          <a:p>
            <a:r>
              <a:rPr lang="en-US" sz="3600" dirty="0" smtClean="0">
                <a:latin typeface="+mj-lt"/>
              </a:rPr>
              <a:t>established </a:t>
            </a:r>
            <a:r>
              <a:rPr lang="en-US" sz="3600" dirty="0">
                <a:latin typeface="+mj-lt"/>
              </a:rPr>
              <a:t>the Federal Communications Commission and gave it responsibility for regulating all non-federal-government use of radio and television broadcasting and all interstate telecommunications as well as all international communications.</a:t>
            </a:r>
          </a:p>
          <a:p>
            <a:endParaRPr lang="en-US" sz="3600" dirty="0">
              <a:latin typeface="+mj-lt"/>
            </a:endParaRPr>
          </a:p>
        </p:txBody>
      </p:sp>
    </p:spTree>
    <p:extLst>
      <p:ext uri="{BB962C8B-B14F-4D97-AF65-F5344CB8AC3E}">
        <p14:creationId xmlns:p14="http://schemas.microsoft.com/office/powerpoint/2010/main" val="1650791654"/>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532" y="661339"/>
            <a:ext cx="10515600" cy="1325563"/>
          </a:xfrm>
        </p:spPr>
        <p:txBody>
          <a:bodyPr>
            <a:noAutofit/>
          </a:bodyPr>
          <a:lstStyle/>
          <a:p>
            <a:r>
              <a:rPr lang="en-US" sz="6000" dirty="0"/>
              <a:t>2. The Foreign Intelligence Surveillance Act (FISA, 1978)</a:t>
            </a:r>
          </a:p>
        </p:txBody>
      </p:sp>
      <p:sp>
        <p:nvSpPr>
          <p:cNvPr id="3" name="Content Placeholder 2"/>
          <p:cNvSpPr>
            <a:spLocks noGrp="1"/>
          </p:cNvSpPr>
          <p:nvPr>
            <p:ph idx="1"/>
          </p:nvPr>
        </p:nvSpPr>
        <p:spPr>
          <a:xfrm>
            <a:off x="696532" y="2614412"/>
            <a:ext cx="10515600" cy="3562552"/>
          </a:xfrm>
        </p:spPr>
        <p:txBody>
          <a:bodyPr>
            <a:normAutofit/>
          </a:bodyPr>
          <a:lstStyle/>
          <a:p>
            <a:r>
              <a:rPr lang="en-US" sz="4000" dirty="0" smtClean="0">
                <a:latin typeface="+mj-lt"/>
              </a:rPr>
              <a:t>describes </a:t>
            </a:r>
            <a:r>
              <a:rPr lang="en-US" sz="4000" dirty="0">
                <a:latin typeface="+mj-lt"/>
              </a:rPr>
              <a:t>procedures for the electronic surveillance and collection of foreign intelligence information in communications between foreign powers and the agents of foreign powers.</a:t>
            </a:r>
          </a:p>
          <a:p>
            <a:endParaRPr lang="en-US" sz="4000" dirty="0">
              <a:latin typeface="+mj-lt"/>
            </a:endParaRPr>
          </a:p>
        </p:txBody>
      </p:sp>
    </p:spTree>
    <p:extLst>
      <p:ext uri="{BB962C8B-B14F-4D97-AF65-F5344CB8AC3E}">
        <p14:creationId xmlns:p14="http://schemas.microsoft.com/office/powerpoint/2010/main" val="4218659074"/>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5733"/>
            <a:ext cx="10515600" cy="1325563"/>
          </a:xfrm>
        </p:spPr>
        <p:txBody>
          <a:bodyPr>
            <a:noAutofit/>
          </a:bodyPr>
          <a:lstStyle/>
          <a:p>
            <a:r>
              <a:rPr lang="en-US" sz="5400" dirty="0"/>
              <a:t>3. Title III of the Omnibus Crime Control and Safe Streets Act (1986)</a:t>
            </a:r>
          </a:p>
        </p:txBody>
      </p:sp>
      <p:sp>
        <p:nvSpPr>
          <p:cNvPr id="3" name="Content Placeholder 2"/>
          <p:cNvSpPr>
            <a:spLocks noGrp="1"/>
          </p:cNvSpPr>
          <p:nvPr>
            <p:ph idx="1"/>
          </p:nvPr>
        </p:nvSpPr>
        <p:spPr>
          <a:xfrm>
            <a:off x="838200" y="2575773"/>
            <a:ext cx="10515600" cy="3279217"/>
          </a:xfrm>
        </p:spPr>
        <p:txBody>
          <a:bodyPr>
            <a:normAutofit/>
          </a:bodyPr>
          <a:lstStyle/>
          <a:p>
            <a:r>
              <a:rPr lang="en-US" sz="4000" dirty="0" smtClean="0">
                <a:latin typeface="+mj-lt"/>
              </a:rPr>
              <a:t>also </a:t>
            </a:r>
            <a:r>
              <a:rPr lang="en-US" sz="4000" dirty="0">
                <a:latin typeface="+mj-lt"/>
              </a:rPr>
              <a:t>known as the </a:t>
            </a:r>
            <a:r>
              <a:rPr lang="en-US" sz="4000" dirty="0">
                <a:solidFill>
                  <a:srgbClr val="C00000"/>
                </a:solidFill>
                <a:latin typeface="+mj-lt"/>
              </a:rPr>
              <a:t>Wiretap Act</a:t>
            </a:r>
            <a:r>
              <a:rPr lang="en-US" sz="4000" dirty="0">
                <a:latin typeface="+mj-lt"/>
              </a:rPr>
              <a:t>, regulates the interception of wire (telephone) and oral communications. </a:t>
            </a:r>
          </a:p>
          <a:p>
            <a:endParaRPr lang="en-US" sz="4000" dirty="0">
              <a:latin typeface="+mj-lt"/>
            </a:endParaRPr>
          </a:p>
        </p:txBody>
      </p:sp>
    </p:spTree>
    <p:extLst>
      <p:ext uri="{BB962C8B-B14F-4D97-AF65-F5344CB8AC3E}">
        <p14:creationId xmlns:p14="http://schemas.microsoft.com/office/powerpoint/2010/main" val="1245766982"/>
      </p:ext>
    </p:extLst>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5734"/>
            <a:ext cx="10515600" cy="1325563"/>
          </a:xfrm>
        </p:spPr>
        <p:txBody>
          <a:bodyPr>
            <a:noAutofit/>
          </a:bodyPr>
          <a:lstStyle/>
          <a:p>
            <a:r>
              <a:rPr lang="en-US" sz="4800" dirty="0"/>
              <a:t>4. The Electronic Communications Privacy Act (ECPA, 1986)</a:t>
            </a:r>
          </a:p>
        </p:txBody>
      </p:sp>
      <p:sp>
        <p:nvSpPr>
          <p:cNvPr id="3" name="Content Placeholder 2"/>
          <p:cNvSpPr>
            <a:spLocks noGrp="1"/>
          </p:cNvSpPr>
          <p:nvPr>
            <p:ph idx="1"/>
          </p:nvPr>
        </p:nvSpPr>
        <p:spPr>
          <a:xfrm>
            <a:off x="838200" y="2385367"/>
            <a:ext cx="10394707" cy="3311189"/>
          </a:xfrm>
        </p:spPr>
        <p:txBody>
          <a:bodyPr>
            <a:noAutofit/>
          </a:bodyPr>
          <a:lstStyle/>
          <a:p>
            <a:r>
              <a:rPr lang="en-US" sz="3000" dirty="0" smtClean="0">
                <a:latin typeface="+mj-lt"/>
              </a:rPr>
              <a:t>deals </a:t>
            </a:r>
            <a:r>
              <a:rPr lang="en-US" sz="3000" dirty="0">
                <a:latin typeface="+mj-lt"/>
              </a:rPr>
              <a:t>with three main issues</a:t>
            </a:r>
            <a:r>
              <a:rPr lang="en-US" sz="3000" dirty="0" smtClean="0">
                <a:latin typeface="+mj-lt"/>
              </a:rPr>
              <a:t>:</a:t>
            </a:r>
          </a:p>
          <a:p>
            <a:pPr marL="0" indent="0">
              <a:buNone/>
            </a:pPr>
            <a:r>
              <a:rPr lang="en-US" sz="3000" dirty="0">
                <a:latin typeface="+mj-lt"/>
              </a:rPr>
              <a:t>	</a:t>
            </a:r>
            <a:r>
              <a:rPr lang="en-US" sz="3000" dirty="0" smtClean="0">
                <a:latin typeface="+mj-lt"/>
              </a:rPr>
              <a:t>(</a:t>
            </a:r>
            <a:r>
              <a:rPr lang="en-US" sz="3000" dirty="0">
                <a:latin typeface="+mj-lt"/>
              </a:rPr>
              <a:t>1) the protection of communications while in transfer from sender to </a:t>
            </a:r>
            <a:r>
              <a:rPr lang="en-US" sz="3000" dirty="0" smtClean="0">
                <a:latin typeface="+mj-lt"/>
              </a:rPr>
              <a:t>	receiver</a:t>
            </a:r>
            <a:r>
              <a:rPr lang="en-US" sz="3000" dirty="0">
                <a:latin typeface="+mj-lt"/>
              </a:rPr>
              <a:t>; </a:t>
            </a:r>
          </a:p>
          <a:p>
            <a:pPr>
              <a:buNone/>
            </a:pPr>
            <a:r>
              <a:rPr lang="en-US" sz="3000" dirty="0">
                <a:latin typeface="+mj-lt"/>
              </a:rPr>
              <a:t>	</a:t>
            </a:r>
            <a:r>
              <a:rPr lang="en-US" sz="3000" dirty="0" smtClean="0">
                <a:latin typeface="+mj-lt"/>
              </a:rPr>
              <a:t>	(</a:t>
            </a:r>
            <a:r>
              <a:rPr lang="en-US" sz="3000" dirty="0">
                <a:latin typeface="+mj-lt"/>
              </a:rPr>
              <a:t>2) the protection of communications held in electronic storage; and </a:t>
            </a:r>
          </a:p>
          <a:p>
            <a:pPr>
              <a:buNone/>
            </a:pPr>
            <a:r>
              <a:rPr lang="en-US" sz="3000" dirty="0">
                <a:latin typeface="+mj-lt"/>
              </a:rPr>
              <a:t>	</a:t>
            </a:r>
            <a:r>
              <a:rPr lang="en-US" sz="3000" dirty="0" smtClean="0">
                <a:latin typeface="+mj-lt"/>
              </a:rPr>
              <a:t>	(</a:t>
            </a:r>
            <a:r>
              <a:rPr lang="en-US" sz="3000" dirty="0">
                <a:latin typeface="+mj-lt"/>
              </a:rPr>
              <a:t>3) the prohibition of devices from recording dialing, routing, </a:t>
            </a:r>
            <a:r>
              <a:rPr lang="en-US" sz="3000" dirty="0" smtClean="0">
                <a:latin typeface="+mj-lt"/>
              </a:rPr>
              <a:t>addressing</a:t>
            </a:r>
            <a:r>
              <a:rPr lang="en-US" sz="3000" dirty="0">
                <a:latin typeface="+mj-lt"/>
              </a:rPr>
              <a:t>, and </a:t>
            </a:r>
            <a:r>
              <a:rPr lang="en-US" sz="3000" dirty="0" smtClean="0">
                <a:latin typeface="+mj-lt"/>
              </a:rPr>
              <a:t>	signaling </a:t>
            </a:r>
            <a:r>
              <a:rPr lang="en-US" sz="3000" dirty="0">
                <a:latin typeface="+mj-lt"/>
              </a:rPr>
              <a:t>information without a search warrant. </a:t>
            </a:r>
          </a:p>
          <a:p>
            <a:endParaRPr lang="en-US" sz="3000" dirty="0">
              <a:latin typeface="+mj-lt"/>
            </a:endParaRPr>
          </a:p>
        </p:txBody>
      </p:sp>
    </p:spTree>
    <p:extLst>
      <p:ext uri="{BB962C8B-B14F-4D97-AF65-F5344CB8AC3E}">
        <p14:creationId xmlns:p14="http://schemas.microsoft.com/office/powerpoint/2010/main" val="2437131323"/>
      </p:ext>
    </p:extLst>
  </p:cSld>
  <p:clrMapOvr>
    <a:masterClrMapping/>
  </p:clrMapOvr>
  <p:transition spd="slow">
    <p:cov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690"/>
            <a:ext cx="10515600" cy="1325563"/>
          </a:xfrm>
        </p:spPr>
        <p:txBody>
          <a:bodyPr>
            <a:noAutofit/>
          </a:bodyPr>
          <a:lstStyle/>
          <a:p>
            <a:r>
              <a:rPr lang="en-PH" sz="5400" dirty="0" smtClean="0"/>
              <a:t>5. Communications </a:t>
            </a:r>
            <a:r>
              <a:rPr lang="en-PH" sz="5400" dirty="0"/>
              <a:t>Assistance for Law Enforcement Act (1994) </a:t>
            </a:r>
            <a:endParaRPr lang="en-US" sz="5400" dirty="0"/>
          </a:p>
        </p:txBody>
      </p:sp>
      <p:sp>
        <p:nvSpPr>
          <p:cNvPr id="3" name="Content Placeholder 2"/>
          <p:cNvSpPr>
            <a:spLocks noGrp="1"/>
          </p:cNvSpPr>
          <p:nvPr>
            <p:ph idx="1"/>
          </p:nvPr>
        </p:nvSpPr>
        <p:spPr>
          <a:xfrm>
            <a:off x="838200" y="2332381"/>
            <a:ext cx="10515600" cy="3510861"/>
          </a:xfrm>
        </p:spPr>
        <p:txBody>
          <a:bodyPr>
            <a:normAutofit/>
          </a:bodyPr>
          <a:lstStyle/>
          <a:p>
            <a:r>
              <a:rPr lang="en-PH" sz="3200" dirty="0">
                <a:latin typeface="+mj-lt"/>
              </a:rPr>
              <a:t>The </a:t>
            </a:r>
            <a:r>
              <a:rPr lang="en-PH" sz="3200" dirty="0">
                <a:solidFill>
                  <a:srgbClr val="C00000"/>
                </a:solidFill>
                <a:latin typeface="+mj-lt"/>
              </a:rPr>
              <a:t>Communications Assistance for Law Enforcement Act (CALEA)</a:t>
            </a:r>
            <a:r>
              <a:rPr lang="en-PH" sz="3200" dirty="0">
                <a:latin typeface="+mj-lt"/>
              </a:rPr>
              <a:t> required the telecommunications industry to build tools into its products that federal investigators can use—after gaining a court order—to eavesdrop on conversations and intercept electronic communications.</a:t>
            </a:r>
          </a:p>
          <a:p>
            <a:endParaRPr lang="en-US" sz="3200" dirty="0">
              <a:latin typeface="+mj-lt"/>
            </a:endParaRPr>
          </a:p>
        </p:txBody>
      </p:sp>
    </p:spTree>
    <p:extLst>
      <p:ext uri="{BB962C8B-B14F-4D97-AF65-F5344CB8AC3E}">
        <p14:creationId xmlns:p14="http://schemas.microsoft.com/office/powerpoint/2010/main" val="265268761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62626" y="1704108"/>
            <a:ext cx="11191740" cy="2764546"/>
          </a:xfrm>
        </p:spPr>
        <p:txBody>
          <a:bodyPr>
            <a:noAutofit/>
          </a:bodyPr>
          <a:lstStyle/>
          <a:p>
            <a:r>
              <a:rPr lang="en-US" sz="8800" dirty="0" smtClean="0"/>
              <a:t>PRIVACY PROTECTION </a:t>
            </a:r>
            <a:br>
              <a:rPr lang="en-US" sz="8800" dirty="0" smtClean="0"/>
            </a:br>
            <a:r>
              <a:rPr lang="en-US" sz="8800" dirty="0" smtClean="0"/>
              <a:t>AND THE LAW</a:t>
            </a:r>
            <a:endParaRPr lang="en-US" sz="8800" dirty="0"/>
          </a:p>
        </p:txBody>
      </p:sp>
    </p:spTree>
    <p:extLst>
      <p:ext uri="{BB962C8B-B14F-4D97-AF65-F5344CB8AC3E}">
        <p14:creationId xmlns:p14="http://schemas.microsoft.com/office/powerpoint/2010/main" val="2729610911"/>
      </p:ext>
    </p:extLst>
  </p:cSld>
  <p:clrMapOvr>
    <a:masterClrMapping/>
  </p:clrMapOvr>
  <p:transition spd="slow">
    <p:comb/>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5733"/>
            <a:ext cx="10515600" cy="1325563"/>
          </a:xfrm>
        </p:spPr>
        <p:txBody>
          <a:bodyPr>
            <a:normAutofit/>
          </a:bodyPr>
          <a:lstStyle/>
          <a:p>
            <a:r>
              <a:rPr lang="en-US" sz="6600" dirty="0" smtClean="0"/>
              <a:t>6. </a:t>
            </a:r>
            <a:r>
              <a:rPr lang="en-PH" sz="6600" dirty="0"/>
              <a:t>USA PATRIOT Act (2001) </a:t>
            </a:r>
            <a:endParaRPr lang="en-US" sz="6600" dirty="0"/>
          </a:p>
        </p:txBody>
      </p:sp>
      <p:sp>
        <p:nvSpPr>
          <p:cNvPr id="3" name="Content Placeholder 2"/>
          <p:cNvSpPr>
            <a:spLocks noGrp="1"/>
          </p:cNvSpPr>
          <p:nvPr>
            <p:ph idx="1"/>
          </p:nvPr>
        </p:nvSpPr>
        <p:spPr>
          <a:xfrm>
            <a:off x="838200" y="2356833"/>
            <a:ext cx="10515600" cy="3820129"/>
          </a:xfrm>
        </p:spPr>
        <p:txBody>
          <a:bodyPr>
            <a:noAutofit/>
          </a:bodyPr>
          <a:lstStyle/>
          <a:p>
            <a:r>
              <a:rPr lang="en-PH" sz="3200" dirty="0">
                <a:latin typeface="+mj-lt"/>
              </a:rPr>
              <a:t>The USA PATRIOT Act modified </a:t>
            </a:r>
            <a:r>
              <a:rPr lang="en-PH" sz="3200" dirty="0">
                <a:solidFill>
                  <a:srgbClr val="C00000"/>
                </a:solidFill>
                <a:latin typeface="+mj-lt"/>
              </a:rPr>
              <a:t>15 existing statutes </a:t>
            </a:r>
            <a:r>
              <a:rPr lang="en-PH" sz="3200" dirty="0">
                <a:latin typeface="+mj-lt"/>
              </a:rPr>
              <a:t>and gave sweeping new powers both to domestic law enforcement and to international intelligence agencies, including increasing the ability of law enforcement agencies to eavesdrop on telephone communication, intercept email messages, and search medical, financial, and other records; the act also eased restrictions on foreign intelligence gathering in the United States</a:t>
            </a:r>
          </a:p>
          <a:p>
            <a:endParaRPr lang="en-US" sz="3200" dirty="0">
              <a:latin typeface="+mj-lt"/>
            </a:endParaRPr>
          </a:p>
        </p:txBody>
      </p:sp>
    </p:spTree>
    <p:extLst>
      <p:ext uri="{BB962C8B-B14F-4D97-AF65-F5344CB8AC3E}">
        <p14:creationId xmlns:p14="http://schemas.microsoft.com/office/powerpoint/2010/main" val="3640904251"/>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63" y="777249"/>
            <a:ext cx="10515600" cy="1325563"/>
          </a:xfrm>
        </p:spPr>
        <p:txBody>
          <a:bodyPr>
            <a:noAutofit/>
          </a:bodyPr>
          <a:lstStyle/>
          <a:p>
            <a:r>
              <a:rPr lang="en-US" sz="5400" dirty="0" smtClean="0"/>
              <a:t>7. </a:t>
            </a:r>
            <a:r>
              <a:rPr lang="en-PH" sz="5400" dirty="0"/>
              <a:t>Foreign Intelligence Surveillance Act Amendments Act (2008)</a:t>
            </a:r>
            <a:endParaRPr lang="en-US" sz="5400" dirty="0"/>
          </a:p>
        </p:txBody>
      </p:sp>
      <p:sp>
        <p:nvSpPr>
          <p:cNvPr id="3" name="Content Placeholder 2"/>
          <p:cNvSpPr>
            <a:spLocks noGrp="1"/>
          </p:cNvSpPr>
          <p:nvPr>
            <p:ph idx="1"/>
          </p:nvPr>
        </p:nvSpPr>
        <p:spPr>
          <a:xfrm>
            <a:off x="685801" y="2359610"/>
            <a:ext cx="10394707" cy="3311189"/>
          </a:xfrm>
        </p:spPr>
        <p:txBody>
          <a:bodyPr>
            <a:normAutofit lnSpcReduction="10000"/>
          </a:bodyPr>
          <a:lstStyle/>
          <a:p>
            <a:r>
              <a:rPr lang="en-PH" sz="3600" dirty="0">
                <a:latin typeface="+mj-lt"/>
              </a:rPr>
              <a:t>describes procedures for the electronic surveillance and collection of foreign intelligence information in communications between foreign powers and agents of foreign powers. It also created a special court which meets in secret to hear applications for orders approving electronic surveillance anywhere within the United States.</a:t>
            </a:r>
          </a:p>
          <a:p>
            <a:endParaRPr lang="en-US" sz="3600" dirty="0">
              <a:latin typeface="+mj-lt"/>
            </a:endParaRPr>
          </a:p>
        </p:txBody>
      </p:sp>
    </p:spTree>
    <p:extLst>
      <p:ext uri="{BB962C8B-B14F-4D97-AF65-F5344CB8AC3E}">
        <p14:creationId xmlns:p14="http://schemas.microsoft.com/office/powerpoint/2010/main" val="453724200"/>
      </p:ext>
    </p:extLst>
  </p:cSld>
  <p:clrMapOvr>
    <a:masterClrMapping/>
  </p:clrMapOvr>
  <p:transition spd="med">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76502" y="1203569"/>
            <a:ext cx="9755187" cy="2766528"/>
          </a:xfrm>
        </p:spPr>
        <p:txBody>
          <a:bodyPr>
            <a:normAutofit/>
          </a:bodyPr>
          <a:lstStyle/>
          <a:p>
            <a:r>
              <a:rPr lang="en-US" sz="9600" dirty="0" smtClean="0"/>
              <a:t>FAIR INFORMATION PRACTICES</a:t>
            </a:r>
            <a:endParaRPr lang="en-US" sz="9600" dirty="0"/>
          </a:p>
        </p:txBody>
      </p:sp>
      <p:sp>
        <p:nvSpPr>
          <p:cNvPr id="6" name="TextBox 5"/>
          <p:cNvSpPr txBox="1"/>
          <p:nvPr/>
        </p:nvSpPr>
        <p:spPr>
          <a:xfrm>
            <a:off x="1044273" y="3970097"/>
            <a:ext cx="10761472" cy="400110"/>
          </a:xfrm>
          <a:prstGeom prst="rect">
            <a:avLst/>
          </a:prstGeom>
          <a:noFill/>
        </p:spPr>
        <p:txBody>
          <a:bodyPr wrap="none" rtlCol="0">
            <a:spAutoFit/>
          </a:bodyPr>
          <a:lstStyle/>
          <a:p>
            <a:r>
              <a:rPr lang="en-US" sz="2000" dirty="0" smtClean="0">
                <a:solidFill>
                  <a:schemeClr val="bg2">
                    <a:lumMod val="50000"/>
                  </a:schemeClr>
                </a:solidFill>
                <a:latin typeface="+mj-lt"/>
              </a:rPr>
              <a:t>Organization for Economic Co-operation and Development Guidelines, European Union Data Protection</a:t>
            </a:r>
            <a:endParaRPr lang="en-US" sz="2000" dirty="0">
              <a:solidFill>
                <a:schemeClr val="bg2">
                  <a:lumMod val="50000"/>
                </a:schemeClr>
              </a:solidFill>
              <a:latin typeface="+mj-lt"/>
            </a:endParaRPr>
          </a:p>
        </p:txBody>
      </p:sp>
    </p:spTree>
    <p:extLst>
      <p:ext uri="{BB962C8B-B14F-4D97-AF65-F5344CB8AC3E}">
        <p14:creationId xmlns:p14="http://schemas.microsoft.com/office/powerpoint/2010/main" val="283253351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4433" y="343661"/>
            <a:ext cx="10394707" cy="6245825"/>
          </a:xfrm>
        </p:spPr>
        <p:txBody>
          <a:bodyPr>
            <a:noAutofit/>
          </a:bodyPr>
          <a:lstStyle/>
          <a:p>
            <a:r>
              <a:rPr lang="en-US" sz="4000" dirty="0">
                <a:latin typeface="+mj-lt"/>
              </a:rPr>
              <a:t>Fair information practices is a term for a set of guidelines that govern the collection and use of personal data. Various organizations as well as countries have developed their own set of such guidelines and call them by different names</a:t>
            </a:r>
            <a:r>
              <a:rPr lang="en-US" sz="4000" dirty="0" smtClean="0">
                <a:latin typeface="+mj-lt"/>
              </a:rPr>
              <a:t>.</a:t>
            </a:r>
          </a:p>
          <a:p>
            <a:endParaRPr lang="en-US" sz="4000" dirty="0">
              <a:solidFill>
                <a:srgbClr val="000000"/>
              </a:solidFill>
              <a:latin typeface="+mj-lt"/>
            </a:endParaRPr>
          </a:p>
          <a:p>
            <a:r>
              <a:rPr lang="en-US" sz="4000" dirty="0">
                <a:latin typeface="+mj-lt"/>
              </a:rPr>
              <a:t>Fair information practices are important because they form the underlying basis for many national laws addressing data privacy and data protection issues</a:t>
            </a:r>
            <a:r>
              <a:rPr lang="en-US" sz="4000" dirty="0" smtClean="0">
                <a:latin typeface="+mj-lt"/>
              </a:rPr>
              <a:t>.</a:t>
            </a:r>
            <a:endParaRPr lang="en-US" sz="4000" dirty="0">
              <a:latin typeface="+mj-lt"/>
            </a:endParaRPr>
          </a:p>
        </p:txBody>
      </p:sp>
    </p:spTree>
    <p:extLst>
      <p:ext uri="{BB962C8B-B14F-4D97-AF65-F5344CB8AC3E}">
        <p14:creationId xmlns:p14="http://schemas.microsoft.com/office/powerpoint/2010/main" val="337400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1056573"/>
            <a:ext cx="10396882" cy="1151965"/>
          </a:xfrm>
        </p:spPr>
        <p:txBody>
          <a:bodyPr>
            <a:noAutofit/>
          </a:bodyPr>
          <a:lstStyle/>
          <a:p>
            <a:r>
              <a:rPr lang="en-US" sz="4000" b="1" dirty="0" smtClean="0"/>
              <a:t>Organization </a:t>
            </a:r>
            <a:r>
              <a:rPr lang="en-US" sz="4000" b="1" dirty="0"/>
              <a:t>for Economic Co-operation and Development Guidelines for the Protection of Privacy and </a:t>
            </a:r>
            <a:r>
              <a:rPr lang="en-US" sz="4000" b="1" dirty="0" err="1"/>
              <a:t>Transborder</a:t>
            </a:r>
            <a:r>
              <a:rPr lang="en-US" sz="4000" b="1" dirty="0"/>
              <a:t> Flows of Personal Data (1980)</a:t>
            </a:r>
            <a:r>
              <a:rPr lang="en-US" sz="4000" b="1" dirty="0">
                <a:solidFill>
                  <a:srgbClr val="000000"/>
                </a:solidFill>
              </a:rPr>
              <a:t/>
            </a:r>
            <a:br>
              <a:rPr lang="en-US" sz="4000" b="1" dirty="0">
                <a:solidFill>
                  <a:srgbClr val="000000"/>
                </a:solidFill>
              </a:rPr>
            </a:br>
            <a:endParaRPr lang="en-US" sz="4000" b="1" dirty="0"/>
          </a:p>
        </p:txBody>
      </p:sp>
      <p:sp>
        <p:nvSpPr>
          <p:cNvPr id="3" name="Content Placeholder 2"/>
          <p:cNvSpPr>
            <a:spLocks noGrp="1"/>
          </p:cNvSpPr>
          <p:nvPr>
            <p:ph idx="1"/>
          </p:nvPr>
        </p:nvSpPr>
        <p:spPr>
          <a:xfrm>
            <a:off x="685800" y="2566082"/>
            <a:ext cx="10394707" cy="3311189"/>
          </a:xfrm>
        </p:spPr>
        <p:txBody>
          <a:bodyPr>
            <a:noAutofit/>
          </a:bodyPr>
          <a:lstStyle/>
          <a:p>
            <a:r>
              <a:rPr lang="en-US" dirty="0" smtClean="0">
                <a:latin typeface="+mj-lt"/>
              </a:rPr>
              <a:t>The Organization </a:t>
            </a:r>
            <a:r>
              <a:rPr lang="en-US" dirty="0">
                <a:latin typeface="+mj-lt"/>
              </a:rPr>
              <a:t>for Economic Co-operation and Development (OECD) is an international organization currently consisting of 34 member countries, </a:t>
            </a:r>
            <a:r>
              <a:rPr lang="en-US" dirty="0" smtClean="0">
                <a:latin typeface="+mj-lt"/>
              </a:rPr>
              <a:t>including Australia, Canada, France, Germany, Italy, Japan, Mexico, New Zealand, the United Kingdom, and the United States. </a:t>
            </a:r>
            <a:endParaRPr lang="en-US" dirty="0">
              <a:latin typeface="+mj-lt"/>
            </a:endParaRPr>
          </a:p>
          <a:p>
            <a:r>
              <a:rPr lang="en-US" dirty="0">
                <a:latin typeface="+mj-lt"/>
              </a:rPr>
              <a:t>Its goals are to set policy and to come to agreement on topics for which multilateral consensus is necessary in order for individual countries to make progress in a global economy.</a:t>
            </a:r>
          </a:p>
          <a:p>
            <a:r>
              <a:rPr lang="en-US" dirty="0">
                <a:latin typeface="+mj-lt"/>
              </a:rPr>
              <a:t>The OECD’s fair information practices, established in 1980</a:t>
            </a:r>
          </a:p>
          <a:p>
            <a:endParaRPr lang="en-US" dirty="0">
              <a:latin typeface="+mj-lt"/>
            </a:endParaRPr>
          </a:p>
        </p:txBody>
      </p:sp>
    </p:spTree>
    <p:extLst>
      <p:ext uri="{BB962C8B-B14F-4D97-AF65-F5344CB8AC3E}">
        <p14:creationId xmlns:p14="http://schemas.microsoft.com/office/powerpoint/2010/main" val="6774486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103267"/>
            <a:ext cx="10396882" cy="1151965"/>
          </a:xfrm>
        </p:spPr>
        <p:txBody>
          <a:bodyPr>
            <a:noAutofit/>
          </a:bodyPr>
          <a:lstStyle/>
          <a:p>
            <a:r>
              <a:rPr lang="en-US" sz="2000" b="1" i="1" dirty="0">
                <a:latin typeface="Arial Narrow" panose="020B0606020202030204" pitchFamily="34" charset="0"/>
                <a:cs typeface="Arial" panose="020B0604020202020204" pitchFamily="34" charset="0"/>
              </a:rPr>
              <a:t>These guidelines are composed of the eight  principles summarized in Table 4-2</a:t>
            </a:r>
            <a:r>
              <a:rPr lang="en-US" sz="2000" dirty="0">
                <a:latin typeface="Arial Narrow" panose="020B0606020202030204" pitchFamily="34" charset="0"/>
                <a:cs typeface="Arial" panose="020B0604020202020204" pitchFamily="34" charset="0"/>
              </a:rPr>
              <a:t/>
            </a:r>
            <a:br>
              <a:rPr lang="en-US" sz="2000" dirty="0">
                <a:latin typeface="Arial Narrow" panose="020B0606020202030204" pitchFamily="34" charset="0"/>
                <a:cs typeface="Arial" panose="020B0604020202020204" pitchFamily="34" charset="0"/>
              </a:rPr>
            </a:br>
            <a:endParaRPr lang="en-US" sz="2000" dirty="0">
              <a:latin typeface="Arial Narrow" panose="020B060602020203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en-US"/>
          </a:p>
        </p:txBody>
      </p:sp>
      <p:pic>
        <p:nvPicPr>
          <p:cNvPr id="4" name="table"/>
          <p:cNvPicPr>
            <a:picLocks noChangeAspect="1"/>
          </p:cNvPicPr>
          <p:nvPr/>
        </p:nvPicPr>
        <p:blipFill>
          <a:blip r:embed="rId2"/>
          <a:stretch>
            <a:fillRect/>
          </a:stretch>
        </p:blipFill>
        <p:spPr>
          <a:xfrm>
            <a:off x="640282" y="679249"/>
            <a:ext cx="10483567" cy="5732181"/>
          </a:xfrm>
          <a:prstGeom prst="rect">
            <a:avLst/>
          </a:prstGeom>
        </p:spPr>
      </p:pic>
    </p:spTree>
    <p:extLst>
      <p:ext uri="{BB962C8B-B14F-4D97-AF65-F5344CB8AC3E}">
        <p14:creationId xmlns:p14="http://schemas.microsoft.com/office/powerpoint/2010/main" val="30118187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711558"/>
            <a:ext cx="10396882" cy="1151965"/>
          </a:xfrm>
        </p:spPr>
        <p:txBody>
          <a:bodyPr>
            <a:noAutofit/>
          </a:bodyPr>
          <a:lstStyle/>
          <a:p>
            <a:r>
              <a:rPr lang="en-US" sz="6000" dirty="0"/>
              <a:t>European Union Data Protection Directive (1995)</a:t>
            </a:r>
          </a:p>
        </p:txBody>
      </p:sp>
      <p:sp>
        <p:nvSpPr>
          <p:cNvPr id="3" name="Content Placeholder 2"/>
          <p:cNvSpPr>
            <a:spLocks noGrp="1"/>
          </p:cNvSpPr>
          <p:nvPr>
            <p:ph idx="1"/>
          </p:nvPr>
        </p:nvSpPr>
        <p:spPr>
          <a:xfrm>
            <a:off x="685801" y="2217942"/>
            <a:ext cx="10982459" cy="4473144"/>
          </a:xfrm>
        </p:spPr>
        <p:txBody>
          <a:bodyPr>
            <a:noAutofit/>
          </a:bodyPr>
          <a:lstStyle/>
          <a:p>
            <a:r>
              <a:rPr lang="en-US" dirty="0">
                <a:latin typeface="+mj-lt"/>
              </a:rPr>
              <a:t>The European Union Data Protection Directive (officially known as Directive 95/46/EC) requires any company doing business within the borders of the countries comprising the European Union to implement a set of privacy directives on the fair and appropriate use of information.</a:t>
            </a:r>
          </a:p>
          <a:p>
            <a:pPr marL="0" indent="0">
              <a:buNone/>
            </a:pPr>
            <a:r>
              <a:rPr lang="en-US" dirty="0" smtClean="0">
                <a:latin typeface="+mj-lt"/>
              </a:rPr>
              <a:t>    The </a:t>
            </a:r>
            <a:r>
              <a:rPr lang="en-US" dirty="0">
                <a:latin typeface="+mj-lt"/>
              </a:rPr>
              <a:t>following list summarizes the basic tenets of the directive:</a:t>
            </a:r>
          </a:p>
          <a:p>
            <a:pPr marL="0" indent="0">
              <a:buNone/>
            </a:pPr>
            <a:r>
              <a:rPr lang="en-US" dirty="0">
                <a:latin typeface="+mj-lt"/>
              </a:rPr>
              <a:t>       </a:t>
            </a:r>
            <a:r>
              <a:rPr lang="en-US" b="1" dirty="0">
                <a:solidFill>
                  <a:srgbClr val="C00000"/>
                </a:solidFill>
                <a:latin typeface="+mj-lt"/>
              </a:rPr>
              <a:t>Notice</a:t>
            </a:r>
            <a:r>
              <a:rPr lang="en-US" dirty="0">
                <a:latin typeface="+mj-lt"/>
              </a:rPr>
              <a:t>—An individual has the right to know if his or her </a:t>
            </a:r>
            <a:r>
              <a:rPr lang="en-US" dirty="0" smtClean="0">
                <a:latin typeface="+mj-lt"/>
              </a:rPr>
              <a:t>personal data </a:t>
            </a:r>
            <a:r>
              <a:rPr lang="en-US" dirty="0">
                <a:latin typeface="+mj-lt"/>
              </a:rPr>
              <a:t>is </a:t>
            </a:r>
            <a:r>
              <a:rPr lang="en-US" dirty="0" smtClean="0">
                <a:latin typeface="+mj-lt"/>
              </a:rPr>
              <a:t>		being</a:t>
            </a:r>
            <a:r>
              <a:rPr lang="en-US" dirty="0">
                <a:latin typeface="+mj-lt"/>
              </a:rPr>
              <a:t> </a:t>
            </a:r>
            <a:r>
              <a:rPr lang="en-US" dirty="0" smtClean="0">
                <a:latin typeface="+mj-lt"/>
              </a:rPr>
              <a:t>collected, and </a:t>
            </a:r>
            <a:r>
              <a:rPr lang="en-US" dirty="0">
                <a:latin typeface="+mj-lt"/>
              </a:rPr>
              <a:t>any data must be collected for clearly </a:t>
            </a:r>
            <a:r>
              <a:rPr lang="en-US" dirty="0" smtClean="0">
                <a:latin typeface="+mj-lt"/>
              </a:rPr>
              <a:t>		stated</a:t>
            </a:r>
            <a:r>
              <a:rPr lang="en-US" dirty="0">
                <a:latin typeface="+mj-lt"/>
              </a:rPr>
              <a:t>, legitimate purposes.</a:t>
            </a:r>
          </a:p>
          <a:p>
            <a:pPr marL="0" indent="0">
              <a:buNone/>
            </a:pPr>
            <a:r>
              <a:rPr lang="en-US" dirty="0">
                <a:latin typeface="+mj-lt"/>
              </a:rPr>
              <a:t>      </a:t>
            </a:r>
            <a:r>
              <a:rPr lang="en-US" b="1" dirty="0">
                <a:solidFill>
                  <a:srgbClr val="C00000"/>
                </a:solidFill>
                <a:latin typeface="+mj-lt"/>
              </a:rPr>
              <a:t> Choice</a:t>
            </a:r>
            <a:r>
              <a:rPr lang="en-US" dirty="0">
                <a:latin typeface="+mj-lt"/>
              </a:rPr>
              <a:t>—An individual has the right to elect not to have his or </a:t>
            </a:r>
            <a:r>
              <a:rPr lang="en-US" dirty="0" smtClean="0">
                <a:latin typeface="+mj-lt"/>
              </a:rPr>
              <a:t>her 			personal</a:t>
            </a:r>
            <a:r>
              <a:rPr lang="en-US" dirty="0">
                <a:latin typeface="+mj-lt"/>
              </a:rPr>
              <a:t> data collected</a:t>
            </a:r>
            <a:r>
              <a:rPr lang="en-US" dirty="0" smtClean="0">
                <a:latin typeface="+mj-lt"/>
              </a:rPr>
              <a:t>.</a:t>
            </a:r>
            <a:endParaRPr lang="en-US" dirty="0">
              <a:latin typeface="+mj-lt"/>
            </a:endParaRPr>
          </a:p>
        </p:txBody>
      </p:sp>
    </p:spTree>
    <p:extLst>
      <p:ext uri="{BB962C8B-B14F-4D97-AF65-F5344CB8AC3E}">
        <p14:creationId xmlns:p14="http://schemas.microsoft.com/office/powerpoint/2010/main" val="37904388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59657"/>
            <a:ext cx="10673366" cy="6487886"/>
          </a:xfrm>
        </p:spPr>
        <p:txBody>
          <a:bodyPr>
            <a:noAutofit/>
          </a:bodyPr>
          <a:lstStyle/>
          <a:p>
            <a:pPr marL="0" indent="0">
              <a:buNone/>
            </a:pPr>
            <a:r>
              <a:rPr lang="en-US" sz="3000" dirty="0">
                <a:latin typeface="+mj-lt"/>
              </a:rPr>
              <a:t>    </a:t>
            </a:r>
            <a:r>
              <a:rPr lang="en-US" sz="3000" b="1" dirty="0" smtClean="0">
                <a:solidFill>
                  <a:srgbClr val="C00000"/>
                </a:solidFill>
                <a:latin typeface="+mj-lt"/>
              </a:rPr>
              <a:t>Use	    </a:t>
            </a:r>
            <a:r>
              <a:rPr lang="en-US" sz="3000" dirty="0" smtClean="0">
                <a:latin typeface="+mj-lt"/>
              </a:rPr>
              <a:t>—	An </a:t>
            </a:r>
            <a:r>
              <a:rPr lang="en-US" sz="3000" dirty="0">
                <a:latin typeface="+mj-lt"/>
              </a:rPr>
              <a:t>individual has the right to know how personal data </a:t>
            </a:r>
            <a:r>
              <a:rPr lang="en-US" sz="3000" dirty="0" smtClean="0">
                <a:latin typeface="+mj-lt"/>
              </a:rPr>
              <a:t>		will be </a:t>
            </a:r>
            <a:r>
              <a:rPr lang="en-US" sz="3000" dirty="0">
                <a:latin typeface="+mj-lt"/>
              </a:rPr>
              <a:t>used and the right </a:t>
            </a:r>
            <a:r>
              <a:rPr lang="en-US" sz="3000" dirty="0" smtClean="0">
                <a:latin typeface="+mj-lt"/>
              </a:rPr>
              <a:t>to restrict its use</a:t>
            </a:r>
            <a:r>
              <a:rPr lang="en-US" sz="3000" dirty="0">
                <a:latin typeface="+mj-lt"/>
              </a:rPr>
              <a:t>.</a:t>
            </a:r>
          </a:p>
          <a:p>
            <a:pPr marL="0" indent="0">
              <a:buNone/>
            </a:pPr>
            <a:r>
              <a:rPr lang="en-US" sz="3000" dirty="0">
                <a:latin typeface="+mj-lt"/>
              </a:rPr>
              <a:t>    </a:t>
            </a:r>
            <a:r>
              <a:rPr lang="en-US" sz="3000" b="1" dirty="0" smtClean="0">
                <a:solidFill>
                  <a:srgbClr val="C00000"/>
                </a:solidFill>
                <a:latin typeface="+mj-lt"/>
              </a:rPr>
              <a:t>Security</a:t>
            </a:r>
            <a:r>
              <a:rPr lang="en-US" sz="3000" dirty="0" smtClean="0">
                <a:latin typeface="+mj-lt"/>
              </a:rPr>
              <a:t>—Organizations </a:t>
            </a:r>
            <a:r>
              <a:rPr lang="en-US" sz="3000" dirty="0">
                <a:latin typeface="+mj-lt"/>
              </a:rPr>
              <a:t>must “implement appropriate technical </a:t>
            </a:r>
            <a:r>
              <a:rPr lang="en-US" sz="3000" dirty="0" smtClean="0">
                <a:latin typeface="+mj-lt"/>
              </a:rPr>
              <a:t>		and organizations</a:t>
            </a:r>
            <a:r>
              <a:rPr lang="en-US" sz="3000" dirty="0">
                <a:latin typeface="+mj-lt"/>
              </a:rPr>
              <a:t> measures” to </a:t>
            </a:r>
            <a:r>
              <a:rPr lang="en-US" sz="3000" dirty="0" smtClean="0">
                <a:latin typeface="+mj-lt"/>
              </a:rPr>
              <a:t>protect </a:t>
            </a:r>
            <a:r>
              <a:rPr lang="en-US" sz="3000" dirty="0">
                <a:latin typeface="+mj-lt"/>
              </a:rPr>
              <a:t>personal data, </a:t>
            </a:r>
            <a:r>
              <a:rPr lang="en-US" sz="3000" dirty="0" smtClean="0">
                <a:latin typeface="+mj-lt"/>
              </a:rPr>
              <a:t>		and </a:t>
            </a:r>
            <a:r>
              <a:rPr lang="en-US" sz="3000" dirty="0">
                <a:latin typeface="+mj-lt"/>
              </a:rPr>
              <a:t>the individual has the </a:t>
            </a:r>
            <a:r>
              <a:rPr lang="en-US" sz="3000" dirty="0" smtClean="0">
                <a:latin typeface="+mj-lt"/>
              </a:rPr>
              <a:t>right to</a:t>
            </a:r>
            <a:r>
              <a:rPr lang="en-US" sz="3000" dirty="0">
                <a:latin typeface="+mj-lt"/>
              </a:rPr>
              <a:t> know what these </a:t>
            </a:r>
            <a:r>
              <a:rPr lang="en-US" sz="3000" dirty="0" smtClean="0">
                <a:latin typeface="+mj-lt"/>
              </a:rPr>
              <a:t>			measures </a:t>
            </a:r>
            <a:r>
              <a:rPr lang="en-US" sz="3000" dirty="0">
                <a:latin typeface="+mj-lt"/>
              </a:rPr>
              <a:t>are.</a:t>
            </a:r>
          </a:p>
          <a:p>
            <a:pPr marL="0" indent="0">
              <a:buNone/>
            </a:pPr>
            <a:r>
              <a:rPr lang="en-US" sz="3000" dirty="0">
                <a:latin typeface="+mj-lt"/>
              </a:rPr>
              <a:t>    </a:t>
            </a:r>
            <a:r>
              <a:rPr lang="en-US" sz="3000" b="1" dirty="0" smtClean="0">
                <a:solidFill>
                  <a:srgbClr val="C00000"/>
                </a:solidFill>
                <a:latin typeface="+mj-lt"/>
              </a:rPr>
              <a:t>Correction</a:t>
            </a:r>
            <a:r>
              <a:rPr lang="en-US" sz="3000" dirty="0" smtClean="0">
                <a:latin typeface="+mj-lt"/>
              </a:rPr>
              <a:t>—An </a:t>
            </a:r>
            <a:r>
              <a:rPr lang="en-US" sz="3000" dirty="0">
                <a:latin typeface="+mj-lt"/>
              </a:rPr>
              <a:t>individual has the right to challenge the accuracy </a:t>
            </a:r>
            <a:r>
              <a:rPr lang="en-US" sz="3000" dirty="0" smtClean="0">
                <a:latin typeface="+mj-lt"/>
              </a:rPr>
              <a:t>		of </a:t>
            </a:r>
            <a:r>
              <a:rPr lang="en-US" sz="3000" dirty="0">
                <a:latin typeface="+mj-lt"/>
              </a:rPr>
              <a:t>the data and to </a:t>
            </a:r>
            <a:r>
              <a:rPr lang="en-US" sz="3000" dirty="0" smtClean="0">
                <a:latin typeface="+mj-lt"/>
              </a:rPr>
              <a:t>provide corrected </a:t>
            </a:r>
            <a:r>
              <a:rPr lang="en-US" sz="3000" dirty="0">
                <a:latin typeface="+mj-lt"/>
              </a:rPr>
              <a:t>data.</a:t>
            </a:r>
          </a:p>
          <a:p>
            <a:pPr marL="0" indent="0">
              <a:buNone/>
            </a:pPr>
            <a:r>
              <a:rPr lang="en-US" sz="3000" dirty="0">
                <a:latin typeface="+mj-lt"/>
              </a:rPr>
              <a:t>    </a:t>
            </a:r>
            <a:r>
              <a:rPr lang="en-US" sz="3000" b="1" dirty="0" smtClean="0">
                <a:solidFill>
                  <a:srgbClr val="C00000"/>
                </a:solidFill>
                <a:latin typeface="+mj-lt"/>
              </a:rPr>
              <a:t>Enforcement</a:t>
            </a:r>
            <a:r>
              <a:rPr lang="en-US" sz="3000" dirty="0" smtClean="0">
                <a:latin typeface="+mj-lt"/>
              </a:rPr>
              <a:t>—An </a:t>
            </a:r>
            <a:r>
              <a:rPr lang="en-US" sz="3000" dirty="0">
                <a:latin typeface="+mj-lt"/>
              </a:rPr>
              <a:t>individual has the right to seek legal relief </a:t>
            </a:r>
            <a:r>
              <a:rPr lang="en-US" sz="3000" dirty="0" smtClean="0">
                <a:latin typeface="+mj-lt"/>
              </a:rPr>
              <a:t>			through appropriate</a:t>
            </a:r>
            <a:r>
              <a:rPr lang="en-US" sz="3000" dirty="0">
                <a:latin typeface="+mj-lt"/>
              </a:rPr>
              <a:t> channels to </a:t>
            </a:r>
            <a:r>
              <a:rPr lang="en-US" sz="3000" dirty="0" smtClean="0">
                <a:latin typeface="+mj-lt"/>
              </a:rPr>
              <a:t>protect </a:t>
            </a:r>
            <a:r>
              <a:rPr lang="en-US" sz="3000" dirty="0">
                <a:latin typeface="+mj-lt"/>
              </a:rPr>
              <a:t>privacy rights.</a:t>
            </a:r>
          </a:p>
          <a:p>
            <a:pPr marL="0" indent="0">
              <a:buNone/>
            </a:pPr>
            <a:endParaRPr lang="en-US" sz="3000" dirty="0">
              <a:latin typeface="+mj-lt"/>
            </a:endParaRPr>
          </a:p>
          <a:p>
            <a:r>
              <a:rPr lang="en-US" sz="3000" dirty="0">
                <a:latin typeface="+mj-lt"/>
              </a:rPr>
              <a:t>In 2012, the European Commission proposed a new European Data Protection Regulation to replace the 1995 Data Protection </a:t>
            </a:r>
            <a:r>
              <a:rPr lang="en-US" sz="3000" dirty="0" smtClean="0">
                <a:latin typeface="+mj-lt"/>
              </a:rPr>
              <a:t>Directive</a:t>
            </a:r>
            <a:endParaRPr lang="en-US" sz="3000" dirty="0">
              <a:latin typeface="+mj-lt"/>
            </a:endParaRPr>
          </a:p>
        </p:txBody>
      </p:sp>
    </p:spTree>
    <p:extLst>
      <p:ext uri="{BB962C8B-B14F-4D97-AF65-F5344CB8AC3E}">
        <p14:creationId xmlns:p14="http://schemas.microsoft.com/office/powerpoint/2010/main" val="428162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96686" y="1613683"/>
            <a:ext cx="10668000" cy="2387600"/>
          </a:xfrm>
        </p:spPr>
        <p:txBody>
          <a:bodyPr>
            <a:noAutofit/>
          </a:bodyPr>
          <a:lstStyle/>
          <a:p>
            <a:r>
              <a:rPr lang="en-US" sz="8000" dirty="0" smtClean="0"/>
              <a:t>ACCESS TO GOVERNMENT RECORDS</a:t>
            </a:r>
            <a:endParaRPr lang="en-US" sz="8000" dirty="0"/>
          </a:p>
        </p:txBody>
      </p:sp>
      <p:sp>
        <p:nvSpPr>
          <p:cNvPr id="5" name="Subtitle 4"/>
          <p:cNvSpPr>
            <a:spLocks noGrp="1"/>
          </p:cNvSpPr>
          <p:nvPr>
            <p:ph type="subTitle" idx="1"/>
          </p:nvPr>
        </p:nvSpPr>
        <p:spPr>
          <a:xfrm>
            <a:off x="1524000" y="4001283"/>
            <a:ext cx="9144000" cy="1655762"/>
          </a:xfrm>
        </p:spPr>
        <p:txBody>
          <a:bodyPr/>
          <a:lstStyle/>
          <a:p>
            <a:r>
              <a:rPr lang="en-US" dirty="0" smtClean="0">
                <a:solidFill>
                  <a:schemeClr val="bg2">
                    <a:lumMod val="50000"/>
                  </a:schemeClr>
                </a:solidFill>
                <a:latin typeface="+mj-lt"/>
              </a:rPr>
              <a:t>Freedom of Information Act (FOIA) (1966, amended 1974) , Privacy Act (1974) </a:t>
            </a:r>
          </a:p>
          <a:p>
            <a:endParaRPr lang="en-US" dirty="0">
              <a:solidFill>
                <a:schemeClr val="bg2">
                  <a:lumMod val="50000"/>
                </a:schemeClr>
              </a:solidFill>
              <a:latin typeface="+mj-lt"/>
            </a:endParaRPr>
          </a:p>
        </p:txBody>
      </p:sp>
    </p:spTree>
    <p:extLst>
      <p:ext uri="{BB962C8B-B14F-4D97-AF65-F5344CB8AC3E}">
        <p14:creationId xmlns:p14="http://schemas.microsoft.com/office/powerpoint/2010/main" val="25821404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1" y="2142009"/>
            <a:ext cx="10515600" cy="4351338"/>
          </a:xfrm>
        </p:spPr>
        <p:txBody>
          <a:bodyPr>
            <a:noAutofit/>
          </a:bodyPr>
          <a:lstStyle/>
          <a:p>
            <a:r>
              <a:rPr lang="en-US" sz="3600" dirty="0" smtClean="0">
                <a:latin typeface="+mj-lt"/>
              </a:rPr>
              <a:t>The </a:t>
            </a:r>
            <a:r>
              <a:rPr lang="en-US" sz="3600" dirty="0">
                <a:latin typeface="+mj-lt"/>
              </a:rPr>
              <a:t>Freedom of Information Act (FOIA) grants citizens the right to access certain information and records of federal, state, and local governments upon request. FOIA is a powerful tool that enables journalists and the public to acquire information that the government is reluctant to release</a:t>
            </a:r>
            <a:r>
              <a:rPr lang="en-US" sz="3600" dirty="0" smtClean="0">
                <a:latin typeface="+mj-lt"/>
              </a:rPr>
              <a:t>.</a:t>
            </a:r>
            <a:endParaRPr lang="en-US" sz="3600" dirty="0">
              <a:latin typeface="+mj-lt"/>
            </a:endParaRPr>
          </a:p>
        </p:txBody>
      </p:sp>
      <p:sp>
        <p:nvSpPr>
          <p:cNvPr id="6" name="TextBox 5"/>
          <p:cNvSpPr txBox="1"/>
          <p:nvPr/>
        </p:nvSpPr>
        <p:spPr>
          <a:xfrm>
            <a:off x="693058" y="387683"/>
            <a:ext cx="10417934" cy="1754326"/>
          </a:xfrm>
          <a:prstGeom prst="rect">
            <a:avLst/>
          </a:prstGeom>
          <a:noFill/>
        </p:spPr>
        <p:txBody>
          <a:bodyPr wrap="square" rtlCol="0">
            <a:spAutoFit/>
          </a:bodyPr>
          <a:lstStyle/>
          <a:p>
            <a:r>
              <a:rPr lang="en-US" sz="5400" dirty="0">
                <a:latin typeface="+mj-lt"/>
              </a:rPr>
              <a:t>Freedom of Information Act (FOIA) (1966, amended 1974</a:t>
            </a:r>
            <a:r>
              <a:rPr lang="en-US" sz="5400" dirty="0" smtClean="0">
                <a:latin typeface="+mj-lt"/>
              </a:rPr>
              <a:t>)</a:t>
            </a:r>
            <a:endParaRPr lang="en-US" sz="5400" dirty="0">
              <a:latin typeface="+mj-lt"/>
            </a:endParaRPr>
          </a:p>
        </p:txBody>
      </p:sp>
    </p:spTree>
    <p:extLst>
      <p:ext uri="{BB962C8B-B14F-4D97-AF65-F5344CB8AC3E}">
        <p14:creationId xmlns:p14="http://schemas.microsoft.com/office/powerpoint/2010/main" val="15469377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007" y="199504"/>
            <a:ext cx="11238807" cy="5835535"/>
          </a:xfrm>
        </p:spPr>
        <p:txBody>
          <a:bodyPr>
            <a:noAutofit/>
          </a:bodyPr>
          <a:lstStyle/>
          <a:p>
            <a:r>
              <a:rPr lang="en-US" sz="3200" dirty="0" smtClean="0">
                <a:latin typeface="+mj-lt"/>
              </a:rPr>
              <a:t>Information </a:t>
            </a:r>
            <a:r>
              <a:rPr lang="en-US" sz="3200" dirty="0">
                <a:latin typeface="+mj-lt"/>
              </a:rPr>
              <a:t>about people is gathered, stored, analyzed, and reported because organizations can use it to make better </a:t>
            </a:r>
            <a:r>
              <a:rPr lang="en-US" sz="3200" dirty="0" smtClean="0">
                <a:latin typeface="+mj-lt"/>
              </a:rPr>
              <a:t>decisions.</a:t>
            </a:r>
          </a:p>
          <a:p>
            <a:r>
              <a:rPr lang="en-US" sz="3200" dirty="0">
                <a:latin typeface="+mj-lt"/>
              </a:rPr>
              <a:t>A combination of approaches—new laws, technical solutions, and privacy policies—is required to balance the </a:t>
            </a:r>
            <a:r>
              <a:rPr lang="en-US" sz="3200" dirty="0" smtClean="0">
                <a:latin typeface="+mj-lt"/>
              </a:rPr>
              <a:t>scales.</a:t>
            </a:r>
          </a:p>
          <a:p>
            <a:r>
              <a:rPr lang="en-US" sz="3200" dirty="0">
                <a:latin typeface="+mj-lt"/>
              </a:rPr>
              <a:t>The Fourth Amendment is as follows: </a:t>
            </a:r>
            <a:endParaRPr lang="en-US" sz="3200" dirty="0" smtClean="0">
              <a:latin typeface="+mj-lt"/>
            </a:endParaRPr>
          </a:p>
          <a:p>
            <a:pPr marL="0" indent="0">
              <a:buNone/>
            </a:pPr>
            <a:r>
              <a:rPr lang="en-US" sz="3200" dirty="0">
                <a:solidFill>
                  <a:srgbClr val="FF0000"/>
                </a:solidFill>
                <a:latin typeface="+mj-lt"/>
              </a:rPr>
              <a:t>	</a:t>
            </a:r>
            <a:r>
              <a:rPr lang="en-US" sz="3200" dirty="0" smtClean="0">
                <a:solidFill>
                  <a:srgbClr val="FF0000"/>
                </a:solidFill>
                <a:latin typeface="+mj-lt"/>
              </a:rPr>
              <a:t>	</a:t>
            </a:r>
            <a:r>
              <a:rPr lang="en-US" sz="3200" dirty="0" smtClean="0">
                <a:solidFill>
                  <a:srgbClr val="C00000"/>
                </a:solidFill>
                <a:latin typeface="+mj-lt"/>
              </a:rPr>
              <a:t>The </a:t>
            </a:r>
            <a:r>
              <a:rPr lang="en-US" sz="3200" dirty="0">
                <a:solidFill>
                  <a:srgbClr val="C00000"/>
                </a:solidFill>
                <a:latin typeface="+mj-lt"/>
              </a:rPr>
              <a:t>right of the people to be secure in their persons, </a:t>
            </a:r>
            <a:r>
              <a:rPr lang="en-US" sz="3200" dirty="0" smtClean="0">
                <a:solidFill>
                  <a:srgbClr val="C00000"/>
                </a:solidFill>
                <a:latin typeface="+mj-lt"/>
              </a:rPr>
              <a:t>	houses</a:t>
            </a:r>
            <a:r>
              <a:rPr lang="en-US" sz="3200" dirty="0">
                <a:solidFill>
                  <a:srgbClr val="C00000"/>
                </a:solidFill>
                <a:latin typeface="+mj-lt"/>
              </a:rPr>
              <a:t>, </a:t>
            </a:r>
            <a:r>
              <a:rPr lang="en-US" sz="3200" dirty="0" smtClean="0">
                <a:solidFill>
                  <a:srgbClr val="C00000"/>
                </a:solidFill>
                <a:latin typeface="+mj-lt"/>
              </a:rPr>
              <a:t>papers, 	and effects</a:t>
            </a:r>
            <a:r>
              <a:rPr lang="en-US" sz="3200" dirty="0">
                <a:solidFill>
                  <a:srgbClr val="C00000"/>
                </a:solidFill>
                <a:latin typeface="+mj-lt"/>
              </a:rPr>
              <a:t>, </a:t>
            </a:r>
            <a:r>
              <a:rPr lang="en-US" sz="3200" dirty="0" smtClean="0">
                <a:solidFill>
                  <a:srgbClr val="C00000"/>
                </a:solidFill>
                <a:latin typeface="+mj-lt"/>
              </a:rPr>
              <a:t>against </a:t>
            </a:r>
            <a:r>
              <a:rPr lang="en-US" sz="3200" dirty="0">
                <a:solidFill>
                  <a:srgbClr val="C00000"/>
                </a:solidFill>
                <a:latin typeface="+mj-lt"/>
              </a:rPr>
              <a:t>unreasonable searches </a:t>
            </a:r>
            <a:r>
              <a:rPr lang="en-US" sz="3200" dirty="0" smtClean="0">
                <a:solidFill>
                  <a:srgbClr val="C00000"/>
                </a:solidFill>
                <a:latin typeface="+mj-lt"/>
              </a:rPr>
              <a:t>	and </a:t>
            </a:r>
            <a:r>
              <a:rPr lang="en-US" sz="3200" dirty="0">
                <a:solidFill>
                  <a:srgbClr val="C00000"/>
                </a:solidFill>
                <a:latin typeface="+mj-lt"/>
              </a:rPr>
              <a:t>seizures, shall </a:t>
            </a:r>
            <a:r>
              <a:rPr lang="en-US" sz="3200" dirty="0" smtClean="0">
                <a:solidFill>
                  <a:srgbClr val="C00000"/>
                </a:solidFill>
                <a:latin typeface="+mj-lt"/>
              </a:rPr>
              <a:t>not </a:t>
            </a:r>
            <a:r>
              <a:rPr lang="en-US" sz="3200" dirty="0">
                <a:solidFill>
                  <a:srgbClr val="C00000"/>
                </a:solidFill>
                <a:latin typeface="+mj-lt"/>
              </a:rPr>
              <a:t>be </a:t>
            </a:r>
            <a:r>
              <a:rPr lang="en-US" sz="3200" dirty="0" smtClean="0">
                <a:solidFill>
                  <a:srgbClr val="C00000"/>
                </a:solidFill>
                <a:latin typeface="+mj-lt"/>
              </a:rPr>
              <a:t>violated</a:t>
            </a:r>
            <a:r>
              <a:rPr lang="en-US" sz="3200" dirty="0">
                <a:solidFill>
                  <a:srgbClr val="C00000"/>
                </a:solidFill>
                <a:latin typeface="+mj-lt"/>
              </a:rPr>
              <a:t>, </a:t>
            </a:r>
            <a:r>
              <a:rPr lang="en-US" sz="3200" dirty="0" smtClean="0">
                <a:solidFill>
                  <a:srgbClr val="C00000"/>
                </a:solidFill>
                <a:latin typeface="+mj-lt"/>
              </a:rPr>
              <a:t>and </a:t>
            </a:r>
            <a:r>
              <a:rPr lang="en-US" sz="3200" dirty="0">
                <a:solidFill>
                  <a:srgbClr val="C00000"/>
                </a:solidFill>
                <a:latin typeface="+mj-lt"/>
              </a:rPr>
              <a:t>no </a:t>
            </a:r>
            <a:r>
              <a:rPr lang="en-US" sz="3200" dirty="0" smtClean="0">
                <a:solidFill>
                  <a:srgbClr val="C00000"/>
                </a:solidFill>
                <a:latin typeface="+mj-lt"/>
              </a:rPr>
              <a:t>Warrants </a:t>
            </a:r>
            <a:r>
              <a:rPr lang="en-US" sz="3200" dirty="0">
                <a:solidFill>
                  <a:srgbClr val="C00000"/>
                </a:solidFill>
                <a:latin typeface="+mj-lt"/>
              </a:rPr>
              <a:t>shall </a:t>
            </a:r>
            <a:r>
              <a:rPr lang="en-US" sz="3200" dirty="0" smtClean="0">
                <a:solidFill>
                  <a:srgbClr val="C00000"/>
                </a:solidFill>
                <a:latin typeface="+mj-lt"/>
              </a:rPr>
              <a:t>	issue</a:t>
            </a:r>
            <a:r>
              <a:rPr lang="en-US" sz="3200" dirty="0">
                <a:solidFill>
                  <a:srgbClr val="C00000"/>
                </a:solidFill>
                <a:latin typeface="+mj-lt"/>
              </a:rPr>
              <a:t>, but upon probable </a:t>
            </a:r>
            <a:r>
              <a:rPr lang="en-US" sz="3200" dirty="0" smtClean="0">
                <a:solidFill>
                  <a:srgbClr val="C00000"/>
                </a:solidFill>
                <a:latin typeface="+mj-lt"/>
              </a:rPr>
              <a:t>cause, supported by </a:t>
            </a:r>
            <a:r>
              <a:rPr lang="en-US" sz="3200" dirty="0">
                <a:solidFill>
                  <a:srgbClr val="C00000"/>
                </a:solidFill>
                <a:latin typeface="+mj-lt"/>
              </a:rPr>
              <a:t>Oath </a:t>
            </a:r>
            <a:r>
              <a:rPr lang="en-US" sz="3200" dirty="0" smtClean="0">
                <a:solidFill>
                  <a:srgbClr val="C00000"/>
                </a:solidFill>
                <a:latin typeface="+mj-lt"/>
              </a:rPr>
              <a:t>or 	affirmation</a:t>
            </a:r>
            <a:r>
              <a:rPr lang="en-US" sz="3200" dirty="0">
                <a:solidFill>
                  <a:srgbClr val="C00000"/>
                </a:solidFill>
                <a:latin typeface="+mj-lt"/>
              </a:rPr>
              <a:t>, </a:t>
            </a:r>
            <a:r>
              <a:rPr lang="en-US" sz="3200" dirty="0" smtClean="0">
                <a:solidFill>
                  <a:srgbClr val="C00000"/>
                </a:solidFill>
                <a:latin typeface="+mj-lt"/>
              </a:rPr>
              <a:t>and </a:t>
            </a:r>
            <a:r>
              <a:rPr lang="en-US" sz="3200" dirty="0">
                <a:solidFill>
                  <a:srgbClr val="C00000"/>
                </a:solidFill>
                <a:latin typeface="+mj-lt"/>
              </a:rPr>
              <a:t>particularly describing </a:t>
            </a:r>
            <a:r>
              <a:rPr lang="en-US" sz="3200" dirty="0" smtClean="0">
                <a:solidFill>
                  <a:srgbClr val="C00000"/>
                </a:solidFill>
                <a:latin typeface="+mj-lt"/>
              </a:rPr>
              <a:t>the </a:t>
            </a:r>
            <a:r>
              <a:rPr lang="en-US" sz="3200" dirty="0">
                <a:solidFill>
                  <a:srgbClr val="C00000"/>
                </a:solidFill>
                <a:latin typeface="+mj-lt"/>
              </a:rPr>
              <a:t>place </a:t>
            </a:r>
            <a:r>
              <a:rPr lang="en-US" sz="3200" dirty="0" smtClean="0">
                <a:solidFill>
                  <a:srgbClr val="C00000"/>
                </a:solidFill>
                <a:latin typeface="+mj-lt"/>
              </a:rPr>
              <a:t>to </a:t>
            </a:r>
            <a:r>
              <a:rPr lang="en-US" sz="3200" dirty="0">
                <a:solidFill>
                  <a:srgbClr val="C00000"/>
                </a:solidFill>
                <a:latin typeface="+mj-lt"/>
              </a:rPr>
              <a:t>be </a:t>
            </a:r>
            <a:r>
              <a:rPr lang="en-US" sz="3200" dirty="0" smtClean="0">
                <a:solidFill>
                  <a:srgbClr val="C00000"/>
                </a:solidFill>
                <a:latin typeface="+mj-lt"/>
              </a:rPr>
              <a:t>	searched</a:t>
            </a:r>
            <a:r>
              <a:rPr lang="en-US" sz="3200" dirty="0">
                <a:solidFill>
                  <a:srgbClr val="C00000"/>
                </a:solidFill>
                <a:latin typeface="+mj-lt"/>
              </a:rPr>
              <a:t>, and the </a:t>
            </a:r>
            <a:r>
              <a:rPr lang="en-US" sz="3200" dirty="0" smtClean="0">
                <a:solidFill>
                  <a:srgbClr val="C00000"/>
                </a:solidFill>
                <a:latin typeface="+mj-lt"/>
              </a:rPr>
              <a:t>persons </a:t>
            </a:r>
            <a:r>
              <a:rPr lang="en-US" sz="3200" dirty="0">
                <a:solidFill>
                  <a:srgbClr val="C00000"/>
                </a:solidFill>
                <a:latin typeface="+mj-lt"/>
              </a:rPr>
              <a:t>or things to </a:t>
            </a:r>
            <a:r>
              <a:rPr lang="en-US" sz="3200" dirty="0" smtClean="0">
                <a:solidFill>
                  <a:srgbClr val="C00000"/>
                </a:solidFill>
                <a:latin typeface="+mj-lt"/>
              </a:rPr>
              <a:t>be </a:t>
            </a:r>
            <a:r>
              <a:rPr lang="en-US" sz="3200" dirty="0">
                <a:solidFill>
                  <a:srgbClr val="C00000"/>
                </a:solidFill>
                <a:latin typeface="+mj-lt"/>
              </a:rPr>
              <a:t>seized. </a:t>
            </a:r>
          </a:p>
        </p:txBody>
      </p:sp>
    </p:spTree>
    <p:extLst>
      <p:ext uri="{BB962C8B-B14F-4D97-AF65-F5344CB8AC3E}">
        <p14:creationId xmlns:p14="http://schemas.microsoft.com/office/powerpoint/2010/main" val="392805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39227" y="412448"/>
            <a:ext cx="10394707" cy="5872238"/>
          </a:xfrm>
        </p:spPr>
        <p:txBody>
          <a:bodyPr>
            <a:noAutofit/>
          </a:bodyPr>
          <a:lstStyle/>
          <a:p>
            <a:pPr marL="0" indent="0">
              <a:buNone/>
            </a:pPr>
            <a:r>
              <a:rPr lang="en-US" sz="3200" dirty="0">
                <a:latin typeface="+mj-lt"/>
              </a:rPr>
              <a:t>There are two basic requirements for filing a </a:t>
            </a:r>
            <a:r>
              <a:rPr lang="en-US" sz="3200" dirty="0">
                <a:solidFill>
                  <a:srgbClr val="C00000"/>
                </a:solidFill>
                <a:latin typeface="+mj-lt"/>
              </a:rPr>
              <a:t>FOIA request</a:t>
            </a:r>
            <a:r>
              <a:rPr lang="en-US" sz="3200" dirty="0">
                <a:latin typeface="+mj-lt"/>
              </a:rPr>
              <a:t>:</a:t>
            </a:r>
          </a:p>
          <a:p>
            <a:pPr marL="0" indent="0">
              <a:buNone/>
            </a:pPr>
            <a:r>
              <a:rPr lang="en-US" sz="3200" dirty="0">
                <a:latin typeface="+mj-lt"/>
              </a:rPr>
              <a:t>           (1) the request must not require wide-ranging, </a:t>
            </a:r>
            <a:r>
              <a:rPr lang="en-US" sz="3200" dirty="0" smtClean="0">
                <a:latin typeface="+mj-lt"/>
              </a:rPr>
              <a:t>	unreasonable</a:t>
            </a:r>
            <a:r>
              <a:rPr lang="en-US" sz="3200" dirty="0">
                <a:latin typeface="+mj-lt"/>
              </a:rPr>
              <a:t>, or </a:t>
            </a:r>
            <a:r>
              <a:rPr lang="en-US" sz="3200" dirty="0" smtClean="0">
                <a:latin typeface="+mj-lt"/>
              </a:rPr>
              <a:t>burdensome </a:t>
            </a:r>
            <a:r>
              <a:rPr lang="en-US" sz="3200" dirty="0">
                <a:latin typeface="+mj-lt"/>
              </a:rPr>
              <a:t>searches for records</a:t>
            </a:r>
          </a:p>
          <a:p>
            <a:pPr marL="0" indent="0">
              <a:buNone/>
            </a:pPr>
            <a:r>
              <a:rPr lang="en-US" sz="3200" dirty="0">
                <a:latin typeface="+mj-lt"/>
              </a:rPr>
              <a:t>           (2) the request must be made according to agency </a:t>
            </a:r>
            <a:r>
              <a:rPr lang="en-US" sz="3200" dirty="0" smtClean="0">
                <a:latin typeface="+mj-lt"/>
              </a:rPr>
              <a:t>	procedural regulations </a:t>
            </a:r>
            <a:r>
              <a:rPr lang="en-US" sz="3200" dirty="0">
                <a:latin typeface="+mj-lt"/>
              </a:rPr>
              <a:t>published in the Federal Register</a:t>
            </a:r>
            <a:r>
              <a:rPr lang="en-US" sz="3200" dirty="0" smtClean="0">
                <a:latin typeface="+mj-lt"/>
              </a:rPr>
              <a:t>.</a:t>
            </a:r>
          </a:p>
          <a:p>
            <a:pPr marL="0" indent="0">
              <a:buNone/>
            </a:pPr>
            <a:endParaRPr lang="en-US" sz="3200" dirty="0">
              <a:latin typeface="+mj-lt"/>
            </a:endParaRPr>
          </a:p>
          <a:p>
            <a:r>
              <a:rPr lang="en-US" sz="3200" dirty="0">
                <a:latin typeface="+mj-lt"/>
              </a:rPr>
              <a:t>The use of the FOIA to access information can lead to a dispute between those who feel it is important to reveal certain information and those who feel certain government data should not be made public, including, in some cases, those whose privacy is being impacted</a:t>
            </a:r>
            <a:r>
              <a:rPr lang="en-US" sz="3200" dirty="0" smtClean="0">
                <a:latin typeface="+mj-lt"/>
              </a:rPr>
              <a:t>.</a:t>
            </a:r>
            <a:endParaRPr lang="en-US" sz="3200" dirty="0">
              <a:latin typeface="+mj-lt"/>
            </a:endParaRPr>
          </a:p>
          <a:p>
            <a:endParaRPr lang="en-US" sz="3200" dirty="0">
              <a:latin typeface="+mj-lt"/>
            </a:endParaRPr>
          </a:p>
        </p:txBody>
      </p:sp>
    </p:spTree>
    <p:extLst>
      <p:ext uri="{BB962C8B-B14F-4D97-AF65-F5344CB8AC3E}">
        <p14:creationId xmlns:p14="http://schemas.microsoft.com/office/powerpoint/2010/main" val="168856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6" y="506519"/>
            <a:ext cx="10396882" cy="1151965"/>
          </a:xfrm>
        </p:spPr>
        <p:txBody>
          <a:bodyPr>
            <a:noAutofit/>
          </a:bodyPr>
          <a:lstStyle/>
          <a:p>
            <a:r>
              <a:rPr lang="en-US" sz="8000" dirty="0"/>
              <a:t>Privacy Act (1974</a:t>
            </a:r>
            <a:r>
              <a:rPr lang="en-US" sz="8000" dirty="0" smtClean="0"/>
              <a:t>)</a:t>
            </a:r>
            <a:endParaRPr lang="en-US" sz="8000" dirty="0"/>
          </a:p>
        </p:txBody>
      </p:sp>
      <p:sp>
        <p:nvSpPr>
          <p:cNvPr id="3" name="Content Placeholder 2"/>
          <p:cNvSpPr>
            <a:spLocks noGrp="1"/>
          </p:cNvSpPr>
          <p:nvPr>
            <p:ph idx="1"/>
          </p:nvPr>
        </p:nvSpPr>
        <p:spPr>
          <a:xfrm>
            <a:off x="685801" y="1992312"/>
            <a:ext cx="10394707" cy="4393974"/>
          </a:xfrm>
        </p:spPr>
        <p:txBody>
          <a:bodyPr>
            <a:noAutofit/>
          </a:bodyPr>
          <a:lstStyle/>
          <a:p>
            <a:pPr marL="0" indent="0">
              <a:buNone/>
            </a:pPr>
            <a:r>
              <a:rPr lang="en-US" dirty="0">
                <a:latin typeface="+mj-lt"/>
              </a:rPr>
              <a:t>          The Privacy Act establishes a code of fair information practices that sets rules for the collection, maintenance, use, and dissemination of personal data that is kept in systems of records by federal agencies.</a:t>
            </a:r>
          </a:p>
          <a:p>
            <a:r>
              <a:rPr lang="en-US" dirty="0">
                <a:latin typeface="+mj-lt"/>
              </a:rPr>
              <a:t>The law also outlines 12 requirements that each record-keeping agency must meet, including issues that address openness, individual access, individual participation, collection limitation, use limitation, disclosure limitation, information management, and accountability.</a:t>
            </a:r>
          </a:p>
          <a:p>
            <a:r>
              <a:rPr lang="en-US" dirty="0">
                <a:latin typeface="+mj-lt"/>
              </a:rPr>
              <a:t>The purpose of the act is to provide safeguards for people against invasion of personal privacy by federal agencies</a:t>
            </a:r>
            <a:r>
              <a:rPr lang="en-US" dirty="0" smtClean="0">
                <a:latin typeface="+mj-lt"/>
              </a:rPr>
              <a:t>.</a:t>
            </a:r>
            <a:endParaRPr lang="en-US" dirty="0">
              <a:latin typeface="+mj-lt"/>
            </a:endParaRPr>
          </a:p>
          <a:p>
            <a:endParaRPr lang="en-US" dirty="0">
              <a:latin typeface="+mj-lt"/>
            </a:endParaRPr>
          </a:p>
        </p:txBody>
      </p:sp>
    </p:spTree>
    <p:extLst>
      <p:ext uri="{BB962C8B-B14F-4D97-AF65-F5344CB8AC3E}">
        <p14:creationId xmlns:p14="http://schemas.microsoft.com/office/powerpoint/2010/main" val="820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pt-BR" sz="7200" dirty="0" smtClean="0"/>
              <a:t>KEY PRIVACY AND</a:t>
            </a:r>
            <a:br>
              <a:rPr lang="pt-BR" sz="7200" dirty="0" smtClean="0"/>
            </a:br>
            <a:r>
              <a:rPr lang="pt-BR" sz="7200" dirty="0" smtClean="0"/>
              <a:t> ANONYMITY ISSUES</a:t>
            </a:r>
            <a:endParaRPr lang="en-US" sz="7200" dirty="0"/>
          </a:p>
        </p:txBody>
      </p:sp>
      <p:sp>
        <p:nvSpPr>
          <p:cNvPr id="5" name="Subtitle 4"/>
          <p:cNvSpPr>
            <a:spLocks noGrp="1"/>
          </p:cNvSpPr>
          <p:nvPr>
            <p:ph type="subTitle" idx="1"/>
          </p:nvPr>
        </p:nvSpPr>
        <p:spPr/>
        <p:txBody>
          <a:bodyPr/>
          <a:lstStyle/>
          <a:p>
            <a:r>
              <a:rPr lang="en-US" dirty="0" smtClean="0">
                <a:solidFill>
                  <a:schemeClr val="bg2">
                    <a:lumMod val="50000"/>
                  </a:schemeClr>
                </a:solidFill>
                <a:latin typeface="+mj-lt"/>
              </a:rPr>
              <a:t>Data Breaches, Electronic Discovery, Consumer Profiling, Workplace Monitoring, Advanced Surveillance Monitoring,  </a:t>
            </a:r>
            <a:endParaRPr lang="en-US" dirty="0">
              <a:solidFill>
                <a:schemeClr val="bg2">
                  <a:lumMod val="50000"/>
                </a:schemeClr>
              </a:solidFill>
              <a:latin typeface="+mj-lt"/>
            </a:endParaRPr>
          </a:p>
        </p:txBody>
      </p:sp>
    </p:spTree>
    <p:extLst>
      <p:ext uri="{BB962C8B-B14F-4D97-AF65-F5344CB8AC3E}">
        <p14:creationId xmlns:p14="http://schemas.microsoft.com/office/powerpoint/2010/main" val="36925183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079" y="589252"/>
            <a:ext cx="10515600" cy="5657001"/>
          </a:xfrm>
        </p:spPr>
        <p:txBody>
          <a:bodyPr>
            <a:normAutofit fontScale="92500" lnSpcReduction="20000"/>
          </a:bodyPr>
          <a:lstStyle/>
          <a:p>
            <a:r>
              <a:rPr lang="en-US" sz="3200" b="1" dirty="0" smtClean="0">
                <a:latin typeface="+mj-lt"/>
              </a:rPr>
              <a:t>Data Breaches</a:t>
            </a:r>
          </a:p>
          <a:p>
            <a:pPr>
              <a:buNone/>
            </a:pPr>
            <a:r>
              <a:rPr lang="en-US" sz="3200" b="1" dirty="0" smtClean="0">
                <a:latin typeface="+mj-lt"/>
              </a:rPr>
              <a:t>	</a:t>
            </a:r>
            <a:r>
              <a:rPr lang="en-US" sz="3200" dirty="0" smtClean="0">
                <a:latin typeface="+mj-lt"/>
              </a:rPr>
              <a:t>- caused by hackers breaking into databases involving personal information.</a:t>
            </a:r>
          </a:p>
          <a:p>
            <a:pPr>
              <a:buNone/>
            </a:pPr>
            <a:endParaRPr lang="en-US" sz="3200" dirty="0" smtClean="0">
              <a:latin typeface="+mj-lt"/>
            </a:endParaRPr>
          </a:p>
          <a:p>
            <a:r>
              <a:rPr lang="en-US" sz="3200" b="1" dirty="0" smtClean="0">
                <a:latin typeface="+mj-lt"/>
              </a:rPr>
              <a:t>Electronic discovery (e-discovery)</a:t>
            </a:r>
          </a:p>
          <a:p>
            <a:pPr>
              <a:buNone/>
            </a:pPr>
            <a:r>
              <a:rPr lang="en-US" sz="3200" b="1" dirty="0" smtClean="0">
                <a:latin typeface="+mj-lt"/>
              </a:rPr>
              <a:t>	</a:t>
            </a:r>
            <a:r>
              <a:rPr lang="en-US" sz="3200" dirty="0" smtClean="0">
                <a:latin typeface="+mj-lt"/>
              </a:rPr>
              <a:t>-</a:t>
            </a:r>
            <a:r>
              <a:rPr lang="en-US" sz="3200" b="1" dirty="0" smtClean="0">
                <a:latin typeface="+mj-lt"/>
              </a:rPr>
              <a:t> </a:t>
            </a:r>
            <a:r>
              <a:rPr lang="en-US" sz="3200" dirty="0" smtClean="0">
                <a:latin typeface="+mj-lt"/>
              </a:rPr>
              <a:t>is the collection, preparation, review, and production of electronically stored information for use in criminal and civil actions and proceedings.</a:t>
            </a:r>
          </a:p>
          <a:p>
            <a:endParaRPr lang="en-US" sz="3200" dirty="0" smtClean="0">
              <a:latin typeface="+mj-lt"/>
            </a:endParaRPr>
          </a:p>
          <a:p>
            <a:r>
              <a:rPr lang="en-US" sz="3200" b="1" dirty="0" smtClean="0">
                <a:latin typeface="+mj-lt"/>
              </a:rPr>
              <a:t>Consumer Profiling</a:t>
            </a:r>
          </a:p>
          <a:p>
            <a:pPr>
              <a:buNone/>
            </a:pPr>
            <a:r>
              <a:rPr lang="en-US" sz="3200" b="1" dirty="0" smtClean="0">
                <a:latin typeface="+mj-lt"/>
              </a:rPr>
              <a:t>	</a:t>
            </a:r>
            <a:r>
              <a:rPr lang="en-US" sz="3200" dirty="0" smtClean="0">
                <a:latin typeface="+mj-lt"/>
              </a:rPr>
              <a:t>-  collection of personal information about users when they register at Web sites, complete surveys, fill out forms, or enter contests online.</a:t>
            </a:r>
          </a:p>
          <a:p>
            <a:endParaRPr lang="en-US" sz="3200" dirty="0">
              <a:latin typeface="+mj-lt"/>
            </a:endParaRPr>
          </a:p>
        </p:txBody>
      </p:sp>
    </p:spTree>
    <p:extLst>
      <p:ext uri="{BB962C8B-B14F-4D97-AF65-F5344CB8AC3E}">
        <p14:creationId xmlns:p14="http://schemas.microsoft.com/office/powerpoint/2010/main" val="255303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t>Workplace Monitoring</a:t>
            </a:r>
            <a:endParaRPr lang="en-US" sz="6600" dirty="0"/>
          </a:p>
        </p:txBody>
      </p:sp>
      <p:sp>
        <p:nvSpPr>
          <p:cNvPr id="3" name="Content Placeholder 2"/>
          <p:cNvSpPr>
            <a:spLocks noGrp="1"/>
          </p:cNvSpPr>
          <p:nvPr>
            <p:ph idx="1"/>
          </p:nvPr>
        </p:nvSpPr>
        <p:spPr/>
        <p:txBody>
          <a:bodyPr>
            <a:normAutofit/>
          </a:bodyPr>
          <a:lstStyle/>
          <a:p>
            <a:r>
              <a:rPr lang="en-US" sz="3200" dirty="0" smtClean="0">
                <a:latin typeface="+mj-lt"/>
              </a:rPr>
              <a:t>Plenty of data exists to support the conclusion that many workers waste large portions of their work time doing non-work-related activity.</a:t>
            </a:r>
          </a:p>
          <a:p>
            <a:r>
              <a:rPr lang="en-US" sz="3200" dirty="0" smtClean="0">
                <a:latin typeface="+mj-lt"/>
              </a:rPr>
              <a:t>In a recent survey by an IT staffing firm, 54 percent of companies reported they were banning the use of social networking sites such as Facebook, Twitter, </a:t>
            </a:r>
            <a:r>
              <a:rPr lang="en-US" sz="3200" dirty="0" err="1" smtClean="0">
                <a:latin typeface="+mj-lt"/>
              </a:rPr>
              <a:t>MySpace</a:t>
            </a:r>
            <a:r>
              <a:rPr lang="en-US" sz="3200" dirty="0" smtClean="0">
                <a:latin typeface="+mj-lt"/>
              </a:rPr>
              <a:t>, and LinkedIn to help reduce waste at work</a:t>
            </a:r>
          </a:p>
          <a:p>
            <a:endParaRPr lang="en-US" sz="3200" dirty="0" smtClean="0">
              <a:latin typeface="+mj-lt"/>
            </a:endParaRPr>
          </a:p>
          <a:p>
            <a:endParaRPr lang="en-US" sz="3200" dirty="0" smtClean="0">
              <a:latin typeface="+mj-lt"/>
            </a:endParaRPr>
          </a:p>
          <a:p>
            <a:endParaRPr lang="en-US" sz="3200" dirty="0">
              <a:latin typeface="+mj-lt"/>
            </a:endParaRPr>
          </a:p>
        </p:txBody>
      </p:sp>
    </p:spTree>
    <p:extLst>
      <p:ext uri="{BB962C8B-B14F-4D97-AF65-F5344CB8AC3E}">
        <p14:creationId xmlns:p14="http://schemas.microsoft.com/office/powerpoint/2010/main" val="427057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Autofit/>
          </a:bodyPr>
          <a:lstStyle/>
          <a:p>
            <a:r>
              <a:rPr lang="en-US" sz="6000" dirty="0" smtClean="0"/>
              <a:t>Advanced Surveillance Technology</a:t>
            </a:r>
            <a:endParaRPr lang="en-US" sz="6000" dirty="0"/>
          </a:p>
        </p:txBody>
      </p:sp>
      <p:sp>
        <p:nvSpPr>
          <p:cNvPr id="3" name="Content Placeholder 2"/>
          <p:cNvSpPr>
            <a:spLocks noGrp="1"/>
          </p:cNvSpPr>
          <p:nvPr>
            <p:ph idx="1"/>
          </p:nvPr>
        </p:nvSpPr>
        <p:spPr>
          <a:xfrm>
            <a:off x="838200" y="2188482"/>
            <a:ext cx="10515600" cy="4351338"/>
          </a:xfrm>
        </p:spPr>
        <p:txBody>
          <a:bodyPr>
            <a:normAutofit/>
          </a:bodyPr>
          <a:lstStyle/>
          <a:p>
            <a:r>
              <a:rPr lang="en-US" sz="3600" dirty="0" smtClean="0">
                <a:latin typeface="+mj-lt"/>
              </a:rPr>
              <a:t>A number of advances in information technology—such as surveillance cameras and satellite-based systems that can pinpoint a person’s physical location—provide amazing new data-gathering capabilities. However, these advances can also diminish individual privacy and complicate the issue of how much information should be captured about people’s private lives.</a:t>
            </a:r>
          </a:p>
          <a:p>
            <a:endParaRPr lang="en-US" sz="3600" dirty="0" smtClean="0">
              <a:latin typeface="+mj-lt"/>
            </a:endParaRPr>
          </a:p>
          <a:p>
            <a:endParaRPr lang="en-US" sz="3600" dirty="0">
              <a:latin typeface="+mj-lt"/>
            </a:endParaRPr>
          </a:p>
        </p:txBody>
      </p:sp>
    </p:spTree>
    <p:extLst>
      <p:ext uri="{BB962C8B-B14F-4D97-AF65-F5344CB8AC3E}">
        <p14:creationId xmlns:p14="http://schemas.microsoft.com/office/powerpoint/2010/main" val="197575411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685" y="441147"/>
            <a:ext cx="10515600" cy="6249428"/>
          </a:xfrm>
        </p:spPr>
        <p:txBody>
          <a:bodyPr>
            <a:noAutofit/>
          </a:bodyPr>
          <a:lstStyle/>
          <a:p>
            <a:pPr marL="0" indent="0">
              <a:buNone/>
            </a:pPr>
            <a:r>
              <a:rPr lang="en-US" sz="3600" b="1" dirty="0" smtClean="0">
                <a:latin typeface="+mj-lt"/>
              </a:rPr>
              <a:t>Camera Surveillance</a:t>
            </a:r>
            <a:r>
              <a:rPr lang="en-US" sz="3200" dirty="0" smtClean="0">
                <a:latin typeface="+mj-lt"/>
              </a:rPr>
              <a:t> </a:t>
            </a:r>
          </a:p>
          <a:p>
            <a:r>
              <a:rPr lang="en-US" sz="3200" dirty="0" smtClean="0">
                <a:latin typeface="+mj-lt"/>
              </a:rPr>
              <a:t>Surveillance cameras are used in major cities around the world in an effort to deter crime and terrorist activities.</a:t>
            </a:r>
          </a:p>
          <a:p>
            <a:r>
              <a:rPr lang="en-US" sz="3200" dirty="0" smtClean="0">
                <a:latin typeface="+mj-lt"/>
              </a:rPr>
              <a:t>There are 4.2 million closed circuit TV cameras (CCTV) in operation throughout Great Britain—which amounts to 1 CCTV camera for every 14 people.</a:t>
            </a:r>
          </a:p>
          <a:p>
            <a:r>
              <a:rPr lang="en-US" sz="3200" dirty="0" smtClean="0">
                <a:latin typeface="+mj-lt"/>
              </a:rPr>
              <a:t> China, by way of comparison, has 2.75 million cameras, or 1 camera for every 472,000 citizens.</a:t>
            </a:r>
          </a:p>
          <a:p>
            <a:r>
              <a:rPr lang="en-US" sz="3200" dirty="0" smtClean="0">
                <a:latin typeface="+mj-lt"/>
              </a:rPr>
              <a:t>The number of cameras in London was greatly expanded during the 2012 Olympics, and a system called DYVINE enables all London CCTV cameras to be monitored and controlled from the New Scotland Yard</a:t>
            </a:r>
          </a:p>
        </p:txBody>
      </p:sp>
    </p:spTree>
    <p:extLst>
      <p:ext uri="{BB962C8B-B14F-4D97-AF65-F5344CB8AC3E}">
        <p14:creationId xmlns:p14="http://schemas.microsoft.com/office/powerpoint/2010/main" val="1105464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2290" y="602131"/>
            <a:ext cx="10515600" cy="5747153"/>
          </a:xfrm>
        </p:spPr>
        <p:txBody>
          <a:bodyPr>
            <a:normAutofit/>
          </a:bodyPr>
          <a:lstStyle/>
          <a:p>
            <a:pPr marL="0" indent="0">
              <a:buNone/>
            </a:pPr>
            <a:r>
              <a:rPr lang="en-US" sz="3600" b="1" dirty="0" smtClean="0">
                <a:latin typeface="+mj-lt"/>
              </a:rPr>
              <a:t>Vehicle Event Data Recorders</a:t>
            </a:r>
            <a:r>
              <a:rPr lang="en-US" sz="3600" dirty="0" smtClean="0">
                <a:latin typeface="+mj-lt"/>
              </a:rPr>
              <a:t> </a:t>
            </a:r>
          </a:p>
          <a:p>
            <a:r>
              <a:rPr lang="en-US" sz="3200" dirty="0" smtClean="0">
                <a:latin typeface="+mj-lt"/>
              </a:rPr>
              <a:t>A vehicle event data recorder (EDR) is a device that records vehicle and occupant data for a few seconds before, during, and after any vehicle crash that is severe enough to deploy the vehicle’s air bags.</a:t>
            </a:r>
          </a:p>
          <a:p>
            <a:pPr marL="0" indent="0">
              <a:buNone/>
            </a:pPr>
            <a:endParaRPr lang="en-US" sz="3200" dirty="0" smtClean="0">
              <a:latin typeface="+mj-lt"/>
            </a:endParaRPr>
          </a:p>
          <a:p>
            <a:r>
              <a:rPr lang="en-US" sz="3200" dirty="0" smtClean="0">
                <a:latin typeface="+mj-lt"/>
              </a:rPr>
              <a:t>One purpose of the EDR is to capture and record data that can be used by the manufacturer to make future changes to improve vehicle performance in the event of a crash. Another purpose is for use in a court of law to determine what happened during a vehicle accident.</a:t>
            </a:r>
          </a:p>
        </p:txBody>
      </p:sp>
    </p:spTree>
    <p:extLst>
      <p:ext uri="{BB962C8B-B14F-4D97-AF65-F5344CB8AC3E}">
        <p14:creationId xmlns:p14="http://schemas.microsoft.com/office/powerpoint/2010/main" val="346542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3600" b="1" dirty="0" smtClean="0">
                <a:latin typeface="+mj-lt"/>
              </a:rPr>
              <a:t>Stalking Apps</a:t>
            </a:r>
          </a:p>
          <a:p>
            <a:r>
              <a:rPr lang="en-US" sz="3600" dirty="0" smtClean="0">
                <a:latin typeface="+mj-lt"/>
              </a:rPr>
              <a:t>Stalking apps can be downloaded onto a person’s cell phone, making it possible to perform location tracking, record calls and conversations, view every text and photograph sent or received, and record the URLs of any Website visited on that phone.</a:t>
            </a:r>
          </a:p>
          <a:p>
            <a:endParaRPr lang="en-US" sz="3600" dirty="0" smtClean="0">
              <a:latin typeface="+mj-lt"/>
            </a:endParaRPr>
          </a:p>
          <a:p>
            <a:endParaRPr lang="en-US" sz="3600" dirty="0">
              <a:latin typeface="+mj-lt"/>
            </a:endParaRPr>
          </a:p>
        </p:txBody>
      </p:sp>
    </p:spTree>
    <p:extLst>
      <p:ext uri="{BB962C8B-B14F-4D97-AF65-F5344CB8AC3E}">
        <p14:creationId xmlns:p14="http://schemas.microsoft.com/office/powerpoint/2010/main" val="143254549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02400" y="5109029"/>
            <a:ext cx="4711931" cy="646331"/>
          </a:xfrm>
          <a:prstGeom prst="rect">
            <a:avLst/>
          </a:prstGeom>
          <a:noFill/>
        </p:spPr>
        <p:txBody>
          <a:bodyPr wrap="none" rtlCol="0">
            <a:spAutoFit/>
          </a:bodyPr>
          <a:lstStyle/>
          <a:p>
            <a:r>
              <a:rPr lang="en-US" sz="3600" dirty="0" smtClean="0">
                <a:latin typeface="+mj-lt"/>
              </a:rPr>
              <a:t>Thank You for Listening !</a:t>
            </a:r>
            <a:endParaRPr lang="en-US" sz="3600" dirty="0">
              <a:latin typeface="+mj-lt"/>
            </a:endParaRPr>
          </a:p>
        </p:txBody>
      </p:sp>
    </p:spTree>
    <p:extLst>
      <p:ext uri="{BB962C8B-B14F-4D97-AF65-F5344CB8AC3E}">
        <p14:creationId xmlns:p14="http://schemas.microsoft.com/office/powerpoint/2010/main" val="1904096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todaycms.s3.amazonaws.com/mrgapp/c6/902585c90411555df240f3538d5cd3/iStock_000019945417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43" y="3512682"/>
            <a:ext cx="4286250" cy="32194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698172" y="2152696"/>
            <a:ext cx="8918211" cy="1200329"/>
          </a:xfrm>
          <a:prstGeom prst="rect">
            <a:avLst/>
          </a:prstGeom>
          <a:noFill/>
        </p:spPr>
        <p:txBody>
          <a:bodyPr wrap="none" rtlCol="0">
            <a:spAutoFit/>
          </a:bodyPr>
          <a:lstStyle/>
          <a:p>
            <a:r>
              <a:rPr lang="en-US" sz="7200" dirty="0" smtClean="0">
                <a:latin typeface="+mj-lt"/>
              </a:rPr>
              <a:t>INFORMATION PRIVACY</a:t>
            </a:r>
            <a:endParaRPr lang="en-US" sz="7200" dirty="0">
              <a:latin typeface="+mj-lt"/>
            </a:endParaRPr>
          </a:p>
        </p:txBody>
      </p:sp>
    </p:spTree>
    <p:extLst>
      <p:ext uri="{BB962C8B-B14F-4D97-AF65-F5344CB8AC3E}">
        <p14:creationId xmlns:p14="http://schemas.microsoft.com/office/powerpoint/2010/main" val="20409373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042" y="987225"/>
            <a:ext cx="10394707" cy="5108578"/>
          </a:xfrm>
        </p:spPr>
        <p:txBody>
          <a:bodyPr>
            <a:noAutofit/>
          </a:bodyPr>
          <a:lstStyle/>
          <a:p>
            <a:r>
              <a:rPr lang="en-US" sz="3200" dirty="0">
                <a:latin typeface="+mj-lt"/>
              </a:rPr>
              <a:t>A broad definition of the right of privacy is </a:t>
            </a:r>
            <a:r>
              <a:rPr lang="en-US" sz="3200" b="1" dirty="0">
                <a:solidFill>
                  <a:srgbClr val="C00000"/>
                </a:solidFill>
                <a:latin typeface="+mj-lt"/>
              </a:rPr>
              <a:t>“the right to be left alone—the most comprehensive of rights, and the right most valued by a free people</a:t>
            </a:r>
            <a:r>
              <a:rPr lang="en-US" sz="3200" b="1" dirty="0" smtClean="0">
                <a:solidFill>
                  <a:srgbClr val="C00000"/>
                </a:solidFill>
                <a:latin typeface="+mj-lt"/>
              </a:rPr>
              <a:t>.”</a:t>
            </a:r>
          </a:p>
          <a:p>
            <a:r>
              <a:rPr lang="en-US" sz="3200" dirty="0">
                <a:latin typeface="+mj-lt"/>
              </a:rPr>
              <a:t> </a:t>
            </a:r>
            <a:r>
              <a:rPr lang="en-US" sz="3200" b="1" u="sng" dirty="0">
                <a:latin typeface="+mj-lt"/>
              </a:rPr>
              <a:t>Information privacy</a:t>
            </a:r>
            <a:r>
              <a:rPr lang="en-US" sz="3200" u="sng" dirty="0">
                <a:latin typeface="+mj-lt"/>
              </a:rPr>
              <a:t> </a:t>
            </a:r>
            <a:r>
              <a:rPr lang="en-US" sz="3200" dirty="0">
                <a:latin typeface="+mj-lt"/>
              </a:rPr>
              <a:t>is the combination of communications privacy (the ability to communicate with others without those communications being monitored by other persons or organizations) and data privacy (the ability to limit access to one’s personal data by other individuals and organizations in order to exercise a substantial degree of control over that data and its use).</a:t>
            </a:r>
          </a:p>
        </p:txBody>
      </p:sp>
    </p:spTree>
    <p:extLst>
      <p:ext uri="{BB962C8B-B14F-4D97-AF65-F5344CB8AC3E}">
        <p14:creationId xmlns:p14="http://schemas.microsoft.com/office/powerpoint/2010/main" val="103684887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naturalsystemsinternational.com/wp-content/uploads/2015/11/Privacy+Laws_15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492448">
            <a:off x="187173" y="604824"/>
            <a:ext cx="3810000" cy="28956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663148" y="2298701"/>
            <a:ext cx="9144000" cy="2387600"/>
          </a:xfrm>
        </p:spPr>
        <p:txBody>
          <a:bodyPr>
            <a:normAutofit fontScale="90000"/>
          </a:bodyPr>
          <a:lstStyle/>
          <a:p>
            <a:r>
              <a:rPr lang="en-US" dirty="0" smtClean="0"/>
              <a:t>PRIVACY LAWS, APPLICATIONS AND COURT RULINGS</a:t>
            </a:r>
            <a:endParaRPr lang="en-US" dirty="0"/>
          </a:p>
        </p:txBody>
      </p:sp>
      <p:sp>
        <p:nvSpPr>
          <p:cNvPr id="3" name="Subtitle 2"/>
          <p:cNvSpPr>
            <a:spLocks noGrp="1"/>
          </p:cNvSpPr>
          <p:nvPr>
            <p:ph type="subTitle" idx="1"/>
          </p:nvPr>
        </p:nvSpPr>
        <p:spPr>
          <a:xfrm>
            <a:off x="1524000" y="4582887"/>
            <a:ext cx="9422296" cy="1655762"/>
          </a:xfrm>
        </p:spPr>
        <p:txBody>
          <a:bodyPr/>
          <a:lstStyle/>
          <a:p>
            <a:r>
              <a:rPr lang="en-US" dirty="0" smtClean="0">
                <a:solidFill>
                  <a:schemeClr val="bg2">
                    <a:lumMod val="50000"/>
                  </a:schemeClr>
                </a:solidFill>
                <a:latin typeface="+mj-lt"/>
              </a:rPr>
              <a:t>Financial </a:t>
            </a:r>
            <a:r>
              <a:rPr lang="en-US" dirty="0">
                <a:solidFill>
                  <a:schemeClr val="bg2">
                    <a:lumMod val="50000"/>
                  </a:schemeClr>
                </a:solidFill>
                <a:latin typeface="+mj-lt"/>
              </a:rPr>
              <a:t>D</a:t>
            </a:r>
            <a:r>
              <a:rPr lang="en-US" dirty="0" smtClean="0">
                <a:solidFill>
                  <a:schemeClr val="bg2">
                    <a:lumMod val="50000"/>
                  </a:schemeClr>
                </a:solidFill>
                <a:latin typeface="+mj-lt"/>
              </a:rPr>
              <a:t>ata, Fair Credit </a:t>
            </a:r>
            <a:r>
              <a:rPr lang="en-US" dirty="0">
                <a:solidFill>
                  <a:schemeClr val="bg2">
                    <a:lumMod val="50000"/>
                  </a:schemeClr>
                </a:solidFill>
                <a:latin typeface="+mj-lt"/>
              </a:rPr>
              <a:t>R</a:t>
            </a:r>
            <a:r>
              <a:rPr lang="en-US" dirty="0" smtClean="0">
                <a:solidFill>
                  <a:schemeClr val="bg2">
                    <a:lumMod val="50000"/>
                  </a:schemeClr>
                </a:solidFill>
                <a:latin typeface="+mj-lt"/>
              </a:rPr>
              <a:t>eporting </a:t>
            </a:r>
            <a:r>
              <a:rPr lang="en-US" dirty="0">
                <a:solidFill>
                  <a:schemeClr val="bg2">
                    <a:lumMod val="50000"/>
                  </a:schemeClr>
                </a:solidFill>
                <a:latin typeface="+mj-lt"/>
              </a:rPr>
              <a:t>A</a:t>
            </a:r>
            <a:r>
              <a:rPr lang="en-US" dirty="0" smtClean="0">
                <a:solidFill>
                  <a:schemeClr val="bg2">
                    <a:lumMod val="50000"/>
                  </a:schemeClr>
                </a:solidFill>
                <a:latin typeface="+mj-lt"/>
              </a:rPr>
              <a:t>ct, Right to Financial </a:t>
            </a:r>
            <a:r>
              <a:rPr lang="en-US" dirty="0">
                <a:solidFill>
                  <a:schemeClr val="bg2">
                    <a:lumMod val="50000"/>
                  </a:schemeClr>
                </a:solidFill>
                <a:latin typeface="+mj-lt"/>
              </a:rPr>
              <a:t>P</a:t>
            </a:r>
            <a:r>
              <a:rPr lang="en-US" dirty="0" smtClean="0">
                <a:solidFill>
                  <a:schemeClr val="bg2">
                    <a:lumMod val="50000"/>
                  </a:schemeClr>
                </a:solidFill>
                <a:latin typeface="+mj-lt"/>
              </a:rPr>
              <a:t>rivacy </a:t>
            </a:r>
            <a:r>
              <a:rPr lang="en-US" dirty="0">
                <a:solidFill>
                  <a:schemeClr val="bg2">
                    <a:lumMod val="50000"/>
                  </a:schemeClr>
                </a:solidFill>
                <a:latin typeface="+mj-lt"/>
              </a:rPr>
              <a:t>A</a:t>
            </a:r>
            <a:r>
              <a:rPr lang="en-US" dirty="0" smtClean="0">
                <a:solidFill>
                  <a:schemeClr val="bg2">
                    <a:lumMod val="50000"/>
                  </a:schemeClr>
                </a:solidFill>
                <a:latin typeface="+mj-lt"/>
              </a:rPr>
              <a:t>ct, </a:t>
            </a:r>
            <a:r>
              <a:rPr lang="en-US" dirty="0">
                <a:solidFill>
                  <a:schemeClr val="bg2">
                    <a:lumMod val="50000"/>
                  </a:schemeClr>
                </a:solidFill>
                <a:latin typeface="+mj-lt"/>
              </a:rPr>
              <a:t>G</a:t>
            </a:r>
            <a:r>
              <a:rPr lang="en-US" dirty="0" smtClean="0">
                <a:solidFill>
                  <a:schemeClr val="bg2">
                    <a:lumMod val="50000"/>
                  </a:schemeClr>
                </a:solidFill>
                <a:latin typeface="+mj-lt"/>
              </a:rPr>
              <a:t>ramm-Leach-Bliley Act</a:t>
            </a:r>
            <a:endParaRPr lang="en-US" dirty="0">
              <a:solidFill>
                <a:schemeClr val="bg2">
                  <a:lumMod val="50000"/>
                </a:schemeClr>
              </a:solidFill>
              <a:latin typeface="+mj-lt"/>
            </a:endParaRPr>
          </a:p>
        </p:txBody>
      </p:sp>
    </p:spTree>
    <p:extLst>
      <p:ext uri="{BB962C8B-B14F-4D97-AF65-F5344CB8AC3E}">
        <p14:creationId xmlns:p14="http://schemas.microsoft.com/office/powerpoint/2010/main" val="31608360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t>FINANCIAL DATA</a:t>
            </a:r>
            <a:endParaRPr lang="en-US" sz="6600" dirty="0"/>
          </a:p>
        </p:txBody>
      </p:sp>
      <p:sp>
        <p:nvSpPr>
          <p:cNvPr id="3" name="Content Placeholder 2"/>
          <p:cNvSpPr>
            <a:spLocks noGrp="1"/>
          </p:cNvSpPr>
          <p:nvPr>
            <p:ph idx="1"/>
          </p:nvPr>
        </p:nvSpPr>
        <p:spPr/>
        <p:txBody>
          <a:bodyPr>
            <a:normAutofit/>
          </a:bodyPr>
          <a:lstStyle/>
          <a:p>
            <a:r>
              <a:rPr lang="en-PH" sz="3600" b="1" dirty="0">
                <a:solidFill>
                  <a:srgbClr val="C00000"/>
                </a:solidFill>
                <a:latin typeface="+mj-lt"/>
              </a:rPr>
              <a:t>Financial data</a:t>
            </a:r>
            <a:r>
              <a:rPr lang="en-PH" sz="3600" dirty="0">
                <a:latin typeface="+mj-lt"/>
              </a:rPr>
              <a:t> consists of pieces or sets of information related to the financial health of a business. The pieces of data are used by internal management to </a:t>
            </a:r>
            <a:r>
              <a:rPr lang="en-PH" sz="3600" dirty="0" err="1">
                <a:latin typeface="+mj-lt"/>
              </a:rPr>
              <a:t>analyze</a:t>
            </a:r>
            <a:r>
              <a:rPr lang="en-PH" sz="3600" dirty="0">
                <a:latin typeface="+mj-lt"/>
              </a:rPr>
              <a:t> business performance and determine whether tactics and strategies must be altered.</a:t>
            </a:r>
          </a:p>
          <a:p>
            <a:pPr marL="0" indent="0">
              <a:buNone/>
            </a:pPr>
            <a:endParaRPr lang="en-PH" sz="3600" dirty="0">
              <a:latin typeface="+mj-lt"/>
            </a:endParaRPr>
          </a:p>
          <a:p>
            <a:endParaRPr lang="en-US" sz="3600" dirty="0">
              <a:latin typeface="+mj-lt"/>
            </a:endParaRPr>
          </a:p>
        </p:txBody>
      </p:sp>
    </p:spTree>
    <p:extLst>
      <p:ext uri="{BB962C8B-B14F-4D97-AF65-F5344CB8AC3E}">
        <p14:creationId xmlns:p14="http://schemas.microsoft.com/office/powerpoint/2010/main" val="199767637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9624"/>
          </a:xfrm>
          <a:prstGeom prst="rect">
            <a:avLst/>
          </a:prstGeom>
        </p:spPr>
      </p:pic>
    </p:spTree>
    <p:extLst>
      <p:ext uri="{BB962C8B-B14F-4D97-AF65-F5344CB8AC3E}">
        <p14:creationId xmlns:p14="http://schemas.microsoft.com/office/powerpoint/2010/main" val="282411391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639</TotalTime>
  <Words>1760</Words>
  <Application>Microsoft Office PowerPoint</Application>
  <PresentationFormat>Widescreen</PresentationFormat>
  <Paragraphs>143</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Arial Narrow</vt:lpstr>
      <vt:lpstr>Calibri</vt:lpstr>
      <vt:lpstr>Calibri Light</vt:lpstr>
      <vt:lpstr>Office Theme</vt:lpstr>
      <vt:lpstr>PRIVACY</vt:lpstr>
      <vt:lpstr>National Security Agency (NSA)</vt:lpstr>
      <vt:lpstr>PRIVACY PROTECTION  AND THE LAW</vt:lpstr>
      <vt:lpstr>PowerPoint Presentation</vt:lpstr>
      <vt:lpstr>PowerPoint Presentation</vt:lpstr>
      <vt:lpstr>PowerPoint Presentation</vt:lpstr>
      <vt:lpstr>PRIVACY LAWS, APPLICATIONS AND COURT RULINGS</vt:lpstr>
      <vt:lpstr>FINANCIAL DATA</vt:lpstr>
      <vt:lpstr>PowerPoint Presentation</vt:lpstr>
      <vt:lpstr>FAIR CREDIT REPORTING ACT (1970)</vt:lpstr>
      <vt:lpstr>RIGHT TO FINANCIAL PRIVACY ACT (1978)</vt:lpstr>
      <vt:lpstr>to gain access to a customer’s financial records, the government must obtain one of the following: </vt:lpstr>
      <vt:lpstr>Gramm-Leach-Bliley Act (1999) </vt:lpstr>
      <vt:lpstr>Three key rules that affect personal privacy</vt:lpstr>
      <vt:lpstr>Fair and Accurate Credit Transactions Act (2003) </vt:lpstr>
      <vt:lpstr>HEALTH INFORMATION</vt:lpstr>
      <vt:lpstr>Health Insurance Portability and Accountability Act (1996)</vt:lpstr>
      <vt:lpstr>The American Recovery and Reinvestment Act (2009)</vt:lpstr>
      <vt:lpstr>CHILDREN’S  PERSONAL DATA</vt:lpstr>
      <vt:lpstr>PowerPoint Presentation</vt:lpstr>
      <vt:lpstr>Family Educational Rights and Privacy Act (1974)</vt:lpstr>
      <vt:lpstr>PowerPoint Presentation</vt:lpstr>
      <vt:lpstr>Children’s Online Privacy Protection Act (1998) </vt:lpstr>
      <vt:lpstr>ELECTRONIC SURVEILLANCE</vt:lpstr>
      <vt:lpstr>1. Communications Act (1934)</vt:lpstr>
      <vt:lpstr>2. The Foreign Intelligence Surveillance Act (FISA, 1978)</vt:lpstr>
      <vt:lpstr>3. Title III of the Omnibus Crime Control and Safe Streets Act (1986)</vt:lpstr>
      <vt:lpstr>4. The Electronic Communications Privacy Act (ECPA, 1986)</vt:lpstr>
      <vt:lpstr>5. Communications Assistance for Law Enforcement Act (1994) </vt:lpstr>
      <vt:lpstr>6. USA PATRIOT Act (2001) </vt:lpstr>
      <vt:lpstr>7. Foreign Intelligence Surveillance Act Amendments Act (2008)</vt:lpstr>
      <vt:lpstr>FAIR INFORMATION PRACTICES</vt:lpstr>
      <vt:lpstr>PowerPoint Presentation</vt:lpstr>
      <vt:lpstr>Organization for Economic Co-operation and Development Guidelines for the Protection of Privacy and Transborder Flows of Personal Data (1980) </vt:lpstr>
      <vt:lpstr>These guidelines are composed of the eight  principles summarized in Table 4-2 </vt:lpstr>
      <vt:lpstr>European Union Data Protection Directive (1995)</vt:lpstr>
      <vt:lpstr>PowerPoint Presentation</vt:lpstr>
      <vt:lpstr>ACCESS TO GOVERNMENT RECORDS</vt:lpstr>
      <vt:lpstr>PowerPoint Presentation</vt:lpstr>
      <vt:lpstr>PowerPoint Presentation</vt:lpstr>
      <vt:lpstr>Privacy Act (1974)</vt:lpstr>
      <vt:lpstr>KEY PRIVACY AND  ANONYMITY ISSUES</vt:lpstr>
      <vt:lpstr>PowerPoint Presentation</vt:lpstr>
      <vt:lpstr>Workplace Monitoring</vt:lpstr>
      <vt:lpstr>Advanced Surveillance Technology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Ginger</dc:creator>
  <cp:lastModifiedBy>Ginger</cp:lastModifiedBy>
  <cp:revision>49</cp:revision>
  <dcterms:created xsi:type="dcterms:W3CDTF">2014-08-26T23:43:54Z</dcterms:created>
  <dcterms:modified xsi:type="dcterms:W3CDTF">2016-08-10T13:52:21Z</dcterms:modified>
</cp:coreProperties>
</file>