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2" r:id="rId6"/>
    <p:sldId id="263" r:id="rId7"/>
    <p:sldId id="268" r:id="rId8"/>
    <p:sldId id="269" r:id="rId9"/>
    <p:sldId id="270" r:id="rId10"/>
    <p:sldId id="259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DD8FA-6602-5849-B69C-2AD045A7C9B2}" v="2710" dt="2021-07-20T02:29:59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96DDE-355A-4042-9346-C6C151721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E5F498-B585-49D5-AF78-6FC97924A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CBF7C-79FA-4972-BF9F-FCF83387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5838F0-C114-46A3-B32B-9AA4855D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740943-043D-44C7-8C87-D13C4AE3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A26DF-1256-48F7-B3C9-39A063E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0B6D0F-7685-42C7-BD2C-502D088CE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11AAE5-F734-4772-8A8B-0842B29B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B1B729-7F25-4FB4-B9DA-01AF2995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7E8A7-7F16-41E6-A702-EFB496B7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8A0496-1BB9-454D-B963-BBDC0694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968815-72C2-41DA-A900-865F5AEF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DFAAD-CE88-4AE9-8D7D-FD5C8F6A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0AB2C-9F76-43E4-862D-F3A5392F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19D3B-F654-4F3D-A56F-95864197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0A87-E184-4AC9-8D6A-274FBBCA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DF55AB-B117-4727-B16E-724EC8D5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02ED5-EEA7-404F-BFC7-52C28E7E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F67FD4-C35A-4AF2-8B70-40C7A099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1E48D-48AE-48F3-8A09-701D61D5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51795-4038-4031-8120-CCB6C8CF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B2CE1D-76F3-4F01-83EA-CC5D4554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D58FA0-1C20-4596-BADA-802BE787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3EC93-4519-49CA-AC67-C7C54ACC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E14CF-8954-45E9-A0AD-87288D33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7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E8A24-ECBA-4B1E-A304-CB12DE79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757D0-E749-44BF-80B9-A47CA3E6E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D8DFE5-61BD-4898-B3DF-2F17BFF2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C513BC-0969-4979-9EBB-4735BEC6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3B2532-EC58-4B1C-8C36-2B0A1DBC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7882DE-B2F7-42F2-A9B1-CEEC6389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4244D-40D7-4C9E-B12B-E3995B76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7EA1E9-4FF1-4ECB-BE7F-BFE12F98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EB643-3FEB-4FB8-9AB2-2DB18FD3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88A6AF-07D3-441F-BD56-4068E90BD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3FAF3F-6CF5-4A1E-8D89-49B5AF1F9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665B1A-DF09-4C23-9680-B89AD2F7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29507D-B205-498B-BC98-3ECB44A2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2B2029-BAEA-4753-9848-30054BB3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8763A-9BF6-42FA-A551-D2A51ED0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0E8EAC-1198-43D6-8B67-9A1C268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E77062-EA86-4A46-B988-D704B9CC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EDC284-C544-44C7-A403-CF43287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7C8B63-F63F-40FA-8019-51BB8C34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C0D602-A61E-4F51-B8E8-F30D69E6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1AE1C9-B6E5-4157-ACCE-5E004AE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10B56-8165-475D-B105-EFBE4120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49EC1-5A7B-4640-9659-E365EB9C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DE4D5F-87A2-4DD1-99DC-FEECB3041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503BFD-2EC9-4521-98E5-5633FA9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8CB792-19AA-489E-8603-71E4D5A6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E68DF-E45B-4340-AB44-700DB12D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A21E5-F562-422F-A079-90E60726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2054F5-CC7B-4143-9714-424E524D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CA8EB5-24B0-426F-8D4A-3B2A6F104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193C8F-512B-435B-B640-9D3B7BE0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FF1554-9994-4922-9BD1-78542437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42A9E4-CC2F-4599-8F01-BCF3A9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0B63DA-C16A-4F78-956E-7CFC0A91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5374C2-3DD2-4CA7-8350-2FDE35DE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EBDA5-54A9-495C-A72E-27B83422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990B-4B21-4869-97FE-6E5170E4F855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D0731-EDC1-4EFA-B676-DA6A1E433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DB060-5B13-43D2-8BB4-BD5747766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B2A3-E84D-4DCC-82C9-EB9FBF73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4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BC8F6CC8-FB70-8B4B-B2E8-0B1369EFAA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3" y="1662102"/>
            <a:ext cx="2687673" cy="3791738"/>
          </a:xfrm>
          <a:prstGeom prst="rect">
            <a:avLst/>
          </a:prstGeom>
        </p:spPr>
      </p:pic>
      <p:pic>
        <p:nvPicPr>
          <p:cNvPr id="7" name="図 6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A8F54EE7-AD0F-8344-8734-51CCFD4E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43824" y="1662102"/>
            <a:ext cx="2687673" cy="379173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F6030F-4C88-374C-8342-E077588F9F87}"/>
              </a:ext>
            </a:extLst>
          </p:cNvPr>
          <p:cNvSpPr txBox="1"/>
          <p:nvPr/>
        </p:nvSpPr>
        <p:spPr>
          <a:xfrm>
            <a:off x="4927298" y="2705725"/>
            <a:ext cx="24432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  <a:latin typeface="Bradley Hand" pitchFamily="2" charset="0"/>
              </a:rPr>
              <a:t>AVE</a:t>
            </a:r>
            <a:endParaRPr kumimoji="1" lang="ja-JP" altLang="en-US" sz="8800">
              <a:solidFill>
                <a:schemeClr val="bg1"/>
              </a:solidFill>
              <a:latin typeface="Bradley Hand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1CE34D-811F-D94C-8FF5-3AEE05A709F0}"/>
              </a:ext>
            </a:extLst>
          </p:cNvPr>
          <p:cNvSpPr txBox="1"/>
          <p:nvPr/>
        </p:nvSpPr>
        <p:spPr>
          <a:xfrm>
            <a:off x="4209954" y="415227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Bradley Hand" pitchFamily="2" charset="0"/>
              </a:rPr>
              <a:t>〜</a:t>
            </a:r>
            <a:r>
              <a:rPr kumimoji="1" lang="ja-JP" altLang="en-US">
                <a:solidFill>
                  <a:schemeClr val="bg1"/>
                </a:solidFill>
                <a:latin typeface="Bradley Hand" pitchFamily="2" charset="0"/>
              </a:rPr>
              <a:t>横国生限定のマッチングアプリ</a:t>
            </a:r>
            <a:r>
              <a:rPr kumimoji="1" lang="en-US" altLang="ja-JP" dirty="0">
                <a:solidFill>
                  <a:schemeClr val="bg1"/>
                </a:solidFill>
                <a:latin typeface="Bradley Hand" pitchFamily="2" charset="0"/>
              </a:rPr>
              <a:t>〜</a:t>
            </a:r>
            <a:endParaRPr kumimoji="1" lang="ja-JP" altLang="en-US">
              <a:solidFill>
                <a:schemeClr val="bg1"/>
              </a:solidFill>
              <a:latin typeface="Bradley Hand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35F888-3077-D241-8FAB-54085108FC9E}"/>
              </a:ext>
            </a:extLst>
          </p:cNvPr>
          <p:cNvSpPr txBox="1"/>
          <p:nvPr/>
        </p:nvSpPr>
        <p:spPr>
          <a:xfrm>
            <a:off x="3777251" y="4950958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プロジェクト</a:t>
            </a:r>
            <a:r>
              <a:rPr lang="en-US" altLang="ja-JP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           </a:t>
            </a:r>
            <a:r>
              <a:rPr lang="ja-JP" altLang="en-US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グループ</a:t>
            </a:r>
            <a:r>
              <a:rPr lang="en-US" altLang="ja-JP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</a:t>
            </a:r>
          </a:p>
          <a:p>
            <a:endParaRPr lang="en-US" dirty="0">
              <a:solidFill>
                <a:schemeClr val="bg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マネージャ：津田恵佑</a:t>
            </a:r>
            <a:endParaRPr lang="en-US" altLang="ja-JP" dirty="0">
              <a:solidFill>
                <a:schemeClr val="bg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dirty="0">
              <a:solidFill>
                <a:schemeClr val="bg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久保田宙志、小井土</a:t>
            </a:r>
            <a:r>
              <a:rPr lang="ja-JP" altLang="en-US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優緒、</a:t>
            </a:r>
            <a:r>
              <a:rPr lang="ja-JP" altLang="en-US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沢藤光、鈴木</a:t>
            </a:r>
            <a:r>
              <a:rPr lang="ja-JP" altLang="en-US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惟央利</a:t>
            </a:r>
            <a:endParaRPr lang="en-US" altLang="ja-JP" dirty="0">
              <a:solidFill>
                <a:schemeClr val="bg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744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Rectangle 118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20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F5C4BF-BE9D-4B5F-A697-0A5E47F1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182" y="622843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3600" b="1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</a:rPr>
              <a:t>マッチングアプリ</a:t>
            </a:r>
            <a:br>
              <a:rPr lang="en-US" altLang="ja-JP" sz="3600" b="1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</a:rPr>
            </a:br>
            <a:r>
              <a:rPr lang="ja-JP" altLang="en-US" sz="3600" b="1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</a:rPr>
              <a:t>といえば</a:t>
            </a:r>
            <a:r>
              <a:rPr lang="en-US" altLang="ja-JP" sz="3600" b="1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</a:rPr>
              <a:t>…</a:t>
            </a:r>
            <a:r>
              <a:rPr lang="ja-JP" altLang="en-US" sz="3600" b="1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</a:rPr>
              <a:t>？</a:t>
            </a:r>
            <a:endParaRPr lang="en-US" sz="3600" b="1" dirty="0">
              <a:solidFill>
                <a:schemeClr val="accent4">
                  <a:lumMod val="60000"/>
                  <a:lumOff val="40000"/>
                  <a:alpha val="60000"/>
                </a:schemeClr>
              </a:solidFill>
            </a:endParaRPr>
          </a:p>
        </p:txBody>
      </p:sp>
      <p:pic>
        <p:nvPicPr>
          <p:cNvPr id="1026" name="Picture 2" descr="パーカーのフードをかぶった怪しい人のイラスト">
            <a:extLst>
              <a:ext uri="{FF2B5EF4-FFF2-40B4-BE49-F238E27FC236}">
                <a16:creationId xmlns:a16="http://schemas.microsoft.com/office/drawing/2014/main" id="{1787B91C-632F-B845-8DA3-ED0A6914A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r="5592"/>
          <a:stretch/>
        </p:blipFill>
        <p:spPr bwMode="auto">
          <a:xfrm>
            <a:off x="680483" y="685792"/>
            <a:ext cx="293129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152699-9A3F-473A-B746-3B21DD45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609" y="2732739"/>
            <a:ext cx="5169249" cy="30832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2000">
                <a:solidFill>
                  <a:schemeClr val="bg1"/>
                </a:solidFill>
              </a:rPr>
              <a:t>　得体のしれない人と会うのは怖い</a:t>
            </a:r>
            <a:r>
              <a:rPr lang="en-US" altLang="ja-JP" sz="2000" dirty="0">
                <a:solidFill>
                  <a:schemeClr val="bg1"/>
                </a:solidFill>
              </a:rPr>
              <a:t>...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2000">
                <a:solidFill>
                  <a:schemeClr val="bg1"/>
                </a:solidFill>
              </a:rPr>
              <a:t>　一人で会いにいくのも怖い</a:t>
            </a:r>
            <a:r>
              <a:rPr lang="en-US" altLang="ja-JP" sz="2000" dirty="0">
                <a:solidFill>
                  <a:schemeClr val="bg1"/>
                </a:solidFill>
              </a:rPr>
              <a:t>...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2000">
                <a:solidFill>
                  <a:schemeClr val="bg1"/>
                </a:solidFill>
              </a:rPr>
              <a:t>　登録していることが知人にバレたくない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ctr">
              <a:buFont typeface="Wingdings" pitchFamily="2" charset="2"/>
              <a:buChar char="u"/>
            </a:pPr>
            <a:endParaRPr lang="en-US" altLang="ja-JP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黒歴史ノートのイラスト">
            <a:extLst>
              <a:ext uri="{FF2B5EF4-FFF2-40B4-BE49-F238E27FC236}">
                <a16:creationId xmlns:a16="http://schemas.microsoft.com/office/drawing/2014/main" id="{AA3FE386-464E-3541-8758-C4BCC97BC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8" r="22686"/>
          <a:stretch/>
        </p:blipFill>
        <p:spPr bwMode="auto">
          <a:xfrm>
            <a:off x="8606117" y="685808"/>
            <a:ext cx="29054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8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1D444C9-9FA6-485E-8F7A-5B65A28F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Rectangle 9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173981-7CE6-134E-99A1-B3AC9245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211641"/>
            <a:ext cx="5981700" cy="13457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kumimoji="1" lang="en-US" altLang="ja-JP" sz="8000" b="1" dirty="0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AVE</a:t>
            </a:r>
            <a:r>
              <a:rPr kumimoji="1" lang="ja-JP" altLang="en-US" sz="8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は安心！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9F5928-D9D5-A141-874B-732AE6A3FA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25"/>
          <a:stretch/>
        </p:blipFill>
        <p:spPr bwMode="auto">
          <a:xfrm>
            <a:off x="7289800" y="10"/>
            <a:ext cx="49022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4" name="Group 101">
            <a:extLst>
              <a:ext uri="{FF2B5EF4-FFF2-40B4-BE49-F238E27FC236}">
                <a16:creationId xmlns:a16="http://schemas.microsoft.com/office/drawing/2014/main" id="{F542BB3E-999E-485A-8D89-20CA76FCB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57736" y="815001"/>
            <a:ext cx="449918" cy="320434"/>
            <a:chOff x="10957736" y="815001"/>
            <a:chExt cx="449918" cy="320434"/>
          </a:xfrm>
          <a:solidFill>
            <a:srgbClr val="FFFFFF"/>
          </a:solidFill>
        </p:grpSpPr>
        <p:sp>
          <p:nvSpPr>
            <p:cNvPr id="208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6" y="815001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6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6" y="104429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87" name="Straight Connector 10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F495D1-97A2-3141-9BE5-09B6FFF08AD5}"/>
              </a:ext>
            </a:extLst>
          </p:cNvPr>
          <p:cNvSpPr txBox="1"/>
          <p:nvPr/>
        </p:nvSpPr>
        <p:spPr>
          <a:xfrm>
            <a:off x="790456" y="2493732"/>
            <a:ext cx="64427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solidFill>
                  <a:schemeClr val="bg1"/>
                </a:solidFill>
              </a:rPr>
              <a:t>登録は横国生のみ可能！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endParaRPr kumimoji="1" lang="en-US" altLang="ja-JP" sz="3200" b="1" dirty="0">
              <a:solidFill>
                <a:schemeClr val="bg1"/>
              </a:solidFill>
            </a:endParaRPr>
          </a:p>
          <a:p>
            <a:r>
              <a:rPr kumimoji="1" lang="ja-JP" altLang="en-US" sz="3200" b="1">
                <a:solidFill>
                  <a:schemeClr val="bg1"/>
                </a:solidFill>
              </a:rPr>
              <a:t>グループ機能を使って、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r>
              <a:rPr kumimoji="1" lang="en-US" altLang="ja-JP" sz="3200" b="1" dirty="0">
                <a:solidFill>
                  <a:schemeClr val="bg1"/>
                </a:solidFill>
              </a:rPr>
              <a:t>	</a:t>
            </a:r>
            <a:r>
              <a:rPr kumimoji="1" lang="ja-JP" altLang="en-US" sz="3200" b="1">
                <a:solidFill>
                  <a:schemeClr val="bg1"/>
                </a:solidFill>
              </a:rPr>
              <a:t>複数人でのマッチングが可能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endParaRPr kumimoji="1" lang="en-US" altLang="ja-JP" sz="3200" b="1" dirty="0">
              <a:solidFill>
                <a:schemeClr val="bg1"/>
              </a:solidFill>
            </a:endParaRPr>
          </a:p>
          <a:p>
            <a:endParaRPr kumimoji="1" lang="en-US" altLang="ja-JP" sz="3200" b="1" dirty="0">
              <a:solidFill>
                <a:schemeClr val="bg1"/>
              </a:solidFill>
            </a:endParaRPr>
          </a:p>
          <a:p>
            <a:r>
              <a:rPr kumimoji="1" lang="en-US" altLang="ja-JP" sz="2400" b="1" dirty="0">
                <a:solidFill>
                  <a:schemeClr val="bg1"/>
                </a:solidFill>
              </a:rPr>
              <a:t>※AVE</a:t>
            </a:r>
            <a:r>
              <a:rPr kumimoji="1" lang="ja-JP" altLang="en-US" sz="2400" b="1">
                <a:solidFill>
                  <a:schemeClr val="bg1"/>
                </a:solidFill>
              </a:rPr>
              <a:t>：聖母マリアへの祈祷を指す言葉</a:t>
            </a:r>
          </a:p>
        </p:txBody>
      </p:sp>
    </p:spTree>
    <p:extLst>
      <p:ext uri="{BB962C8B-B14F-4D97-AF65-F5344CB8AC3E}">
        <p14:creationId xmlns:p14="http://schemas.microsoft.com/office/powerpoint/2010/main" val="34660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70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4882C-A30D-4D39-8AF1-5E426DBC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280" y="258083"/>
            <a:ext cx="3633439" cy="691977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b="1" dirty="0">
                <a:latin typeface="+mj-ea"/>
              </a:rPr>
              <a:t>AVE</a:t>
            </a:r>
            <a:r>
              <a:rPr lang="ja-JP" altLang="en-US" sz="4000" b="1">
                <a:latin typeface="+mj-ea"/>
              </a:rPr>
              <a:t>の特徴</a:t>
            </a:r>
            <a:endParaRPr lang="en-US" sz="4000" b="1" dirty="0">
              <a:latin typeface="+mj-ea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58FC551-0E2F-EB4D-86F0-2DFA6D9DE3ED}"/>
              </a:ext>
            </a:extLst>
          </p:cNvPr>
          <p:cNvSpPr/>
          <p:nvPr/>
        </p:nvSpPr>
        <p:spPr>
          <a:xfrm>
            <a:off x="433136" y="1311442"/>
            <a:ext cx="11610475" cy="4957011"/>
          </a:xfrm>
          <a:prstGeom prst="roundRect">
            <a:avLst/>
          </a:prstGeom>
          <a:solidFill>
            <a:schemeClr val="accent5">
              <a:alpha val="705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4C7730-B329-B24B-9D68-1FE5C921714F}"/>
              </a:ext>
            </a:extLst>
          </p:cNvPr>
          <p:cNvSpPr txBox="1"/>
          <p:nvPr/>
        </p:nvSpPr>
        <p:spPr>
          <a:xfrm>
            <a:off x="1311442" y="1588168"/>
            <a:ext cx="1073216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kumimoji="1" lang="ja-JP" altLang="en-US" sz="2800" b="1"/>
              <a:t>横国生限定</a:t>
            </a:r>
            <a:endParaRPr kumimoji="1" lang="en-US" altLang="ja-JP" sz="2800" b="1" dirty="0"/>
          </a:p>
          <a:p>
            <a:pPr marL="457200" indent="-457200">
              <a:buFont typeface="Wingdings" pitchFamily="2" charset="2"/>
              <a:buChar char="l"/>
            </a:pPr>
            <a:endParaRPr kumimoji="1" lang="en-US" altLang="ja-JP" sz="2800" b="1" dirty="0"/>
          </a:p>
          <a:p>
            <a:pPr marL="457200" indent="-457200">
              <a:buFont typeface="Wingdings" pitchFamily="2" charset="2"/>
              <a:buChar char="l"/>
            </a:pPr>
            <a:r>
              <a:rPr kumimoji="1" lang="ja-JP" altLang="en-US" sz="2800" b="1"/>
              <a:t>異性だけでなく、友達づくりなど同性同士でもマッチング可能</a:t>
            </a:r>
            <a:endParaRPr kumimoji="1" lang="en-US" altLang="ja-JP" sz="2800" b="1" dirty="0"/>
          </a:p>
          <a:p>
            <a:pPr marL="457200" indent="-457200">
              <a:buFont typeface="Wingdings" pitchFamily="2" charset="2"/>
              <a:buChar char="l"/>
            </a:pPr>
            <a:endParaRPr kumimoji="1" lang="en-US" altLang="ja-JP" sz="2800" b="1" dirty="0"/>
          </a:p>
          <a:p>
            <a:pPr marL="457200" indent="-457200">
              <a:buFont typeface="Wingdings" pitchFamily="2" charset="2"/>
              <a:buChar char="l"/>
            </a:pPr>
            <a:r>
              <a:rPr kumimoji="1" lang="ja-JP" altLang="en-US" sz="2800" b="1"/>
              <a:t>学部・サークル・趣味などでお相手の条件検索が可能　</a:t>
            </a:r>
            <a:endParaRPr kumimoji="1" lang="en-US" altLang="ja-JP" sz="2800" b="1" dirty="0"/>
          </a:p>
          <a:p>
            <a:pPr marL="457200" indent="-457200">
              <a:buFont typeface="Wingdings" pitchFamily="2" charset="2"/>
              <a:buChar char="l"/>
            </a:pPr>
            <a:endParaRPr kumimoji="1" lang="en-US" altLang="ja-JP" sz="2800" b="1" dirty="0"/>
          </a:p>
          <a:p>
            <a:pPr marL="457200" indent="-457200">
              <a:buFont typeface="Wingdings" pitchFamily="2" charset="2"/>
              <a:buChar char="l"/>
            </a:pPr>
            <a:r>
              <a:rPr kumimoji="1" lang="ja-JP" altLang="en-US" sz="2800" b="1"/>
              <a:t>グループ機能搭載</a:t>
            </a:r>
            <a:endParaRPr kumimoji="1" lang="en-US" altLang="ja-JP" sz="2800" b="1" dirty="0"/>
          </a:p>
          <a:p>
            <a:pPr marL="457200" indent="-457200">
              <a:buFont typeface="Wingdings" pitchFamily="2" charset="2"/>
              <a:buChar char="l"/>
            </a:pPr>
            <a:endParaRPr kumimoji="1" lang="en-US" altLang="ja-JP" sz="2800" b="1" dirty="0"/>
          </a:p>
          <a:p>
            <a:pPr marL="457200" indent="-457200">
              <a:buFont typeface="Wingdings" pitchFamily="2" charset="2"/>
              <a:buChar char="l"/>
            </a:pPr>
            <a:r>
              <a:rPr kumimoji="1" lang="ja-JP" altLang="en-US" sz="2800" b="1"/>
              <a:t>トーク機能はありません</a:t>
            </a:r>
            <a:endParaRPr kumimoji="1" lang="en-US" altLang="ja-JP" sz="2800" b="1" dirty="0"/>
          </a:p>
          <a:p>
            <a:r>
              <a:rPr kumimoji="1" lang="en-US" altLang="ja-JP" sz="2800" b="1" dirty="0"/>
              <a:t>	</a:t>
            </a:r>
            <a:r>
              <a:rPr kumimoji="1" lang="ja-JP" altLang="en-US" sz="2800" b="1"/>
              <a:t>マッチングすると</a:t>
            </a:r>
            <a:r>
              <a:rPr kumimoji="1" lang="en-US" altLang="ja-JP" sz="2800" b="1" dirty="0"/>
              <a:t>LINE</a:t>
            </a:r>
            <a:r>
              <a:rPr kumimoji="1" lang="ja-JP" altLang="en-US" sz="2800" b="1"/>
              <a:t>が交換できるようになります</a:t>
            </a:r>
            <a:endParaRPr kumimoji="1" lang="en-US" altLang="ja-JP" sz="2800" b="1" dirty="0"/>
          </a:p>
          <a:p>
            <a:endParaRPr kumimoji="1" lang="en-US" altLang="ja-JP" sz="2800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04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41183C3A-22A4-794A-AC29-750B240FA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7" b="22947"/>
          <a:stretch/>
        </p:blipFill>
        <p:spPr>
          <a:xfrm>
            <a:off x="20" y="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74EA84-2828-2246-9EE9-DE2E4D2D8E90}"/>
              </a:ext>
            </a:extLst>
          </p:cNvPr>
          <p:cNvSpPr txBox="1"/>
          <p:nvPr/>
        </p:nvSpPr>
        <p:spPr>
          <a:xfrm>
            <a:off x="3905416" y="2032068"/>
            <a:ext cx="4616605" cy="897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4800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〜</a:t>
            </a:r>
            <a:r>
              <a:rPr kumimoji="1" lang="ja-JP" altLang="en-US" sz="480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横</a:t>
            </a:r>
            <a:r>
              <a:rPr kumimoji="1" lang="ja-JP" altLang="en-US" sz="480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国生限定</a:t>
            </a:r>
            <a:r>
              <a:rPr kumimoji="1" lang="en-US" altLang="ja-JP" sz="4800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〜</a:t>
            </a:r>
            <a:endParaRPr kumimoji="1" lang="ja-JP" altLang="en-US" sz="4800">
              <a:latin typeface="Toppan Bunkyu Midashi Gothic Extrabold" panose="020B0900000000000000" pitchFamily="34" charset="-128"/>
              <a:ea typeface="Toppan Bunkyu Midashi Gothic Extrabold" panose="020B09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34B822-6D71-0F48-8AE0-B13ED717903E}"/>
              </a:ext>
            </a:extLst>
          </p:cNvPr>
          <p:cNvSpPr txBox="1"/>
          <p:nvPr/>
        </p:nvSpPr>
        <p:spPr>
          <a:xfrm>
            <a:off x="1076406" y="3952495"/>
            <a:ext cx="1003918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p"/>
            </a:pPr>
            <a:r>
              <a:rPr kumimoji="1" lang="ja-JP" altLang="en-US" sz="3200"/>
              <a:t>登録時に学生証を用いて運営が直接認証⇨</a:t>
            </a:r>
            <a:endParaRPr kumimoji="1" lang="en-US" altLang="ja-JP" sz="3200" dirty="0"/>
          </a:p>
          <a:p>
            <a:pPr>
              <a:spcAft>
                <a:spcPts val="600"/>
              </a:spcAft>
            </a:pPr>
            <a:r>
              <a:rPr kumimoji="1" lang="ja-JP" altLang="en-US" sz="3200"/>
              <a:t>　　　　　　</a:t>
            </a:r>
            <a:r>
              <a:rPr kumimoji="1" lang="ja-JP" altLang="en-US" sz="3200" b="1"/>
              <a:t>現横国生以外は登録不可能</a:t>
            </a:r>
            <a:endParaRPr kumimoji="1" lang="en-US" altLang="ja-JP" sz="3200" b="1" dirty="0"/>
          </a:p>
          <a:p>
            <a:pPr>
              <a:spcAft>
                <a:spcPts val="600"/>
              </a:spcAft>
            </a:pPr>
            <a:endParaRPr kumimoji="1" lang="en-US" altLang="ja-JP" sz="3200" dirty="0"/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p"/>
            </a:pPr>
            <a:r>
              <a:rPr kumimoji="1" lang="ja-JP" altLang="en-US" sz="3200"/>
              <a:t>横国生だけなので身近な話題で仲良くなりやすい！</a:t>
            </a:r>
            <a:endParaRPr kumimoji="1" lang="en-US" altLang="ja-JP" sz="32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F47CB1-E6E5-BE47-82B8-EDC43EE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262" y="353532"/>
            <a:ext cx="3979475" cy="897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ja-JP" sz="3600" b="1" dirty="0">
                <a:latin typeface="+mj-ea"/>
              </a:rPr>
              <a:t>AVE</a:t>
            </a:r>
            <a:r>
              <a:rPr lang="ja-JP" altLang="en-US" sz="3600" b="1"/>
              <a:t>の特徴①</a:t>
            </a:r>
            <a:endParaRPr kumimoji="1"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410203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41183C3A-22A4-794A-AC29-750B240FA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7" b="22947"/>
          <a:stretch/>
        </p:blipFill>
        <p:spPr>
          <a:xfrm>
            <a:off x="20" y="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74EA84-2828-2246-9EE9-DE2E4D2D8E90}"/>
              </a:ext>
            </a:extLst>
          </p:cNvPr>
          <p:cNvSpPr txBox="1"/>
          <p:nvPr/>
        </p:nvSpPr>
        <p:spPr>
          <a:xfrm>
            <a:off x="3905416" y="2032068"/>
            <a:ext cx="4616605" cy="897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4000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〜</a:t>
            </a:r>
            <a:r>
              <a:rPr kumimoji="1" lang="ja-JP" altLang="en-US" sz="400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グループ機能</a:t>
            </a:r>
            <a:r>
              <a:rPr kumimoji="1" lang="en-US" altLang="ja-JP" sz="4000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〜</a:t>
            </a:r>
            <a:endParaRPr kumimoji="1" lang="ja-JP" altLang="en-US" sz="4000">
              <a:latin typeface="Toppan Bunkyu Midashi Gothic Extrabold" panose="020B0900000000000000" pitchFamily="34" charset="-128"/>
              <a:ea typeface="Toppan Bunkyu Midashi Gothic Extrabold" panose="020B09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34B822-6D71-0F48-8AE0-B13ED717903E}"/>
              </a:ext>
            </a:extLst>
          </p:cNvPr>
          <p:cNvSpPr txBox="1"/>
          <p:nvPr/>
        </p:nvSpPr>
        <p:spPr>
          <a:xfrm>
            <a:off x="1076406" y="3952495"/>
            <a:ext cx="10039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3200"/>
              <a:t>ユーザ同士でグループを作成できる⇨　</a:t>
            </a:r>
            <a:endParaRPr kumimoji="1" lang="en-US" altLang="ja-JP" sz="3200" dirty="0"/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p"/>
            </a:pPr>
            <a:r>
              <a:rPr kumimoji="1" lang="ja-JP" altLang="en-US" sz="3200"/>
              <a:t>友達と一緒にマッチングアプリを楽しめる！</a:t>
            </a:r>
            <a:endParaRPr kumimoji="1" lang="en-US" altLang="ja-JP" sz="3200" dirty="0"/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p"/>
            </a:pPr>
            <a:r>
              <a:rPr kumimoji="1" lang="ja-JP" altLang="en-US" sz="3200"/>
              <a:t>１人じゃないから安心して会いに行ける</a:t>
            </a:r>
            <a:endParaRPr kumimoji="1" lang="en-US" altLang="ja-JP" sz="3200" dirty="0"/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p"/>
            </a:pPr>
            <a:r>
              <a:rPr kumimoji="1" lang="ja-JP" altLang="en-US" sz="3200"/>
              <a:t>個人のプロフィールは非表示に設定可能</a:t>
            </a:r>
            <a:endParaRPr kumimoji="1" lang="en-US" altLang="ja-JP" sz="3200" dirty="0"/>
          </a:p>
          <a:p>
            <a:pPr>
              <a:spcAft>
                <a:spcPts val="600"/>
              </a:spcAft>
            </a:pPr>
            <a:endParaRPr kumimoji="1" lang="en-US" altLang="ja-JP" sz="32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F47CB1-E6E5-BE47-82B8-EDC43EE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262" y="353532"/>
            <a:ext cx="3979475" cy="897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ja-JP" sz="3600" b="1" dirty="0">
                <a:latin typeface="+mj-ea"/>
              </a:rPr>
              <a:t>AVE</a:t>
            </a:r>
            <a:r>
              <a:rPr lang="ja-JP" altLang="en-US" sz="3600" b="1"/>
              <a:t>の特徴</a:t>
            </a:r>
            <a:r>
              <a:rPr lang="en-US" altLang="ja-JP" sz="3600" b="1" dirty="0"/>
              <a:t>②</a:t>
            </a:r>
            <a:endParaRPr kumimoji="1"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17734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6AB01A3-F930-8C4D-9473-E294AA7A1E99}"/>
              </a:ext>
            </a:extLst>
          </p:cNvPr>
          <p:cNvSpPr/>
          <p:nvPr/>
        </p:nvSpPr>
        <p:spPr>
          <a:xfrm>
            <a:off x="8621556" y="1888958"/>
            <a:ext cx="3060643" cy="3958389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94" name="Picture 2" descr="天使 | 死亡 | 天にのぼる - 無料ピクトグラム｜白黒イラスト">
            <a:extLst>
              <a:ext uri="{FF2B5EF4-FFF2-40B4-BE49-F238E27FC236}">
                <a16:creationId xmlns:a16="http://schemas.microsoft.com/office/drawing/2014/main" id="{0796AF7E-5145-1340-A3AD-EE5FA0F4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2297" y="2047205"/>
            <a:ext cx="1381482" cy="10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天使 | 死亡 | 天にのぼる - 無料ピクトグラム｜白黒イラスト">
            <a:extLst>
              <a:ext uri="{FF2B5EF4-FFF2-40B4-BE49-F238E27FC236}">
                <a16:creationId xmlns:a16="http://schemas.microsoft.com/office/drawing/2014/main" id="{B209BC04-BD76-E14F-ABFF-67381FEE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0717" y="3309288"/>
            <a:ext cx="1381482" cy="10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天使 | 死亡 | 天にのぼる - 無料ピクトグラム｜白黒イラスト">
            <a:extLst>
              <a:ext uri="{FF2B5EF4-FFF2-40B4-BE49-F238E27FC236}">
                <a16:creationId xmlns:a16="http://schemas.microsoft.com/office/drawing/2014/main" id="{2A38D8C9-1847-8549-AF3B-0EFA7FB5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1556" y="3270344"/>
            <a:ext cx="1381482" cy="10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天使 | 死亡 | 天にのぼる - 無料ピクトグラム｜白黒イラスト">
            <a:extLst>
              <a:ext uri="{FF2B5EF4-FFF2-40B4-BE49-F238E27FC236}">
                <a16:creationId xmlns:a16="http://schemas.microsoft.com/office/drawing/2014/main" id="{B86ED43C-7610-ED46-BF0C-D4284B96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9976" y="4602927"/>
            <a:ext cx="1381482" cy="10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67549AC-F967-5B43-B934-7D89B54B2BE9}"/>
              </a:ext>
            </a:extLst>
          </p:cNvPr>
          <p:cNvSpPr/>
          <p:nvPr/>
        </p:nvSpPr>
        <p:spPr>
          <a:xfrm>
            <a:off x="845240" y="99244"/>
            <a:ext cx="3782892" cy="1551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グループマッチングの仕組み</a:t>
            </a:r>
          </a:p>
        </p:txBody>
      </p:sp>
      <p:pic>
        <p:nvPicPr>
          <p:cNvPr id="8196" name="Picture 4" descr="羽 wings ANGEL」のアイデア 41 件 | 天使の像, アート, 彫像">
            <a:extLst>
              <a:ext uri="{FF2B5EF4-FFF2-40B4-BE49-F238E27FC236}">
                <a16:creationId xmlns:a16="http://schemas.microsoft.com/office/drawing/2014/main" id="{11657843-E449-1F4B-8C0D-1EFB25886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4" y="3061495"/>
            <a:ext cx="1197508" cy="9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羽 wings ANGEL」のアイデア 41 件 | 天使の像, アート, 彫像">
            <a:extLst>
              <a:ext uri="{FF2B5EF4-FFF2-40B4-BE49-F238E27FC236}">
                <a16:creationId xmlns:a16="http://schemas.microsoft.com/office/drawing/2014/main" id="{CB9D0402-204D-924A-98A3-3C16A4A4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6" y="2402442"/>
            <a:ext cx="1197508" cy="9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羽 wings ANGEL」のアイデア 41 件 | 天使の像, アート, 彫像">
            <a:extLst>
              <a:ext uri="{FF2B5EF4-FFF2-40B4-BE49-F238E27FC236}">
                <a16:creationId xmlns:a16="http://schemas.microsoft.com/office/drawing/2014/main" id="{C611B398-2C0F-244B-ACC9-0091C72B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6" y="4046861"/>
            <a:ext cx="1200236" cy="9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円/楕円 13">
            <a:extLst>
              <a:ext uri="{FF2B5EF4-FFF2-40B4-BE49-F238E27FC236}">
                <a16:creationId xmlns:a16="http://schemas.microsoft.com/office/drawing/2014/main" id="{997B42A7-961B-5B44-BF83-4D9B3ADF44C3}"/>
              </a:ext>
            </a:extLst>
          </p:cNvPr>
          <p:cNvSpPr/>
          <p:nvPr/>
        </p:nvSpPr>
        <p:spPr>
          <a:xfrm>
            <a:off x="237581" y="2402442"/>
            <a:ext cx="2792777" cy="2754351"/>
          </a:xfrm>
          <a:prstGeom prst="ellipse">
            <a:avLst/>
          </a:prstGeom>
          <a:solidFill>
            <a:schemeClr val="accent1">
              <a:alpha val="235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雲 15">
            <a:extLst>
              <a:ext uri="{FF2B5EF4-FFF2-40B4-BE49-F238E27FC236}">
                <a16:creationId xmlns:a16="http://schemas.microsoft.com/office/drawing/2014/main" id="{CC706C70-6E37-F54C-A66C-B543A5396554}"/>
              </a:ext>
            </a:extLst>
          </p:cNvPr>
          <p:cNvSpPr/>
          <p:nvPr/>
        </p:nvSpPr>
        <p:spPr>
          <a:xfrm>
            <a:off x="7420850" y="129321"/>
            <a:ext cx="4771147" cy="1688830"/>
          </a:xfrm>
          <a:prstGeom prst="cloud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>
                <a:solidFill>
                  <a:schemeClr val="tx1"/>
                </a:solidFill>
              </a:rPr>
              <a:t>学籍番号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(1111111,2222222,3333333)</a:t>
            </a:r>
          </a:p>
          <a:p>
            <a:r>
              <a:rPr kumimoji="1" lang="ja-JP" altLang="en-US" b="1">
                <a:solidFill>
                  <a:schemeClr val="tx1"/>
                </a:solidFill>
              </a:rPr>
              <a:t>とグループを作成</a:t>
            </a:r>
          </a:p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7EB279-2064-854E-A19C-133860141F9F}"/>
              </a:ext>
            </a:extLst>
          </p:cNvPr>
          <p:cNvSpPr txBox="1"/>
          <p:nvPr/>
        </p:nvSpPr>
        <p:spPr>
          <a:xfrm>
            <a:off x="9080088" y="1233376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/>
              <a:t>グループ</a:t>
            </a:r>
            <a:r>
              <a:rPr kumimoji="1" lang="en-US" altLang="ja-JP" sz="3200" b="1" dirty="0"/>
              <a:t>A</a:t>
            </a:r>
            <a:endParaRPr kumimoji="1" lang="ja-JP" altLang="en-US" sz="3200" b="1"/>
          </a:p>
        </p:txBody>
      </p:sp>
      <p:sp>
        <p:nvSpPr>
          <p:cNvPr id="25" name="曲折矢印 24">
            <a:extLst>
              <a:ext uri="{FF2B5EF4-FFF2-40B4-BE49-F238E27FC236}">
                <a16:creationId xmlns:a16="http://schemas.microsoft.com/office/drawing/2014/main" id="{D96768BD-9FAB-9340-8C15-E645E811F6E0}"/>
              </a:ext>
            </a:extLst>
          </p:cNvPr>
          <p:cNvSpPr/>
          <p:nvPr/>
        </p:nvSpPr>
        <p:spPr>
          <a:xfrm rot="16200000">
            <a:off x="8442517" y="1583023"/>
            <a:ext cx="1341522" cy="983450"/>
          </a:xfrm>
          <a:prstGeom prst="bentArrow">
            <a:avLst>
              <a:gd name="adj1" fmla="val 13989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CFBFD75-5A3F-1C4F-8714-044C15959E21}"/>
              </a:ext>
            </a:extLst>
          </p:cNvPr>
          <p:cNvSpPr txBox="1"/>
          <p:nvPr/>
        </p:nvSpPr>
        <p:spPr>
          <a:xfrm>
            <a:off x="770474" y="1877139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グループ</a:t>
            </a:r>
            <a:r>
              <a:rPr kumimoji="1" lang="en-US" altLang="ja-JP" sz="2800" b="1" dirty="0"/>
              <a:t>B</a:t>
            </a:r>
            <a:endParaRPr kumimoji="1" lang="ja-JP" altLang="en-US" sz="2800" b="1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03A9825-350C-244B-BE5F-C4131A01E474}"/>
              </a:ext>
            </a:extLst>
          </p:cNvPr>
          <p:cNvSpPr txBox="1"/>
          <p:nvPr/>
        </p:nvSpPr>
        <p:spPr>
          <a:xfrm>
            <a:off x="10539257" y="219050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学籍番号</a:t>
            </a:r>
            <a:endParaRPr kumimoji="1" lang="en-US" altLang="ja-JP" sz="1600" dirty="0"/>
          </a:p>
          <a:p>
            <a:r>
              <a:rPr kumimoji="1" lang="en-US" altLang="ja-JP" sz="1600" dirty="0"/>
              <a:t>0000000</a:t>
            </a:r>
            <a:endParaRPr kumimoji="1" lang="ja-JP" altLang="en-US" sz="16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AAE05F8F-E710-6843-81F9-66CA6928E463}"/>
              </a:ext>
            </a:extLst>
          </p:cNvPr>
          <p:cNvSpPr/>
          <p:nvPr/>
        </p:nvSpPr>
        <p:spPr>
          <a:xfrm>
            <a:off x="3308684" y="3544490"/>
            <a:ext cx="2045369" cy="323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0C80987A-4D41-6141-B627-9C233110E917}"/>
              </a:ext>
            </a:extLst>
          </p:cNvPr>
          <p:cNvSpPr/>
          <p:nvPr/>
        </p:nvSpPr>
        <p:spPr>
          <a:xfrm rot="10800000">
            <a:off x="6262816" y="3549889"/>
            <a:ext cx="2045369" cy="323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1E9685C-946A-1348-85B4-F91EF3620379}"/>
              </a:ext>
            </a:extLst>
          </p:cNvPr>
          <p:cNvSpPr txBox="1"/>
          <p:nvPr/>
        </p:nvSpPr>
        <p:spPr>
          <a:xfrm>
            <a:off x="3525606" y="30833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いいね♡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7BFB7B4-06AB-B940-9368-6A9E7FE16358}"/>
              </a:ext>
            </a:extLst>
          </p:cNvPr>
          <p:cNvSpPr txBox="1"/>
          <p:nvPr/>
        </p:nvSpPr>
        <p:spPr>
          <a:xfrm>
            <a:off x="6620539" y="30833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いいね☆</a:t>
            </a:r>
          </a:p>
        </p:txBody>
      </p:sp>
      <p:sp>
        <p:nvSpPr>
          <p:cNvPr id="34" name="ハート 33">
            <a:extLst>
              <a:ext uri="{FF2B5EF4-FFF2-40B4-BE49-F238E27FC236}">
                <a16:creationId xmlns:a16="http://schemas.microsoft.com/office/drawing/2014/main" id="{56ABE1B2-A94D-EF4C-84CB-C3C9EE298344}"/>
              </a:ext>
            </a:extLst>
          </p:cNvPr>
          <p:cNvSpPr/>
          <p:nvPr/>
        </p:nvSpPr>
        <p:spPr>
          <a:xfrm>
            <a:off x="4038600" y="3156805"/>
            <a:ext cx="3363204" cy="133258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マッチング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126281-ADE2-304E-92FD-7EF6E06F5C18}"/>
              </a:ext>
            </a:extLst>
          </p:cNvPr>
          <p:cNvSpPr txBox="1"/>
          <p:nvPr/>
        </p:nvSpPr>
        <p:spPr>
          <a:xfrm>
            <a:off x="2598527" y="5920367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複数人同士で遊びにいくなどにご利用ください</a:t>
            </a:r>
          </a:p>
        </p:txBody>
      </p:sp>
    </p:spTree>
    <p:extLst>
      <p:ext uri="{BB962C8B-B14F-4D97-AF65-F5344CB8AC3E}">
        <p14:creationId xmlns:p14="http://schemas.microsoft.com/office/powerpoint/2010/main" val="6948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6" grpId="1" animBg="1"/>
      <p:bldP spid="24" grpId="0"/>
      <p:bldP spid="25" grpId="0" animBg="1"/>
      <p:bldP spid="25" grpId="1" animBg="1"/>
      <p:bldP spid="30" grpId="0"/>
      <p:bldP spid="32" grpId="0" animBg="1"/>
      <p:bldP spid="32" grpId="1" animBg="1"/>
      <p:bldP spid="40" grpId="0" animBg="1"/>
      <p:bldP spid="40" grpId="1" animBg="1"/>
      <p:bldP spid="33" grpId="0"/>
      <p:bldP spid="33" grpId="1"/>
      <p:bldP spid="42" grpId="0"/>
      <p:bldP spid="42" grpId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459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6BA97B-3534-0F48-863F-6E5D67D159A2}"/>
              </a:ext>
            </a:extLst>
          </p:cNvPr>
          <p:cNvSpPr/>
          <p:nvPr/>
        </p:nvSpPr>
        <p:spPr>
          <a:xfrm>
            <a:off x="2743199" y="1491916"/>
            <a:ext cx="6653463" cy="45960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513B19-BDC3-854A-B67B-029909321044}"/>
              </a:ext>
            </a:extLst>
          </p:cNvPr>
          <p:cNvSpPr txBox="1"/>
          <p:nvPr/>
        </p:nvSpPr>
        <p:spPr>
          <a:xfrm>
            <a:off x="3357910" y="372979"/>
            <a:ext cx="5476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>
                <a:latin typeface="Desdemona" pitchFamily="82" charset="0"/>
                <a:ea typeface="Toppan Bunkyu Midashi Gothic Ex" panose="020B0900000000000000" pitchFamily="34" charset="-128"/>
                <a:cs typeface="Kristen ITC" panose="020F0502020204030204" pitchFamily="34" charset="0"/>
              </a:rPr>
              <a:t>demonstration</a:t>
            </a:r>
            <a:endParaRPr kumimoji="1" lang="ja-JP" altLang="en-US" sz="6000" b="1">
              <a:latin typeface="Desdemona" pitchFamily="82" charset="0"/>
              <a:ea typeface="Toppan Bunkyu Midashi Gothic Ex" panose="020B0900000000000000" pitchFamily="34" charset="-128"/>
              <a:cs typeface="Kristen ITC" panose="020F050202020403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E98A5F-4666-9D49-857D-A54532E988A1}"/>
              </a:ext>
            </a:extLst>
          </p:cNvPr>
          <p:cNvSpPr txBox="1"/>
          <p:nvPr/>
        </p:nvSpPr>
        <p:spPr>
          <a:xfrm>
            <a:off x="3098226" y="1660358"/>
            <a:ext cx="6563131" cy="442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chemeClr val="bg1"/>
                </a:solidFill>
              </a:rPr>
              <a:t>①新規登録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>
                <a:solidFill>
                  <a:schemeClr val="bg1"/>
                </a:solidFill>
              </a:rPr>
              <a:t>　学生証を使用してサーバから認証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>
                <a:solidFill>
                  <a:schemeClr val="bg1"/>
                </a:solidFill>
              </a:rPr>
              <a:t>　プロフィール作成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>
                <a:solidFill>
                  <a:schemeClr val="bg1"/>
                </a:solidFill>
              </a:rPr>
              <a:t>②既存のアカウントにログイン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>
                <a:solidFill>
                  <a:schemeClr val="bg1"/>
                </a:solidFill>
              </a:rPr>
              <a:t>　条件検索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>
                <a:solidFill>
                  <a:schemeClr val="bg1"/>
                </a:solidFill>
              </a:rPr>
              <a:t>　いいね・マッチング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en-US" altLang="ja-JP" sz="2800" b="1" dirty="0">
                <a:solidFill>
                  <a:schemeClr val="bg1"/>
                </a:solidFill>
              </a:rPr>
              <a:t>③</a:t>
            </a:r>
            <a:r>
              <a:rPr kumimoji="1" lang="ja-JP" altLang="en-US" sz="2800" b="1">
                <a:solidFill>
                  <a:schemeClr val="bg1"/>
                </a:solidFill>
              </a:rPr>
              <a:t>グループ作成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>
                <a:solidFill>
                  <a:schemeClr val="bg1"/>
                </a:solidFill>
              </a:rPr>
              <a:t>　グループ同士のマッチング</a:t>
            </a:r>
          </a:p>
        </p:txBody>
      </p:sp>
    </p:spTree>
    <p:extLst>
      <p:ext uri="{BB962C8B-B14F-4D97-AF65-F5344CB8AC3E}">
        <p14:creationId xmlns:p14="http://schemas.microsoft.com/office/powerpoint/2010/main" val="127633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4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BC8F6CC8-FB70-8B4B-B2E8-0B1369EFAA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3" y="1662102"/>
            <a:ext cx="2687673" cy="3791738"/>
          </a:xfrm>
          <a:prstGeom prst="rect">
            <a:avLst/>
          </a:prstGeom>
        </p:spPr>
      </p:pic>
      <p:pic>
        <p:nvPicPr>
          <p:cNvPr id="7" name="図 6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A8F54EE7-AD0F-8344-8734-51CCFD4E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43824" y="1662102"/>
            <a:ext cx="2687673" cy="379173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F6030F-4C88-374C-8342-E077588F9F87}"/>
              </a:ext>
            </a:extLst>
          </p:cNvPr>
          <p:cNvSpPr txBox="1"/>
          <p:nvPr/>
        </p:nvSpPr>
        <p:spPr>
          <a:xfrm>
            <a:off x="4874351" y="5453840"/>
            <a:ext cx="24432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>
                <a:solidFill>
                  <a:schemeClr val="bg1"/>
                </a:solidFill>
                <a:latin typeface="Bradley Hand" pitchFamily="2" charset="0"/>
              </a:rPr>
              <a:t>AVE</a:t>
            </a:r>
            <a:endParaRPr kumimoji="1" lang="ja-JP" altLang="en-US" sz="8800">
              <a:solidFill>
                <a:schemeClr val="bg1"/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1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5B426B04287444F906BB9076E578616" ma:contentTypeVersion="6" ma:contentTypeDescription="新しいドキュメントを作成します。" ma:contentTypeScope="" ma:versionID="f48d2246aca1482737b30ec127c14b37">
  <xsd:schema xmlns:xsd="http://www.w3.org/2001/XMLSchema" xmlns:xs="http://www.w3.org/2001/XMLSchema" xmlns:p="http://schemas.microsoft.com/office/2006/metadata/properties" xmlns:ns3="e4d56eb1-a744-4c67-a9db-3db58f1d6a30" targetNamespace="http://schemas.microsoft.com/office/2006/metadata/properties" ma:root="true" ma:fieldsID="fa7356a4015872502ab481816801d0b1" ns3:_="">
    <xsd:import namespace="e4d56eb1-a744-4c67-a9db-3db58f1d6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d56eb1-a744-4c67-a9db-3db58f1d6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502F58-8926-47C7-B93C-6287800B41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d56eb1-a744-4c67-a9db-3db58f1d6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26C2B9-F80C-485E-94CE-A38B67DE6D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4077F0-FF32-4E58-9E9D-8B872E517158}">
  <ds:schemaRefs>
    <ds:schemaRef ds:uri="e4d56eb1-a744-4c67-a9db-3db58f1d6a30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307</Words>
  <Application>Microsoft Office PowerPoint</Application>
  <PresentationFormat>ワイド画面</PresentationFormat>
  <Paragraphs>70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1" baseType="lpstr">
      <vt:lpstr>BIZ UDゴシック</vt:lpstr>
      <vt:lpstr>Bradley Hand</vt:lpstr>
      <vt:lpstr>Desdemona</vt:lpstr>
      <vt:lpstr>Toppan Bunkyu Midashi Gothic Ex</vt:lpstr>
      <vt:lpstr>Toppan Bunkyu Midashi Gothic Extrabold</vt:lpstr>
      <vt:lpstr>Tsukushi A Round Gothic Regular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マッチングアプリ といえば…？</vt:lpstr>
      <vt:lpstr>AVEは安心！</vt:lpstr>
      <vt:lpstr>AVEの特徴</vt:lpstr>
      <vt:lpstr>AVEの特徴①</vt:lpstr>
      <vt:lpstr>AVEの特徴②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津田 けいすけ</dc:creator>
  <cp:lastModifiedBy>津田 けいすけ</cp:lastModifiedBy>
  <cp:revision>4</cp:revision>
  <cp:lastPrinted>2021-07-19T15:15:12Z</cp:lastPrinted>
  <dcterms:created xsi:type="dcterms:W3CDTF">2021-07-13T05:02:57Z</dcterms:created>
  <dcterms:modified xsi:type="dcterms:W3CDTF">2022-04-03T04:50:19Z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0x01010085B426B04287444F906BB9076E578616</vt:lpwstr>
  </property>
</Properties>
</file>