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83" r:id="rId3"/>
    <p:sldId id="382" r:id="rId4"/>
    <p:sldId id="385" r:id="rId5"/>
    <p:sldId id="384" r:id="rId6"/>
    <p:sldId id="386" r:id="rId7"/>
    <p:sldId id="387" r:id="rId8"/>
    <p:sldId id="388" r:id="rId9"/>
  </p:sldIdLst>
  <p:sldSz cx="12192000" cy="6858000"/>
  <p:notesSz cx="6858000" cy="9144000"/>
  <p:defaultTextStyle>
    <a:defPPr>
      <a:defRPr lang="j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7"/>
    <p:restoredTop sz="94649"/>
  </p:normalViewPr>
  <p:slideViewPr>
    <p:cSldViewPr snapToGrid="0">
      <p:cViewPr varScale="1">
        <p:scale>
          <a:sx n="140" d="100"/>
          <a:sy n="140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ES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1CA74-4182-5C46-9F1B-02C6B9900BB4}" type="datetimeFigureOut">
              <a:rPr kumimoji="1" lang="ja-ES" altLang="en-US" smtClean="0"/>
              <a:t>26/1/25</a:t>
            </a:fld>
            <a:endParaRPr kumimoji="1" lang="ja-ES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ES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ES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23635-0889-2B44-BCE8-438855402E94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31910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ES"/>
              <a:t>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438F-8954-6F4B-8CFE-5C58AB865F80}" type="slidenum">
              <a:rPr kumimoji="1" lang="ja-ES" altLang="en-US" smtClean="0"/>
              <a:t>3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881037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E36B3-3AA8-7F66-A4FB-CB1EC26D6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EFE5852-76F7-27F4-9EE7-D914B6DDA4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F6AA2A0-6239-DBFF-1812-48469CEB45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ES"/>
              <a:t>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6D5C3B-F692-D130-6C7D-D43A43B54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438F-8954-6F4B-8CFE-5C58AB865F80}" type="slidenum">
              <a:rPr kumimoji="1" lang="ja-ES" altLang="en-US" smtClean="0"/>
              <a:t>4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2685656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43DA5-DCAC-0E7E-8AE7-0D3A6955B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AE1021D-A003-B413-93C6-18CFCC69DE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69000A6-4683-FAC1-3754-97D384A11E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ES"/>
              <a:t>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2A1A0D-C3E8-0D76-9F99-9F68EC5636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438F-8954-6F4B-8CFE-5C58AB865F80}" type="slidenum">
              <a:rPr kumimoji="1" lang="ja-ES" altLang="en-US" smtClean="0"/>
              <a:t>5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257920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49C3F-2607-5D80-5DB7-04AC1378A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5FF5AD6-96C1-4942-3F16-96D6F2AE1D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00E3831-50E1-1CF2-5D05-766DB728F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ES"/>
              <a:t>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7CF7EB-A3D4-E9B2-1F69-B96535869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438F-8954-6F4B-8CFE-5C58AB865F80}" type="slidenum">
              <a:rPr kumimoji="1" lang="ja-ES" altLang="en-US" smtClean="0"/>
              <a:t>6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4160101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C3D72-D0E7-E7A9-B978-ADF6C7F5E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1670B00-1A0E-84C0-ADB6-68105D8400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27E91F5-C848-57ED-4510-BF4DE5AC4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ES"/>
              <a:t>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6E8E57-E69A-EE79-3F29-5ADCC7A86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438F-8954-6F4B-8CFE-5C58AB865F80}" type="slidenum">
              <a:rPr kumimoji="1" lang="ja-ES" altLang="en-US" smtClean="0"/>
              <a:t>7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26359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A0E1D-9D58-44F3-ABA8-36C29986E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3B1300F-2AB7-0E66-9C4D-D20032FD54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02A48A8-9F34-A293-654E-31DDF9BA5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ES"/>
              <a:t>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ECA395-180F-C47C-5838-13FA58E283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438F-8954-6F4B-8CFE-5C58AB865F80}" type="slidenum">
              <a:rPr kumimoji="1" lang="ja-ES" altLang="en-US" smtClean="0"/>
              <a:t>8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7206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2AF971-5561-CF60-68C5-E016DB8A4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81DE6E-5DF6-9E10-B4ED-3571D79C7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E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44D6A-AB59-9168-6D9D-F1E4ADB9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DDB524-36CE-3812-7C9B-97F15444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81FF9B-893E-DC8F-E67C-F66BB5E3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06310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5F846-6017-D2AA-89D9-87998FD4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5E1312-37C4-A8AE-47B2-D9B3F829C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C8AC6-2275-5E81-0CE4-77996C5E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E94CC5-FA80-182C-9842-37150AB8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891048-E75B-4B78-9070-0C02E583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91397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1AFE5A-0BD4-C935-4B1C-0E83D1E71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7BC4AD-6010-99E0-2FBB-3B99F3C35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C1502A-9B7D-0B36-86A1-39F63F75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824A59-28D5-6A9F-815F-E72704D0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50E7D5-6587-6CF9-3DA5-058BAA7B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11658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ED84B3-CCC6-C102-DFBA-05A736D9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704360-097C-110F-A9B6-DBE1BFE73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AAB9A2-559E-472E-0DBB-5E1466E3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390610-8529-214B-BB4E-D6645DFD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89228F-86C7-FAB1-45A5-1FCCCB6A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95193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41345D-ADF1-BE99-2618-F260BB28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2BFF16-8C98-889A-FA83-9BE7BF1E4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397005-C38C-7E55-EE06-469AD054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D974CD-126A-BB26-9F18-B6149622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4C9D1-5F80-6818-7A5D-7699B345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40239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6EBC70-C95E-B306-2E0F-84D7808B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A5DC93-085D-0969-42B5-1F12D83CD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E39087-0D4D-683E-BBF1-93BE7A7B7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21331D-E6D5-AA92-A375-8FD75992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9FEE30-5323-C837-5C53-9D6525D3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EBC13F-50AD-3426-3729-2E4E8481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61287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5D3FE5-3C66-A0F6-D080-946E228C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829A46-444F-6B44-59D5-F4FCCC1E3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5C95A3-63CF-C2BF-81BF-2EA28A021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A99ACDE-2E2B-2316-A1C0-35B72E553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05F55F-4B68-2B04-6597-39D2AB84D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F06D615-0162-CEB0-670A-E1B44C24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AA70E5-07BB-CB51-80F2-750DEE0A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0E9F720-0008-8A3D-D6F4-29FB3E9C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67107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077263-3E4A-2177-0489-59DEC324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15B67D-0B23-793E-47DA-E59FF0F9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26D62D-90DD-C680-DBBF-1F407B62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BB16A4-D3E4-B6B8-D38E-A77361D5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418120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0DA738-9206-0F40-368F-C89FA476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3E1632-A75C-B4C1-4136-CBAACA22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943BD0-E0D8-E96A-919A-6CA34918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2534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DBE52-DD2F-8D0A-0B4B-D0B78405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D67A06-AE13-724A-C2F3-9D96F1AAA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D17739-02B6-398F-3EA8-6AB9CEE64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8AF02D-9D94-E870-8A5A-89A88F60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04420D-E563-77E5-AC45-E6833CFA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B06EC7-1BF3-C42B-0F6B-8E8F3077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74133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496C51-761A-BF1A-A3C8-6A43D698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703D49-3830-C4B6-9569-2D3273BF4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ES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C6D3F5-3E41-7EB9-4182-E384B7873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AF6037-A9D0-C15C-C450-0903F05F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DA2F5C-E720-EC93-64CF-6DD63FE2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DF584C-DF04-8AD7-845B-2ACB1DF4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283713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32EC035-260E-68FA-E925-F87F926E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9E1907-528D-FD3D-AA8F-15709337F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043B7F-FC63-5414-FFB8-B0165F344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D2E75D-78AB-7972-9896-BC3081613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F6D57B-F860-84AA-8FEB-ADF7D5B19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37554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6D89CA-6A79-48B8-B936-B25AB1A2E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48" y="1131507"/>
            <a:ext cx="11347704" cy="2387600"/>
          </a:xfrm>
        </p:spPr>
        <p:txBody>
          <a:bodyPr>
            <a:normAutofit/>
          </a:bodyPr>
          <a:lstStyle/>
          <a:p>
            <a:r>
              <a:rPr kumimoji="1" lang="en-US" altLang="ja-ES" sz="4800" dirty="0">
                <a:latin typeface="Meiryo" panose="020B0604030504040204" pitchFamily="34" charset="-128"/>
                <a:ea typeface="Meiryo" panose="020B0604030504040204" pitchFamily="34" charset="-128"/>
              </a:rPr>
              <a:t>CMB</a:t>
            </a:r>
            <a:r>
              <a:rPr kumimoji="1" lang="ja-ES" altLang="en-US" sz="4800" dirty="0">
                <a:latin typeface="Meiryo" panose="020B0604030504040204" pitchFamily="34" charset="-128"/>
                <a:ea typeface="Meiryo" panose="020B0604030504040204" pitchFamily="34" charset="-128"/>
              </a:rPr>
              <a:t>望遠鏡</a:t>
            </a:r>
            <a:r>
              <a:rPr kumimoji="1" lang="en-US" altLang="ja-ES" sz="4800" dirty="0" err="1">
                <a:latin typeface="Meiryo" panose="020B0604030504040204" pitchFamily="34" charset="-128"/>
                <a:ea typeface="Meiryo" panose="020B0604030504040204" pitchFamily="34" charset="-128"/>
              </a:rPr>
              <a:t>GroundBIRD</a:t>
            </a:r>
            <a:r>
              <a:rPr kumimoji="1" lang="ja-ES" altLang="en-US" sz="4800" dirty="0">
                <a:latin typeface="Meiryo" panose="020B0604030504040204" pitchFamily="34" charset="-128"/>
                <a:ea typeface="Meiryo" panose="020B0604030504040204" pitchFamily="34" charset="-128"/>
              </a:rPr>
              <a:t>の焦点面検出器アライメントと長期運用に向けた角度データ取得システムの最適化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E10C0B-E461-B849-4342-DB9F6B82B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2078"/>
            <a:ext cx="9144000" cy="1655762"/>
          </a:xfrm>
        </p:spPr>
        <p:txBody>
          <a:bodyPr>
            <a:normAutofit/>
          </a:bodyPr>
          <a:lstStyle/>
          <a:p>
            <a:r>
              <a:rPr kumimoji="1" lang="ja-ES" altLang="en-US" sz="3200" dirty="0"/>
              <a:t>高エネルギー物理学研究室</a:t>
            </a:r>
            <a:endParaRPr kumimoji="1" lang="en-US" altLang="ja-ES" sz="3200" dirty="0"/>
          </a:p>
          <a:p>
            <a:r>
              <a:rPr kumimoji="1" lang="ja-ES" altLang="en-US" sz="3200" dirty="0"/>
              <a:t>片岡敬涼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8657E-1913-A690-EEEB-667FF51F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D3FE7B-7C5A-0CE4-04EA-83C0CAF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BDCA2D-712B-26EB-EA0C-B5C15F4B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1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256814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7AA7E5-029B-A80A-E9B9-A9189A46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E060BF-5BE1-D356-AB0F-A97B896A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4B121C-4A01-0B50-28DD-3B68A114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6B9A-EE80-2546-9862-374E0D000D93}" type="slidenum">
              <a:rPr kumimoji="1" lang="ja-ES" altLang="en-US" smtClean="0"/>
              <a:t>2</a:t>
            </a:fld>
            <a:endParaRPr kumimoji="1" lang="ja-ES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DC431C-2449-6ACF-6214-8B6D5D7E4B05}"/>
              </a:ext>
            </a:extLst>
          </p:cNvPr>
          <p:cNvSpPr txBox="1"/>
          <p:nvPr/>
        </p:nvSpPr>
        <p:spPr>
          <a:xfrm>
            <a:off x="3027186" y="2721114"/>
            <a:ext cx="6137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ES" sz="4000" dirty="0">
                <a:latin typeface="Meiryo" panose="020B0604030504040204" pitchFamily="34" charset="-128"/>
                <a:ea typeface="Meiryo" panose="020B0604030504040204" pitchFamily="34" charset="-128"/>
              </a:rPr>
              <a:t>CMB</a:t>
            </a:r>
            <a:r>
              <a:rPr kumimoji="1" lang="ja-ES" altLang="en-US" sz="4000" dirty="0">
                <a:latin typeface="Meiryo" panose="020B0604030504040204" pitchFamily="34" charset="-128"/>
                <a:ea typeface="Meiryo" panose="020B0604030504040204" pitchFamily="34" charset="-128"/>
              </a:rPr>
              <a:t>と</a:t>
            </a:r>
            <a:r>
              <a:rPr kumimoji="1" lang="en-US" altLang="ja-ES" sz="4000" dirty="0" err="1">
                <a:latin typeface="Meiryo" panose="020B0604030504040204" pitchFamily="34" charset="-128"/>
                <a:ea typeface="Meiryo" panose="020B0604030504040204" pitchFamily="34" charset="-128"/>
              </a:rPr>
              <a:t>GroundBIRD</a:t>
            </a:r>
            <a:r>
              <a:rPr kumimoji="1" lang="ja-ES" altLang="en-US" sz="4000" dirty="0">
                <a:latin typeface="Meiryo" panose="020B0604030504040204" pitchFamily="34" charset="-128"/>
                <a:ea typeface="Meiryo" panose="020B0604030504040204" pitchFamily="34" charset="-128"/>
              </a:rPr>
              <a:t>実験</a:t>
            </a:r>
          </a:p>
        </p:txBody>
      </p:sp>
    </p:spTree>
    <p:extLst>
      <p:ext uri="{BB962C8B-B14F-4D97-AF65-F5344CB8AC3E}">
        <p14:creationId xmlns:p14="http://schemas.microsoft.com/office/powerpoint/2010/main" val="215353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DAB28-2F53-87A8-0055-333268FA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28"/>
            <a:ext cx="12192000" cy="1089862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宇宙マイクロ波背景放射</a:t>
            </a:r>
            <a:r>
              <a:rPr kumimoji="1" lang="en-US" altLang="ja-ES" sz="3600" dirty="0">
                <a:latin typeface="Meiryo" panose="020B0604030504040204" pitchFamily="34" charset="-128"/>
                <a:ea typeface="Meiryo" panose="020B0604030504040204" pitchFamily="34" charset="-128"/>
              </a:rPr>
              <a:t>(CMB)</a:t>
            </a:r>
            <a:endParaRPr kumimoji="1" lang="ja-JP" altLang="en-US" sz="2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F178BA-5992-445A-E4A0-3F56D94A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D794BA-154A-C65F-FFBE-0AEFDE45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F7B0-2C6C-2749-AD43-9AA6CBC0C428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8494E7C6-3186-ACE0-92C8-2214EB5F0516}"/>
              </a:ext>
            </a:extLst>
          </p:cNvPr>
          <p:cNvSpPr txBox="1">
            <a:spLocks/>
          </p:cNvSpPr>
          <p:nvPr/>
        </p:nvSpPr>
        <p:spPr>
          <a:xfrm>
            <a:off x="1008890" y="1571559"/>
            <a:ext cx="10515600" cy="8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811A8B9-EA4C-BB01-E8CD-8AE36684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9002375-583E-FF97-FA8B-660482A45C48}"/>
              </a:ext>
            </a:extLst>
          </p:cNvPr>
          <p:cNvSpPr txBox="1"/>
          <p:nvPr/>
        </p:nvSpPr>
        <p:spPr>
          <a:xfrm>
            <a:off x="262128" y="1268866"/>
            <a:ext cx="11667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CMB : </a:t>
            </a: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宇宙の晴れ上がり以降、電子に散乱されずに進む光で我々が観測できる宇宙最古の光。</a:t>
            </a:r>
            <a:endParaRPr kumimoji="1" lang="en-US" altLang="ja-ES" sz="2000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　　　　　→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 </a:t>
            </a: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CMB</a:t>
            </a: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は宇宙初期の情報を含んでいる</a:t>
            </a:r>
            <a:endParaRPr kumimoji="1" lang="en-US" altLang="ja-ES" sz="2000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0506776-D9FF-4005-2F8C-CEB5DD164E9A}"/>
                  </a:ext>
                </a:extLst>
              </p:cNvPr>
              <p:cNvSpPr txBox="1"/>
              <p:nvPr/>
            </p:nvSpPr>
            <p:spPr>
              <a:xfrm>
                <a:off x="3788663" y="2236302"/>
                <a:ext cx="822350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CMB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はほぼ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2.725K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の黒体放射のスペクトルを持つと同時に、わずかな</a:t>
                </a:r>
                <a:r>
                  <a:rPr kumimoji="1" lang="ja-ES" altLang="en-US" sz="2000" dirty="0">
                    <a:solidFill>
                      <a:srgbClr val="FF0000"/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温度異方性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を持つ</a:t>
                </a: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温度異方性の観測により、宇宙を記述する標準理論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ja-ES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</m:oMath>
                </a14:m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-CDM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モデルが構築</a:t>
                </a: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0506776-D9FF-4005-2F8C-CEB5DD164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663" y="2236302"/>
                <a:ext cx="8223504" cy="1323439"/>
              </a:xfrm>
              <a:prstGeom prst="rect">
                <a:avLst/>
              </a:prstGeom>
              <a:blipFill>
                <a:blip r:embed="rId3"/>
                <a:stretch>
                  <a:fillRect l="-617" t="-3810" b="-6667"/>
                </a:stretch>
              </a:blipFill>
            </p:spPr>
            <p:txBody>
              <a:bodyPr/>
              <a:lstStyle/>
              <a:p>
                <a:r>
                  <a:rPr lang="ja-E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E47C558-8EA0-8939-CC98-80169DA3D659}"/>
              </a:ext>
            </a:extLst>
          </p:cNvPr>
          <p:cNvGrpSpPr/>
          <p:nvPr/>
        </p:nvGrpSpPr>
        <p:grpSpPr>
          <a:xfrm>
            <a:off x="515116" y="2112464"/>
            <a:ext cx="3123802" cy="1869264"/>
            <a:chOff x="515116" y="2112464"/>
            <a:chExt cx="3123802" cy="1869264"/>
          </a:xfrm>
        </p:grpSpPr>
        <p:pic>
          <p:nvPicPr>
            <p:cNvPr id="7" name="図 6" descr="プレート, コンパクトディスク, ミラー が含まれている画像&#10;&#10;自動的に生成された説明">
              <a:extLst>
                <a:ext uri="{FF2B5EF4-FFF2-40B4-BE49-F238E27FC236}">
                  <a16:creationId xmlns:a16="http://schemas.microsoft.com/office/drawing/2014/main" id="{97427B13-3AFC-3775-0E0F-D01CCAB4D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116" y="2112464"/>
              <a:ext cx="3123802" cy="1788416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0034A900-4125-1F41-CED0-393380A164A5}"/>
                </a:ext>
              </a:extLst>
            </p:cNvPr>
            <p:cNvSpPr txBox="1"/>
            <p:nvPr/>
          </p:nvSpPr>
          <p:spPr>
            <a:xfrm>
              <a:off x="708433" y="3673951"/>
              <a:ext cx="60091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ES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-300</a:t>
              </a:r>
              <a:endParaRPr kumimoji="1" lang="ja-ES" altLang="en-US" sz="14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59BCCFCC-D862-157D-CBC5-F1F22663E491}"/>
                    </a:ext>
                  </a:extLst>
                </p:cNvPr>
                <p:cNvSpPr txBox="1"/>
                <p:nvPr/>
              </p:nvSpPr>
              <p:spPr>
                <a:xfrm>
                  <a:off x="2855617" y="3673950"/>
                  <a:ext cx="783301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ES" sz="1400" dirty="0">
                      <a:latin typeface="Meiryo" panose="020B0604030504040204" pitchFamily="34" charset="-128"/>
                      <a:ea typeface="Meiryo" panose="020B0604030504040204" pitchFamily="34" charset="-128"/>
                    </a:rPr>
                    <a:t>300</a:t>
                  </a:r>
                  <a14:m>
                    <m:oMath xmlns:m="http://schemas.openxmlformats.org/officeDocument/2006/math">
                      <m:r>
                        <a:rPr kumimoji="1" lang="en-US" altLang="ja-E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ja-E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a14:m>
                  <a:endParaRPr kumimoji="1" lang="ja-ES" altLang="en-US" sz="1400" dirty="0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59BCCFCC-D862-157D-CBC5-F1F22663E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617" y="3673950"/>
                  <a:ext cx="78330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587" t="-4000" b="-20000"/>
                  </a:stretch>
                </a:blipFill>
              </p:spPr>
              <p:txBody>
                <a:bodyPr/>
                <a:lstStyle/>
                <a:p>
                  <a:r>
                    <a:rPr lang="ja-E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上矢印 13">
            <a:extLst>
              <a:ext uri="{FF2B5EF4-FFF2-40B4-BE49-F238E27FC236}">
                <a16:creationId xmlns:a16="http://schemas.microsoft.com/office/drawing/2014/main" id="{CEEC324A-0463-98D1-26DE-F276B073137C}"/>
              </a:ext>
            </a:extLst>
          </p:cNvPr>
          <p:cNvSpPr/>
          <p:nvPr/>
        </p:nvSpPr>
        <p:spPr>
          <a:xfrm rot="10800000">
            <a:off x="7589519" y="3668527"/>
            <a:ext cx="310896" cy="575170"/>
          </a:xfrm>
          <a:prstGeom prst="upArrow">
            <a:avLst>
              <a:gd name="adj1" fmla="val 50000"/>
              <a:gd name="adj2" fmla="val 558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E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381DA78-99D9-9145-5B49-5B869C6AB283}"/>
                  </a:ext>
                </a:extLst>
              </p:cNvPr>
              <p:cNvSpPr txBox="1"/>
              <p:nvPr/>
            </p:nvSpPr>
            <p:spPr>
              <a:xfrm>
                <a:off x="3794760" y="4412893"/>
                <a:ext cx="822350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現在では、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CMB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の</a:t>
                </a:r>
                <a:r>
                  <a:rPr kumimoji="1" lang="ja-ES" altLang="en-US" sz="2000" dirty="0">
                    <a:solidFill>
                      <a:srgbClr val="FF0000"/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偏光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が大きなテーマとなっている</a:t>
                </a: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2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つの偏光モードがあり、それぞれのモードで異なる物理に迫れる</a:t>
                </a: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E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モード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 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ja-ES" altLang="en-US" sz="2000" i="1" smtClean="0">
                            <a:latin typeface="Cambria Math" panose="02040503050406030204" pitchFamily="18" charset="0"/>
                            <a:ea typeface="Meiryo" panose="020B0604030504040204" pitchFamily="34" charset="-128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kumimoji="1" lang="en-US" altLang="ja-ES" sz="2000" smtClean="0">
                                <a:latin typeface="Cambria Math" panose="02040503050406030204" pitchFamily="18" charset="0"/>
                                <a:ea typeface="Meiryo" panose="020B0604030504040204" pitchFamily="34" charset="-128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ES" sz="2000" i="0">
                                <a:latin typeface="Cambria Math" panose="02040503050406030204" pitchFamily="18" charset="0"/>
                                <a:ea typeface="Meiryo" panose="020B0604030504040204" pitchFamily="34" charset="-128"/>
                                <a:cs typeface="Arial" panose="020B0604020202020204" pitchFamily="34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ES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ν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B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モード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 : 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インフレーション、</a:t>
                </a:r>
                <a:r>
                  <a:rPr kumimoji="1" lang="ja-ES" altLang="en-US" sz="2000" dirty="0">
                    <a:ea typeface="Meiryo" panose="020B0604030504040204" pitchFamily="34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ja-ES" altLang="en-US" sz="2000" i="1" smtClean="0">
                            <a:latin typeface="Cambria Math" panose="02040503050406030204" pitchFamily="18" charset="0"/>
                            <a:ea typeface="Meiryo" panose="020B0604030504040204" pitchFamily="34" charset="-128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kumimoji="1" lang="en-US" altLang="ja-ES" sz="2000" i="1" smtClean="0">
                                <a:latin typeface="Cambria Math" panose="02040503050406030204" pitchFamily="18" charset="0"/>
                                <a:ea typeface="Meiryo" panose="020B0604030504040204" pitchFamily="34" charset="-128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ES" sz="2000" i="0">
                                <a:latin typeface="Cambria Math" panose="02040503050406030204" pitchFamily="18" charset="0"/>
                                <a:ea typeface="Meiryo" panose="020B0604030504040204" pitchFamily="34" charset="-128"/>
                                <a:cs typeface="Arial" panose="020B0604020202020204" pitchFamily="34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ES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ν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381DA78-99D9-9145-5B49-5B869C6AB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760" y="4412893"/>
                <a:ext cx="8223504" cy="1323439"/>
              </a:xfrm>
              <a:prstGeom prst="rect">
                <a:avLst/>
              </a:prstGeom>
              <a:blipFill>
                <a:blip r:embed="rId6"/>
                <a:stretch>
                  <a:fillRect l="-772" t="-2857" b="-53333"/>
                </a:stretch>
              </a:blipFill>
            </p:spPr>
            <p:txBody>
              <a:bodyPr/>
              <a:lstStyle/>
              <a:p>
                <a:r>
                  <a:rPr lang="ja-E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図 16">
            <a:extLst>
              <a:ext uri="{FF2B5EF4-FFF2-40B4-BE49-F238E27FC236}">
                <a16:creationId xmlns:a16="http://schemas.microsoft.com/office/drawing/2014/main" id="{E46F30F1-CA52-452B-5C30-FBD37423E4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116" y="4267042"/>
            <a:ext cx="3123964" cy="203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9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7F089-01FA-8687-5FF9-CDF79E4D5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15C4B4-B927-6D78-13F8-E77462D1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28"/>
            <a:ext cx="12192000" cy="1089862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偏光</a:t>
            </a:r>
            <a:r>
              <a:rPr kumimoji="1" lang="en-US" altLang="ja-ES" sz="3600" dirty="0">
                <a:latin typeface="Meiryo" panose="020B0604030504040204" pitchFamily="34" charset="-128"/>
                <a:ea typeface="Meiryo" panose="020B0604030504040204" pitchFamily="34" charset="-128"/>
              </a:rPr>
              <a:t>E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モードと角度スケール</a:t>
            </a:r>
            <a:endParaRPr kumimoji="1" lang="ja-JP" altLang="en-US" sz="2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F67EB0-3DCC-9EF7-18E3-77875B6C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BD5B6D-6B58-2E10-3846-A3599F5B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F7B0-2C6C-2749-AD43-9AA6CBC0C428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233C107A-CAF2-51AD-E1E1-CDB9A2B9FAD0}"/>
              </a:ext>
            </a:extLst>
          </p:cNvPr>
          <p:cNvSpPr txBox="1">
            <a:spLocks/>
          </p:cNvSpPr>
          <p:nvPr/>
        </p:nvSpPr>
        <p:spPr>
          <a:xfrm>
            <a:off x="1008890" y="1571559"/>
            <a:ext cx="10515600" cy="8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2EBB180-9AF8-E25E-C73D-B4E85A18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656AFD-E505-DACA-CFEF-0BBC1A5928FE}"/>
              </a:ext>
            </a:extLst>
          </p:cNvPr>
          <p:cNvSpPr txBox="1"/>
          <p:nvPr/>
        </p:nvSpPr>
        <p:spPr>
          <a:xfrm>
            <a:off x="262128" y="1171054"/>
            <a:ext cx="11667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CMB</a:t>
            </a: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の偏光は角度スケールに対する</a:t>
            </a:r>
            <a:r>
              <a:rPr kumimoji="1" lang="ja-ES" altLang="en-US" sz="2000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パワースペクトル</a:t>
            </a: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を通して観測する</a:t>
            </a:r>
            <a:endParaRPr kumimoji="1" lang="en-US" altLang="ja-ES" sz="2000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1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C56A2-4A3C-912C-F3F8-6D3C5A70B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A0F0F7-853F-CA18-BC6E-9D91D9B3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28"/>
            <a:ext cx="12192000" cy="1089862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偏光</a:t>
            </a:r>
            <a:r>
              <a:rPr kumimoji="1" lang="en-US" altLang="ja-ES" sz="3600" dirty="0">
                <a:latin typeface="Meiryo" panose="020B0604030504040204" pitchFamily="34" charset="-128"/>
                <a:ea typeface="Meiryo" panose="020B0604030504040204" pitchFamily="34" charset="-128"/>
              </a:rPr>
              <a:t>B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モードと角度スケール</a:t>
            </a:r>
            <a:endParaRPr kumimoji="1" lang="ja-JP" altLang="en-US" sz="2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B334D9-ED85-0F60-396C-69EBA90E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C719DC-83F5-F678-B12A-13D0801F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F7B0-2C6C-2749-AD43-9AA6CBC0C428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87632D40-0F12-9B4A-5883-C7DE78322207}"/>
              </a:ext>
            </a:extLst>
          </p:cNvPr>
          <p:cNvSpPr txBox="1">
            <a:spLocks/>
          </p:cNvSpPr>
          <p:nvPr/>
        </p:nvSpPr>
        <p:spPr>
          <a:xfrm>
            <a:off x="1008890" y="1571559"/>
            <a:ext cx="10515600" cy="8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DA2DEB-1AB6-93F6-433B-908EB588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106D858-B2FE-CA25-569C-72664F78D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911" y="2479196"/>
            <a:ext cx="4725904" cy="379760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CB4A82-D2DB-1EFB-9032-B2E300C7FB4E}"/>
              </a:ext>
            </a:extLst>
          </p:cNvPr>
          <p:cNvSpPr txBox="1"/>
          <p:nvPr/>
        </p:nvSpPr>
        <p:spPr>
          <a:xfrm>
            <a:off x="311285" y="959307"/>
            <a:ext cx="11667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ES" sz="2000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偏光</a:t>
            </a: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B</a:t>
            </a: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モードは</a:t>
            </a: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</a:t>
            </a: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つの生成起源がある</a:t>
            </a:r>
            <a:endParaRPr kumimoji="1" lang="en-US" altLang="ja-ES" sz="2000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原始重力波</a:t>
            </a: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 (</a:t>
            </a: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インフレーションの痕跡</a:t>
            </a: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重力レンズ</a:t>
            </a: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 (E</a:t>
            </a: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モードの偏光軸が回転</a:t>
            </a: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ドーナツ 9">
            <a:extLst>
              <a:ext uri="{FF2B5EF4-FFF2-40B4-BE49-F238E27FC236}">
                <a16:creationId xmlns:a16="http://schemas.microsoft.com/office/drawing/2014/main" id="{7CFBC694-A0E3-AC63-B67A-7FA6C2909AD5}"/>
              </a:ext>
            </a:extLst>
          </p:cNvPr>
          <p:cNvSpPr/>
          <p:nvPr/>
        </p:nvSpPr>
        <p:spPr>
          <a:xfrm>
            <a:off x="7210785" y="3608017"/>
            <a:ext cx="1469136" cy="1206127"/>
          </a:xfrm>
          <a:prstGeom prst="donut">
            <a:avLst>
              <a:gd name="adj" fmla="val 297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ES" altLang="en-US">
              <a:solidFill>
                <a:schemeClr val="tx1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B1F4330-5B58-AB9F-A8C3-6F28EB10DDC7}"/>
              </a:ext>
            </a:extLst>
          </p:cNvPr>
          <p:cNvCxnSpPr>
            <a:cxnSpLocks/>
          </p:cNvCxnSpPr>
          <p:nvPr/>
        </p:nvCxnSpPr>
        <p:spPr>
          <a:xfrm flipV="1">
            <a:off x="8371346" y="3429000"/>
            <a:ext cx="489271" cy="172942"/>
          </a:xfrm>
          <a:prstGeom prst="line">
            <a:avLst/>
          </a:prstGeom>
          <a:ln w="69850">
            <a:solidFill>
              <a:schemeClr val="tx1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C2CACD7-BA86-29C0-8951-672F880B0A50}"/>
                  </a:ext>
                </a:extLst>
              </p:cNvPr>
              <p:cNvSpPr txBox="1"/>
              <p:nvPr/>
            </p:nvSpPr>
            <p:spPr>
              <a:xfrm>
                <a:off x="8860617" y="2793351"/>
                <a:ext cx="3118412" cy="3170099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重力レンズ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B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モード</a:t>
                </a: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小角度スケール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E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ℓ</m:t>
                    </m:r>
                    <m:r>
                      <a:rPr kumimoji="1" lang="en-US" altLang="ja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~1000</m:t>
                    </m:r>
                  </m:oMath>
                </a14:m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)</a:t>
                </a: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E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モード偏光が我々に届くまでに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B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モードに変わる</a:t>
                </a: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ja-ES" altLang="en-US" sz="2000" i="1" smtClean="0">
                            <a:latin typeface="Cambria Math" panose="02040503050406030204" pitchFamily="18" charset="0"/>
                            <a:ea typeface="Meiryo" panose="020B0604030504040204" pitchFamily="34" charset="-128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kumimoji="1" lang="en-US" altLang="ja-ES" sz="2000" i="1" smtClean="0">
                                <a:latin typeface="Cambria Math" panose="02040503050406030204" pitchFamily="18" charset="0"/>
                                <a:ea typeface="Meiryo" panose="020B0604030504040204" pitchFamily="34" charset="-128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ES" sz="2000" i="0">
                                <a:latin typeface="Cambria Math" panose="02040503050406030204" pitchFamily="18" charset="0"/>
                                <a:ea typeface="Meiryo" panose="020B0604030504040204" pitchFamily="34" charset="-128"/>
                                <a:cs typeface="Arial" panose="020B0604020202020204" pitchFamily="34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ES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ν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と縮退した宇宙再電離期の光学的厚み</a:t>
                </a:r>
                <a14:m>
                  <m:oMath xmlns:m="http://schemas.openxmlformats.org/officeDocument/2006/math">
                    <m:r>
                      <a:rPr kumimoji="1" lang="en-US" altLang="ja-ES" sz="2000" b="0" i="0" dirty="0" smtClean="0">
                        <a:latin typeface="Cambria Math" panose="02040503050406030204" pitchFamily="18" charset="0"/>
                        <a:ea typeface="Meiryo" panose="020B060403050404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ja-ES" altLang="en-US" sz="2000" i="1" dirty="0" smtClean="0">
                        <a:latin typeface="Cambria Math" panose="02040503050406030204" pitchFamily="18" charset="0"/>
                        <a:ea typeface="Meiryo" panose="020B0604030504040204" pitchFamily="34" charset="-128"/>
                        <a:cs typeface="Arial" panose="020B0604020202020204" pitchFamily="34" charset="0"/>
                      </a:rPr>
                      <m:t>𝜏</m:t>
                    </m:r>
                    <m:r>
                      <a:rPr kumimoji="1" lang="en-US" altLang="ja-ES" sz="2000" b="0" i="1" dirty="0" smtClean="0">
                        <a:latin typeface="Cambria Math" panose="02040503050406030204" pitchFamily="18" charset="0"/>
                        <a:ea typeface="Meiryo" panose="020B060403050404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の測定</a:t>
                </a: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C2CACD7-BA86-29C0-8951-672F880B0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617" y="2793351"/>
                <a:ext cx="3118412" cy="3170099"/>
              </a:xfrm>
              <a:prstGeom prst="rect">
                <a:avLst/>
              </a:prstGeom>
              <a:blipFill>
                <a:blip r:embed="rId4"/>
                <a:stretch>
                  <a:fillRect l="-1205" t="-791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E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ドーナツ 17">
            <a:extLst>
              <a:ext uri="{FF2B5EF4-FFF2-40B4-BE49-F238E27FC236}">
                <a16:creationId xmlns:a16="http://schemas.microsoft.com/office/drawing/2014/main" id="{B4F3131D-D24E-9D99-0A9D-095FFDF81121}"/>
              </a:ext>
            </a:extLst>
          </p:cNvPr>
          <p:cNvSpPr/>
          <p:nvPr/>
        </p:nvSpPr>
        <p:spPr>
          <a:xfrm>
            <a:off x="4666267" y="4683377"/>
            <a:ext cx="2059830" cy="1206127"/>
          </a:xfrm>
          <a:prstGeom prst="donut">
            <a:avLst>
              <a:gd name="adj" fmla="val 297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ES" altLang="en-US">
              <a:solidFill>
                <a:schemeClr val="tx1"/>
              </a:solidFill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1150503-B9D8-2DEC-D722-B627D0911C8B}"/>
              </a:ext>
            </a:extLst>
          </p:cNvPr>
          <p:cNvCxnSpPr>
            <a:cxnSpLocks/>
          </p:cNvCxnSpPr>
          <p:nvPr/>
        </p:nvCxnSpPr>
        <p:spPr>
          <a:xfrm flipH="1" flipV="1">
            <a:off x="3730981" y="4974336"/>
            <a:ext cx="822731" cy="246888"/>
          </a:xfrm>
          <a:prstGeom prst="line">
            <a:avLst/>
          </a:prstGeom>
          <a:ln w="69850">
            <a:solidFill>
              <a:schemeClr val="tx1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9C7FF12-1FEE-BC15-21EE-ACE78560214F}"/>
              </a:ext>
            </a:extLst>
          </p:cNvPr>
          <p:cNvSpPr txBox="1"/>
          <p:nvPr/>
        </p:nvSpPr>
        <p:spPr>
          <a:xfrm>
            <a:off x="162318" y="3302037"/>
            <a:ext cx="3561772" cy="255454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原始重力波由来</a:t>
            </a: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B</a:t>
            </a: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モード</a:t>
            </a:r>
            <a:endParaRPr kumimoji="1" lang="en-US" altLang="ja-ES" sz="2000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重力レンズの影響が少ない大角度スケール</a:t>
            </a:r>
            <a:endParaRPr kumimoji="1" lang="en-US" altLang="ja-ES" sz="2000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インフレーション時のテンソル揺らぎに対応</a:t>
            </a:r>
            <a:endParaRPr kumimoji="1" lang="en-US" altLang="ja-ES" sz="2000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</a:t>
            </a: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ではないテンソル・スカラー比</a:t>
            </a: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 r </a:t>
            </a: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の測定を目指す</a:t>
            </a:r>
            <a:endParaRPr kumimoji="1" lang="en-US" altLang="ja-ES" sz="2000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89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838CF-A074-5C0F-9C5B-89E0E4355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583BF-6754-7B3A-3533-34913355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28"/>
            <a:ext cx="12192000" cy="1089862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宇宙マイクロ波背景放射</a:t>
            </a:r>
            <a:r>
              <a:rPr kumimoji="1" lang="en-US" altLang="ja-ES" sz="3600" dirty="0">
                <a:latin typeface="Meiryo" panose="020B0604030504040204" pitchFamily="34" charset="-128"/>
                <a:ea typeface="Meiryo" panose="020B0604030504040204" pitchFamily="34" charset="-128"/>
              </a:rPr>
              <a:t>(CMB)</a:t>
            </a:r>
            <a:endParaRPr kumimoji="1" lang="ja-JP" altLang="en-US" sz="2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D0A9F3-5474-85CA-6DE7-2F366E82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FFC9C0-7058-B110-DFD1-CE8F5A83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F7B0-2C6C-2749-AD43-9AA6CBC0C428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0DBB55CF-FFA0-2B6A-C46F-BA3819C06210}"/>
              </a:ext>
            </a:extLst>
          </p:cNvPr>
          <p:cNvSpPr txBox="1">
            <a:spLocks/>
          </p:cNvSpPr>
          <p:nvPr/>
        </p:nvSpPr>
        <p:spPr>
          <a:xfrm>
            <a:off x="1008890" y="1571559"/>
            <a:ext cx="10515600" cy="8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8BA845-6E8E-7AAA-3249-FAC9D1DD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288608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520B2-568E-A193-805D-0E25D39AF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959476-7013-1D4F-2B6E-4659F20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28"/>
            <a:ext cx="12192000" cy="1089862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宇宙マイクロ波背景放射</a:t>
            </a:r>
            <a:r>
              <a:rPr kumimoji="1" lang="en-US" altLang="ja-ES" sz="3600" dirty="0">
                <a:latin typeface="Meiryo" panose="020B0604030504040204" pitchFamily="34" charset="-128"/>
                <a:ea typeface="Meiryo" panose="020B0604030504040204" pitchFamily="34" charset="-128"/>
              </a:rPr>
              <a:t>(CMB)</a:t>
            </a:r>
            <a:endParaRPr kumimoji="1" lang="ja-JP" altLang="en-US" sz="2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46D49A-EC06-B784-B6E9-50E66126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CE8CB3-8416-A7F5-80D8-7B7D22FB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F7B0-2C6C-2749-AD43-9AA6CBC0C428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860E25E-73E0-0359-385C-9C4DD5FF9230}"/>
              </a:ext>
            </a:extLst>
          </p:cNvPr>
          <p:cNvSpPr txBox="1">
            <a:spLocks/>
          </p:cNvSpPr>
          <p:nvPr/>
        </p:nvSpPr>
        <p:spPr>
          <a:xfrm>
            <a:off x="1008890" y="1571559"/>
            <a:ext cx="10515600" cy="8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E5A229-9AF8-8A65-52E6-A063E6B4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36301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3BA97-0B04-2743-0B07-CFCEEA14B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23E244-5077-DA92-7B1B-F163E73D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28"/>
            <a:ext cx="12192000" cy="1089862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宇宙マイクロ波背景放射</a:t>
            </a:r>
            <a:r>
              <a:rPr kumimoji="1" lang="en-US" altLang="ja-ES" sz="3600" dirty="0">
                <a:latin typeface="Meiryo" panose="020B0604030504040204" pitchFamily="34" charset="-128"/>
                <a:ea typeface="Meiryo" panose="020B0604030504040204" pitchFamily="34" charset="-128"/>
              </a:rPr>
              <a:t>(CMB)</a:t>
            </a:r>
            <a:endParaRPr kumimoji="1" lang="ja-JP" altLang="en-US" sz="2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01655A-2B8E-A024-5941-564B40D9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A9682-EC17-4C40-887A-18E8CC75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F7B0-2C6C-2749-AD43-9AA6CBC0C428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F9C6CC6C-9CC8-D0CD-694E-0E6D5FB15890}"/>
              </a:ext>
            </a:extLst>
          </p:cNvPr>
          <p:cNvSpPr txBox="1">
            <a:spLocks/>
          </p:cNvSpPr>
          <p:nvPr/>
        </p:nvSpPr>
        <p:spPr>
          <a:xfrm>
            <a:off x="1008890" y="1571559"/>
            <a:ext cx="10515600" cy="8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5AEEC74-ECA3-9C99-2F74-D22BA31A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90911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224</Words>
  <Application>Microsoft Macintosh PowerPoint</Application>
  <PresentationFormat>ワイド画面</PresentationFormat>
  <Paragraphs>69</Paragraphs>
  <Slides>8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Meiryo</vt:lpstr>
      <vt:lpstr>Aptos</vt:lpstr>
      <vt:lpstr>Aptos Display</vt:lpstr>
      <vt:lpstr>Arial</vt:lpstr>
      <vt:lpstr>Cambria Math</vt:lpstr>
      <vt:lpstr>Wingdings</vt:lpstr>
      <vt:lpstr>Office テーマ</vt:lpstr>
      <vt:lpstr>CMB望遠鏡GroundBIRDの焦点面検出器アライメントと長期運用に向けた角度データ取得システムの最適化</vt:lpstr>
      <vt:lpstr>PowerPoint プレゼンテーション</vt:lpstr>
      <vt:lpstr>   宇宙マイクロ波背景放射(CMB)</vt:lpstr>
      <vt:lpstr>   偏光Eモードと角度スケール</vt:lpstr>
      <vt:lpstr>   偏光Bモードと角度スケール</vt:lpstr>
      <vt:lpstr>   宇宙マイクロ波背景放射(CMB)</vt:lpstr>
      <vt:lpstr>   宇宙マイクロ波背景放射(CMB)</vt:lpstr>
      <vt:lpstr>   宇宙マイクロ波背景放射(CMB)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kataoka.keisuke.45x@st.kyoto-u.ac.jp</dc:creator>
  <cp:lastModifiedBy>kataoka.keisuke.45x@st.kyoto-u.ac.jp</cp:lastModifiedBy>
  <cp:revision>19</cp:revision>
  <dcterms:created xsi:type="dcterms:W3CDTF">2025-01-26T06:27:01Z</dcterms:created>
  <dcterms:modified xsi:type="dcterms:W3CDTF">2025-01-26T09:11:40Z</dcterms:modified>
</cp:coreProperties>
</file>