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75" r:id="rId5"/>
    <p:sldId id="271" r:id="rId6"/>
    <p:sldId id="272" r:id="rId7"/>
    <p:sldId id="262" r:id="rId8"/>
    <p:sldId id="274" r:id="rId9"/>
    <p:sldId id="259" r:id="rId10"/>
    <p:sldId id="263" r:id="rId11"/>
    <p:sldId id="277" r:id="rId12"/>
    <p:sldId id="265" r:id="rId13"/>
    <p:sldId id="278" r:id="rId14"/>
    <p:sldId id="268" r:id="rId15"/>
    <p:sldId id="266" r:id="rId16"/>
    <p:sldId id="269" r:id="rId1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75FE-1543-0B4B-B604-D6198ABE37FF}" type="datetimeFigureOut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E2C2-2635-724B-B8C3-2A7355800B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3754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75FE-1543-0B4B-B604-D6198ABE37FF}" type="datetimeFigureOut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E2C2-2635-724B-B8C3-2A7355800B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55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75FE-1543-0B4B-B604-D6198ABE37FF}" type="datetimeFigureOut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E2C2-2635-724B-B8C3-2A7355800B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05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75FE-1543-0B4B-B604-D6198ABE37FF}" type="datetimeFigureOut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E2C2-2635-724B-B8C3-2A7355800B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81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75FE-1543-0B4B-B604-D6198ABE37FF}" type="datetimeFigureOut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E2C2-2635-724B-B8C3-2A7355800B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42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75FE-1543-0B4B-B604-D6198ABE37FF}" type="datetimeFigureOut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E2C2-2635-724B-B8C3-2A7355800B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29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75FE-1543-0B4B-B604-D6198ABE37FF}" type="datetimeFigureOut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E2C2-2635-724B-B8C3-2A7355800B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50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75FE-1543-0B4B-B604-D6198ABE37FF}" type="datetimeFigureOut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E2C2-2635-724B-B8C3-2A7355800B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44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75FE-1543-0B4B-B604-D6198ABE37FF}" type="datetimeFigureOut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E2C2-2635-724B-B8C3-2A7355800B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81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75FE-1543-0B4B-B604-D6198ABE37FF}" type="datetimeFigureOut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E2C2-2635-724B-B8C3-2A7355800B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51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75FE-1543-0B4B-B604-D6198ABE37FF}" type="datetimeFigureOut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E2C2-2635-724B-B8C3-2A7355800B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045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675FE-1543-0B4B-B604-D6198ABE37FF}" type="datetimeFigureOut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AE2C2-2635-724B-B8C3-2A7355800B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561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gif"/><Relationship Id="rId8" Type="http://schemas.openxmlformats.org/officeDocument/2006/relationships/image" Target="../media/image12.png"/><Relationship Id="rId9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gif"/><Relationship Id="rId8" Type="http://schemas.openxmlformats.org/officeDocument/2006/relationships/image" Target="../media/image12.png"/><Relationship Id="rId9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gif"/><Relationship Id="rId8" Type="http://schemas.openxmlformats.org/officeDocument/2006/relationships/image" Target="../media/image12.png"/><Relationship Id="rId9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9030" y="2130425"/>
            <a:ext cx="8347601" cy="1470025"/>
          </a:xfrm>
        </p:spPr>
        <p:txBody>
          <a:bodyPr/>
          <a:lstStyle/>
          <a:p>
            <a:r>
              <a:rPr lang="en-US" altLang="ja-JP" dirty="0" smtClean="0"/>
              <a:t>Ruby</a:t>
            </a:r>
            <a:r>
              <a:rPr lang="ja-JP" altLang="en-US" dirty="0" smtClean="0"/>
              <a:t>を普及させるブランディング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201087" y="5893063"/>
            <a:ext cx="125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Keisuke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Ino</a:t>
            </a:r>
            <a:endParaRPr kumimoji="1" lang="ja-JP" altLang="en-US" dirty="0"/>
          </a:p>
        </p:txBody>
      </p:sp>
      <p:pic>
        <p:nvPicPr>
          <p:cNvPr id="3" name="図 2" descr="o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10" y="3678245"/>
            <a:ext cx="1868383" cy="186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79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java_logo2.jpg"/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22" y="1417638"/>
            <a:ext cx="1647480" cy="1647480"/>
          </a:xfrm>
          <a:prstGeom prst="rect">
            <a:avLst/>
          </a:prstGeom>
        </p:spPr>
      </p:pic>
      <p:pic>
        <p:nvPicPr>
          <p:cNvPr id="6" name="図 5" descr="pythonlogo.jpg"/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22" y="4704748"/>
            <a:ext cx="2840042" cy="1917028"/>
          </a:xfrm>
          <a:prstGeom prst="rect">
            <a:avLst/>
          </a:prstGeom>
        </p:spPr>
      </p:pic>
      <p:pic>
        <p:nvPicPr>
          <p:cNvPr id="7" name="図 6" descr="osslogo_253_1444627685.png"/>
          <p:cNvPicPr>
            <a:picLocks noChangeAspect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414" y="1640393"/>
            <a:ext cx="1064474" cy="1221996"/>
          </a:xfrm>
          <a:prstGeom prst="rect">
            <a:avLst/>
          </a:prstGeom>
        </p:spPr>
      </p:pic>
      <p:pic>
        <p:nvPicPr>
          <p:cNvPr id="8" name="図 7" descr="learn-javascript.png"/>
          <p:cNvPicPr>
            <a:picLocks noChangeAspect="1"/>
          </p:cNvPicPr>
          <p:nvPr/>
        </p:nvPicPr>
        <p:blipFill>
          <a:blip r:embed="rId5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002" y="2862389"/>
            <a:ext cx="1377776" cy="1562014"/>
          </a:xfrm>
          <a:prstGeom prst="rect">
            <a:avLst/>
          </a:prstGeom>
        </p:spPr>
      </p:pic>
      <p:pic>
        <p:nvPicPr>
          <p:cNvPr id="9" name="図 8" descr="cpp_logo.png"/>
          <p:cNvPicPr>
            <a:picLocks noChangeAspect="1"/>
          </p:cNvPicPr>
          <p:nvPr/>
        </p:nvPicPr>
        <p:blipFill>
          <a:blip r:embed="rId6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345" y="3586481"/>
            <a:ext cx="1086621" cy="1222449"/>
          </a:xfrm>
          <a:prstGeom prst="rect">
            <a:avLst/>
          </a:prstGeom>
        </p:spPr>
      </p:pic>
      <p:pic>
        <p:nvPicPr>
          <p:cNvPr id="10" name="図 9" descr="Perl.gif"/>
          <p:cNvPicPr>
            <a:picLocks noChangeAspect="1"/>
          </p:cNvPicPr>
          <p:nvPr/>
        </p:nvPicPr>
        <p:blipFill>
          <a:blip r:embed="rId7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703" y="1795131"/>
            <a:ext cx="2492097" cy="1263489"/>
          </a:xfrm>
          <a:prstGeom prst="rect">
            <a:avLst/>
          </a:prstGeom>
        </p:spPr>
      </p:pic>
      <p:pic>
        <p:nvPicPr>
          <p:cNvPr id="11" name="図 10" descr="SwiftScreen.png"/>
          <p:cNvPicPr>
            <a:picLocks noChangeAspect="1"/>
          </p:cNvPicPr>
          <p:nvPr/>
        </p:nvPicPr>
        <p:blipFill>
          <a:blip r:embed="rId8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471" y="4881248"/>
            <a:ext cx="2253962" cy="1106188"/>
          </a:xfrm>
          <a:prstGeom prst="rect">
            <a:avLst/>
          </a:prstGeom>
        </p:spPr>
      </p:pic>
      <p:pic>
        <p:nvPicPr>
          <p:cNvPr id="12" name="図 11" descr="PHP_logo1.jpg"/>
          <p:cNvPicPr>
            <a:picLocks noChangeAspect="1"/>
          </p:cNvPicPr>
          <p:nvPr/>
        </p:nvPicPr>
        <p:blipFill>
          <a:blip r:embed="rId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980" y="5039907"/>
            <a:ext cx="2077365" cy="145918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言語数が多い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772047" y="3058620"/>
            <a:ext cx="437211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第４言語は</a:t>
            </a:r>
            <a:r>
              <a:rPr kumimoji="1" lang="en-US" altLang="ja-JP" sz="3200" dirty="0" smtClean="0"/>
              <a:t>200</a:t>
            </a:r>
            <a:r>
              <a:rPr kumimoji="1" lang="ja-JP" altLang="en-US" sz="3200" dirty="0" smtClean="0"/>
              <a:t>種類以上</a:t>
            </a:r>
            <a:endParaRPr kumimoji="1" lang="ja-JP" altLang="en-US" sz="32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246049" y="4849566"/>
            <a:ext cx="526638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実際使用されているのは</a:t>
            </a:r>
            <a:r>
              <a:rPr kumimoji="1" lang="en-US" altLang="ja-JP" sz="3200" dirty="0" smtClean="0">
                <a:solidFill>
                  <a:srgbClr val="FF0000"/>
                </a:solidFill>
              </a:rPr>
              <a:t>1/10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746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java_logo2.jpg"/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22" y="1417638"/>
            <a:ext cx="1647480" cy="1647480"/>
          </a:xfrm>
          <a:prstGeom prst="rect">
            <a:avLst/>
          </a:prstGeom>
        </p:spPr>
      </p:pic>
      <p:pic>
        <p:nvPicPr>
          <p:cNvPr id="6" name="図 5" descr="pythonlogo.jpg"/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22" y="4704748"/>
            <a:ext cx="2840042" cy="1917028"/>
          </a:xfrm>
          <a:prstGeom prst="rect">
            <a:avLst/>
          </a:prstGeom>
        </p:spPr>
      </p:pic>
      <p:pic>
        <p:nvPicPr>
          <p:cNvPr id="7" name="図 6" descr="osslogo_253_1444627685.png"/>
          <p:cNvPicPr>
            <a:picLocks noChangeAspect="1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414" y="1640393"/>
            <a:ext cx="1064474" cy="1221996"/>
          </a:xfrm>
          <a:prstGeom prst="rect">
            <a:avLst/>
          </a:prstGeom>
        </p:spPr>
      </p:pic>
      <p:pic>
        <p:nvPicPr>
          <p:cNvPr id="8" name="図 7" descr="learn-javascript.png"/>
          <p:cNvPicPr>
            <a:picLocks noChangeAspect="1"/>
          </p:cNvPicPr>
          <p:nvPr/>
        </p:nvPicPr>
        <p:blipFill>
          <a:blip r:embed="rId5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002" y="2862389"/>
            <a:ext cx="1377776" cy="1562014"/>
          </a:xfrm>
          <a:prstGeom prst="rect">
            <a:avLst/>
          </a:prstGeom>
        </p:spPr>
      </p:pic>
      <p:pic>
        <p:nvPicPr>
          <p:cNvPr id="9" name="図 8" descr="cpp_logo.png"/>
          <p:cNvPicPr>
            <a:picLocks noChangeAspect="1"/>
          </p:cNvPicPr>
          <p:nvPr/>
        </p:nvPicPr>
        <p:blipFill>
          <a:blip r:embed="rId6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345" y="3586481"/>
            <a:ext cx="1086621" cy="1222449"/>
          </a:xfrm>
          <a:prstGeom prst="rect">
            <a:avLst/>
          </a:prstGeom>
        </p:spPr>
      </p:pic>
      <p:pic>
        <p:nvPicPr>
          <p:cNvPr id="10" name="図 9" descr="Perl.gif"/>
          <p:cNvPicPr>
            <a:picLocks noChangeAspect="1"/>
          </p:cNvPicPr>
          <p:nvPr/>
        </p:nvPicPr>
        <p:blipFill>
          <a:blip r:embed="rId7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703" y="1795131"/>
            <a:ext cx="2492097" cy="1263489"/>
          </a:xfrm>
          <a:prstGeom prst="rect">
            <a:avLst/>
          </a:prstGeom>
        </p:spPr>
      </p:pic>
      <p:pic>
        <p:nvPicPr>
          <p:cNvPr id="11" name="図 10" descr="SwiftScreen.png"/>
          <p:cNvPicPr>
            <a:picLocks noChangeAspect="1"/>
          </p:cNvPicPr>
          <p:nvPr/>
        </p:nvPicPr>
        <p:blipFill>
          <a:blip r:embed="rId8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471" y="4881248"/>
            <a:ext cx="2253962" cy="1106188"/>
          </a:xfrm>
          <a:prstGeom prst="rect">
            <a:avLst/>
          </a:prstGeom>
        </p:spPr>
      </p:pic>
      <p:pic>
        <p:nvPicPr>
          <p:cNvPr id="12" name="図 11" descr="PHP_logo1.jpg"/>
          <p:cNvPicPr>
            <a:picLocks noChangeAspect="1"/>
          </p:cNvPicPr>
          <p:nvPr/>
        </p:nvPicPr>
        <p:blipFill>
          <a:blip r:embed="rId9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980" y="5039907"/>
            <a:ext cx="2077365" cy="145918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言語間の機能面の差異がない</a:t>
            </a:r>
            <a:endParaRPr kumimoji="1" lang="ja-JP" altLang="en-US" dirty="0"/>
          </a:p>
        </p:txBody>
      </p:sp>
      <p:sp>
        <p:nvSpPr>
          <p:cNvPr id="1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>
                <a:effectLst/>
              </a:rPr>
              <a:t>第４世代言語は得意分野が異なるだけで、ぞれぞれの言語で実装できる機能に違いはない。</a:t>
            </a:r>
            <a:endParaRPr lang="en-US" altLang="ja-JP" dirty="0" smtClean="0">
              <a:effectLst/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sz="2800" dirty="0" smtClean="0">
                <a:effectLst/>
              </a:rPr>
              <a:t>Ruby</a:t>
            </a:r>
            <a:r>
              <a:rPr lang="ja-JP" altLang="en-US" sz="2800" dirty="0" smtClean="0">
                <a:effectLst/>
              </a:rPr>
              <a:t>は</a:t>
            </a:r>
            <a:r>
              <a:rPr lang="en-US" altLang="ja-JP" sz="2800" dirty="0" smtClean="0">
                <a:effectLst/>
              </a:rPr>
              <a:t>web</a:t>
            </a:r>
            <a:r>
              <a:rPr lang="ja-JP" altLang="en-US" sz="2800" dirty="0" smtClean="0">
                <a:effectLst/>
              </a:rPr>
              <a:t>アプリの言語だと思われているが</a:t>
            </a:r>
            <a:endParaRPr lang="en-US" altLang="ja-JP" sz="2800" dirty="0" smtClean="0">
              <a:effectLst/>
            </a:endParaRPr>
          </a:p>
          <a:p>
            <a:pPr marL="0" indent="0">
              <a:buNone/>
            </a:pPr>
            <a:r>
              <a:rPr lang="en-US" altLang="ja-JP" sz="2800" dirty="0" smtClean="0"/>
              <a:t>PHP</a:t>
            </a:r>
            <a:r>
              <a:rPr lang="ja-JP" altLang="en-US" sz="2800" dirty="0" smtClean="0"/>
              <a:t>同様</a:t>
            </a:r>
            <a:r>
              <a:rPr lang="en-US" altLang="ja-JP" sz="2800" dirty="0" smtClean="0"/>
              <a:t>web</a:t>
            </a:r>
            <a:r>
              <a:rPr lang="ja-JP" altLang="en-US" sz="2800" dirty="0" smtClean="0"/>
              <a:t>サイトは作れる。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（逆も然り）</a:t>
            </a:r>
            <a:endParaRPr lang="en-US" altLang="ja-JP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87045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言語間の求人数・年収に大きな差</a:t>
            </a:r>
            <a:endParaRPr kumimoji="1" lang="ja-JP" altLang="en-US" dirty="0"/>
          </a:p>
        </p:txBody>
      </p:sp>
      <p:pic>
        <p:nvPicPr>
          <p:cNvPr id="6" name="図 5" descr="20161027_matome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967" y="1311001"/>
            <a:ext cx="4940443" cy="531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96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java_logo2.jpg"/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22" y="1417638"/>
            <a:ext cx="1647480" cy="1647480"/>
          </a:xfrm>
          <a:prstGeom prst="rect">
            <a:avLst/>
          </a:prstGeom>
        </p:spPr>
      </p:pic>
      <p:pic>
        <p:nvPicPr>
          <p:cNvPr id="6" name="図 5" descr="pythonlogo.jpg"/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22" y="4704748"/>
            <a:ext cx="2840042" cy="1917028"/>
          </a:xfrm>
          <a:prstGeom prst="rect">
            <a:avLst/>
          </a:prstGeom>
        </p:spPr>
      </p:pic>
      <p:pic>
        <p:nvPicPr>
          <p:cNvPr id="7" name="図 6" descr="osslogo_253_1444627685.png"/>
          <p:cNvPicPr>
            <a:picLocks noChangeAspect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414" y="1640393"/>
            <a:ext cx="1064474" cy="1221996"/>
          </a:xfrm>
          <a:prstGeom prst="rect">
            <a:avLst/>
          </a:prstGeom>
        </p:spPr>
      </p:pic>
      <p:pic>
        <p:nvPicPr>
          <p:cNvPr id="8" name="図 7" descr="learn-javascript.png"/>
          <p:cNvPicPr>
            <a:picLocks noChangeAspect="1"/>
          </p:cNvPicPr>
          <p:nvPr/>
        </p:nvPicPr>
        <p:blipFill>
          <a:blip r:embed="rId5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002" y="2862389"/>
            <a:ext cx="1377776" cy="1562014"/>
          </a:xfrm>
          <a:prstGeom prst="rect">
            <a:avLst/>
          </a:prstGeom>
        </p:spPr>
      </p:pic>
      <p:pic>
        <p:nvPicPr>
          <p:cNvPr id="9" name="図 8" descr="cpp_logo.png"/>
          <p:cNvPicPr>
            <a:picLocks noChangeAspect="1"/>
          </p:cNvPicPr>
          <p:nvPr/>
        </p:nvPicPr>
        <p:blipFill>
          <a:blip r:embed="rId6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345" y="3586481"/>
            <a:ext cx="1086621" cy="1222449"/>
          </a:xfrm>
          <a:prstGeom prst="rect">
            <a:avLst/>
          </a:prstGeom>
        </p:spPr>
      </p:pic>
      <p:pic>
        <p:nvPicPr>
          <p:cNvPr id="10" name="図 9" descr="Perl.gif"/>
          <p:cNvPicPr>
            <a:picLocks noChangeAspect="1"/>
          </p:cNvPicPr>
          <p:nvPr/>
        </p:nvPicPr>
        <p:blipFill>
          <a:blip r:embed="rId7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703" y="1795131"/>
            <a:ext cx="2492097" cy="1263489"/>
          </a:xfrm>
          <a:prstGeom prst="rect">
            <a:avLst/>
          </a:prstGeom>
        </p:spPr>
      </p:pic>
      <p:pic>
        <p:nvPicPr>
          <p:cNvPr id="11" name="図 10" descr="SwiftScreen.png"/>
          <p:cNvPicPr>
            <a:picLocks noChangeAspect="1"/>
          </p:cNvPicPr>
          <p:nvPr/>
        </p:nvPicPr>
        <p:blipFill>
          <a:blip r:embed="rId8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471" y="4881248"/>
            <a:ext cx="2253962" cy="1106188"/>
          </a:xfrm>
          <a:prstGeom prst="rect">
            <a:avLst/>
          </a:prstGeom>
        </p:spPr>
      </p:pic>
      <p:pic>
        <p:nvPicPr>
          <p:cNvPr id="12" name="図 11" descr="PHP_logo1.jpg"/>
          <p:cNvPicPr>
            <a:picLocks noChangeAspect="1"/>
          </p:cNvPicPr>
          <p:nvPr/>
        </p:nvPicPr>
        <p:blipFill>
          <a:blip r:embed="rId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980" y="5039907"/>
            <a:ext cx="2077365" cy="145918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第４世代言語の特徴</a:t>
            </a:r>
            <a:endParaRPr kumimoji="1" lang="ja-JP" altLang="en-US" dirty="0"/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ja-JP" altLang="en-US" sz="2800" dirty="0" smtClean="0">
                <a:effectLst/>
              </a:rPr>
              <a:t>言語の数が複数</a:t>
            </a:r>
            <a:endParaRPr lang="en-US" altLang="ja-JP" sz="2800" dirty="0" smtClean="0">
              <a:effectLst/>
            </a:endParaRPr>
          </a:p>
          <a:p>
            <a:r>
              <a:rPr lang="ja-JP" altLang="en-US" sz="2800" dirty="0" smtClean="0">
                <a:effectLst/>
              </a:rPr>
              <a:t>言語間の機能面での差異</a:t>
            </a:r>
            <a:r>
              <a:rPr lang="ja-JP" altLang="en-US" sz="2800" dirty="0" smtClean="0"/>
              <a:t>は</a:t>
            </a:r>
            <a:r>
              <a:rPr lang="ja-JP" altLang="en-US" sz="2800" dirty="0" smtClean="0">
                <a:effectLst/>
              </a:rPr>
              <a:t>ほぼなし</a:t>
            </a:r>
            <a:endParaRPr lang="en-US" altLang="ja-JP" sz="2800" dirty="0" smtClean="0">
              <a:effectLst/>
            </a:endParaRPr>
          </a:p>
          <a:p>
            <a:r>
              <a:rPr lang="ja-JP" altLang="en-US" sz="2800" dirty="0" smtClean="0">
                <a:effectLst/>
              </a:rPr>
              <a:t>言語の求人数、年収に大きな差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99863" y="3790082"/>
            <a:ext cx="77732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なぜ、機能面で大差のない複数の言語間で</a:t>
            </a:r>
            <a:endParaRPr kumimoji="1" lang="en-US" altLang="ja-JP" sz="3200" dirty="0" smtClean="0"/>
          </a:p>
          <a:p>
            <a:r>
              <a:rPr kumimoji="1" lang="ja-JP" altLang="en-US" sz="3200" dirty="0" smtClean="0"/>
              <a:t>求人数や年収など“普及率”に差がでるのか</a:t>
            </a:r>
            <a:endParaRPr kumimoji="1" lang="ja-JP" altLang="en-US" sz="32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28353" y="5833775"/>
            <a:ext cx="763863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0000"/>
                </a:solidFill>
              </a:rPr>
              <a:t>プログラミング</a:t>
            </a:r>
            <a:r>
              <a:rPr kumimoji="1" lang="ja-JP" altLang="en-US" sz="3200" dirty="0" smtClean="0">
                <a:solidFill>
                  <a:srgbClr val="FF0000"/>
                </a:solidFill>
              </a:rPr>
              <a:t>言語</a:t>
            </a:r>
            <a:r>
              <a:rPr kumimoji="1" lang="ja-JP" altLang="en-US" sz="3200" dirty="0" smtClean="0">
                <a:solidFill>
                  <a:srgbClr val="FF0000"/>
                </a:solidFill>
              </a:rPr>
              <a:t>ごとのブランドが確立？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17" name="下矢印 16"/>
          <p:cNvSpPr/>
          <p:nvPr/>
        </p:nvSpPr>
        <p:spPr>
          <a:xfrm>
            <a:off x="4287797" y="3362906"/>
            <a:ext cx="559871" cy="42717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下矢印 17"/>
          <p:cNvSpPr/>
          <p:nvPr/>
        </p:nvSpPr>
        <p:spPr>
          <a:xfrm>
            <a:off x="4287797" y="5063348"/>
            <a:ext cx="559871" cy="42717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695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4P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dirty="0" smtClean="0">
                <a:effectLst/>
              </a:rPr>
              <a:t>🔷</a:t>
            </a:r>
            <a:r>
              <a:rPr lang="en-US" altLang="ja-JP" dirty="0" smtClean="0">
                <a:effectLst/>
              </a:rPr>
              <a:t>Product</a:t>
            </a:r>
          </a:p>
          <a:p>
            <a:pPr marL="0" indent="0">
              <a:buNone/>
            </a:pPr>
            <a:r>
              <a:rPr lang="ja-JP" altLang="en-US" dirty="0" smtClean="0"/>
              <a:t>速く楽しく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アプリが作れる</a:t>
            </a:r>
          </a:p>
          <a:p>
            <a:pPr marL="0" indent="0">
              <a:buNone/>
            </a:pPr>
            <a:r>
              <a:rPr lang="ja-JP" altLang="en-US" dirty="0" smtClean="0"/>
              <a:t>🔷</a:t>
            </a:r>
            <a:r>
              <a:rPr lang="en-US" altLang="ja-JP" dirty="0" smtClean="0"/>
              <a:t>Place</a:t>
            </a:r>
          </a:p>
          <a:p>
            <a:pPr marL="0" indent="0">
              <a:buNone/>
            </a:pPr>
            <a:r>
              <a:rPr lang="ja-JP" altLang="en-US" dirty="0" smtClean="0"/>
              <a:t>オンライン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🔷</a:t>
            </a:r>
            <a:r>
              <a:rPr lang="en-US" altLang="ja-JP" dirty="0" smtClean="0"/>
              <a:t>Price</a:t>
            </a:r>
          </a:p>
          <a:p>
            <a:pPr marL="0" indent="0">
              <a:buNone/>
            </a:pPr>
            <a:r>
              <a:rPr lang="ja-JP" altLang="en-US" dirty="0" smtClean="0"/>
              <a:t>安（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カリキュラムを提供している企業は多い）</a:t>
            </a:r>
          </a:p>
          <a:p>
            <a:pPr marL="0" indent="0">
              <a:buNone/>
            </a:pPr>
            <a:r>
              <a:rPr lang="ja-JP" altLang="en-US" dirty="0" smtClean="0"/>
              <a:t>🔷</a:t>
            </a:r>
            <a:r>
              <a:rPr lang="en-US" altLang="ja-JP" dirty="0" smtClean="0"/>
              <a:t>Promotion</a:t>
            </a:r>
          </a:p>
          <a:p>
            <a:pPr marL="0" indent="0">
              <a:buNone/>
            </a:pPr>
            <a:r>
              <a:rPr lang="en-US" altLang="ja-JP" dirty="0" smtClean="0"/>
              <a:t>Rails</a:t>
            </a:r>
            <a:r>
              <a:rPr lang="ja-JP" altLang="en-US" dirty="0" smtClean="0"/>
              <a:t>と検索した人（学習意欲が非常に高い）に対して、短期的な学習プログラムを販売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7443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他の言語のブランディング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677" y="1297183"/>
            <a:ext cx="6576477" cy="496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06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普及のために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がどんなブランドとして認知され、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だれに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なにを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どのように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伝えれば、普及率が上がるのだろうか。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2093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170108_cybozu_shiki-w960.jpg"/>
          <p:cNvPicPr>
            <a:picLocks noChangeAspect="1"/>
          </p:cNvPicPr>
          <p:nvPr/>
        </p:nvPicPr>
        <p:blipFill>
          <a:blip r:embed="rId2"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51435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テーマのきっかけ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3085930"/>
            <a:ext cx="8229600" cy="170681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altLang="ja-JP" sz="4000" dirty="0" smtClean="0"/>
          </a:p>
          <a:p>
            <a:pPr marL="0" indent="0" algn="ctr">
              <a:buNone/>
            </a:pPr>
            <a:endParaRPr lang="en-US" altLang="ja-JP" sz="4000" dirty="0"/>
          </a:p>
          <a:p>
            <a:pPr marL="0" indent="0" algn="ctr">
              <a:buNone/>
            </a:pPr>
            <a:r>
              <a:rPr lang="ja-JP" altLang="en-US" sz="4000" dirty="0" smtClean="0"/>
              <a:t>“どの言語を学んだら良いのか</a:t>
            </a:r>
            <a:r>
              <a:rPr lang="mr-IN" altLang="ja-JP" sz="4000" dirty="0" smtClean="0"/>
              <a:t>…</a:t>
            </a:r>
            <a:r>
              <a:rPr lang="ja-JP" altLang="en-US" sz="4000" dirty="0" smtClean="0"/>
              <a:t>？”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1451457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プログラミングとは？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コンピュータの</a:t>
            </a:r>
            <a:r>
              <a:rPr lang="ja-JP" altLang="en-US" dirty="0" smtClean="0"/>
              <a:t>プログラミングと</a:t>
            </a:r>
            <a:r>
              <a:rPr lang="ja-JP" altLang="en-US" dirty="0"/>
              <a:t>は、コンピュータプログラムを作成することにより、人間の意図した処理を行うようにコンピュータに指示を与える行為である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コンピューターにさせたい仕事を順番に書いていくことで、コンピューターの</a:t>
            </a:r>
            <a:r>
              <a:rPr lang="en-US" altLang="ja-JP" dirty="0" smtClean="0"/>
              <a:t>TODO</a:t>
            </a:r>
            <a:r>
              <a:rPr lang="ja-JP" altLang="en-US" dirty="0" smtClean="0"/>
              <a:t>リストを作成すること。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4239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shutterstock_32920505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795"/>
            <a:ext cx="9299330" cy="620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30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711200"/>
            <a:ext cx="54229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04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36554" y="5147767"/>
            <a:ext cx="8889668" cy="1515656"/>
          </a:xfrm>
          <a:prstGeom prst="rect">
            <a:avLst/>
          </a:prstGeom>
          <a:solidFill>
            <a:srgbClr val="FFFFFF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88954" y="5315034"/>
            <a:ext cx="805667" cy="11811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4237556" y="680446"/>
            <a:ext cx="569146" cy="616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947829" y="2364209"/>
            <a:ext cx="569146" cy="616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224162" y="2364209"/>
            <a:ext cx="569146" cy="616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220746" y="4026584"/>
            <a:ext cx="569146" cy="616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328059" y="4026584"/>
            <a:ext cx="569146" cy="616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033180" y="4026584"/>
            <a:ext cx="569146" cy="616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10049" y="4026584"/>
            <a:ext cx="569146" cy="616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260934" y="5315034"/>
            <a:ext cx="805667" cy="11811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2398714" y="5315034"/>
            <a:ext cx="805667" cy="11811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431889" y="5315034"/>
            <a:ext cx="805667" cy="11811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4533339" y="5315034"/>
            <a:ext cx="805667" cy="11811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5655272" y="5315034"/>
            <a:ext cx="805667" cy="11811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6793308" y="5315034"/>
            <a:ext cx="805667" cy="11811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G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7887931" y="5315034"/>
            <a:ext cx="805667" cy="11811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/>
        </p:nvCxnSpPr>
        <p:spPr>
          <a:xfrm>
            <a:off x="2212175" y="1775092"/>
            <a:ext cx="42487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1094621" y="3593347"/>
            <a:ext cx="21097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5507247" y="3593347"/>
            <a:ext cx="21802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2212175" y="1775092"/>
            <a:ext cx="0" cy="491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6460939" y="1775092"/>
            <a:ext cx="0" cy="491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1094621" y="3593347"/>
            <a:ext cx="0" cy="4332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3181449" y="3586291"/>
            <a:ext cx="0" cy="4332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5507247" y="3544870"/>
            <a:ext cx="0" cy="4332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7687477" y="3593347"/>
            <a:ext cx="0" cy="4332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2191174" y="2980797"/>
            <a:ext cx="0" cy="5640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6496750" y="2980797"/>
            <a:ext cx="0" cy="5640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4528183" y="1297034"/>
            <a:ext cx="0" cy="478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618872" y="4906384"/>
            <a:ext cx="1060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2773977" y="4926637"/>
            <a:ext cx="1060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4976875" y="4926637"/>
            <a:ext cx="1060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7197811" y="4926637"/>
            <a:ext cx="1060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618872" y="4881797"/>
            <a:ext cx="0" cy="4332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1679615" y="4931148"/>
            <a:ext cx="0" cy="4332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2789823" y="4931148"/>
            <a:ext cx="0" cy="4332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3800065" y="4881797"/>
            <a:ext cx="0" cy="4332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4976875" y="4931148"/>
            <a:ext cx="0" cy="4332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6037618" y="4931148"/>
            <a:ext cx="0" cy="4332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7188276" y="4931148"/>
            <a:ext cx="0" cy="4332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8258554" y="4931148"/>
            <a:ext cx="0" cy="4332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1094621" y="4665178"/>
            <a:ext cx="0" cy="2166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3249726" y="4665178"/>
            <a:ext cx="0" cy="2166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5536488" y="4689765"/>
            <a:ext cx="0" cy="2166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7654751" y="4665178"/>
            <a:ext cx="0" cy="2166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871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プログラミング言語の種類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第１世代：機械語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第２世代：アセンブラ言語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第３世代：手続き型言語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b="1" dirty="0" smtClean="0">
                <a:solidFill>
                  <a:srgbClr val="FF0000"/>
                </a:solidFill>
              </a:rPr>
              <a:t>第４世代：非手続き型言語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13957" y="3866878"/>
            <a:ext cx="5308729" cy="2083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22059" y="4644659"/>
            <a:ext cx="18261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>
                    <a:lumMod val="50000"/>
                  </a:schemeClr>
                </a:solidFill>
              </a:rPr>
              <a:t>高級言語</a:t>
            </a:r>
            <a:endParaRPr kumimoji="1" lang="ja-JP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20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プログラミング言語</a:t>
            </a:r>
            <a:r>
              <a:rPr lang="ja-JP" altLang="en-US" dirty="0" smtClean="0"/>
              <a:t>進化</a:t>
            </a:r>
            <a:endParaRPr kumimoji="1" lang="ja-JP" altLang="en-US" dirty="0"/>
          </a:p>
        </p:txBody>
      </p:sp>
      <p:pic>
        <p:nvPicPr>
          <p:cNvPr id="7" name="図 6" descr="進化表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24" y="1417638"/>
            <a:ext cx="6548222" cy="5246763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4451662" y="1417638"/>
            <a:ext cx="3186684" cy="5246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465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第４世代言語の特徴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662638"/>
            <a:ext cx="8229600" cy="3149470"/>
          </a:xfrm>
        </p:spPr>
        <p:txBody>
          <a:bodyPr>
            <a:normAutofit/>
          </a:bodyPr>
          <a:lstStyle/>
          <a:p>
            <a:pPr algn="just"/>
            <a:r>
              <a:rPr lang="ja-JP" altLang="en-US" sz="2800" dirty="0" smtClean="0">
                <a:effectLst/>
              </a:rPr>
              <a:t>言語の数が多い</a:t>
            </a:r>
            <a:endParaRPr lang="en-US" altLang="ja-JP" sz="2800" dirty="0" smtClean="0">
              <a:effectLst/>
            </a:endParaRPr>
          </a:p>
          <a:p>
            <a:r>
              <a:rPr lang="ja-JP" altLang="en-US" sz="2800" dirty="0" smtClean="0">
                <a:effectLst/>
              </a:rPr>
              <a:t>言語間の機能面での差異</a:t>
            </a:r>
            <a:r>
              <a:rPr lang="ja-JP" altLang="en-US" sz="2800" dirty="0" smtClean="0"/>
              <a:t>は</a:t>
            </a:r>
            <a:r>
              <a:rPr lang="ja-JP" altLang="en-US" sz="2800" dirty="0" smtClean="0">
                <a:effectLst/>
              </a:rPr>
              <a:t>ほぼなし</a:t>
            </a:r>
            <a:endParaRPr lang="en-US" altLang="ja-JP" sz="2800" dirty="0" smtClean="0">
              <a:effectLst/>
            </a:endParaRPr>
          </a:p>
          <a:p>
            <a:r>
              <a:rPr lang="ja-JP" altLang="en-US" sz="2800" dirty="0" smtClean="0">
                <a:effectLst/>
              </a:rPr>
              <a:t>言語の求人数、年収に大きな差</a:t>
            </a:r>
          </a:p>
        </p:txBody>
      </p:sp>
    </p:spTree>
    <p:extLst>
      <p:ext uri="{BB962C8B-B14F-4D97-AF65-F5344CB8AC3E}">
        <p14:creationId xmlns:p14="http://schemas.microsoft.com/office/powerpoint/2010/main" val="1589718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373</Words>
  <Application>Microsoft Macintosh PowerPoint</Application>
  <PresentationFormat>画面に合わせる (4:3)</PresentationFormat>
  <Paragraphs>76</Paragraphs>
  <Slides>16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7" baseType="lpstr">
      <vt:lpstr>ホワイト</vt:lpstr>
      <vt:lpstr>Rubyを普及させるブランディング</vt:lpstr>
      <vt:lpstr>テーマのきっかけ</vt:lpstr>
      <vt:lpstr>プログラミングとは？</vt:lpstr>
      <vt:lpstr>PowerPoint プレゼンテーション</vt:lpstr>
      <vt:lpstr>PowerPoint プレゼンテーション</vt:lpstr>
      <vt:lpstr>PowerPoint プレゼンテーション</vt:lpstr>
      <vt:lpstr>プログラミング言語の種類</vt:lpstr>
      <vt:lpstr>プログラミング言語進化</vt:lpstr>
      <vt:lpstr>第４世代言語の特徴</vt:lpstr>
      <vt:lpstr>言語数が多い</vt:lpstr>
      <vt:lpstr>言語間の機能面の差異がない</vt:lpstr>
      <vt:lpstr>言語間の求人数・年収に大きな差</vt:lpstr>
      <vt:lpstr>第４世代言語の特徴</vt:lpstr>
      <vt:lpstr>Rubyの4P</vt:lpstr>
      <vt:lpstr>他の言語のブランディング</vt:lpstr>
      <vt:lpstr>Ruby普及のために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Railsを日本中に普及させるために</dc:title>
  <dc:creator>井野 圭輔</dc:creator>
  <cp:lastModifiedBy>井野 圭輔</cp:lastModifiedBy>
  <cp:revision>37</cp:revision>
  <cp:lastPrinted>2017-10-25T08:16:17Z</cp:lastPrinted>
  <dcterms:created xsi:type="dcterms:W3CDTF">2017-10-25T06:27:21Z</dcterms:created>
  <dcterms:modified xsi:type="dcterms:W3CDTF">2017-10-25T08:16:18Z</dcterms:modified>
</cp:coreProperties>
</file>