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6" r:id="rId8"/>
    <p:sldId id="267" r:id="rId9"/>
    <p:sldId id="265" r:id="rId10"/>
    <p:sldId id="269" r:id="rId11"/>
    <p:sldId id="270" r:id="rId12"/>
    <p:sldId id="268" r:id="rId13"/>
    <p:sldId id="272" r:id="rId14"/>
    <p:sldId id="271" r:id="rId15"/>
    <p:sldId id="261" r:id="rId16"/>
    <p:sldId id="273" r:id="rId17"/>
    <p:sldId id="274" r:id="rId18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6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8109-3174-7C45-A3B3-5B4ECD273E34}" type="datetimeFigureOut">
              <a:rPr kumimoji="1" lang="ja-JP" altLang="en-US" smtClean="0"/>
              <a:t>17/10/25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20BC-AFA2-6A4D-8D0B-00ED1FA3F5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2205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8109-3174-7C45-A3B3-5B4ECD273E34}" type="datetimeFigureOut">
              <a:rPr kumimoji="1" lang="ja-JP" altLang="en-US" smtClean="0"/>
              <a:t>17/10/25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20BC-AFA2-6A4D-8D0B-00ED1FA3F5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6799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8109-3174-7C45-A3B3-5B4ECD273E34}" type="datetimeFigureOut">
              <a:rPr kumimoji="1" lang="ja-JP" altLang="en-US" smtClean="0"/>
              <a:t>17/10/25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20BC-AFA2-6A4D-8D0B-00ED1FA3F5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7701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8109-3174-7C45-A3B3-5B4ECD273E34}" type="datetimeFigureOut">
              <a:rPr kumimoji="1" lang="ja-JP" altLang="en-US" smtClean="0"/>
              <a:t>17/10/25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20BC-AFA2-6A4D-8D0B-00ED1FA3F5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6633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8109-3174-7C45-A3B3-5B4ECD273E34}" type="datetimeFigureOut">
              <a:rPr kumimoji="1" lang="ja-JP" altLang="en-US" smtClean="0"/>
              <a:t>17/10/25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20BC-AFA2-6A4D-8D0B-00ED1FA3F5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1276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8109-3174-7C45-A3B3-5B4ECD273E34}" type="datetimeFigureOut">
              <a:rPr kumimoji="1" lang="ja-JP" altLang="en-US" smtClean="0"/>
              <a:t>17/10/25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20BC-AFA2-6A4D-8D0B-00ED1FA3F5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482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8109-3174-7C45-A3B3-5B4ECD273E34}" type="datetimeFigureOut">
              <a:rPr kumimoji="1" lang="ja-JP" altLang="en-US" smtClean="0"/>
              <a:t>17/10/25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20BC-AFA2-6A4D-8D0B-00ED1FA3F5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0724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8109-3174-7C45-A3B3-5B4ECD273E34}" type="datetimeFigureOut">
              <a:rPr kumimoji="1" lang="ja-JP" altLang="en-US" smtClean="0"/>
              <a:t>17/10/25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20BC-AFA2-6A4D-8D0B-00ED1FA3F5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3351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8109-3174-7C45-A3B3-5B4ECD273E34}" type="datetimeFigureOut">
              <a:rPr kumimoji="1" lang="ja-JP" altLang="en-US" smtClean="0"/>
              <a:t>17/10/25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20BC-AFA2-6A4D-8D0B-00ED1FA3F5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6087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8109-3174-7C45-A3B3-5B4ECD273E34}" type="datetimeFigureOut">
              <a:rPr kumimoji="1" lang="ja-JP" altLang="en-US" smtClean="0"/>
              <a:t>17/10/25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20BC-AFA2-6A4D-8D0B-00ED1FA3F5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3174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8109-3174-7C45-A3B3-5B4ECD273E34}" type="datetimeFigureOut">
              <a:rPr kumimoji="1" lang="ja-JP" altLang="en-US" smtClean="0"/>
              <a:t>17/10/25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20BC-AFA2-6A4D-8D0B-00ED1FA3F5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3232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E8109-3174-7C45-A3B3-5B4ECD273E34}" type="datetimeFigureOut">
              <a:rPr kumimoji="1" lang="ja-JP" altLang="en-US" smtClean="0"/>
              <a:t>17/10/25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620BC-AFA2-6A4D-8D0B-00ED1FA3F5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7214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b="1" dirty="0"/>
              <a:t>サービスとしての</a:t>
            </a:r>
            <a:r>
              <a:rPr lang="ja-JP" altLang="en-US" b="1" dirty="0" smtClean="0"/>
              <a:t>プログラミング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201087" y="5906503"/>
            <a:ext cx="125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</a:rPr>
              <a:t>Keisuke </a:t>
            </a:r>
            <a:r>
              <a:rPr kumimoji="1" lang="en-US" altLang="ja-JP" dirty="0" err="1" smtClean="0">
                <a:solidFill>
                  <a:schemeClr val="bg1">
                    <a:lumMod val="50000"/>
                  </a:schemeClr>
                </a:solidFill>
              </a:rPr>
              <a:t>Ino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221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IT</a:t>
            </a:r>
            <a:r>
              <a:rPr kumimoji="1" lang="ja-JP" altLang="en-US" dirty="0" smtClean="0"/>
              <a:t>利用側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92" y="1417638"/>
            <a:ext cx="8638068" cy="425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203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IT</a:t>
            </a:r>
            <a:r>
              <a:rPr kumimoji="1" lang="ja-JP" altLang="en-US" dirty="0" smtClean="0"/>
              <a:t>利用側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8404651" cy="465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106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IT</a:t>
            </a:r>
            <a:r>
              <a:rPr lang="ja-JP" altLang="en-US" dirty="0" smtClean="0"/>
              <a:t>利用側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ja-JP" altLang="en-US" dirty="0" smtClean="0"/>
              <a:t>人材数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▶︎</a:t>
            </a:r>
            <a:r>
              <a:rPr lang="ja-JP" altLang="en-US" dirty="0" smtClean="0"/>
              <a:t>前年比率２％ずつ増加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人材スキル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▶︎</a:t>
            </a:r>
            <a:r>
              <a:rPr lang="ja-JP" altLang="en-US" dirty="0" smtClean="0"/>
              <a:t>「データ分析」「社内システム開発・運営」増加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人材レベル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▶︎</a:t>
            </a:r>
            <a:r>
              <a:rPr lang="ja-JP" altLang="en-US" dirty="0" smtClean="0"/>
              <a:t>指導や補助が必要な人材の増加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175900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IT</a:t>
            </a:r>
            <a:r>
              <a:rPr kumimoji="1" lang="ja-JP" altLang="en-US" dirty="0" smtClean="0"/>
              <a:t>提供側・</a:t>
            </a:r>
            <a:r>
              <a:rPr kumimoji="1" lang="en-US" altLang="ja-JP" dirty="0" smtClean="0"/>
              <a:t>IT</a:t>
            </a:r>
            <a:r>
              <a:rPr kumimoji="1" lang="ja-JP" altLang="en-US" dirty="0" smtClean="0"/>
              <a:t>利用側の変化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ja-JP" altLang="en-US" dirty="0" smtClean="0"/>
              <a:t>企業トレンド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en-US" altLang="ja-JP" dirty="0" smtClean="0"/>
              <a:t>▶︎</a:t>
            </a:r>
            <a:r>
              <a:rPr kumimoji="1" lang="ja-JP" altLang="en-US" dirty="0" smtClean="0"/>
              <a:t>「受託開発ソフトウェア業」の増加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人材トレンド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en-US" altLang="ja-JP" dirty="0" smtClean="0"/>
              <a:t>▶︎</a:t>
            </a:r>
            <a:r>
              <a:rPr kumimoji="1" lang="ja-JP" altLang="en-US" dirty="0" smtClean="0"/>
              <a:t>「アプリ開発」人材の増加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▶︎</a:t>
            </a:r>
            <a:r>
              <a:rPr lang="ja-JP" altLang="en-US" dirty="0" smtClean="0"/>
              <a:t>「データ分析」人材の減少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 smtClean="0"/>
              <a:t>主要業務の変化により、必要な人材も変化。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54498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日本の現在の</a:t>
            </a:r>
            <a:r>
              <a:rPr kumimoji="1" lang="en-US" altLang="ja-JP" dirty="0" smtClean="0"/>
              <a:t>IT</a:t>
            </a:r>
            <a:r>
              <a:rPr lang="ja-JP" altLang="en-US" dirty="0" smtClean="0"/>
              <a:t>業界動向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dirty="0" smtClean="0"/>
              <a:t>IT</a:t>
            </a:r>
            <a:r>
              <a:rPr lang="ja-JP" altLang="en-US" dirty="0" smtClean="0"/>
              <a:t>提供側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en-US" altLang="ja-JP" dirty="0" smtClean="0"/>
              <a:t>▶︎</a:t>
            </a:r>
            <a:r>
              <a:rPr kumimoji="1" lang="ja-JP" altLang="en-US" dirty="0" smtClean="0"/>
              <a:t>開発に特化したビジネスモデル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en-US" altLang="ja-JP" dirty="0" smtClean="0"/>
              <a:t>▶︎</a:t>
            </a:r>
            <a:r>
              <a:rPr kumimoji="1" lang="ja-JP" altLang="en-US" dirty="0" smtClean="0"/>
              <a:t>アプリ開発のできる人材の需要🔺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 smtClean="0"/>
              <a:t>IT</a:t>
            </a:r>
            <a:r>
              <a:rPr lang="ja-JP" altLang="en-US" dirty="0" smtClean="0"/>
              <a:t>利用側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en-US" altLang="ja-JP" dirty="0" smtClean="0"/>
              <a:t>▶︎</a:t>
            </a:r>
            <a:r>
              <a:rPr kumimoji="1" lang="ja-JP" altLang="en-US" dirty="0" smtClean="0"/>
              <a:t>自社にエンジニアを要し、データ分析を中心に行う。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en-US" altLang="ja-JP" dirty="0" smtClean="0"/>
              <a:t>▶︎</a:t>
            </a:r>
            <a:r>
              <a:rPr kumimoji="1" lang="ja-JP" altLang="en-US" dirty="0" smtClean="0"/>
              <a:t>システム自体は専門会社に外注。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38200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問題点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IT</a:t>
            </a:r>
            <a:r>
              <a:rPr kumimoji="1" lang="ja-JP" altLang="en-US" dirty="0" smtClean="0"/>
              <a:t>提供側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▶︎</a:t>
            </a:r>
            <a:r>
              <a:rPr lang="ja-JP" altLang="en-US" dirty="0" smtClean="0"/>
              <a:t>プログラマの増加による研修制度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 smtClean="0"/>
              <a:t>IT</a:t>
            </a:r>
            <a:r>
              <a:rPr kumimoji="1" lang="ja-JP" altLang="en-US" dirty="0" smtClean="0"/>
              <a:t>利用側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▶︎</a:t>
            </a:r>
            <a:r>
              <a:rPr lang="ja-JP" altLang="en-US" dirty="0" smtClean="0"/>
              <a:t>エンジニア人材のスキル習得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▶︎</a:t>
            </a:r>
            <a:r>
              <a:rPr lang="ja-JP" altLang="en-US" dirty="0" smtClean="0"/>
              <a:t>プログラミングとデータ分析のスキル習得</a:t>
            </a:r>
            <a:endParaRPr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41557" y="5756831"/>
            <a:ext cx="6724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増加する人員に対して、研修プログラムになるようなサービスを提供</a:t>
            </a:r>
            <a:endParaRPr kumimoji="1" lang="en-US" altLang="ja-JP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991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サービス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IT</a:t>
            </a:r>
            <a:r>
              <a:rPr kumimoji="1" lang="ja-JP" altLang="en-US" dirty="0" smtClean="0"/>
              <a:t>提供側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▶︎</a:t>
            </a:r>
            <a:r>
              <a:rPr lang="ja-JP" altLang="en-US" dirty="0" smtClean="0"/>
              <a:t>アプリ開発メインの教育プログラム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 smtClean="0"/>
              <a:t>IT</a:t>
            </a:r>
            <a:r>
              <a:rPr kumimoji="1" lang="ja-JP" altLang="en-US" dirty="0" smtClean="0"/>
              <a:t>利用側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▶︎</a:t>
            </a:r>
            <a:r>
              <a:rPr lang="ja-JP" altLang="en-US" dirty="0" smtClean="0"/>
              <a:t>初心者人材の教育プログラム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▶︎</a:t>
            </a:r>
            <a:r>
              <a:rPr lang="ja-JP" altLang="en-US" dirty="0" smtClean="0"/>
              <a:t>プログラミングとデータ分析研修</a:t>
            </a:r>
            <a:endParaRPr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41557" y="5756831"/>
            <a:ext cx="6724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増加する人員に対して、研修プログラムになるようなサービスを提供</a:t>
            </a:r>
            <a:endParaRPr kumimoji="1" lang="en-US" altLang="ja-JP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303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今後の展望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656101"/>
            <a:ext cx="8229600" cy="3108544"/>
          </a:xfrm>
        </p:spPr>
        <p:txBody>
          <a:bodyPr/>
          <a:lstStyle/>
          <a:p>
            <a:pPr marL="0" indent="0" algn="ctr">
              <a:buNone/>
            </a:pPr>
            <a:r>
              <a:rPr lang="ja-JP" altLang="en-US" dirty="0" smtClean="0"/>
              <a:t>民間企業での</a:t>
            </a:r>
            <a:r>
              <a:rPr lang="en-US" altLang="ja-JP" dirty="0" smtClean="0"/>
              <a:t>IT</a:t>
            </a:r>
            <a:r>
              <a:rPr lang="ja-JP" altLang="en-US" dirty="0" smtClean="0"/>
              <a:t>人材研修教材</a:t>
            </a:r>
            <a:endParaRPr lang="en-US" altLang="ja-JP" dirty="0" smtClean="0"/>
          </a:p>
          <a:p>
            <a:pPr marL="0" indent="0" algn="ctr">
              <a:buNone/>
            </a:pPr>
            <a:r>
              <a:rPr lang="ja-JP" altLang="en-US" dirty="0" smtClean="0"/>
              <a:t>⬇︎</a:t>
            </a:r>
            <a:endParaRPr lang="en-US" altLang="ja-JP" dirty="0" smtClean="0"/>
          </a:p>
          <a:p>
            <a:pPr marL="0" indent="0" algn="ctr">
              <a:buNone/>
            </a:pPr>
            <a:r>
              <a:rPr lang="ja-JP" altLang="en-US" dirty="0" smtClean="0"/>
              <a:t>学校等での</a:t>
            </a:r>
            <a:r>
              <a:rPr lang="en-US" altLang="ja-JP" dirty="0" smtClean="0"/>
              <a:t>IT</a:t>
            </a:r>
            <a:r>
              <a:rPr lang="ja-JP" altLang="en-US" dirty="0" smtClean="0"/>
              <a:t>人材研修</a:t>
            </a:r>
            <a:endParaRPr lang="en-US" altLang="ja-JP" dirty="0" smtClean="0"/>
          </a:p>
          <a:p>
            <a:pPr marL="0" indent="0" algn="ctr">
              <a:buNone/>
            </a:pPr>
            <a:r>
              <a:rPr lang="ja-JP" altLang="en-US" dirty="0" smtClean="0"/>
              <a:t>・先生の研修</a:t>
            </a:r>
            <a:endParaRPr lang="en-US" altLang="ja-JP" dirty="0" smtClean="0"/>
          </a:p>
          <a:p>
            <a:pPr marL="0" indent="0" algn="ctr">
              <a:buNone/>
            </a:pPr>
            <a:r>
              <a:rPr lang="ja-JP" altLang="en-US" dirty="0" smtClean="0"/>
              <a:t>・生徒の勉強カリキュラム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282454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テーマ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3269664"/>
            <a:ext cx="8229600" cy="10252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ja-JP" altLang="en-US" sz="3600" b="1" dirty="0" smtClean="0">
                <a:solidFill>
                  <a:srgbClr val="7F7F7F"/>
                </a:solidFill>
                <a:effectLst/>
              </a:rPr>
              <a:t>サービスとしてのプログラミング</a:t>
            </a:r>
            <a:endParaRPr kumimoji="1" lang="ja-JP" altLang="en-US" sz="36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208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テーマのきっかけ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669328"/>
            <a:ext cx="8229600" cy="2138257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ja-JP" dirty="0" smtClean="0"/>
              <a:t>『TECH CAMP</a:t>
            </a:r>
            <a:r>
              <a:rPr lang="ja-JP" altLang="en-US" dirty="0" smtClean="0"/>
              <a:t>での文系比率の多さ</a:t>
            </a:r>
            <a:r>
              <a:rPr lang="en-US" altLang="ja-JP" dirty="0" smtClean="0"/>
              <a:t>』</a:t>
            </a:r>
          </a:p>
          <a:p>
            <a:pPr marL="0" indent="0" algn="ctr">
              <a:buNone/>
            </a:pPr>
            <a:endParaRPr lang="en-US" altLang="ja-JP" dirty="0"/>
          </a:p>
          <a:p>
            <a:pPr marL="0" indent="0" algn="ctr">
              <a:buNone/>
            </a:pPr>
            <a:r>
              <a:rPr lang="en-US" altLang="ja-JP" dirty="0" smtClean="0"/>
              <a:t>『</a:t>
            </a:r>
            <a:r>
              <a:rPr lang="ja-JP" altLang="en-US" dirty="0" smtClean="0"/>
              <a:t>インターン先での文系プログラマの多さ</a:t>
            </a:r>
            <a:r>
              <a:rPr lang="en-US" altLang="ja-JP" dirty="0" smtClean="0"/>
              <a:t>』</a:t>
            </a:r>
          </a:p>
        </p:txBody>
      </p:sp>
    </p:spTree>
    <p:extLst>
      <p:ext uri="{BB962C8B-B14F-4D97-AF65-F5344CB8AC3E}">
        <p14:creationId xmlns:p14="http://schemas.microsoft.com/office/powerpoint/2010/main" val="2620179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プログラミングとは？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ja-JP" altLang="en-US" dirty="0"/>
              <a:t>なにか行われる</a:t>
            </a:r>
            <a:r>
              <a:rPr lang="ja-JP" altLang="en-US" dirty="0" smtClean="0"/>
              <a:t>ことを</a:t>
            </a:r>
            <a:r>
              <a:rPr lang="ja-JP" altLang="en-US" dirty="0"/>
              <a:t>順番に書き出す作業</a:t>
            </a:r>
          </a:p>
          <a:p>
            <a:pPr marL="0" indent="0" algn="ctr">
              <a:buNone/>
            </a:pPr>
            <a:endParaRPr lang="en-US" altLang="ja-JP" dirty="0" smtClean="0"/>
          </a:p>
          <a:p>
            <a:pPr marL="0" indent="0" algn="ctr">
              <a:buNone/>
            </a:pPr>
            <a:r>
              <a:rPr lang="ja-JP" altLang="en-US" dirty="0" smtClean="0"/>
              <a:t>⬇︎</a:t>
            </a:r>
            <a:endParaRPr lang="en-US" altLang="ja-JP" dirty="0" smtClean="0"/>
          </a:p>
          <a:p>
            <a:pPr marL="0" indent="0" algn="ctr">
              <a:buNone/>
            </a:pPr>
            <a:endParaRPr lang="ja-JP" altLang="en-US" dirty="0"/>
          </a:p>
          <a:p>
            <a:pPr marL="0" indent="0" algn="ctr">
              <a:buNone/>
            </a:pPr>
            <a:r>
              <a:rPr lang="ja-JP" altLang="en-US" dirty="0"/>
              <a:t>コンピューターにさせたい仕事を順番に書いて</a:t>
            </a:r>
            <a:r>
              <a:rPr lang="ja-JP" altLang="en-US" dirty="0" smtClean="0"/>
              <a:t>いき、コンピューター</a:t>
            </a:r>
            <a:r>
              <a:rPr lang="ja-JP" altLang="en-US" dirty="0"/>
              <a:t>の</a:t>
            </a:r>
            <a:r>
              <a:rPr lang="en-US" altLang="ja-JP" dirty="0"/>
              <a:t>TODO</a:t>
            </a:r>
            <a:r>
              <a:rPr lang="ja-JP" altLang="en-US" dirty="0" smtClean="0"/>
              <a:t>リストを作ること。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23563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プログラミングの歴史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599" cy="4525963"/>
          </a:xfrm>
        </p:spPr>
        <p:txBody>
          <a:bodyPr/>
          <a:lstStyle/>
          <a:p>
            <a:pPr marL="0" indent="0" algn="ctr">
              <a:buNone/>
            </a:pPr>
            <a:r>
              <a:rPr lang="ja-JP" altLang="en-US" dirty="0" smtClean="0"/>
              <a:t>第一世代：機械語</a:t>
            </a:r>
            <a:endParaRPr lang="en-US" altLang="ja-JP" dirty="0" smtClean="0"/>
          </a:p>
          <a:p>
            <a:pPr marL="0" indent="0" algn="ctr">
              <a:buNone/>
            </a:pPr>
            <a:endParaRPr kumimoji="1" lang="en-US" altLang="ja-JP" dirty="0"/>
          </a:p>
          <a:p>
            <a:pPr marL="0" indent="0" algn="ctr">
              <a:buNone/>
            </a:pPr>
            <a:r>
              <a:rPr lang="ja-JP" altLang="en-US" dirty="0"/>
              <a:t>第二世代：アセンブリ</a:t>
            </a:r>
            <a:r>
              <a:rPr lang="ja-JP" altLang="en-US" dirty="0" smtClean="0"/>
              <a:t>言語</a:t>
            </a:r>
            <a:endParaRPr lang="en-US" altLang="ja-JP" dirty="0" smtClean="0"/>
          </a:p>
          <a:p>
            <a:pPr marL="0" indent="0" algn="ctr">
              <a:buNone/>
            </a:pPr>
            <a:endParaRPr kumimoji="1" lang="en-US" altLang="ja-JP" dirty="0"/>
          </a:p>
          <a:p>
            <a:pPr marL="0" indent="0" algn="ctr">
              <a:buNone/>
            </a:pPr>
            <a:r>
              <a:rPr lang="ja-JP" altLang="en-US" dirty="0"/>
              <a:t>第三世代：手続き型</a:t>
            </a:r>
            <a:r>
              <a:rPr lang="ja-JP" altLang="en-US" dirty="0" smtClean="0"/>
              <a:t>言語</a:t>
            </a:r>
            <a:endParaRPr lang="en-US" altLang="ja-JP" dirty="0" smtClean="0"/>
          </a:p>
          <a:p>
            <a:pPr marL="0" indent="0" algn="ctr">
              <a:buNone/>
            </a:pPr>
            <a:endParaRPr kumimoji="1" lang="en-US" altLang="ja-JP" dirty="0"/>
          </a:p>
          <a:p>
            <a:pPr marL="0" indent="0" algn="ctr">
              <a:buNone/>
            </a:pPr>
            <a:r>
              <a:rPr lang="ja-JP" altLang="en-US" dirty="0"/>
              <a:t>第四世代：高機能言語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87733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日本の現在の</a:t>
            </a:r>
            <a:r>
              <a:rPr kumimoji="1" lang="en-US" altLang="ja-JP" dirty="0" smtClean="0"/>
              <a:t>IT</a:t>
            </a:r>
            <a:r>
              <a:rPr lang="ja-JP" altLang="en-US" dirty="0" smtClean="0"/>
              <a:t>業界動向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747" y="2011917"/>
            <a:ext cx="7778148" cy="3084871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4209879" y="5592587"/>
            <a:ext cx="1034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前年比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２％拡大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9201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IT</a:t>
            </a:r>
            <a:r>
              <a:rPr kumimoji="1" lang="ja-JP" altLang="en-US" dirty="0" smtClean="0"/>
              <a:t>提供側企業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6651"/>
            <a:ext cx="9144000" cy="478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012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IT</a:t>
            </a:r>
            <a:r>
              <a:rPr kumimoji="1" lang="ja-JP" altLang="en-US" dirty="0" smtClean="0"/>
              <a:t>提供側企業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643" y="1417638"/>
            <a:ext cx="7854693" cy="428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349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IT</a:t>
            </a:r>
            <a:r>
              <a:rPr kumimoji="1" lang="ja-JP" altLang="en-US" dirty="0" smtClean="0"/>
              <a:t>提供側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ja-JP" altLang="en-US" dirty="0" smtClean="0"/>
              <a:t>企業トレンド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en-US" altLang="ja-JP" dirty="0" smtClean="0"/>
              <a:t>▶︎</a:t>
            </a:r>
            <a:r>
              <a:rPr kumimoji="1" lang="ja-JP" altLang="en-US" dirty="0" smtClean="0"/>
              <a:t>「受託開発ソフトウェア業」の増加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人材トレンド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en-US" altLang="ja-JP" dirty="0" smtClean="0"/>
              <a:t>▶︎</a:t>
            </a:r>
            <a:r>
              <a:rPr kumimoji="1" lang="ja-JP" altLang="en-US" dirty="0" smtClean="0"/>
              <a:t>「アプリ開発」人材の増加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▶︎</a:t>
            </a:r>
            <a:r>
              <a:rPr lang="ja-JP" altLang="en-US" dirty="0" smtClean="0"/>
              <a:t>「データ分析」人材の減少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 smtClean="0"/>
              <a:t>主要業務の変化により、必要な人材も変化。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89834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397</Words>
  <Application>Microsoft Macintosh PowerPoint</Application>
  <PresentationFormat>画面に合わせる (4:3)</PresentationFormat>
  <Paragraphs>86</Paragraphs>
  <Slides>17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18" baseType="lpstr">
      <vt:lpstr>ホワイト</vt:lpstr>
      <vt:lpstr>サービスとしてのプログラミング</vt:lpstr>
      <vt:lpstr>テーマ</vt:lpstr>
      <vt:lpstr>テーマのきっかけ</vt:lpstr>
      <vt:lpstr>プログラミングとは？</vt:lpstr>
      <vt:lpstr>プログラミングの歴史</vt:lpstr>
      <vt:lpstr>日本の現在のIT業界動向</vt:lpstr>
      <vt:lpstr>IT提供側企業</vt:lpstr>
      <vt:lpstr>IT提供側企業</vt:lpstr>
      <vt:lpstr>IT提供側</vt:lpstr>
      <vt:lpstr>IT利用側</vt:lpstr>
      <vt:lpstr>IT利用側</vt:lpstr>
      <vt:lpstr>IT利用側</vt:lpstr>
      <vt:lpstr>IT提供側・IT利用側の変化</vt:lpstr>
      <vt:lpstr>日本の現在のIT業界動向</vt:lpstr>
      <vt:lpstr>問題点</vt:lpstr>
      <vt:lpstr>サービス</vt:lpstr>
      <vt:lpstr>今後の展望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サービスとしてのプログラミング</dc:title>
  <dc:creator>井野 圭輔</dc:creator>
  <cp:lastModifiedBy>井野 圭輔</cp:lastModifiedBy>
  <cp:revision>15</cp:revision>
  <dcterms:created xsi:type="dcterms:W3CDTF">2017-10-25T00:27:33Z</dcterms:created>
  <dcterms:modified xsi:type="dcterms:W3CDTF">2017-10-25T01:25:06Z</dcterms:modified>
</cp:coreProperties>
</file>