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256" r:id="rId2"/>
    <p:sldId id="258" r:id="rId3"/>
    <p:sldId id="257" r:id="rId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8"/>
    <p:restoredTop sz="94674"/>
  </p:normalViewPr>
  <p:slideViewPr>
    <p:cSldViewPr snapToGrid="0" snapToObjects="1">
      <p:cViewPr varScale="1">
        <p:scale>
          <a:sx n="102" d="100"/>
          <a:sy n="102" d="100"/>
        </p:scale>
        <p:origin x="4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notesMaster" Target="notesMasters/notesMaster1.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EB1EEA-4EA5-4945-A159-92056D1B3D2A}" type="datetimeFigureOut">
              <a:rPr kumimoji="1" lang="ja-JP" altLang="en-US" smtClean="0"/>
              <a:t>2017/12/7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26960B-4493-F64A-A24A-3D1F747AFEB7}" type="slidenum">
              <a:rPr kumimoji="1" lang="ja-JP" altLang="en-US" smtClean="0"/>
              <a:t>‹#›</a:t>
            </a:fld>
            <a:endParaRPr kumimoji="1" lang="ja-JP" altLang="en-US"/>
          </a:p>
        </p:txBody>
      </p:sp>
    </p:spTree>
    <p:extLst>
      <p:ext uri="{BB962C8B-B14F-4D97-AF65-F5344CB8AC3E}">
        <p14:creationId xmlns:p14="http://schemas.microsoft.com/office/powerpoint/2010/main" val="184839277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B5ACFD0-2B53-434B-955D-7560FE0C045B}" type="datetimeFigureOut">
              <a:rPr kumimoji="1" lang="ja-JP" altLang="en-US" smtClean="0"/>
              <a:t>2017/12/7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135326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B5ACFD0-2B53-434B-955D-7560FE0C045B}" type="datetimeFigureOut">
              <a:rPr kumimoji="1" lang="ja-JP" altLang="en-US" smtClean="0"/>
              <a:t>2017/12/7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835882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B5ACFD0-2B53-434B-955D-7560FE0C045B}" type="datetimeFigureOut">
              <a:rPr kumimoji="1" lang="ja-JP" altLang="en-US" smtClean="0"/>
              <a:t>2017/12/7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1986323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B5ACFD0-2B53-434B-955D-7560FE0C045B}" type="datetimeFigureOut">
              <a:rPr kumimoji="1" lang="ja-JP" altLang="en-US" smtClean="0"/>
              <a:t>2017/12/7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254832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B5ACFD0-2B53-434B-955D-7560FE0C045B}" type="datetimeFigureOut">
              <a:rPr kumimoji="1" lang="ja-JP" altLang="en-US" smtClean="0"/>
              <a:t>2017/12/7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893536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B5ACFD0-2B53-434B-955D-7560FE0C045B}" type="datetimeFigureOut">
              <a:rPr kumimoji="1" lang="ja-JP" altLang="en-US" smtClean="0"/>
              <a:t>2017/12/7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311837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B5ACFD0-2B53-434B-955D-7560FE0C045B}" type="datetimeFigureOut">
              <a:rPr kumimoji="1" lang="ja-JP" altLang="en-US" smtClean="0"/>
              <a:t>2017/12/7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1187553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B5ACFD0-2B53-434B-955D-7560FE0C045B}" type="datetimeFigureOut">
              <a:rPr kumimoji="1" lang="ja-JP" altLang="en-US" smtClean="0"/>
              <a:t>2017/12/7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501180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B5ACFD0-2B53-434B-955D-7560FE0C045B}" type="datetimeFigureOut">
              <a:rPr kumimoji="1" lang="ja-JP" altLang="en-US" smtClean="0"/>
              <a:t>2017/12/7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906976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3;&#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B5ACFD0-2B53-434B-955D-7560FE0C045B}" type="datetimeFigureOut">
              <a:rPr kumimoji="1" lang="ja-JP" altLang="en-US" smtClean="0"/>
              <a:t>2017/12/7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713260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B5ACFD0-2B53-434B-955D-7560FE0C045B}" type="datetimeFigureOut">
              <a:rPr kumimoji="1" lang="ja-JP" altLang="en-US" smtClean="0"/>
              <a:t>2017/12/7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51254791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5ACFD0-2B53-434B-955D-7560FE0C045B}" type="datetimeFigureOut">
              <a:rPr kumimoji="1" lang="ja-JP" altLang="en-US" smtClean="0"/>
              <a:t>2017/12/7</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21346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p:cNvGraphicFramePr>
            <a:graphicFrameLocks noGrp="1"/>
          </p:cNvGraphicFramePr>
          <p:nvPr>
            <p:extLst>
              <p:ext uri="{D42A27DB-BD31-4B8C-83A1-F6EECF244321}">
                <p14:modId xmlns:p14="http://schemas.microsoft.com/office/powerpoint/2010/main" val="1211717191"/>
              </p:ext>
            </p:extLst>
          </p:nvPr>
        </p:nvGraphicFramePr>
        <p:xfrm>
          <a:off x="338203" y="356411"/>
          <a:ext cx="8128000" cy="741680"/>
        </p:xfrm>
        <a:graphic>
          <a:graphicData uri="http://schemas.openxmlformats.org/drawingml/2006/table">
            <a:tbl>
              <a:tblPr firstRow="1" bandRow="1">
                <a:tableStyleId>{5C22544A-7EE6-4342-B048-85BDC9FD1C3A}</a:tableStyleId>
              </a:tblPr>
              <a:tblGrid>
                <a:gridCol w="1851070"/>
                <a:gridCol w="6276930"/>
              </a:tblGrid>
              <a:tr h="370840">
                <a:tc>
                  <a:txBody>
                    <a:bodyPr/>
                    <a:lstStyle/>
                    <a:p>
                      <a:r>
                        <a:rPr kumimoji="1" lang="ja-JP" altLang="en-US" b="0" dirty="0" smtClean="0">
                          <a:solidFill>
                            <a:sysClr val="windowText" lastClr="000000"/>
                          </a:solidFill>
                        </a:rPr>
                        <a:t>クライアント</a:t>
                      </a:r>
                      <a:endParaRPr kumimoji="1" lang="ja-JP"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kumimoji="1" lang="ja-JP" altLang="en-US" b="0" dirty="0" smtClean="0">
                          <a:solidFill>
                            <a:sysClr val="windowText" lastClr="000000"/>
                          </a:solidFill>
                        </a:rPr>
                        <a:t>石福金属興行株式会社</a:t>
                      </a:r>
                      <a:endParaRPr kumimoji="1" lang="ja-JP"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r>
                        <a:rPr kumimoji="1" lang="ja-JP" altLang="en-US" b="0" dirty="0" smtClean="0">
                          <a:solidFill>
                            <a:sysClr val="windowText" lastClr="000000"/>
                          </a:solidFill>
                        </a:rPr>
                        <a:t>企画名</a:t>
                      </a:r>
                      <a:endParaRPr kumimoji="1" lang="ja-JP"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kumimoji="1" lang="ja-JP" altLang="en-US" b="0" dirty="0" smtClean="0">
                          <a:solidFill>
                            <a:sysClr val="windowText" lastClr="000000"/>
                          </a:solidFill>
                        </a:rPr>
                        <a:t>私の◯○</a:t>
                      </a:r>
                      <a:endParaRPr kumimoji="1" lang="ja-JP"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5" name="表 4"/>
          <p:cNvGraphicFramePr>
            <a:graphicFrameLocks noGrp="1"/>
          </p:cNvGraphicFramePr>
          <p:nvPr>
            <p:extLst>
              <p:ext uri="{D42A27DB-BD31-4B8C-83A1-F6EECF244321}">
                <p14:modId xmlns:p14="http://schemas.microsoft.com/office/powerpoint/2010/main" val="1830294125"/>
              </p:ext>
            </p:extLst>
          </p:nvPr>
        </p:nvGraphicFramePr>
        <p:xfrm>
          <a:off x="338203" y="1283337"/>
          <a:ext cx="11446006" cy="4663440"/>
        </p:xfrm>
        <a:graphic>
          <a:graphicData uri="http://schemas.openxmlformats.org/drawingml/2006/table">
            <a:tbl>
              <a:tblPr firstRow="1" bandRow="1">
                <a:tableStyleId>{5C22544A-7EE6-4342-B048-85BDC9FD1C3A}</a:tableStyleId>
              </a:tblPr>
              <a:tblGrid>
                <a:gridCol w="2176747"/>
                <a:gridCol w="9269259"/>
              </a:tblGrid>
              <a:tr h="370840">
                <a:tc>
                  <a:txBody>
                    <a:bodyPr/>
                    <a:lstStyle/>
                    <a:p>
                      <a:r>
                        <a:rPr kumimoji="1" lang="ja-JP" altLang="en-US" b="0" dirty="0" smtClean="0">
                          <a:ln>
                            <a:solidFill>
                              <a:schemeClr val="tx1"/>
                            </a:solidFill>
                          </a:ln>
                          <a:solidFill>
                            <a:schemeClr val="tx1"/>
                          </a:solidFill>
                          <a:latin typeface="+mn-lt"/>
                        </a:rPr>
                        <a:t>レイアウト</a:t>
                      </a:r>
                      <a:endParaRPr kumimoji="1" lang="ja-JP" altLang="en-US" b="0" dirty="0">
                        <a:ln>
                          <a:solidFill>
                            <a:schemeClr val="tx1"/>
                          </a:solidFill>
                        </a:ln>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ja-JP" altLang="en-US" b="0" dirty="0">
                          <a:solidFill>
                            <a:schemeClr val="tx1"/>
                          </a:solidFill>
                          <a:effectLst/>
                        </a:rPr>
                        <a:t>現状</a:t>
                      </a:r>
                      <a:r>
                        <a:rPr lang="ja-JP" altLang="en-US" b="0" dirty="0" smtClean="0">
                          <a:solidFill>
                            <a:schemeClr val="tx1"/>
                          </a:solidFill>
                          <a:effectLst/>
                        </a:rPr>
                        <a:t>、写真とテキストがバラバラでまとまりがなく、写真に関しては寄稿者本人写真とその他の写真の区別もない。</a:t>
                      </a:r>
                      <a:endParaRPr lang="en-US" altLang="ja-JP" b="0" dirty="0" smtClean="0">
                        <a:solidFill>
                          <a:schemeClr val="tx1"/>
                        </a:solidFill>
                        <a:effectLst/>
                      </a:endParaRPr>
                    </a:p>
                    <a:p>
                      <a:r>
                        <a:rPr lang="ja-JP" altLang="en-US" b="0" dirty="0" smtClean="0">
                          <a:solidFill>
                            <a:schemeClr val="tx1"/>
                          </a:solidFill>
                          <a:effectLst/>
                        </a:rPr>
                        <a:t>ボックスレイアウトを用いることで、写真とテキストを分けて整理し、まとまりのある印象を与えます。</a:t>
                      </a:r>
                      <a:endParaRPr lang="en-US" altLang="ja-JP" b="0" dirty="0" smtClean="0">
                        <a:solidFill>
                          <a:schemeClr val="tx1"/>
                        </a:solidFill>
                        <a:effectLst/>
                      </a:endParaRPr>
                    </a:p>
                    <a:p>
                      <a:r>
                        <a:rPr lang="ja-JP" altLang="en-US" b="0" dirty="0" smtClean="0">
                          <a:solidFill>
                            <a:schemeClr val="tx1"/>
                          </a:solidFill>
                          <a:effectLst/>
                        </a:rPr>
                        <a:t>さらに、写真やテキストの量に合わせてボックスの大きさを変化させることで、フレキシブルに対応できます。</a:t>
                      </a:r>
                      <a:endParaRPr lang="en-US" altLang="ja-JP" b="0" dirty="0" smtClean="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87565">
                <a:tc>
                  <a:txBody>
                    <a:bodyPr/>
                    <a:lstStyle/>
                    <a:p>
                      <a:r>
                        <a:rPr kumimoji="1" lang="ja-JP" altLang="en-US" b="0" dirty="0" smtClean="0">
                          <a:ln>
                            <a:solidFill>
                              <a:schemeClr val="tx1"/>
                            </a:solidFill>
                          </a:ln>
                          <a:solidFill>
                            <a:schemeClr val="tx1"/>
                          </a:solidFill>
                          <a:latin typeface="+mn-lt"/>
                        </a:rPr>
                        <a:t>トーン</a:t>
                      </a:r>
                      <a:endParaRPr kumimoji="1" lang="ja-JP" altLang="en-US" b="0" dirty="0">
                        <a:ln>
                          <a:solidFill>
                            <a:schemeClr val="tx1"/>
                          </a:solidFill>
                        </a:ln>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ja-JP" altLang="en-US" b="0" dirty="0" smtClean="0">
                          <a:effectLst/>
                        </a:rPr>
                        <a:t>背景に薄いブルーを敷くことで、全体的に落ち着いたイメージを確保しつつ、読み手に明るい印象を与えます。</a:t>
                      </a:r>
                      <a:endParaRPr lang="en-US" altLang="ja-JP" b="0" dirty="0" smtClean="0">
                        <a:effectLst/>
                      </a:endParaRPr>
                    </a:p>
                    <a:p>
                      <a:r>
                        <a:rPr lang="ja-JP" altLang="en-US" b="0" dirty="0" smtClean="0">
                          <a:effectLst/>
                        </a:rPr>
                        <a:t>かつ、差し色の暖色によりさらにポジティブな印象を与えることができます。</a:t>
                      </a:r>
                      <a:endParaRPr lang="ja-JP" altLang="en-US" b="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kumimoji="1" lang="ja-JP" altLang="en-US" b="0" dirty="0" smtClean="0">
                          <a:ln>
                            <a:solidFill>
                              <a:schemeClr val="tx1"/>
                            </a:solidFill>
                          </a:ln>
                          <a:solidFill>
                            <a:schemeClr val="tx1"/>
                          </a:solidFill>
                          <a:latin typeface="+mn-lt"/>
                        </a:rPr>
                        <a:t>タイトル</a:t>
                      </a:r>
                      <a:endParaRPr kumimoji="1" lang="ja-JP" altLang="en-US" b="0" dirty="0">
                        <a:ln>
                          <a:solidFill>
                            <a:schemeClr val="tx1"/>
                          </a:solidFill>
                        </a:ln>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ja-JP" altLang="en-US" b="0" dirty="0" smtClean="0">
                          <a:effectLst/>
                        </a:rPr>
                        <a:t>現状、タイトルとリード文が離れすぎていてこれらの繋がりがわかりずらくなっており、さらにテーマよりタイトルが目立ってしまっている。</a:t>
                      </a:r>
                      <a:endParaRPr lang="en-US" altLang="ja-JP" b="0" dirty="0" smtClean="0">
                        <a:effectLst/>
                      </a:endParaRPr>
                    </a:p>
                    <a:p>
                      <a:r>
                        <a:rPr lang="ja-JP" altLang="en-US" b="0" dirty="0" smtClean="0">
                          <a:effectLst/>
                        </a:rPr>
                        <a:t>タイトルとリード文を一箇所にまとめることで企画の意図をわかりやすく伝えることができます。</a:t>
                      </a:r>
                      <a:endParaRPr lang="en-US" altLang="ja-JP" b="0" dirty="0" smtClean="0">
                        <a:effectLst/>
                      </a:endParaRPr>
                    </a:p>
                    <a:p>
                      <a:r>
                        <a:rPr lang="ja-JP" altLang="en-US" b="0" dirty="0" smtClean="0">
                          <a:effectLst/>
                        </a:rPr>
                        <a:t>また、まとめたタイトルとリード文をコンテンツに一部重ねることで記事全体として一体感を演出します。</a:t>
                      </a:r>
                      <a:endParaRPr lang="en-US" altLang="ja-JP" b="0" dirty="0" smtClean="0">
                        <a:effectLst/>
                      </a:endParaRPr>
                    </a:p>
                    <a:p>
                      <a:r>
                        <a:rPr lang="ja-JP" altLang="en-US" b="0" dirty="0" smtClean="0">
                          <a:effectLst/>
                        </a:rPr>
                        <a:t>＊書体はトーンに合わせたものにし、罫線の上にタイトルとリード文を挿入します。</a:t>
                      </a:r>
                      <a:endParaRPr lang="ja-JP" altLang="en-US" b="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4997213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p:cNvGraphicFramePr>
            <a:graphicFrameLocks noGrp="1"/>
          </p:cNvGraphicFramePr>
          <p:nvPr>
            <p:extLst>
              <p:ext uri="{D42A27DB-BD31-4B8C-83A1-F6EECF244321}">
                <p14:modId xmlns:p14="http://schemas.microsoft.com/office/powerpoint/2010/main" val="1229090315"/>
              </p:ext>
            </p:extLst>
          </p:nvPr>
        </p:nvGraphicFramePr>
        <p:xfrm>
          <a:off x="338203" y="356411"/>
          <a:ext cx="8128000" cy="741680"/>
        </p:xfrm>
        <a:graphic>
          <a:graphicData uri="http://schemas.openxmlformats.org/drawingml/2006/table">
            <a:tbl>
              <a:tblPr firstRow="1" bandRow="1">
                <a:tableStyleId>{5C22544A-7EE6-4342-B048-85BDC9FD1C3A}</a:tableStyleId>
              </a:tblPr>
              <a:tblGrid>
                <a:gridCol w="1851070"/>
                <a:gridCol w="6276930"/>
              </a:tblGrid>
              <a:tr h="370840">
                <a:tc>
                  <a:txBody>
                    <a:bodyPr/>
                    <a:lstStyle/>
                    <a:p>
                      <a:r>
                        <a:rPr kumimoji="1" lang="ja-JP" altLang="en-US" b="0" dirty="0" smtClean="0">
                          <a:solidFill>
                            <a:sysClr val="windowText" lastClr="000000"/>
                          </a:solidFill>
                        </a:rPr>
                        <a:t>クライアント</a:t>
                      </a:r>
                      <a:endParaRPr kumimoji="1" lang="ja-JP"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kumimoji="1" lang="en-US" altLang="ja-JP" b="0" dirty="0" smtClean="0">
                          <a:solidFill>
                            <a:sysClr val="windowText" lastClr="000000"/>
                          </a:solidFill>
                        </a:rPr>
                        <a:t>IKI</a:t>
                      </a:r>
                      <a:endParaRPr kumimoji="1" lang="ja-JP"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r>
                        <a:rPr kumimoji="1" lang="ja-JP" altLang="en-US" b="0" dirty="0" smtClean="0">
                          <a:solidFill>
                            <a:sysClr val="windowText" lastClr="000000"/>
                          </a:solidFill>
                        </a:rPr>
                        <a:t>企画名</a:t>
                      </a:r>
                      <a:endParaRPr kumimoji="1" lang="ja-JP"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kumimoji="1" lang="ja-JP" altLang="en-US" b="0" dirty="0" smtClean="0">
                          <a:solidFill>
                            <a:sysClr val="windowText" lastClr="000000"/>
                          </a:solidFill>
                        </a:rPr>
                        <a:t>社員紹介</a:t>
                      </a:r>
                      <a:endParaRPr kumimoji="1" lang="ja-JP"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5" name="表 4"/>
          <p:cNvGraphicFramePr>
            <a:graphicFrameLocks noGrp="1"/>
          </p:cNvGraphicFramePr>
          <p:nvPr>
            <p:extLst>
              <p:ext uri="{D42A27DB-BD31-4B8C-83A1-F6EECF244321}">
                <p14:modId xmlns:p14="http://schemas.microsoft.com/office/powerpoint/2010/main" val="1239889707"/>
              </p:ext>
            </p:extLst>
          </p:nvPr>
        </p:nvGraphicFramePr>
        <p:xfrm>
          <a:off x="338203" y="1283337"/>
          <a:ext cx="11446006" cy="4754880"/>
        </p:xfrm>
        <a:graphic>
          <a:graphicData uri="http://schemas.openxmlformats.org/drawingml/2006/table">
            <a:tbl>
              <a:tblPr firstRow="1" bandRow="1">
                <a:tableStyleId>{5C22544A-7EE6-4342-B048-85BDC9FD1C3A}</a:tableStyleId>
              </a:tblPr>
              <a:tblGrid>
                <a:gridCol w="2176747"/>
                <a:gridCol w="9269259"/>
              </a:tblGrid>
              <a:tr h="370840">
                <a:tc>
                  <a:txBody>
                    <a:bodyPr/>
                    <a:lstStyle/>
                    <a:p>
                      <a:r>
                        <a:rPr kumimoji="1" lang="ja-JP" altLang="en-US" b="0" dirty="0" smtClean="0">
                          <a:ln>
                            <a:solidFill>
                              <a:schemeClr val="tx1"/>
                            </a:solidFill>
                          </a:ln>
                          <a:solidFill>
                            <a:schemeClr val="tx1"/>
                          </a:solidFill>
                          <a:latin typeface="+mn-lt"/>
                        </a:rPr>
                        <a:t>レイアウト</a:t>
                      </a:r>
                      <a:endParaRPr kumimoji="1" lang="ja-JP" altLang="en-US" b="0" dirty="0">
                        <a:ln>
                          <a:solidFill>
                            <a:schemeClr val="tx1"/>
                          </a:solidFill>
                        </a:ln>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ja-JP" altLang="en-US" b="0" dirty="0" smtClean="0">
                          <a:solidFill>
                            <a:schemeClr val="tx1"/>
                          </a:solidFill>
                          <a:effectLst/>
                        </a:rPr>
                        <a:t>現状</a:t>
                      </a:r>
                      <a:r>
                        <a:rPr lang="ja-JP" altLang="en-US" b="0" dirty="0" smtClean="0">
                          <a:solidFill>
                            <a:schemeClr val="tx1"/>
                          </a:solidFill>
                          <a:effectLst/>
                        </a:rPr>
                        <a:t>、すべてテキストのみのコンテンツとなっており、コンテンツの時間軸がわかりにくくなっている。</a:t>
                      </a:r>
                      <a:endParaRPr lang="en-US" altLang="ja-JP" b="0" dirty="0" smtClean="0">
                        <a:solidFill>
                          <a:schemeClr val="tx1"/>
                        </a:solidFill>
                        <a:effectLst/>
                      </a:endParaRPr>
                    </a:p>
                    <a:p>
                      <a:r>
                        <a:rPr lang="ja-JP" altLang="en-US" b="0" dirty="0" smtClean="0">
                          <a:solidFill>
                            <a:schemeClr val="tx1"/>
                          </a:solidFill>
                          <a:effectLst/>
                        </a:rPr>
                        <a:t>社員の人生を年表にまとめることで、</a:t>
                      </a:r>
                      <a:r>
                        <a:rPr lang="ja-JP" altLang="en-US" b="0" smtClean="0">
                          <a:solidFill>
                            <a:schemeClr val="tx1"/>
                          </a:solidFill>
                          <a:effectLst/>
                        </a:rPr>
                        <a:t>情報を視覚的に整理し、経験</a:t>
                      </a:r>
                      <a:r>
                        <a:rPr lang="ja-JP" altLang="en-US" b="0" dirty="0" smtClean="0">
                          <a:solidFill>
                            <a:schemeClr val="tx1"/>
                          </a:solidFill>
                          <a:effectLst/>
                        </a:rPr>
                        <a:t>や経歴を紹介する企画の特徴を最大限に生かすことができる。</a:t>
                      </a:r>
                      <a:endParaRPr lang="en-US" altLang="ja-JP" b="0" dirty="0" smtClean="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87565">
                <a:tc>
                  <a:txBody>
                    <a:bodyPr/>
                    <a:lstStyle/>
                    <a:p>
                      <a:r>
                        <a:rPr kumimoji="1" lang="ja-JP" altLang="en-US" b="0" dirty="0" smtClean="0">
                          <a:ln>
                            <a:solidFill>
                              <a:schemeClr val="tx1"/>
                            </a:solidFill>
                          </a:ln>
                          <a:solidFill>
                            <a:schemeClr val="tx1"/>
                          </a:solidFill>
                          <a:latin typeface="+mn-lt"/>
                        </a:rPr>
                        <a:t>トーン</a:t>
                      </a:r>
                      <a:endParaRPr kumimoji="1" lang="ja-JP" altLang="en-US" b="0" dirty="0">
                        <a:ln>
                          <a:solidFill>
                            <a:schemeClr val="tx1"/>
                          </a:solidFill>
                        </a:ln>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kumimoji="1" lang="ja-JP" altLang="en-US" sz="1800" b="0" kern="1200" dirty="0" smtClean="0">
                          <a:solidFill>
                            <a:schemeClr val="dk1"/>
                          </a:solidFill>
                          <a:effectLst/>
                          <a:latin typeface="+mj-ea"/>
                          <a:ea typeface="+mn-ea"/>
                          <a:cs typeface="+mn-cs"/>
                        </a:rPr>
                        <a:t>安心・安全といったイメージを想起しやすいブルーを使用することで、</a:t>
                      </a:r>
                      <a:r>
                        <a:rPr kumimoji="1" lang="en-US" altLang="ja-JP" sz="1800" b="0" kern="1200" dirty="0" smtClean="0">
                          <a:solidFill>
                            <a:schemeClr val="dk1"/>
                          </a:solidFill>
                          <a:effectLst/>
                          <a:latin typeface="+mj-ea"/>
                          <a:ea typeface="+mn-ea"/>
                          <a:cs typeface="+mn-cs"/>
                        </a:rPr>
                        <a:t>IT</a:t>
                      </a:r>
                      <a:r>
                        <a:rPr kumimoji="1" lang="ja-JP" altLang="en-US" sz="1800" b="0" kern="1200" dirty="0" smtClean="0">
                          <a:solidFill>
                            <a:schemeClr val="dk1"/>
                          </a:solidFill>
                          <a:effectLst/>
                          <a:latin typeface="+mj-ea"/>
                          <a:ea typeface="+mn-ea"/>
                          <a:cs typeface="+mn-cs"/>
                        </a:rPr>
                        <a:t>企業らしいスマートな印象を読み手に与えます。</a:t>
                      </a:r>
                      <a:endParaRPr kumimoji="1" lang="en-US" altLang="ja-JP" sz="1800" b="0" kern="1200" dirty="0" smtClean="0">
                        <a:solidFill>
                          <a:schemeClr val="dk1"/>
                        </a:solidFill>
                        <a:effectLst/>
                        <a:latin typeface="+mj-ea"/>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800" b="0" kern="1200" dirty="0" smtClean="0">
                          <a:solidFill>
                            <a:schemeClr val="dk1"/>
                          </a:solidFill>
                          <a:effectLst/>
                          <a:latin typeface="+mj-ea"/>
                          <a:ea typeface="+mn-ea"/>
                          <a:cs typeface="+mn-cs"/>
                        </a:rPr>
                        <a:t>また、半透明の色や白抜きの文字を使用することでさらにクリアなイメージを与えます。</a:t>
                      </a:r>
                      <a:endParaRPr lang="ja-JP" altLang="en-US" b="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kumimoji="1" lang="ja-JP" altLang="en-US" b="0" dirty="0" smtClean="0">
                          <a:ln>
                            <a:solidFill>
                              <a:schemeClr val="tx1"/>
                            </a:solidFill>
                          </a:ln>
                          <a:solidFill>
                            <a:schemeClr val="tx1"/>
                          </a:solidFill>
                          <a:latin typeface="+mn-lt"/>
                        </a:rPr>
                        <a:t>タイトル</a:t>
                      </a:r>
                      <a:endParaRPr kumimoji="1" lang="ja-JP" altLang="en-US" b="0" dirty="0">
                        <a:ln>
                          <a:solidFill>
                            <a:schemeClr val="tx1"/>
                          </a:solidFill>
                        </a:ln>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ja-JP" altLang="en-US" b="0" dirty="0" smtClean="0">
                          <a:effectLst/>
                        </a:rPr>
                        <a:t>現状、タイトルとリード文が離れすぎていて繋がりがわかりずらくなっており、かつテーマよりタイトルが目立ってしまっている。</a:t>
                      </a:r>
                      <a:endParaRPr lang="en-US" altLang="ja-JP" b="0" dirty="0" smtClean="0">
                        <a:effectLst/>
                      </a:endParaRPr>
                    </a:p>
                    <a:p>
                      <a:r>
                        <a:rPr lang="ja-JP" altLang="en-US" b="0" dirty="0" smtClean="0">
                          <a:effectLst/>
                        </a:rPr>
                        <a:t>タイトルとリード文を一箇所にまとめることで企画の意図をわかりやすく伝えることができます。</a:t>
                      </a:r>
                      <a:endParaRPr lang="en-US" altLang="ja-JP" b="0" dirty="0" smtClean="0">
                        <a:effectLst/>
                      </a:endParaRPr>
                    </a:p>
                    <a:p>
                      <a:r>
                        <a:rPr lang="ja-JP" altLang="en-US" b="0" dirty="0" smtClean="0">
                          <a:effectLst/>
                        </a:rPr>
                        <a:t>また、これらをコンテンツに一部重ねることでタイトル・リード文・コンテンツに一体感を演出します。</a:t>
                      </a:r>
                      <a:endParaRPr lang="en-US" altLang="ja-JP" b="0" dirty="0" smtClean="0">
                        <a:effectLst/>
                      </a:endParaRPr>
                    </a:p>
                    <a:p>
                      <a:r>
                        <a:rPr lang="ja-JP" altLang="en-US" b="0" dirty="0" smtClean="0">
                          <a:effectLst/>
                        </a:rPr>
                        <a:t>＊書体はトーンに合わせたものにし、罫線の上にタイトルとリード文を挿入します。</a:t>
                      </a:r>
                      <a:endParaRPr lang="ja-JP" altLang="en-US" b="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ja-JP" altLang="en-US" b="0" dirty="0" smtClean="0">
                          <a:effectLst/>
                          <a:latin typeface="+mn-lt"/>
                        </a:rPr>
                        <a:t>号番号</a:t>
                      </a:r>
                      <a:br>
                        <a:rPr lang="ja-JP" altLang="en-US" b="0" dirty="0" smtClean="0">
                          <a:effectLst/>
                          <a:latin typeface="+mn-lt"/>
                        </a:rPr>
                      </a:br>
                      <a:r>
                        <a:rPr lang="ja-JP" altLang="en-US" b="0" dirty="0" smtClean="0">
                          <a:effectLst/>
                          <a:latin typeface="+mn-lt"/>
                        </a:rPr>
                        <a:t>その他あしらい</a:t>
                      </a:r>
                      <a:endParaRPr lang="ja-JP" altLang="en-US" b="0" dirty="0">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ja-JP" altLang="en-US" b="0" dirty="0" smtClean="0"/>
                        <a:t>細い直線を用いることでレイアウト全体のバランスがとれ、すっきりした印象を与えます。</a:t>
                      </a:r>
                      <a:endParaRPr kumimoji="1" lang="ja-JP" altLang="en-US" b="0" dirty="0">
                        <a:ln>
                          <a:solidFill>
                            <a:schemeClr val="tx1"/>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7706945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p:cNvGraphicFramePr>
            <a:graphicFrameLocks noGrp="1"/>
          </p:cNvGraphicFramePr>
          <p:nvPr>
            <p:extLst>
              <p:ext uri="{D42A27DB-BD31-4B8C-83A1-F6EECF244321}">
                <p14:modId xmlns:p14="http://schemas.microsoft.com/office/powerpoint/2010/main" val="839263745"/>
              </p:ext>
            </p:extLst>
          </p:nvPr>
        </p:nvGraphicFramePr>
        <p:xfrm>
          <a:off x="338203" y="356411"/>
          <a:ext cx="8128000" cy="741680"/>
        </p:xfrm>
        <a:graphic>
          <a:graphicData uri="http://schemas.openxmlformats.org/drawingml/2006/table">
            <a:tbl>
              <a:tblPr firstRow="1" bandRow="1">
                <a:tableStyleId>{5C22544A-7EE6-4342-B048-85BDC9FD1C3A}</a:tableStyleId>
              </a:tblPr>
              <a:tblGrid>
                <a:gridCol w="1851070"/>
                <a:gridCol w="6276930"/>
              </a:tblGrid>
              <a:tr h="370840">
                <a:tc>
                  <a:txBody>
                    <a:bodyPr/>
                    <a:lstStyle/>
                    <a:p>
                      <a:r>
                        <a:rPr kumimoji="1" lang="ja-JP" altLang="en-US" b="0" dirty="0" smtClean="0">
                          <a:solidFill>
                            <a:sysClr val="windowText" lastClr="000000"/>
                          </a:solidFill>
                        </a:rPr>
                        <a:t>クライアント</a:t>
                      </a:r>
                      <a:endParaRPr kumimoji="1" lang="ja-JP"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kumimoji="1" lang="en-US" altLang="ja-JP" b="0" dirty="0" smtClean="0">
                          <a:solidFill>
                            <a:sysClr val="windowText" lastClr="000000"/>
                          </a:solidFill>
                        </a:rPr>
                        <a:t>IKI</a:t>
                      </a:r>
                      <a:endParaRPr kumimoji="1" lang="ja-JP"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r>
                        <a:rPr kumimoji="1" lang="ja-JP" altLang="en-US" b="0" dirty="0" smtClean="0">
                          <a:solidFill>
                            <a:sysClr val="windowText" lastClr="000000"/>
                          </a:solidFill>
                        </a:rPr>
                        <a:t>企画名</a:t>
                      </a:r>
                      <a:endParaRPr kumimoji="1" lang="ja-JP"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kumimoji="1" lang="ja-JP" altLang="en-US" b="0" dirty="0" smtClean="0">
                          <a:solidFill>
                            <a:sysClr val="windowText" lastClr="000000"/>
                          </a:solidFill>
                        </a:rPr>
                        <a:t>商品紹介</a:t>
                      </a:r>
                      <a:endParaRPr kumimoji="1" lang="ja-JP"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5" name="表 4"/>
          <p:cNvGraphicFramePr>
            <a:graphicFrameLocks noGrp="1"/>
          </p:cNvGraphicFramePr>
          <p:nvPr>
            <p:extLst>
              <p:ext uri="{D42A27DB-BD31-4B8C-83A1-F6EECF244321}">
                <p14:modId xmlns:p14="http://schemas.microsoft.com/office/powerpoint/2010/main" val="1761705045"/>
              </p:ext>
            </p:extLst>
          </p:nvPr>
        </p:nvGraphicFramePr>
        <p:xfrm>
          <a:off x="338203" y="1283337"/>
          <a:ext cx="11446006" cy="5303520"/>
        </p:xfrm>
        <a:graphic>
          <a:graphicData uri="http://schemas.openxmlformats.org/drawingml/2006/table">
            <a:tbl>
              <a:tblPr firstRow="1" bandRow="1">
                <a:tableStyleId>{5C22544A-7EE6-4342-B048-85BDC9FD1C3A}</a:tableStyleId>
              </a:tblPr>
              <a:tblGrid>
                <a:gridCol w="2176747"/>
                <a:gridCol w="9269259"/>
              </a:tblGrid>
              <a:tr h="370840">
                <a:tc>
                  <a:txBody>
                    <a:bodyPr/>
                    <a:lstStyle/>
                    <a:p>
                      <a:r>
                        <a:rPr kumimoji="1" lang="ja-JP" altLang="en-US" b="0" dirty="0" smtClean="0">
                          <a:ln>
                            <a:solidFill>
                              <a:schemeClr val="tx1"/>
                            </a:solidFill>
                          </a:ln>
                          <a:solidFill>
                            <a:schemeClr val="tx1"/>
                          </a:solidFill>
                          <a:latin typeface="+mn-lt"/>
                        </a:rPr>
                        <a:t>レイアウト</a:t>
                      </a:r>
                      <a:endParaRPr kumimoji="1" lang="ja-JP" altLang="en-US" b="0" dirty="0">
                        <a:ln>
                          <a:solidFill>
                            <a:schemeClr val="tx1"/>
                          </a:solidFill>
                        </a:ln>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ja-JP" altLang="en-US" sz="1800" b="0" dirty="0" smtClean="0">
                          <a:solidFill>
                            <a:schemeClr val="tx1"/>
                          </a:solidFill>
                          <a:effectLst/>
                          <a:latin typeface="+mj-ea"/>
                          <a:ea typeface="+mj-ea"/>
                        </a:rPr>
                        <a:t>現状、商品紹介とインタビュー記事が全てテキストで紹介されていて、それらの関連と内容の理解に多少時間を要する。</a:t>
                      </a:r>
                      <a:endParaRPr lang="en-US" altLang="ja-JP" sz="1800" b="0" dirty="0" smtClean="0">
                        <a:solidFill>
                          <a:schemeClr val="tx1"/>
                        </a:solidFill>
                        <a:effectLst/>
                        <a:latin typeface="+mj-ea"/>
                        <a:ea typeface="+mj-ea"/>
                      </a:endParaRPr>
                    </a:p>
                    <a:p>
                      <a:r>
                        <a:rPr lang="ja-JP" altLang="en-US" sz="1800" b="0" dirty="0" smtClean="0">
                          <a:solidFill>
                            <a:schemeClr val="tx1"/>
                          </a:solidFill>
                          <a:effectLst/>
                          <a:latin typeface="+mj-ea"/>
                          <a:ea typeface="+mj-ea"/>
                        </a:rPr>
                        <a:t>商品に関する情報をイラストで表現することで視覚的にわかりやすく表現します。</a:t>
                      </a:r>
                      <a:endParaRPr lang="en-US" altLang="ja-JP" sz="1800" b="0" dirty="0" smtClean="0">
                        <a:solidFill>
                          <a:schemeClr val="tx1"/>
                        </a:solidFill>
                        <a:effectLst/>
                        <a:latin typeface="+mj-ea"/>
                        <a:ea typeface="+mj-ea"/>
                      </a:endParaRPr>
                    </a:p>
                    <a:p>
                      <a:r>
                        <a:rPr lang="ja-JP" altLang="en-US" sz="1800" b="0" dirty="0" smtClean="0">
                          <a:solidFill>
                            <a:schemeClr val="tx1"/>
                          </a:solidFill>
                          <a:effectLst/>
                          <a:latin typeface="+mj-ea"/>
                          <a:ea typeface="+mj-ea"/>
                        </a:rPr>
                        <a:t>また、紙面の上半分を商品紹介、下半分をインタビュー記事にすることで情報を整理し、読み手にわかりやすいように</a:t>
                      </a:r>
                      <a:r>
                        <a:rPr kumimoji="1" lang="ja-JP" altLang="en-US" sz="1800" b="0" kern="1200" dirty="0" smtClean="0">
                          <a:solidFill>
                            <a:schemeClr val="tx1"/>
                          </a:solidFill>
                          <a:effectLst/>
                          <a:latin typeface="+mj-ea"/>
                          <a:ea typeface="+mn-ea"/>
                          <a:cs typeface="+mn-cs"/>
                        </a:rPr>
                        <a:t>複雑な情報を</a:t>
                      </a:r>
                      <a:r>
                        <a:rPr lang="ja-JP" altLang="en-US" sz="1800" b="0" dirty="0" smtClean="0">
                          <a:solidFill>
                            <a:schemeClr val="tx1"/>
                          </a:solidFill>
                          <a:effectLst/>
                          <a:latin typeface="+mj-ea"/>
                          <a:ea typeface="+mj-ea"/>
                        </a:rPr>
                        <a:t>配置します。</a:t>
                      </a:r>
                      <a:endParaRPr lang="en-US" altLang="ja-JP" sz="1800" b="0" dirty="0" smtClean="0">
                        <a:solidFill>
                          <a:schemeClr val="tx1"/>
                        </a:solidFill>
                        <a:effectLst/>
                        <a:latin typeface="+mj-ea"/>
                        <a:ea typeface="+mj-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87565">
                <a:tc>
                  <a:txBody>
                    <a:bodyPr/>
                    <a:lstStyle/>
                    <a:p>
                      <a:r>
                        <a:rPr kumimoji="1" lang="ja-JP" altLang="en-US" b="0" dirty="0" smtClean="0">
                          <a:ln>
                            <a:solidFill>
                              <a:schemeClr val="tx1"/>
                            </a:solidFill>
                          </a:ln>
                          <a:solidFill>
                            <a:schemeClr val="tx1"/>
                          </a:solidFill>
                          <a:latin typeface="+mn-lt"/>
                        </a:rPr>
                        <a:t>カラートーン</a:t>
                      </a:r>
                      <a:endParaRPr kumimoji="1" lang="ja-JP" altLang="en-US" b="0" dirty="0">
                        <a:ln>
                          <a:solidFill>
                            <a:schemeClr val="tx1"/>
                          </a:solidFill>
                        </a:ln>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800" b="0" dirty="0" smtClean="0">
                          <a:effectLst/>
                          <a:latin typeface="+mj-ea"/>
                          <a:ea typeface="+mj-ea"/>
                        </a:rPr>
                        <a:t>紙面の背景は</a:t>
                      </a:r>
                      <a:r>
                        <a:rPr kumimoji="1" lang="ja-JP" altLang="en-US" sz="1800" b="0" kern="1200" dirty="0" smtClean="0">
                          <a:solidFill>
                            <a:schemeClr val="dk1"/>
                          </a:solidFill>
                          <a:effectLst/>
                          <a:latin typeface="+mj-ea"/>
                          <a:ea typeface="+mn-ea"/>
                          <a:cs typeface="+mn-cs"/>
                        </a:rPr>
                        <a:t>上半分の商品紹介の部分をホワイト、</a:t>
                      </a:r>
                      <a:r>
                        <a:rPr lang="ja-JP" altLang="en-US" sz="1800" b="0" dirty="0" smtClean="0">
                          <a:effectLst/>
                          <a:latin typeface="+mj-ea"/>
                          <a:ea typeface="+mj-ea"/>
                        </a:rPr>
                        <a:t>下半分のインタビュー部分をブルーにすることで</a:t>
                      </a:r>
                      <a:r>
                        <a:rPr kumimoji="1" lang="ja-JP" altLang="en-US" sz="1800" b="0" kern="1200" dirty="0" smtClean="0">
                          <a:solidFill>
                            <a:schemeClr val="dk1"/>
                          </a:solidFill>
                          <a:effectLst/>
                          <a:latin typeface="+mj-ea"/>
                          <a:ea typeface="+mn-ea"/>
                          <a:cs typeface="+mn-cs"/>
                        </a:rPr>
                        <a:t>、</a:t>
                      </a:r>
                      <a:r>
                        <a:rPr lang="en-US" altLang="ja-JP" sz="1800" b="0" dirty="0" smtClean="0">
                          <a:effectLst/>
                          <a:latin typeface="+mj-ea"/>
                          <a:ea typeface="+mj-ea"/>
                        </a:rPr>
                        <a:t>IT</a:t>
                      </a:r>
                      <a:r>
                        <a:rPr lang="ja-JP" altLang="en-US" sz="1800" b="0" dirty="0" smtClean="0">
                          <a:effectLst/>
                          <a:latin typeface="+mj-ea"/>
                          <a:ea typeface="+mj-ea"/>
                        </a:rPr>
                        <a:t>企業らしい洗練された印象を与えます。</a:t>
                      </a:r>
                      <a:endParaRPr lang="en-US" altLang="ja-JP" sz="1800" b="0" dirty="0" smtClean="0">
                        <a:effectLst/>
                        <a:latin typeface="+mj-ea"/>
                        <a:ea typeface="+mj-ea"/>
                      </a:endParaRPr>
                    </a:p>
                    <a:p>
                      <a:r>
                        <a:rPr lang="ja-JP" altLang="en-US" sz="1800" b="0" dirty="0" smtClean="0">
                          <a:effectLst/>
                          <a:latin typeface="+mj-ea"/>
                          <a:ea typeface="+mj-ea"/>
                        </a:rPr>
                        <a:t>このような配色は、</a:t>
                      </a:r>
                      <a:r>
                        <a:rPr kumimoji="1" lang="ja-JP" altLang="en-US" sz="1800" b="0" kern="1200" dirty="0" smtClean="0">
                          <a:solidFill>
                            <a:schemeClr val="dk1"/>
                          </a:solidFill>
                          <a:effectLst/>
                          <a:latin typeface="+mj-ea"/>
                          <a:ea typeface="+mn-ea"/>
                          <a:cs typeface="+mn-cs"/>
                        </a:rPr>
                        <a:t>安心や安全など落ちついた印象を読み手に与えるので、大切なデータを取り扱う商品イメージに適したものとなります。</a:t>
                      </a:r>
                      <a:endParaRPr lang="ja-JP" altLang="en-US" sz="1800" b="0" dirty="0">
                        <a:effectLst/>
                        <a:latin typeface="+mj-ea"/>
                        <a:ea typeface="+mj-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kumimoji="1" lang="ja-JP" altLang="en-US" b="0" dirty="0" smtClean="0">
                          <a:ln>
                            <a:solidFill>
                              <a:schemeClr val="tx1"/>
                            </a:solidFill>
                          </a:ln>
                          <a:solidFill>
                            <a:schemeClr val="tx1"/>
                          </a:solidFill>
                          <a:latin typeface="+mn-lt"/>
                        </a:rPr>
                        <a:t>タイトル</a:t>
                      </a:r>
                      <a:endParaRPr kumimoji="1" lang="ja-JP" altLang="en-US" b="0" dirty="0">
                        <a:ln>
                          <a:solidFill>
                            <a:schemeClr val="tx1"/>
                          </a:solidFill>
                        </a:ln>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ja-JP" altLang="en-US" sz="1800" b="0" dirty="0" smtClean="0">
                          <a:effectLst/>
                          <a:latin typeface="+mj-ea"/>
                          <a:ea typeface="+mj-ea"/>
                        </a:rPr>
                        <a:t>サービスをイラストで表現</a:t>
                      </a:r>
                      <a:r>
                        <a:rPr lang="ja-JP" altLang="en-US" sz="1800" b="0" smtClean="0">
                          <a:effectLst/>
                          <a:latin typeface="+mj-ea"/>
                          <a:ea typeface="+mj-ea"/>
                        </a:rPr>
                        <a:t>し、円</a:t>
                      </a:r>
                      <a:r>
                        <a:rPr lang="ja-JP" altLang="en-US" sz="1800" b="0" dirty="0" smtClean="0">
                          <a:effectLst/>
                          <a:latin typeface="+mj-ea"/>
                          <a:ea typeface="+mj-ea"/>
                        </a:rPr>
                        <a:t>で囲み、すぐ近くにサービス名も記載することで、商品紹介ページであることを強調します。</a:t>
                      </a:r>
                      <a:endParaRPr lang="en-US" altLang="ja-JP" sz="1800" b="0" dirty="0" smtClean="0">
                        <a:effectLst/>
                        <a:latin typeface="+mj-ea"/>
                        <a:ea typeface="+mj-ea"/>
                      </a:endParaRPr>
                    </a:p>
                    <a:p>
                      <a:r>
                        <a:rPr lang="ja-JP" altLang="en-US" sz="1800" b="0" dirty="0" smtClean="0">
                          <a:effectLst/>
                          <a:latin typeface="+mj-ea"/>
                          <a:ea typeface="+mj-ea"/>
                        </a:rPr>
                        <a:t>＊コーナーやタイトルはキャッチコピーより目立たないほどの大きさで配置します。</a:t>
                      </a:r>
                      <a:endParaRPr lang="en-US" altLang="ja-JP" sz="1800" b="0" dirty="0" smtClean="0">
                        <a:effectLst/>
                        <a:latin typeface="+mj-ea"/>
                        <a:ea typeface="+mj-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ja-JP" altLang="en-US" b="0" dirty="0" smtClean="0">
                          <a:effectLst/>
                          <a:latin typeface="+mn-lt"/>
                        </a:rPr>
                        <a:t>イラスト</a:t>
                      </a:r>
                      <a:endParaRPr lang="ja-JP" altLang="en-US" b="0" dirty="0">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kumimoji="1" lang="en-US" altLang="ja-JP" sz="1800" b="0" dirty="0" smtClean="0">
                          <a:ln>
                            <a:solidFill>
                              <a:schemeClr val="tx1"/>
                            </a:solidFill>
                          </a:ln>
                          <a:solidFill>
                            <a:schemeClr val="tx1"/>
                          </a:solidFill>
                          <a:latin typeface="+mj-ea"/>
                          <a:ea typeface="+mj-ea"/>
                        </a:rPr>
                        <a:t>IT</a:t>
                      </a:r>
                      <a:r>
                        <a:rPr kumimoji="1" lang="ja-JP" altLang="en-US" sz="1800" b="0" dirty="0" smtClean="0">
                          <a:ln>
                            <a:solidFill>
                              <a:schemeClr val="tx1"/>
                            </a:solidFill>
                          </a:ln>
                          <a:solidFill>
                            <a:schemeClr val="tx1"/>
                          </a:solidFill>
                          <a:latin typeface="+mj-ea"/>
                          <a:ea typeface="+mj-ea"/>
                        </a:rPr>
                        <a:t>業界の堅実でクリアなイメージを表現するため、線をなるべく使用しないイラストにすることでフラットな印象を与えます。</a:t>
                      </a:r>
                      <a:endParaRPr kumimoji="1" lang="en-US" altLang="ja-JP" sz="1800" b="0" dirty="0" smtClean="0">
                        <a:ln>
                          <a:solidFill>
                            <a:schemeClr val="tx1"/>
                          </a:solidFill>
                        </a:ln>
                        <a:solidFill>
                          <a:schemeClr val="tx1"/>
                        </a:solidFill>
                        <a:latin typeface="+mj-ea"/>
                        <a:ea typeface="+mj-ea"/>
                      </a:endParaRPr>
                    </a:p>
                    <a:p>
                      <a:r>
                        <a:rPr kumimoji="1" lang="ja-JP" altLang="en-US" sz="1800" b="0" dirty="0" smtClean="0">
                          <a:ln>
                            <a:solidFill>
                              <a:schemeClr val="tx1"/>
                            </a:solidFill>
                          </a:ln>
                          <a:solidFill>
                            <a:schemeClr val="tx1"/>
                          </a:solidFill>
                          <a:latin typeface="+mj-ea"/>
                          <a:ea typeface="+mj-ea"/>
                        </a:rPr>
                        <a:t>トーンに関しては、紙面全体では使用しない鮮やかな色を用いることでイラストを最も強調することができます。</a:t>
                      </a:r>
                      <a:endParaRPr kumimoji="1" lang="en-US" altLang="ja-JP" sz="1800" b="0" dirty="0" smtClean="0">
                        <a:ln>
                          <a:solidFill>
                            <a:schemeClr val="tx1"/>
                          </a:solidFill>
                        </a:ln>
                        <a:solidFill>
                          <a:schemeClr val="tx1"/>
                        </a:solidFill>
                        <a:latin typeface="+mj-ea"/>
                        <a:ea typeface="+mj-ea"/>
                      </a:endParaRPr>
                    </a:p>
                    <a:p>
                      <a:r>
                        <a:rPr kumimoji="1" lang="ja-JP" altLang="en-US" sz="1800" b="0" dirty="0" smtClean="0">
                          <a:ln>
                            <a:solidFill>
                              <a:schemeClr val="tx1"/>
                            </a:solidFill>
                          </a:ln>
                          <a:solidFill>
                            <a:schemeClr val="tx1"/>
                          </a:solidFill>
                          <a:latin typeface="+mj-ea"/>
                          <a:ea typeface="+mj-ea"/>
                        </a:rPr>
                        <a:t>＊実際のイラストでは名刺交換など具体的なシーンを表現することで、商品を使用する際のイメージを喚起しやすくなります。</a:t>
                      </a:r>
                      <a:endParaRPr kumimoji="1" lang="ja-JP" altLang="en-US" sz="1800" b="0" dirty="0">
                        <a:ln>
                          <a:solidFill>
                            <a:schemeClr val="tx1"/>
                          </a:solidFill>
                        </a:ln>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438898309"/>
      </p:ext>
    </p:extLst>
  </p:cSld>
  <p:clrMapOvr>
    <a:masterClrMapping/>
  </p:clrMapOvr>
  <p:timing>
    <p:tnLst>
      <p:par>
        <p:cTn id="1" dur="indefinite" restart="never" nodeType="tmRoot"/>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TotalTime>
  <Words>721</Words>
  <Application>Microsoft Macintosh PowerPoint</Application>
  <PresentationFormat>ワイド画面</PresentationFormat>
  <Paragraphs>51</Paragraphs>
  <Slides>3</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3</vt:i4>
      </vt:variant>
    </vt:vector>
  </HeadingPairs>
  <TitlesOfParts>
    <vt:vector size="7" baseType="lpstr">
      <vt:lpstr>Arial</vt:lpstr>
      <vt:lpstr>Yu Gothic</vt:lpstr>
      <vt:lpstr>Yu Gothic Light</vt:lpstr>
      <vt:lpstr>ホワイト</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Microsoft Office ユーザー</dc:creator>
  <cp:lastModifiedBy>Microsoft Office ユーザー</cp:lastModifiedBy>
  <cp:revision>81</cp:revision>
  <dcterms:created xsi:type="dcterms:W3CDTF">2017-11-30T08:01:28Z</dcterms:created>
  <dcterms:modified xsi:type="dcterms:W3CDTF">2017-12-07T10:06:31Z</dcterms:modified>
</cp:coreProperties>
</file>