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74"/>
  </p:normalViewPr>
  <p:slideViewPr>
    <p:cSldViewPr snapToGrid="0" snapToObjects="1">
      <p:cViewPr varScale="1">
        <p:scale>
          <a:sx n="102" d="100"/>
          <a:sy n="102" d="100"/>
        </p:scale>
        <p:origin x="4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B1EEA-4EA5-4945-A159-92056D1B3D2A}" type="datetimeFigureOut">
              <a:rPr kumimoji="1" lang="ja-JP" altLang="en-US" smtClean="0"/>
              <a:t>2017/12/7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6960B-4493-F64A-A24A-3D1F747AFEB7}" type="slidenum">
              <a:rPr kumimoji="1" lang="ja-JP" altLang="en-US" smtClean="0"/>
              <a:t>‹#›</a:t>
            </a:fld>
            <a:endParaRPr kumimoji="1" lang="ja-JP" altLang="en-US"/>
          </a:p>
        </p:txBody>
      </p:sp>
    </p:spTree>
    <p:extLst>
      <p:ext uri="{BB962C8B-B14F-4D97-AF65-F5344CB8AC3E}">
        <p14:creationId xmlns:p14="http://schemas.microsoft.com/office/powerpoint/2010/main" val="18483927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3532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83588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98632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25483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89353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31183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18755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50118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906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71326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5125479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ACFD0-2B53-434B-955D-7560FE0C045B}" type="datetimeFigureOut">
              <a:rPr kumimoji="1" lang="ja-JP" altLang="en-US" smtClean="0"/>
              <a:t>2017/12/7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21346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1866741277"/>
              </p:ext>
            </p:extLst>
          </p:nvPr>
        </p:nvGraphicFramePr>
        <p:xfrm>
          <a:off x="338203" y="356411"/>
          <a:ext cx="8128000" cy="741680"/>
        </p:xfrm>
        <a:graphic>
          <a:graphicData uri="http://schemas.openxmlformats.org/drawingml/2006/table">
            <a:tbl>
              <a:tblPr firstRow="1" bandRow="1">
                <a:tableStyleId>{5C22544A-7EE6-4342-B048-85BDC9FD1C3A}</a:tableStyleId>
              </a:tblPr>
              <a:tblGrid>
                <a:gridCol w="1851070"/>
                <a:gridCol w="6276930"/>
              </a:tblGrid>
              <a:tr h="370840">
                <a:tc>
                  <a:txBody>
                    <a:bodyPr/>
                    <a:lstStyle/>
                    <a:p>
                      <a:r>
                        <a:rPr kumimoji="1" lang="ja-JP" altLang="en-US" b="0" dirty="0" smtClean="0">
                          <a:solidFill>
                            <a:sysClr val="windowText" lastClr="000000"/>
                          </a:solidFill>
                        </a:rPr>
                        <a:t>クライアント</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伊藤園さま</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kumimoji="1" lang="ja-JP" altLang="en-US" b="0" dirty="0" smtClean="0">
                          <a:solidFill>
                            <a:sysClr val="windowText" lastClr="000000"/>
                          </a:solidFill>
                        </a:rPr>
                        <a:t>企画名</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社内報　商品紹介（</a:t>
                      </a:r>
                      <a:r>
                        <a:rPr kumimoji="1" lang="en-US" altLang="ja-JP" b="0" dirty="0" smtClean="0">
                          <a:solidFill>
                            <a:sysClr val="windowText" lastClr="000000"/>
                          </a:solidFill>
                        </a:rPr>
                        <a:t>A</a:t>
                      </a:r>
                      <a:r>
                        <a:rPr kumimoji="1" lang="ja-JP" altLang="en-US" b="0" dirty="0" smtClean="0">
                          <a:solidFill>
                            <a:sysClr val="windowText" lastClr="000000"/>
                          </a:solidFill>
                        </a:rPr>
                        <a:t>）</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308805646"/>
              </p:ext>
            </p:extLst>
          </p:nvPr>
        </p:nvGraphicFramePr>
        <p:xfrm>
          <a:off x="338203" y="1283337"/>
          <a:ext cx="11446006" cy="4754880"/>
        </p:xfrm>
        <a:graphic>
          <a:graphicData uri="http://schemas.openxmlformats.org/drawingml/2006/table">
            <a:tbl>
              <a:tblPr firstRow="1" bandRow="1">
                <a:tableStyleId>{5C22544A-7EE6-4342-B048-85BDC9FD1C3A}</a:tableStyleId>
              </a:tblPr>
              <a:tblGrid>
                <a:gridCol w="2176747"/>
                <a:gridCol w="9269259"/>
              </a:tblGrid>
              <a:tr h="370840">
                <a:tc>
                  <a:txBody>
                    <a:bodyPr/>
                    <a:lstStyle/>
                    <a:p>
                      <a:r>
                        <a:rPr kumimoji="1" lang="ja-JP" altLang="en-US" sz="1600" b="0" dirty="0" smtClean="0">
                          <a:ln>
                            <a:solidFill>
                              <a:schemeClr val="tx1"/>
                            </a:solidFill>
                          </a:ln>
                          <a:solidFill>
                            <a:schemeClr val="tx1"/>
                          </a:solidFill>
                          <a:latin typeface="+mn-lt"/>
                        </a:rPr>
                        <a:t>レイアウト</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600" b="0" dirty="0" smtClean="0">
                          <a:solidFill>
                            <a:schemeClr val="tx1"/>
                          </a:solidFill>
                          <a:effectLst/>
                        </a:rPr>
                        <a:t>現状、商品よりコラムの方が目立っており、タイトルを認識しづらい。</a:t>
                      </a:r>
                      <a:endParaRPr lang="en-US" altLang="ja-JP" sz="1600" b="0" dirty="0" smtClean="0">
                        <a:solidFill>
                          <a:schemeClr val="tx1"/>
                        </a:solidFill>
                        <a:effectLst/>
                      </a:endParaRPr>
                    </a:p>
                    <a:p>
                      <a:r>
                        <a:rPr lang="ja-JP" altLang="en-US" sz="1600" b="0" dirty="0" smtClean="0">
                          <a:solidFill>
                            <a:schemeClr val="tx1"/>
                          </a:solidFill>
                          <a:effectLst/>
                        </a:rPr>
                        <a:t>また、フリーレイアウトで商品の写真と紹介文の関連性が薄くなってしまっている。</a:t>
                      </a:r>
                      <a:endParaRPr lang="en-US" altLang="ja-JP" sz="1600" b="0" dirty="0" smtClean="0">
                        <a:solidFill>
                          <a:schemeClr val="tx1"/>
                        </a:solidFill>
                        <a:effectLst/>
                      </a:endParaRPr>
                    </a:p>
                    <a:p>
                      <a:r>
                        <a:rPr lang="ja-JP" altLang="en-US" sz="1600" b="0" dirty="0" smtClean="0">
                          <a:solidFill>
                            <a:schemeClr val="tx1"/>
                          </a:solidFill>
                          <a:effectLst/>
                        </a:rPr>
                        <a:t>紙面全体を「タイトル、商品写真、商品紹介文」と３分割することで情報を整理する。</a:t>
                      </a:r>
                      <a:endParaRPr lang="en-US" altLang="ja-JP" sz="1600" b="0" dirty="0" smtClean="0">
                        <a:solidFill>
                          <a:schemeClr val="tx1"/>
                        </a:solidFill>
                        <a:effectLst/>
                      </a:endParaRPr>
                    </a:p>
                    <a:p>
                      <a:r>
                        <a:rPr lang="ja-JP" altLang="en-US" sz="1600" b="0" dirty="0" smtClean="0">
                          <a:solidFill>
                            <a:schemeClr val="tx1"/>
                          </a:solidFill>
                          <a:effectLst/>
                        </a:rPr>
                        <a:t>中央のゾーンに商品写真を配置することで、新商品を強調し、その下のゾーンに写真に対応するように紹介文を入れることで商品と紹介文の関連性が強まり、商品の良さを伝えることができる。</a:t>
                      </a:r>
                      <a:endParaRPr lang="en-US" altLang="ja-JP" sz="1600" b="0" dirty="0" smtClean="0">
                        <a:solidFill>
                          <a:schemeClr val="tx1"/>
                        </a:solidFill>
                        <a:effectLst/>
                      </a:endParaRPr>
                    </a:p>
                    <a:p>
                      <a:r>
                        <a:rPr lang="ja-JP" altLang="en-US" sz="1600" b="0" dirty="0" smtClean="0">
                          <a:solidFill>
                            <a:schemeClr val="tx1"/>
                          </a:solidFill>
                          <a:effectLst/>
                        </a:rPr>
                        <a:t>＊タイトルは右上に、コラムは左上に配置することでその下の新商品を目立たせる。</a:t>
                      </a:r>
                      <a:endParaRPr lang="en-US" altLang="ja-JP" sz="1600" b="0" dirty="0" smtClean="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7565">
                <a:tc>
                  <a:txBody>
                    <a:bodyPr/>
                    <a:lstStyle/>
                    <a:p>
                      <a:r>
                        <a:rPr kumimoji="1" lang="ja-JP" altLang="en-US" sz="1600" b="0" dirty="0" smtClean="0">
                          <a:ln>
                            <a:solidFill>
                              <a:schemeClr val="tx1"/>
                            </a:solidFill>
                          </a:ln>
                          <a:solidFill>
                            <a:schemeClr val="tx1"/>
                          </a:solidFill>
                          <a:latin typeface="+mn-lt"/>
                        </a:rPr>
                        <a:t>トーン</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600" b="0" dirty="0" smtClean="0">
                          <a:effectLst/>
                        </a:rPr>
                        <a:t>ベースに落ち着いた色を使用することで、伊藤園らしい優しい印象を与えるとともに、商品の写真を目立たせることができる。</a:t>
                      </a:r>
                      <a:endParaRPr lang="en-US" altLang="ja-JP" sz="1600" b="0" dirty="0" smtClean="0">
                        <a:effectLst/>
                      </a:endParaRPr>
                    </a:p>
                    <a:p>
                      <a:r>
                        <a:rPr lang="ja-JP" altLang="en-US" sz="1600" b="0" dirty="0" smtClean="0">
                          <a:effectLst/>
                        </a:rPr>
                        <a:t>また、部分的にお茶を連想させるグリーンを使用することでポイントを強調することができる。</a:t>
                      </a:r>
                      <a:endParaRPr lang="ja-JP" altLang="en-US" sz="16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sz="1600" b="0" dirty="0" smtClean="0">
                          <a:ln>
                            <a:solidFill>
                              <a:schemeClr val="tx1"/>
                            </a:solidFill>
                          </a:ln>
                          <a:solidFill>
                            <a:schemeClr val="tx1"/>
                          </a:solidFill>
                          <a:latin typeface="+mn-lt"/>
                        </a:rPr>
                        <a:t>タイトル</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600" b="0" dirty="0" smtClean="0">
                          <a:effectLst/>
                        </a:rPr>
                        <a:t>現状、サンリフの太めの書体と、その下の手書き風の細い書体がアンバランスな印象。</a:t>
                      </a:r>
                      <a:endParaRPr lang="en-US" altLang="ja-JP" sz="1600" b="0" dirty="0" smtClean="0">
                        <a:effectLst/>
                      </a:endParaRPr>
                    </a:p>
                    <a:p>
                      <a:r>
                        <a:rPr lang="ja-JP" altLang="en-US" sz="1600" b="0" dirty="0" smtClean="0">
                          <a:effectLst/>
                        </a:rPr>
                        <a:t>縦長で細身の書体を使い、やわらかくスッキリした印象にする。</a:t>
                      </a:r>
                      <a:endParaRPr lang="en-US" altLang="ja-JP" sz="1600" b="0" dirty="0" smtClean="0">
                        <a:effectLst/>
                      </a:endParaRPr>
                    </a:p>
                    <a:p>
                      <a:r>
                        <a:rPr lang="ja-JP" altLang="en-US" sz="1600" b="0" dirty="0" smtClean="0">
                          <a:effectLst/>
                        </a:rPr>
                        <a:t>また、文字を波状に組むことで、水の流れを表現でき、商品イメージにあったタイトルになる。</a:t>
                      </a:r>
                      <a:endParaRPr lang="en-US" altLang="ja-JP" sz="1600" b="0" dirty="0" smtClean="0">
                        <a:effectLst/>
                      </a:endParaRPr>
                    </a:p>
                    <a:p>
                      <a:r>
                        <a:rPr lang="ja-JP" altLang="en-US" sz="1600" b="0" dirty="0" smtClean="0">
                          <a:effectLst/>
                        </a:rPr>
                        <a:t>さらに、テキストだけでなく、新商品のフレッシュなイメージを表現するようなロゴを作成する。</a:t>
                      </a:r>
                      <a:endParaRPr lang="en-US" altLang="ja-JP" sz="1600" b="0" dirty="0" smtClean="0">
                        <a:effectLst/>
                      </a:endParaRPr>
                    </a:p>
                    <a:p>
                      <a:r>
                        <a:rPr lang="ja-JP" altLang="en-US" sz="1600" b="0" dirty="0" smtClean="0">
                          <a:effectLst/>
                        </a:rPr>
                        <a:t>＊テキストは従来のままだが、こうすることで印象が大きく変化する。</a:t>
                      </a:r>
                      <a:endParaRPr lang="ja-JP" altLang="en-US" sz="16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sz="1600" b="0" dirty="0" smtClean="0">
                          <a:ln>
                            <a:solidFill>
                              <a:schemeClr val="tx1"/>
                            </a:solidFill>
                          </a:ln>
                          <a:solidFill>
                            <a:schemeClr val="tx1"/>
                          </a:solidFill>
                          <a:latin typeface="+mn-lt"/>
                        </a:rPr>
                        <a:t>商品写真の入れ方</a:t>
                      </a:r>
                      <a:endParaRPr kumimoji="1" lang="en-US" altLang="ja-JP" sz="1600" b="0" dirty="0" smtClean="0">
                        <a:ln>
                          <a:solidFill>
                            <a:schemeClr val="tx1"/>
                          </a:solidFill>
                        </a:ln>
                        <a:solidFill>
                          <a:schemeClr val="tx1"/>
                        </a:solidFill>
                        <a:latin typeface="+mn-lt"/>
                      </a:endParaRPr>
                    </a:p>
                    <a:p>
                      <a:r>
                        <a:rPr kumimoji="1" lang="ja-JP" altLang="en-US" sz="1600" b="0" dirty="0" smtClean="0">
                          <a:ln>
                            <a:solidFill>
                              <a:schemeClr val="tx1"/>
                            </a:solidFill>
                          </a:ln>
                          <a:solidFill>
                            <a:schemeClr val="tx1"/>
                          </a:solidFill>
                          <a:latin typeface="+mn-lt"/>
                        </a:rPr>
                        <a:t>（</a:t>
                      </a:r>
                      <a:r>
                        <a:rPr kumimoji="1" lang="en-US" altLang="ja-JP" sz="1600" b="0" dirty="0" smtClean="0">
                          <a:ln>
                            <a:solidFill>
                              <a:schemeClr val="tx1"/>
                            </a:solidFill>
                          </a:ln>
                          <a:solidFill>
                            <a:schemeClr val="tx1"/>
                          </a:solidFill>
                          <a:latin typeface="+mn-lt"/>
                        </a:rPr>
                        <a:t>A</a:t>
                      </a:r>
                      <a:r>
                        <a:rPr kumimoji="1" lang="ja-JP" altLang="en-US" sz="1600" b="0" dirty="0" smtClean="0">
                          <a:ln>
                            <a:solidFill>
                              <a:schemeClr val="tx1"/>
                            </a:solidFill>
                          </a:ln>
                          <a:solidFill>
                            <a:schemeClr val="tx1"/>
                          </a:solidFill>
                          <a:latin typeface="+mn-lt"/>
                        </a:rPr>
                        <a:t>）</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600" b="0" dirty="0" smtClean="0">
                          <a:effectLst/>
                        </a:rPr>
                        <a:t>商品を並べて１枚に納める。</a:t>
                      </a:r>
                      <a:endParaRPr lang="en-US" altLang="ja-JP" sz="1600" b="0" dirty="0" smtClean="0">
                        <a:effectLst/>
                      </a:endParaRPr>
                    </a:p>
                    <a:p>
                      <a:r>
                        <a:rPr lang="ja-JP" altLang="en-US" sz="1600" b="0" dirty="0" smtClean="0">
                          <a:effectLst/>
                        </a:rPr>
                        <a:t>背景にトーンを入れることで、写真にまとまりを出し、撮影写真のような奥行きを演出する。</a:t>
                      </a:r>
                      <a:endParaRPr lang="en-US" altLang="ja-JP" sz="1600" b="0" dirty="0" smtClean="0">
                        <a:effectLst/>
                      </a:endParaRPr>
                    </a:p>
                    <a:p>
                      <a:r>
                        <a:rPr lang="ja-JP" altLang="en-US" sz="1600" b="0" dirty="0" smtClean="0">
                          <a:effectLst/>
                        </a:rPr>
                        <a:t>新商品のラインナップとして商品全体の魅力を最大限に活かすことができる一方、撮影の仕方によっては、商品ごとの見え方に差が生まれる可能性があります。</a:t>
                      </a:r>
                      <a:endParaRPr lang="ja-JP" altLang="en-US" sz="16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499721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1896662225"/>
              </p:ext>
            </p:extLst>
          </p:nvPr>
        </p:nvGraphicFramePr>
        <p:xfrm>
          <a:off x="338203" y="356411"/>
          <a:ext cx="8128000" cy="741680"/>
        </p:xfrm>
        <a:graphic>
          <a:graphicData uri="http://schemas.openxmlformats.org/drawingml/2006/table">
            <a:tbl>
              <a:tblPr firstRow="1" bandRow="1">
                <a:tableStyleId>{5C22544A-7EE6-4342-B048-85BDC9FD1C3A}</a:tableStyleId>
              </a:tblPr>
              <a:tblGrid>
                <a:gridCol w="1851070"/>
                <a:gridCol w="6276930"/>
              </a:tblGrid>
              <a:tr h="370840">
                <a:tc>
                  <a:txBody>
                    <a:bodyPr/>
                    <a:lstStyle/>
                    <a:p>
                      <a:r>
                        <a:rPr kumimoji="1" lang="ja-JP" altLang="en-US" b="0" dirty="0" smtClean="0">
                          <a:solidFill>
                            <a:sysClr val="windowText" lastClr="000000"/>
                          </a:solidFill>
                        </a:rPr>
                        <a:t>クライアント</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伊藤園さま</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kumimoji="1" lang="ja-JP" altLang="en-US" b="0" dirty="0" smtClean="0">
                          <a:solidFill>
                            <a:sysClr val="windowText" lastClr="000000"/>
                          </a:solidFill>
                        </a:rPr>
                        <a:t>企画名</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社内報　商品紹介（</a:t>
                      </a:r>
                      <a:r>
                        <a:rPr kumimoji="1" lang="en-US" altLang="ja-JP" b="0" dirty="0" smtClean="0">
                          <a:solidFill>
                            <a:sysClr val="windowText" lastClr="000000"/>
                          </a:solidFill>
                        </a:rPr>
                        <a:t>B</a:t>
                      </a:r>
                      <a:r>
                        <a:rPr kumimoji="1" lang="ja-JP" altLang="en-US" b="0" dirty="0" smtClean="0">
                          <a:solidFill>
                            <a:sysClr val="windowText" lastClr="000000"/>
                          </a:solidFill>
                        </a:rPr>
                        <a:t>）</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247547778"/>
              </p:ext>
            </p:extLst>
          </p:nvPr>
        </p:nvGraphicFramePr>
        <p:xfrm>
          <a:off x="338203" y="1283337"/>
          <a:ext cx="11446006" cy="4754880"/>
        </p:xfrm>
        <a:graphic>
          <a:graphicData uri="http://schemas.openxmlformats.org/drawingml/2006/table">
            <a:tbl>
              <a:tblPr firstRow="1" bandRow="1">
                <a:tableStyleId>{5C22544A-7EE6-4342-B048-85BDC9FD1C3A}</a:tableStyleId>
              </a:tblPr>
              <a:tblGrid>
                <a:gridCol w="2176747"/>
                <a:gridCol w="9269259"/>
              </a:tblGrid>
              <a:tr h="370840">
                <a:tc>
                  <a:txBody>
                    <a:bodyPr/>
                    <a:lstStyle/>
                    <a:p>
                      <a:r>
                        <a:rPr kumimoji="1" lang="ja-JP" altLang="en-US" sz="1600" b="0" dirty="0" smtClean="0">
                          <a:ln>
                            <a:solidFill>
                              <a:schemeClr val="tx1"/>
                            </a:solidFill>
                          </a:ln>
                          <a:solidFill>
                            <a:schemeClr val="tx1"/>
                          </a:solidFill>
                          <a:latin typeface="+mn-lt"/>
                        </a:rPr>
                        <a:t>レイアウト</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600" b="0" dirty="0" smtClean="0">
                          <a:solidFill>
                            <a:schemeClr val="tx1"/>
                          </a:solidFill>
                          <a:effectLst/>
                        </a:rPr>
                        <a:t>現状、商品よりコラムの方が目立っており、タイトルを認識しづらい。</a:t>
                      </a:r>
                      <a:endParaRPr lang="en-US" altLang="ja-JP" sz="1600" b="0" dirty="0" smtClean="0">
                        <a:solidFill>
                          <a:schemeClr val="tx1"/>
                        </a:solidFill>
                        <a:effectLst/>
                      </a:endParaRPr>
                    </a:p>
                    <a:p>
                      <a:r>
                        <a:rPr lang="ja-JP" altLang="en-US" sz="1600" b="0" dirty="0" smtClean="0">
                          <a:solidFill>
                            <a:schemeClr val="tx1"/>
                          </a:solidFill>
                          <a:effectLst/>
                        </a:rPr>
                        <a:t>また、フリーレイアウトで商品の写真と紹介文の関連性が薄くなってしまっている。</a:t>
                      </a:r>
                      <a:endParaRPr lang="en-US" altLang="ja-JP" sz="1600" b="0" dirty="0" smtClean="0">
                        <a:solidFill>
                          <a:schemeClr val="tx1"/>
                        </a:solidFill>
                        <a:effectLst/>
                      </a:endParaRPr>
                    </a:p>
                    <a:p>
                      <a:r>
                        <a:rPr lang="ja-JP" altLang="en-US" sz="1600" b="0" dirty="0" smtClean="0">
                          <a:solidFill>
                            <a:schemeClr val="tx1"/>
                          </a:solidFill>
                          <a:effectLst/>
                        </a:rPr>
                        <a:t>紙面全体を「タイトル、商品写真、商品紹介文」と３分割することで情報を整理する。</a:t>
                      </a:r>
                      <a:endParaRPr lang="en-US" altLang="ja-JP" sz="1600" b="0" dirty="0" smtClean="0">
                        <a:solidFill>
                          <a:schemeClr val="tx1"/>
                        </a:solidFill>
                        <a:effectLst/>
                      </a:endParaRPr>
                    </a:p>
                    <a:p>
                      <a:r>
                        <a:rPr lang="ja-JP" altLang="en-US" sz="1600" b="0" dirty="0" smtClean="0">
                          <a:solidFill>
                            <a:schemeClr val="tx1"/>
                          </a:solidFill>
                          <a:effectLst/>
                        </a:rPr>
                        <a:t>中央のゾーンに商品写真を配置することで、新商品を強調し、その下のゾーンに写真に対応するように紹介文を入れることで商品と紹介文の関連性が強まり、商品の良さを伝えることができる。</a:t>
                      </a:r>
                      <a:endParaRPr lang="en-US" altLang="ja-JP" sz="1600" b="0" dirty="0" smtClean="0">
                        <a:solidFill>
                          <a:schemeClr val="tx1"/>
                        </a:solidFill>
                        <a:effectLst/>
                      </a:endParaRPr>
                    </a:p>
                    <a:p>
                      <a:r>
                        <a:rPr lang="ja-JP" altLang="en-US" sz="1600" b="0" dirty="0" smtClean="0">
                          <a:solidFill>
                            <a:schemeClr val="tx1"/>
                          </a:solidFill>
                          <a:effectLst/>
                        </a:rPr>
                        <a:t>＊タイトルは右上に、コラムは左上に配置することでその下の新商品を目立たせる。</a:t>
                      </a:r>
                      <a:endParaRPr lang="en-US" altLang="ja-JP" sz="1600" b="0" dirty="0" smtClean="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7565">
                <a:tc>
                  <a:txBody>
                    <a:bodyPr/>
                    <a:lstStyle/>
                    <a:p>
                      <a:r>
                        <a:rPr kumimoji="1" lang="ja-JP" altLang="en-US" sz="1600" b="0" dirty="0" smtClean="0">
                          <a:ln>
                            <a:solidFill>
                              <a:schemeClr val="tx1"/>
                            </a:solidFill>
                          </a:ln>
                          <a:solidFill>
                            <a:schemeClr val="tx1"/>
                          </a:solidFill>
                          <a:latin typeface="+mn-lt"/>
                        </a:rPr>
                        <a:t>トーン</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600" b="0" dirty="0" smtClean="0">
                          <a:effectLst/>
                        </a:rPr>
                        <a:t>ベースに落ち着いた色を使用することで、伊藤園らしい優しい印象を与えるとともに、商品の写真を目立たせることができる。</a:t>
                      </a:r>
                      <a:endParaRPr lang="en-US" altLang="ja-JP" sz="1600" b="0" dirty="0" smtClean="0">
                        <a:effectLst/>
                      </a:endParaRPr>
                    </a:p>
                    <a:p>
                      <a:r>
                        <a:rPr lang="ja-JP" altLang="en-US" sz="1600" b="0" dirty="0" smtClean="0">
                          <a:effectLst/>
                        </a:rPr>
                        <a:t>また、部分的にお茶を連想させるグリーンを使用することでポイントを強調することができる。</a:t>
                      </a:r>
                      <a:endParaRPr lang="ja-JP" altLang="en-US" sz="16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sz="1600" b="0" dirty="0" smtClean="0">
                          <a:ln>
                            <a:solidFill>
                              <a:schemeClr val="tx1"/>
                            </a:solidFill>
                          </a:ln>
                          <a:solidFill>
                            <a:schemeClr val="tx1"/>
                          </a:solidFill>
                          <a:latin typeface="+mn-lt"/>
                        </a:rPr>
                        <a:t>タイトル</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600" b="0" dirty="0" smtClean="0">
                          <a:effectLst/>
                        </a:rPr>
                        <a:t>現状、サンリフの太めの書体と、その下の手書き風の細い書体がアンバランスな印象。</a:t>
                      </a:r>
                      <a:endParaRPr lang="en-US" altLang="ja-JP" sz="1600" b="0" dirty="0" smtClean="0">
                        <a:effectLst/>
                      </a:endParaRPr>
                    </a:p>
                    <a:p>
                      <a:r>
                        <a:rPr lang="ja-JP" altLang="en-US" sz="1600" b="0" dirty="0" smtClean="0">
                          <a:effectLst/>
                        </a:rPr>
                        <a:t>縦長で細身の書体を使い、やわらかくスッキリした印象にする。</a:t>
                      </a:r>
                      <a:endParaRPr lang="en-US" altLang="ja-JP" sz="1600" b="0" dirty="0" smtClean="0">
                        <a:effectLst/>
                      </a:endParaRPr>
                    </a:p>
                    <a:p>
                      <a:r>
                        <a:rPr lang="ja-JP" altLang="en-US" sz="1600" b="0" dirty="0" smtClean="0">
                          <a:effectLst/>
                        </a:rPr>
                        <a:t>また、文字を波状に組むことで、水の流れを表現でき、商品イメージにあったタイトルになる。</a:t>
                      </a:r>
                      <a:endParaRPr lang="en-US" altLang="ja-JP" sz="1600" b="0" dirty="0" smtClean="0">
                        <a:effectLst/>
                      </a:endParaRPr>
                    </a:p>
                    <a:p>
                      <a:r>
                        <a:rPr lang="ja-JP" altLang="en-US" sz="1600" b="0" dirty="0" smtClean="0">
                          <a:effectLst/>
                        </a:rPr>
                        <a:t>さらに、テキストだけでなく、新商品のフレッシュなイメージを表現するようなロゴを作成する。</a:t>
                      </a:r>
                      <a:endParaRPr lang="en-US" altLang="ja-JP" sz="1600" b="0" dirty="0" smtClean="0">
                        <a:effectLst/>
                      </a:endParaRPr>
                    </a:p>
                    <a:p>
                      <a:r>
                        <a:rPr lang="ja-JP" altLang="en-US" sz="1600" b="0" dirty="0" smtClean="0">
                          <a:effectLst/>
                        </a:rPr>
                        <a:t>＊テキストは従来のままだが、こうすることで印象が大きく変化する。</a:t>
                      </a:r>
                      <a:endParaRPr lang="ja-JP" altLang="en-US" sz="16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sz="1600" b="0" dirty="0" smtClean="0">
                          <a:ln>
                            <a:solidFill>
                              <a:schemeClr val="tx1"/>
                            </a:solidFill>
                          </a:ln>
                          <a:solidFill>
                            <a:schemeClr val="tx1"/>
                          </a:solidFill>
                          <a:latin typeface="+mn-lt"/>
                        </a:rPr>
                        <a:t>商品写真の入れ方</a:t>
                      </a:r>
                      <a:endParaRPr kumimoji="1" lang="en-US" altLang="ja-JP" sz="1600" b="0" dirty="0" smtClean="0">
                        <a:ln>
                          <a:solidFill>
                            <a:schemeClr val="tx1"/>
                          </a:solidFill>
                        </a:ln>
                        <a:solidFill>
                          <a:schemeClr val="tx1"/>
                        </a:solidFill>
                        <a:latin typeface="+mn-lt"/>
                      </a:endParaRPr>
                    </a:p>
                    <a:p>
                      <a:r>
                        <a:rPr kumimoji="1" lang="ja-JP" altLang="en-US" sz="1600" b="0" dirty="0" smtClean="0">
                          <a:ln>
                            <a:solidFill>
                              <a:schemeClr val="tx1"/>
                            </a:solidFill>
                          </a:ln>
                          <a:solidFill>
                            <a:schemeClr val="tx1"/>
                          </a:solidFill>
                          <a:latin typeface="+mn-lt"/>
                        </a:rPr>
                        <a:t>（</a:t>
                      </a:r>
                      <a:r>
                        <a:rPr kumimoji="1" lang="en-US" altLang="ja-JP" sz="1600" b="0" dirty="0" smtClean="0">
                          <a:ln>
                            <a:solidFill>
                              <a:schemeClr val="tx1"/>
                            </a:solidFill>
                          </a:ln>
                          <a:solidFill>
                            <a:schemeClr val="tx1"/>
                          </a:solidFill>
                          <a:latin typeface="+mn-lt"/>
                        </a:rPr>
                        <a:t>B</a:t>
                      </a:r>
                      <a:r>
                        <a:rPr kumimoji="1" lang="ja-JP" altLang="en-US" sz="1600" b="0" dirty="0" smtClean="0">
                          <a:ln>
                            <a:solidFill>
                              <a:schemeClr val="tx1"/>
                            </a:solidFill>
                          </a:ln>
                          <a:solidFill>
                            <a:schemeClr val="tx1"/>
                          </a:solidFill>
                          <a:latin typeface="+mn-lt"/>
                        </a:rPr>
                        <a:t>）</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ja-JP" altLang="en-US" sz="1600" b="0" dirty="0" smtClean="0">
                          <a:effectLst/>
                        </a:rPr>
                        <a:t>全ての商品を個別で撮影し、紙面上に配置します。</a:t>
                      </a:r>
                      <a:endParaRPr lang="en-US" altLang="ja-JP" sz="1600" b="0" dirty="0" smtClean="0">
                        <a:effectLst/>
                      </a:endParaRPr>
                    </a:p>
                    <a:p>
                      <a:r>
                        <a:rPr lang="ja-JP" altLang="en-US" sz="1600" b="0" dirty="0" smtClean="0">
                          <a:effectLst/>
                        </a:rPr>
                        <a:t>こうすることで、商品単位の魅力を最大限に表現することができます。</a:t>
                      </a:r>
                      <a:endParaRPr lang="en-US" altLang="ja-JP" sz="1600" b="0" dirty="0" smtClean="0">
                        <a:effectLst/>
                      </a:endParaRPr>
                    </a:p>
                    <a:p>
                      <a:r>
                        <a:rPr lang="ja-JP" altLang="en-US" sz="1600" b="0" dirty="0" smtClean="0">
                          <a:effectLst/>
                        </a:rPr>
                        <a:t>一方</a:t>
                      </a:r>
                      <a:r>
                        <a:rPr lang="ja-JP" altLang="en-US" sz="1600" b="0" smtClean="0">
                          <a:effectLst/>
                        </a:rPr>
                        <a:t>で、商品を個別に撮影</a:t>
                      </a:r>
                      <a:r>
                        <a:rPr lang="ja-JP" altLang="en-US" sz="1600" b="0" dirty="0" smtClean="0">
                          <a:effectLst/>
                        </a:rPr>
                        <a:t>をすることにより、商品の見え方に差が生まれる可能性があるため、一番下のゾーンにある紹介文の横に商品写真を小さく配置します。</a:t>
                      </a:r>
                      <a:endParaRPr lang="en-US" altLang="ja-JP" sz="1600" b="0" dirty="0" smtClean="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44917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744</Words>
  <Application>Microsoft Macintosh PowerPoint</Application>
  <PresentationFormat>ワイド画面</PresentationFormat>
  <Paragraphs>48</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Yu Gothic</vt:lpstr>
      <vt:lpstr>Yu Gothic Light</vt:lpstr>
      <vt:lpstr>Arial</vt:lpstr>
      <vt:lpstr>ホワイト</vt:lpstr>
      <vt:lpstr>PowerPoint プレゼンテーション</vt:lpstr>
      <vt:lpstr>PowerPoint プレゼンテーション</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110</cp:revision>
  <dcterms:created xsi:type="dcterms:W3CDTF">2017-11-30T08:01:28Z</dcterms:created>
  <dcterms:modified xsi:type="dcterms:W3CDTF">2017-12-07T11:21:18Z</dcterms:modified>
</cp:coreProperties>
</file>