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1171719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石福金属興行株式会社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私の◯○</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830294125"/>
              </p:ext>
            </p:extLst>
          </p:nvPr>
        </p:nvGraphicFramePr>
        <p:xfrm>
          <a:off x="338203" y="1283337"/>
          <a:ext cx="11446006" cy="466344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a:solidFill>
                            <a:schemeClr val="tx1"/>
                          </a:solidFill>
                          <a:effectLst/>
                        </a:rPr>
                        <a:t>現状</a:t>
                      </a:r>
                      <a:r>
                        <a:rPr lang="ja-JP" altLang="en-US" b="0" dirty="0" smtClean="0">
                          <a:solidFill>
                            <a:schemeClr val="tx1"/>
                          </a:solidFill>
                          <a:effectLst/>
                        </a:rPr>
                        <a:t>、写真とテキストがバラバラでまとまりがなく、写真に関しては寄稿者本人写真とその他の写真の区別もない。</a:t>
                      </a:r>
                      <a:endParaRPr lang="en-US" altLang="ja-JP" b="0" dirty="0" smtClean="0">
                        <a:solidFill>
                          <a:schemeClr val="tx1"/>
                        </a:solidFill>
                        <a:effectLst/>
                      </a:endParaRPr>
                    </a:p>
                    <a:p>
                      <a:r>
                        <a:rPr lang="ja-JP" altLang="en-US" b="0" dirty="0" smtClean="0">
                          <a:solidFill>
                            <a:schemeClr val="tx1"/>
                          </a:solidFill>
                          <a:effectLst/>
                        </a:rPr>
                        <a:t>ボックスレイアウトを用いることで、写真とテキストを分けて整理し、まとまりのある印象を与えます。</a:t>
                      </a:r>
                      <a:endParaRPr lang="en-US" altLang="ja-JP" b="0" dirty="0" smtClean="0">
                        <a:solidFill>
                          <a:schemeClr val="tx1"/>
                        </a:solidFill>
                        <a:effectLst/>
                      </a:endParaRPr>
                    </a:p>
                    <a:p>
                      <a:r>
                        <a:rPr lang="ja-JP" altLang="en-US" b="0" dirty="0" smtClean="0">
                          <a:solidFill>
                            <a:schemeClr val="tx1"/>
                          </a:solidFill>
                          <a:effectLst/>
                        </a:rPr>
                        <a:t>さらに、写真やテキストの量に合わせてボックスの大きさを変化させることで、フレキシブルに対応できます。</a:t>
                      </a:r>
                      <a:endParaRPr lang="en-US" altLang="ja-JP"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背景に薄いブルーを敷くことで、全体的に落ち着いたイメージを確保しつつ、読み手に明るい印象を与えます。</a:t>
                      </a:r>
                      <a:endParaRPr lang="en-US" altLang="ja-JP" b="0" dirty="0" smtClean="0">
                        <a:effectLst/>
                      </a:endParaRPr>
                    </a:p>
                    <a:p>
                      <a:r>
                        <a:rPr lang="ja-JP" altLang="en-US" b="0" dirty="0" smtClean="0">
                          <a:effectLst/>
                        </a:rPr>
                        <a:t>かつ、差し色の暖色によりさらにポジティブな印象を与えることができます。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現状、タイトルとリード文が離れすぎていてこれらの繋がりがわかりずらくなっており、さらにテーマよりタイトルが目立ってしまっている。</a:t>
                      </a:r>
                      <a:endParaRPr lang="en-US" altLang="ja-JP" b="0" dirty="0" smtClean="0">
                        <a:effectLst/>
                      </a:endParaRPr>
                    </a:p>
                    <a:p>
                      <a:r>
                        <a:rPr lang="ja-JP" altLang="en-US" b="0" dirty="0" smtClean="0">
                          <a:effectLst/>
                        </a:rPr>
                        <a:t>タイトルとリード文を一箇所にまとめることで企画の意図をわかりやすく伝えることができます。</a:t>
                      </a:r>
                      <a:endParaRPr lang="en-US" altLang="ja-JP" b="0" dirty="0" smtClean="0">
                        <a:effectLst/>
                      </a:endParaRPr>
                    </a:p>
                    <a:p>
                      <a:r>
                        <a:rPr lang="ja-JP" altLang="en-US" b="0" dirty="0" smtClean="0">
                          <a:effectLst/>
                        </a:rPr>
                        <a:t>また、まとめたタイトルとリード文をコンテンツに一部重ねることで記事全体として一体感を演出します。</a:t>
                      </a:r>
                      <a:endParaRPr lang="en-US" altLang="ja-JP" b="0" dirty="0" smtClean="0">
                        <a:effectLst/>
                      </a:endParaRPr>
                    </a:p>
                    <a:p>
                      <a:r>
                        <a:rPr lang="ja-JP" altLang="en-US" b="0" dirty="0" smtClean="0">
                          <a:effectLst/>
                        </a:rPr>
                        <a:t>＊書体はトーンに合わせたものにし、罫線の上にタイトルとリード文を挿入します。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9972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2909031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smtClean="0">
                          <a:solidFill>
                            <a:sysClr val="windowText" lastClr="000000"/>
                          </a:solidFill>
                        </a:rPr>
                        <a:t>IKI</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社員紹介</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239889707"/>
              </p:ext>
            </p:extLst>
          </p:nvPr>
        </p:nvGraphicFramePr>
        <p:xfrm>
          <a:off x="338203" y="1283337"/>
          <a:ext cx="11446006" cy="47548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solidFill>
                            <a:schemeClr val="tx1"/>
                          </a:solidFill>
                          <a:effectLst/>
                        </a:rPr>
                        <a:t>現状、すべてテキストのみのコンテンツとなっており、コンテンツの時間軸がわかりにくくなっている。</a:t>
                      </a:r>
                      <a:endParaRPr lang="en-US" altLang="ja-JP" b="0" dirty="0" smtClean="0">
                        <a:solidFill>
                          <a:schemeClr val="tx1"/>
                        </a:solidFill>
                        <a:effectLst/>
                      </a:endParaRPr>
                    </a:p>
                    <a:p>
                      <a:r>
                        <a:rPr lang="ja-JP" altLang="en-US" b="0" dirty="0" smtClean="0">
                          <a:solidFill>
                            <a:schemeClr val="tx1"/>
                          </a:solidFill>
                          <a:effectLst/>
                        </a:rPr>
                        <a:t>社員の人生を年表にまとめることで、</a:t>
                      </a:r>
                      <a:r>
                        <a:rPr lang="ja-JP" altLang="en-US" b="0" smtClean="0">
                          <a:solidFill>
                            <a:schemeClr val="tx1"/>
                          </a:solidFill>
                          <a:effectLst/>
                        </a:rPr>
                        <a:t>情報を視覚的に整理し、経験</a:t>
                      </a:r>
                      <a:r>
                        <a:rPr lang="ja-JP" altLang="en-US" b="0" dirty="0" smtClean="0">
                          <a:solidFill>
                            <a:schemeClr val="tx1"/>
                          </a:solidFill>
                          <a:effectLst/>
                        </a:rPr>
                        <a:t>や経歴を紹介する企画の特徴を最大限に生かすことができる。</a:t>
                      </a:r>
                      <a:endParaRPr lang="en-US" altLang="ja-JP"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800" b="0" kern="1200" dirty="0" smtClean="0">
                          <a:solidFill>
                            <a:schemeClr val="dk1"/>
                          </a:solidFill>
                          <a:effectLst/>
                          <a:latin typeface="+mj-ea"/>
                          <a:ea typeface="+mn-ea"/>
                          <a:cs typeface="+mn-cs"/>
                        </a:rPr>
                        <a:t>安心・安全といったイメージを想起しやすいブルーを使用することで、</a:t>
                      </a:r>
                      <a:r>
                        <a:rPr kumimoji="1" lang="en-US" altLang="ja-JP" sz="1800" b="0" kern="1200" dirty="0" smtClean="0">
                          <a:solidFill>
                            <a:schemeClr val="dk1"/>
                          </a:solidFill>
                          <a:effectLst/>
                          <a:latin typeface="+mj-ea"/>
                          <a:ea typeface="+mn-ea"/>
                          <a:cs typeface="+mn-cs"/>
                        </a:rPr>
                        <a:t>IT</a:t>
                      </a:r>
                      <a:r>
                        <a:rPr kumimoji="1" lang="ja-JP" altLang="en-US" sz="1800" b="0" kern="1200" dirty="0" smtClean="0">
                          <a:solidFill>
                            <a:schemeClr val="dk1"/>
                          </a:solidFill>
                          <a:effectLst/>
                          <a:latin typeface="+mj-ea"/>
                          <a:ea typeface="+mn-ea"/>
                          <a:cs typeface="+mn-cs"/>
                        </a:rPr>
                        <a:t>企業らしいスマートな印象を読み手に与えます。</a:t>
                      </a:r>
                      <a:endParaRPr kumimoji="1" lang="en-US" altLang="ja-JP" sz="1800" b="0" kern="1200" dirty="0" smtClean="0">
                        <a:solidFill>
                          <a:schemeClr val="dk1"/>
                        </a:solidFill>
                        <a:effectLst/>
                        <a:latin typeface="+mj-ea"/>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dk1"/>
                          </a:solidFill>
                          <a:effectLst/>
                          <a:latin typeface="+mj-ea"/>
                          <a:ea typeface="+mn-ea"/>
                          <a:cs typeface="+mn-cs"/>
                        </a:rPr>
                        <a:t>また、半透明の色や白抜きの文字を使用することでさらにクリアなイメージを与えます。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effectLst/>
                        </a:rPr>
                        <a:t>現状、タイトルとリード文が離れすぎていて繋がりがわかりずらくなっており、かつテーマよりタイトルが目立ってしまっている。</a:t>
                      </a:r>
                      <a:endParaRPr lang="en-US" altLang="ja-JP" b="0" dirty="0" smtClean="0">
                        <a:effectLst/>
                      </a:endParaRPr>
                    </a:p>
                    <a:p>
                      <a:r>
                        <a:rPr lang="ja-JP" altLang="en-US" b="0" dirty="0" smtClean="0">
                          <a:effectLst/>
                        </a:rPr>
                        <a:t>タイトルとリード文を一箇所にまとめることで企画の意図をわかりやすく伝えることができます。</a:t>
                      </a:r>
                      <a:endParaRPr lang="en-US" altLang="ja-JP" b="0" dirty="0" smtClean="0">
                        <a:effectLst/>
                      </a:endParaRPr>
                    </a:p>
                    <a:p>
                      <a:r>
                        <a:rPr lang="ja-JP" altLang="en-US" b="0" dirty="0" smtClean="0">
                          <a:effectLst/>
                        </a:rPr>
                        <a:t>また、これらをコンテンツに一部重ねることでタイトル・リード文・コンテンツに一体感を演出します。</a:t>
                      </a:r>
                      <a:endParaRPr lang="en-US" altLang="ja-JP" b="0" dirty="0" smtClean="0">
                        <a:effectLst/>
                      </a:endParaRPr>
                    </a:p>
                    <a:p>
                      <a:r>
                        <a:rPr lang="ja-JP" altLang="en-US" b="0" dirty="0" smtClean="0">
                          <a:effectLst/>
                        </a:rPr>
                        <a:t>＊書体はトーンに合わせたものにし、罫線の上にタイトルとリード文を挿入します。</a:t>
                      </a:r>
                      <a:endParaRPr lang="ja-JP" altLang="en-US"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ja-JP" altLang="en-US" b="0" dirty="0" smtClean="0">
                          <a:effectLst/>
                          <a:latin typeface="+mn-lt"/>
                        </a:rPr>
                        <a:t>号番号</a:t>
                      </a:r>
                      <a:br>
                        <a:rPr lang="ja-JP" altLang="en-US" b="0" dirty="0" smtClean="0">
                          <a:effectLst/>
                          <a:latin typeface="+mn-lt"/>
                        </a:rPr>
                      </a:br>
                      <a:r>
                        <a:rPr lang="ja-JP" altLang="en-US" b="0" dirty="0" smtClean="0">
                          <a:effectLst/>
                          <a:latin typeface="+mn-lt"/>
                        </a:rPr>
                        <a:t>その他あしらい</a:t>
                      </a:r>
                      <a:endParaRPr lang="ja-JP" altLang="en-US" b="0" dirty="0">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b="0" dirty="0" smtClean="0"/>
                        <a:t>細い直線を用いることでレイアウト全体のバランスがとれ、すっきりした印象を与えます。</a:t>
                      </a:r>
                      <a:endParaRPr kumimoji="1" lang="ja-JP" altLang="en-US" b="0"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7069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83926374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smtClean="0">
                          <a:solidFill>
                            <a:sysClr val="windowText" lastClr="000000"/>
                          </a:solidFill>
                        </a:rPr>
                        <a:t>IKI</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商品紹介</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761705045"/>
              </p:ext>
            </p:extLst>
          </p:nvPr>
        </p:nvGraphicFramePr>
        <p:xfrm>
          <a:off x="338203" y="1283337"/>
          <a:ext cx="11446006" cy="530352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solidFill>
                            <a:schemeClr val="tx1"/>
                          </a:solidFill>
                          <a:effectLst/>
                          <a:latin typeface="+mj-ea"/>
                          <a:ea typeface="+mj-ea"/>
                        </a:rPr>
                        <a:t>現状、商品紹介とインタビュー記事が全てテキストで紹介されていて、それらの関連と内容の理解に多少時間を要する。</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商品に関する情報をイラストで表現することで視覚的にわかりやすく表現します。</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また、紙面の上半分を商品紹介、下半分をインタビュー記事にすることで情報を整理し、読み手にわかりやすいように</a:t>
                      </a:r>
                      <a:r>
                        <a:rPr kumimoji="1" lang="ja-JP" altLang="en-US" sz="1800" b="0" kern="1200" dirty="0" smtClean="0">
                          <a:solidFill>
                            <a:schemeClr val="tx1"/>
                          </a:solidFill>
                          <a:effectLst/>
                          <a:latin typeface="+mj-ea"/>
                          <a:ea typeface="+mn-ea"/>
                          <a:cs typeface="+mn-cs"/>
                        </a:rPr>
                        <a:t>複雑な情報を</a:t>
                      </a:r>
                      <a:r>
                        <a:rPr lang="ja-JP" altLang="en-US" sz="1800" b="0" dirty="0" smtClean="0">
                          <a:solidFill>
                            <a:schemeClr val="tx1"/>
                          </a:solidFill>
                          <a:effectLst/>
                          <a:latin typeface="+mj-ea"/>
                          <a:ea typeface="+mj-ea"/>
                        </a:rPr>
                        <a:t>配置します。</a:t>
                      </a:r>
                      <a:endParaRPr lang="en-US" altLang="ja-JP" sz="1800" b="0" dirty="0" smtClean="0">
                        <a:solidFill>
                          <a:schemeClr val="tx1"/>
                        </a:solidFill>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カラートーン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0" dirty="0" smtClean="0">
                          <a:effectLst/>
                          <a:latin typeface="+mj-ea"/>
                          <a:ea typeface="+mj-ea"/>
                        </a:rPr>
                        <a:t>紙面の背景は</a:t>
                      </a:r>
                      <a:r>
                        <a:rPr kumimoji="1" lang="ja-JP" altLang="en-US" sz="1800" b="0" kern="1200" dirty="0" smtClean="0">
                          <a:solidFill>
                            <a:schemeClr val="dk1"/>
                          </a:solidFill>
                          <a:effectLst/>
                          <a:latin typeface="+mj-ea"/>
                          <a:ea typeface="+mn-ea"/>
                          <a:cs typeface="+mn-cs"/>
                        </a:rPr>
                        <a:t>上半分の商品紹介の部分をホワイト、</a:t>
                      </a:r>
                      <a:r>
                        <a:rPr lang="ja-JP" altLang="en-US" sz="1800" b="0" dirty="0" smtClean="0">
                          <a:effectLst/>
                          <a:latin typeface="+mj-ea"/>
                          <a:ea typeface="+mj-ea"/>
                        </a:rPr>
                        <a:t>下半分のインタビュー部分をブルーにすることで</a:t>
                      </a:r>
                      <a:r>
                        <a:rPr kumimoji="1" lang="ja-JP" altLang="en-US" sz="1800" b="0" kern="1200" dirty="0" smtClean="0">
                          <a:solidFill>
                            <a:schemeClr val="dk1"/>
                          </a:solidFill>
                          <a:effectLst/>
                          <a:latin typeface="+mj-ea"/>
                          <a:ea typeface="+mn-ea"/>
                          <a:cs typeface="+mn-cs"/>
                        </a:rPr>
                        <a:t>、</a:t>
                      </a:r>
                      <a:r>
                        <a:rPr lang="en-US" altLang="ja-JP" sz="1800" b="0" dirty="0" smtClean="0">
                          <a:effectLst/>
                          <a:latin typeface="+mj-ea"/>
                          <a:ea typeface="+mj-ea"/>
                        </a:rPr>
                        <a:t>IT</a:t>
                      </a:r>
                      <a:r>
                        <a:rPr lang="ja-JP" altLang="en-US" sz="1800" b="0" dirty="0" smtClean="0">
                          <a:effectLst/>
                          <a:latin typeface="+mj-ea"/>
                          <a:ea typeface="+mj-ea"/>
                        </a:rPr>
                        <a:t>企業らしい洗練された印象を与えます。</a:t>
                      </a:r>
                      <a:endParaRPr lang="en-US" altLang="ja-JP" sz="1800" b="0" dirty="0" smtClean="0">
                        <a:effectLst/>
                        <a:latin typeface="+mj-ea"/>
                        <a:ea typeface="+mj-ea"/>
                      </a:endParaRPr>
                    </a:p>
                    <a:p>
                      <a:r>
                        <a:rPr lang="ja-JP" altLang="en-US" sz="1800" b="0" dirty="0" smtClean="0">
                          <a:effectLst/>
                          <a:latin typeface="+mj-ea"/>
                          <a:ea typeface="+mj-ea"/>
                        </a:rPr>
                        <a:t>このような配色は、</a:t>
                      </a:r>
                      <a:r>
                        <a:rPr kumimoji="1" lang="ja-JP" altLang="en-US" sz="1800" b="0" kern="1200" dirty="0" smtClean="0">
                          <a:solidFill>
                            <a:schemeClr val="dk1"/>
                          </a:solidFill>
                          <a:effectLst/>
                          <a:latin typeface="+mj-ea"/>
                          <a:ea typeface="+mn-ea"/>
                          <a:cs typeface="+mn-cs"/>
                        </a:rPr>
                        <a:t>安心や安全など落ちついた印象を読み手に与えるので、大切なデータを取り扱う商品イメージに適したものとなります。</a:t>
                      </a:r>
                      <a:endParaRPr lang="ja-JP" altLang="en-US" sz="1800" b="0" dirty="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effectLst/>
                          <a:latin typeface="+mj-ea"/>
                          <a:ea typeface="+mj-ea"/>
                        </a:rPr>
                        <a:t>サービスをイラストで表現</a:t>
                      </a:r>
                      <a:r>
                        <a:rPr lang="ja-JP" altLang="en-US" sz="1800" b="0" smtClean="0">
                          <a:effectLst/>
                          <a:latin typeface="+mj-ea"/>
                          <a:ea typeface="+mj-ea"/>
                        </a:rPr>
                        <a:t>し、円</a:t>
                      </a:r>
                      <a:r>
                        <a:rPr lang="ja-JP" altLang="en-US" sz="1800" b="0" dirty="0" smtClean="0">
                          <a:effectLst/>
                          <a:latin typeface="+mj-ea"/>
                          <a:ea typeface="+mj-ea"/>
                        </a:rPr>
                        <a:t>で囲み、すぐ近くにサービス名も記載することで、商品紹介ページであることを強調します。</a:t>
                      </a:r>
                      <a:endParaRPr lang="en-US" altLang="ja-JP" sz="1800" b="0" dirty="0" smtClean="0">
                        <a:effectLst/>
                        <a:latin typeface="+mj-ea"/>
                        <a:ea typeface="+mj-ea"/>
                      </a:endParaRPr>
                    </a:p>
                    <a:p>
                      <a:r>
                        <a:rPr lang="ja-JP" altLang="en-US" sz="1800" b="0" dirty="0" smtClean="0">
                          <a:effectLst/>
                          <a:latin typeface="+mj-ea"/>
                          <a:ea typeface="+mj-ea"/>
                        </a:rPr>
                        <a:t>＊コーナーやタイトルはキャッチコピーより目立たないほどの大きさで配置します。</a:t>
                      </a:r>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ja-JP" altLang="en-US" b="0" dirty="0" smtClean="0">
                          <a:effectLst/>
                          <a:latin typeface="+mn-lt"/>
                        </a:rPr>
                        <a:t>イラスト</a:t>
                      </a:r>
                      <a:endParaRPr lang="ja-JP" altLang="en-US" b="0" dirty="0">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en-US" altLang="ja-JP" sz="1800" b="0" dirty="0" smtClean="0">
                          <a:ln>
                            <a:solidFill>
                              <a:schemeClr val="tx1"/>
                            </a:solidFill>
                          </a:ln>
                          <a:solidFill>
                            <a:schemeClr val="tx1"/>
                          </a:solidFill>
                          <a:latin typeface="+mj-ea"/>
                          <a:ea typeface="+mj-ea"/>
                        </a:rPr>
                        <a:t>IT</a:t>
                      </a:r>
                      <a:r>
                        <a:rPr kumimoji="1" lang="ja-JP" altLang="en-US" sz="1800" b="0" dirty="0" smtClean="0">
                          <a:ln>
                            <a:solidFill>
                              <a:schemeClr val="tx1"/>
                            </a:solidFill>
                          </a:ln>
                          <a:solidFill>
                            <a:schemeClr val="tx1"/>
                          </a:solidFill>
                          <a:latin typeface="+mj-ea"/>
                          <a:ea typeface="+mj-ea"/>
                        </a:rPr>
                        <a:t>業界の堅実でクリアなイメージを表現するため、線をなるべく使用しないイラストにすることでフラットな印象を与えます。</a:t>
                      </a:r>
                      <a:endParaRPr kumimoji="1" lang="en-US" altLang="ja-JP" sz="1800" b="0" dirty="0" smtClean="0">
                        <a:ln>
                          <a:solidFill>
                            <a:schemeClr val="tx1"/>
                          </a:solidFill>
                        </a:ln>
                        <a:solidFill>
                          <a:schemeClr val="tx1"/>
                        </a:solidFill>
                        <a:latin typeface="+mj-ea"/>
                        <a:ea typeface="+mj-ea"/>
                      </a:endParaRPr>
                    </a:p>
                    <a:p>
                      <a:r>
                        <a:rPr kumimoji="1" lang="ja-JP" altLang="en-US" sz="1800" b="0" dirty="0" smtClean="0">
                          <a:ln>
                            <a:solidFill>
                              <a:schemeClr val="tx1"/>
                            </a:solidFill>
                          </a:ln>
                          <a:solidFill>
                            <a:schemeClr val="tx1"/>
                          </a:solidFill>
                          <a:latin typeface="+mj-ea"/>
                          <a:ea typeface="+mj-ea"/>
                        </a:rPr>
                        <a:t>トーンに関しては、紙面全体では使用しない鮮やかな色を用いることでイラストを最も強調することができます。</a:t>
                      </a:r>
                      <a:endParaRPr kumimoji="1" lang="en-US" altLang="ja-JP" sz="1800" b="0" dirty="0" smtClean="0">
                        <a:ln>
                          <a:solidFill>
                            <a:schemeClr val="tx1"/>
                          </a:solidFill>
                        </a:ln>
                        <a:solidFill>
                          <a:schemeClr val="tx1"/>
                        </a:solidFill>
                        <a:latin typeface="+mj-ea"/>
                        <a:ea typeface="+mj-ea"/>
                      </a:endParaRPr>
                    </a:p>
                    <a:p>
                      <a:r>
                        <a:rPr kumimoji="1" lang="ja-JP" altLang="en-US" sz="1800" b="0" dirty="0" smtClean="0">
                          <a:ln>
                            <a:solidFill>
                              <a:schemeClr val="tx1"/>
                            </a:solidFill>
                          </a:ln>
                          <a:solidFill>
                            <a:schemeClr val="tx1"/>
                          </a:solidFill>
                          <a:latin typeface="+mj-ea"/>
                          <a:ea typeface="+mj-ea"/>
                        </a:rPr>
                        <a:t>＊実際のイラストでは名刺交換など具体的なシーンを表現することで、商品を使用する際のイメージを喚起しやすくなります。</a:t>
                      </a:r>
                      <a:endParaRPr kumimoji="1" lang="ja-JP" altLang="en-US" sz="1800" b="0" dirty="0">
                        <a:ln>
                          <a:solidFill>
                            <a:schemeClr val="tx1"/>
                          </a:solidFill>
                        </a:ln>
                        <a:solidFill>
                          <a:schemeClr val="tx1"/>
                        </a:solidFill>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3889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00534144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東芝メディカル</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en-US" altLang="ja-JP" b="0" dirty="0" err="1" smtClean="0">
                          <a:solidFill>
                            <a:sysClr val="windowText" lastClr="000000"/>
                          </a:solidFill>
                        </a:rPr>
                        <a:t>MiDoLi</a:t>
                      </a:r>
                      <a:r>
                        <a:rPr kumimoji="1" lang="ja-JP" altLang="en-US" b="0" dirty="0" smtClean="0">
                          <a:solidFill>
                            <a:sysClr val="windowText" lastClr="000000"/>
                          </a:solidFill>
                        </a:rPr>
                        <a:t>　教えて！あの職種のワークスタイル</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604707920"/>
              </p:ext>
            </p:extLst>
          </p:nvPr>
        </p:nvGraphicFramePr>
        <p:xfrm>
          <a:off x="338203" y="1283337"/>
          <a:ext cx="11446006" cy="2495765"/>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b="0" dirty="0" smtClean="0">
                          <a:ln>
                            <a:solidFill>
                              <a:schemeClr val="tx1"/>
                            </a:solidFill>
                          </a:ln>
                          <a:solidFill>
                            <a:schemeClr val="tx1"/>
                          </a:solidFill>
                          <a:latin typeface="+mn-lt"/>
                        </a:rPr>
                        <a:t>レイアウト</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800" b="0" dirty="0" smtClean="0">
                          <a:solidFill>
                            <a:schemeClr val="tx1"/>
                          </a:solidFill>
                          <a:effectLst/>
                          <a:latin typeface="+mj-ea"/>
                          <a:ea typeface="+mj-ea"/>
                        </a:rPr>
                        <a:t>現状では完全に文字と写真が分離してしまっていて、重たい印象を受ける。</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見開きで帯を作り、目線の流れを作ることで動きのある紙面となる。</a:t>
                      </a:r>
                      <a:endParaRPr lang="en-US" altLang="ja-JP" sz="1800" b="0" dirty="0" smtClean="0">
                        <a:solidFill>
                          <a:schemeClr val="tx1"/>
                        </a:solidFill>
                        <a:effectLst/>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kern="1200" dirty="0" smtClean="0">
                          <a:solidFill>
                            <a:schemeClr val="tx1"/>
                          </a:solidFill>
                          <a:effectLst/>
                          <a:latin typeface="+mj-ea"/>
                          <a:ea typeface="+mn-ea"/>
                          <a:cs typeface="+mn-cs"/>
                        </a:rPr>
                        <a:t>帯に部署の紹介を入れ、どこの部署なのか強調</a:t>
                      </a:r>
                      <a:r>
                        <a:rPr kumimoji="1" lang="ja-JP" altLang="en-US" sz="1800" b="0" kern="1200" smtClean="0">
                          <a:solidFill>
                            <a:schemeClr val="tx1"/>
                          </a:solidFill>
                          <a:effectLst/>
                          <a:latin typeface="+mj-ea"/>
                          <a:ea typeface="+mn-ea"/>
                          <a:cs typeface="+mn-cs"/>
                        </a:rPr>
                        <a:t>する。</a:t>
                      </a:r>
                      <a:r>
                        <a:rPr lang="ja-JP" altLang="en-US" sz="1800" b="0" smtClean="0">
                          <a:solidFill>
                            <a:schemeClr val="tx1"/>
                          </a:solidFill>
                          <a:effectLst/>
                          <a:latin typeface="+mj-ea"/>
                          <a:ea typeface="+mj-ea"/>
                        </a:rPr>
                        <a:t>帯</a:t>
                      </a:r>
                      <a:r>
                        <a:rPr lang="ja-JP" altLang="en-US" sz="1800" b="0" dirty="0" smtClean="0">
                          <a:solidFill>
                            <a:schemeClr val="tx1"/>
                          </a:solidFill>
                          <a:effectLst/>
                          <a:latin typeface="+mj-ea"/>
                          <a:ea typeface="+mj-ea"/>
                        </a:rPr>
                        <a:t>の上下に記事を入れることで文字を羅列しても重たくなりすぎず、文章量がもたらす紙面を見たときのとどこおった印象を軽減することができる。</a:t>
                      </a:r>
                      <a:endParaRPr lang="en-US" altLang="ja-JP" sz="1800" b="0" dirty="0" smtClean="0">
                        <a:solidFill>
                          <a:schemeClr val="tx1"/>
                        </a:solidFill>
                        <a:effectLst/>
                        <a:latin typeface="+mj-ea"/>
                        <a:ea typeface="+mj-ea"/>
                      </a:endParaRPr>
                    </a:p>
                    <a:p>
                      <a:r>
                        <a:rPr lang="ja-JP" altLang="en-US" sz="1800" b="0" dirty="0" smtClean="0">
                          <a:solidFill>
                            <a:schemeClr val="tx1"/>
                          </a:solidFill>
                          <a:effectLst/>
                          <a:latin typeface="+mj-ea"/>
                          <a:ea typeface="+mj-ea"/>
                        </a:rPr>
                        <a:t>フリーレイアウトなので記事の増減に対応できる。</a:t>
                      </a:r>
                      <a:endParaRPr lang="en-US" altLang="ja-JP" sz="1800" b="0" dirty="0" smtClean="0">
                        <a:solidFill>
                          <a:schemeClr val="tx1"/>
                        </a:solidFill>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b="0" dirty="0" smtClean="0">
                          <a:ln>
                            <a:solidFill>
                              <a:schemeClr val="tx1"/>
                            </a:solidFill>
                          </a:ln>
                          <a:solidFill>
                            <a:schemeClr val="tx1"/>
                          </a:solidFill>
                          <a:latin typeface="+mn-lt"/>
                        </a:rPr>
                        <a:t>カラートーン</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sz="1800" b="0" dirty="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b="0" dirty="0" smtClean="0">
                          <a:ln>
                            <a:solidFill>
                              <a:schemeClr val="tx1"/>
                            </a:solidFill>
                          </a:ln>
                          <a:solidFill>
                            <a:schemeClr val="tx1"/>
                          </a:solidFill>
                          <a:latin typeface="+mn-lt"/>
                        </a:rPr>
                        <a:t>タイトル</a:t>
                      </a:r>
                      <a:endParaRPr kumimoji="1" lang="ja-JP" altLang="en-US"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altLang="ja-JP" sz="1800" b="0" dirty="0" smtClean="0">
                        <a:effectLst/>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828</Words>
  <Application>Microsoft Macintosh PowerPoint</Application>
  <PresentationFormat>ワイド画面</PresentationFormat>
  <Paragraphs>62</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Yu Gothic</vt:lpstr>
      <vt:lpstr>Yu Gothic Light</vt:lpstr>
      <vt:lpstr>Arial</vt:lpstr>
      <vt:lpstr>ホワイト</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85</cp:revision>
  <dcterms:created xsi:type="dcterms:W3CDTF">2017-11-30T08:01:28Z</dcterms:created>
  <dcterms:modified xsi:type="dcterms:W3CDTF">2017-12-07T10:43:33Z</dcterms:modified>
</cp:coreProperties>
</file>