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9" r:id="rId2"/>
    <p:sldId id="260"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B1EEA-4EA5-4945-A159-92056D1B3D2A}" type="datetimeFigureOut">
              <a:rPr kumimoji="1" lang="ja-JP" altLang="en-US" smtClean="0"/>
              <a:t>2017/12/8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6960B-4493-F64A-A24A-3D1F747AFEB7}" type="slidenum">
              <a:rPr kumimoji="1" lang="ja-JP" altLang="en-US" smtClean="0"/>
              <a:t>‹#›</a:t>
            </a:fld>
            <a:endParaRPr kumimoji="1" lang="ja-JP" altLang="en-US"/>
          </a:p>
        </p:txBody>
      </p:sp>
    </p:spTree>
    <p:extLst>
      <p:ext uri="{BB962C8B-B14F-4D97-AF65-F5344CB8AC3E}">
        <p14:creationId xmlns:p14="http://schemas.microsoft.com/office/powerpoint/2010/main" val="1848392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3532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3588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98632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5483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9353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31183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18755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0118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906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71326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125479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134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797028628"/>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rPr>
                        <a:t>クライアント</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伊藤園さま</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rPr>
                        <a:t>企画名</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新入社員　①</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628651240"/>
              </p:ext>
            </p:extLst>
          </p:nvPr>
        </p:nvGraphicFramePr>
        <p:xfrm>
          <a:off x="338203" y="1283337"/>
          <a:ext cx="11446006" cy="4846320"/>
        </p:xfrm>
        <a:graphic>
          <a:graphicData uri="http://schemas.openxmlformats.org/drawingml/2006/table">
            <a:tbl>
              <a:tblPr firstRow="1" bandRow="1">
                <a:tableStyleId>{5C22544A-7EE6-4342-B048-85BDC9FD1C3A}</a:tableStyleId>
              </a:tblPr>
              <a:tblGrid>
                <a:gridCol w="2176747"/>
                <a:gridCol w="9269259"/>
              </a:tblGrid>
              <a:tr h="370840">
                <a:tc>
                  <a:txBody>
                    <a:bodyPr/>
                    <a:lstStyle/>
                    <a:p>
                      <a:r>
                        <a:rPr kumimoji="1" lang="ja-JP" altLang="en-US" sz="1600" b="0" dirty="0" smtClean="0">
                          <a:ln>
                            <a:solidFill>
                              <a:schemeClr val="tx1"/>
                            </a:solidFill>
                          </a:ln>
                          <a:solidFill>
                            <a:schemeClr val="tx1"/>
                          </a:solidFill>
                          <a:latin typeface="+mn-lt"/>
                        </a:rPr>
                        <a:t>レイアウト：</a:t>
                      </a:r>
                      <a:endParaRPr kumimoji="1" lang="en-US" altLang="ja-JP" sz="1600" b="0" dirty="0" smtClean="0">
                        <a:ln>
                          <a:solidFill>
                            <a:schemeClr val="tx1"/>
                          </a:solidFill>
                        </a:ln>
                        <a:solidFill>
                          <a:schemeClr val="tx1"/>
                        </a:solidFill>
                        <a:latin typeface="+mn-lt"/>
                      </a:endParaRPr>
                    </a:p>
                    <a:p>
                      <a:r>
                        <a:rPr kumimoji="1" lang="ja-JP" altLang="en-US" sz="1600" b="0" dirty="0" smtClean="0">
                          <a:ln>
                            <a:solidFill>
                              <a:schemeClr val="tx1"/>
                            </a:solidFill>
                          </a:ln>
                          <a:solidFill>
                            <a:schemeClr val="tx1"/>
                          </a:solidFill>
                          <a:latin typeface="+mn-lt"/>
                        </a:rPr>
                        <a:t>全体</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1600" b="0" kern="1200" dirty="0" smtClean="0">
                          <a:solidFill>
                            <a:schemeClr val="tx1"/>
                          </a:solidFill>
                          <a:effectLst/>
                          <a:latin typeface="+mj-ea"/>
                          <a:ea typeface="+mn-ea"/>
                          <a:cs typeface="+mn-cs"/>
                        </a:rPr>
                        <a:t>現状</a:t>
                      </a:r>
                      <a:r>
                        <a:rPr kumimoji="1" lang="ja-JP" altLang="en-US" sz="1600" b="0" kern="1200" dirty="0" smtClean="0">
                          <a:solidFill>
                            <a:schemeClr val="tx1"/>
                          </a:solidFill>
                          <a:effectLst/>
                          <a:latin typeface="+mj-ea"/>
                          <a:ea typeface="+mn-ea"/>
                          <a:cs typeface="+mn-cs"/>
                        </a:rPr>
                        <a:t>、主役である新入社員が目立っていない印象を受ける。</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また、社長と会長のお話が対談形式に見え、誤解を与えてしまう可能性がある。</a:t>
                      </a:r>
                      <a:endParaRPr kumimoji="1" lang="en-US" altLang="ja-JP" sz="1600" b="0" kern="1200" dirty="0" smtClean="0">
                        <a:solidFill>
                          <a:schemeClr val="tx1"/>
                        </a:solidFill>
                        <a:effectLst/>
                        <a:latin typeface="+mj-ea"/>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kern="1200" dirty="0" smtClean="0">
                          <a:solidFill>
                            <a:schemeClr val="tx1"/>
                          </a:solidFill>
                          <a:effectLst/>
                          <a:latin typeface="+mj-ea"/>
                          <a:ea typeface="+mn-ea"/>
                          <a:cs typeface="+mn-cs"/>
                        </a:rPr>
                        <a:t>ページのコンセプトとして、テーマである新入社員を目立たせます。</a:t>
                      </a:r>
                      <a:endParaRPr kumimoji="1" lang="en-US" altLang="ja-JP" sz="1600" b="0" kern="1200" dirty="0" smtClean="0">
                        <a:solidFill>
                          <a:schemeClr val="tx1"/>
                        </a:solidFill>
                        <a:effectLst/>
                        <a:latin typeface="+mj-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レイアウト：</a:t>
                      </a:r>
                      <a:endParaRPr kumimoji="1" lang="en-US" altLang="ja-JP" sz="1600" b="0" dirty="0" smtClean="0">
                        <a:ln>
                          <a:solidFill>
                            <a:schemeClr val="tx1"/>
                          </a:solidFill>
                        </a:ln>
                        <a:solidFill>
                          <a:schemeClr val="tx1"/>
                        </a:solidFill>
                        <a:latin typeface="+mn-lt"/>
                      </a:endParaRPr>
                    </a:p>
                    <a:p>
                      <a:r>
                        <a:rPr kumimoji="1" lang="ja-JP" altLang="en-US" sz="1600" b="0" dirty="0" smtClean="0">
                          <a:ln>
                            <a:solidFill>
                              <a:schemeClr val="tx1"/>
                            </a:solidFill>
                          </a:ln>
                          <a:solidFill>
                            <a:schemeClr val="tx1"/>
                          </a:solidFill>
                          <a:latin typeface="+mn-lt"/>
                        </a:rPr>
                        <a:t>左ページ</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1600" b="0" kern="1200" dirty="0" smtClean="0">
                          <a:solidFill>
                            <a:schemeClr val="tx1"/>
                          </a:solidFill>
                          <a:effectLst/>
                          <a:latin typeface="+mj-ea"/>
                          <a:ea typeface="+mn-ea"/>
                          <a:cs typeface="+mn-cs"/>
                        </a:rPr>
                        <a:t>左ページでは主役である新入社員の写真を大きくピックアップし、テーマを強調します。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その下には現在は対談形式のように見える社長と会長のお話を、それぞれ独立させて配置します。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＊社長と会長の写真は丸くトリミングすることで、写真の多い紙面にやわらかい印象を与えます。</a:t>
                      </a:r>
                      <a:endParaRPr kumimoji="1" lang="en-US" altLang="ja-JP" sz="1600" b="0" kern="1200" dirty="0" smtClean="0">
                        <a:solidFill>
                          <a:schemeClr val="tx1"/>
                        </a:solidFill>
                        <a:effectLst/>
                        <a:latin typeface="+mj-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レイアウト：</a:t>
                      </a:r>
                      <a:endParaRPr kumimoji="1" lang="en-US" altLang="ja-JP" sz="1600" b="0" dirty="0" smtClean="0">
                        <a:ln>
                          <a:solidFill>
                            <a:schemeClr val="tx1"/>
                          </a:solidFill>
                        </a:ln>
                        <a:solidFill>
                          <a:schemeClr val="tx1"/>
                        </a:solidFill>
                        <a:latin typeface="+mn-lt"/>
                      </a:endParaRPr>
                    </a:p>
                    <a:p>
                      <a:r>
                        <a:rPr kumimoji="1" lang="ja-JP" altLang="en-US" sz="1600" b="0" dirty="0" smtClean="0">
                          <a:ln>
                            <a:solidFill>
                              <a:schemeClr val="tx1"/>
                            </a:solidFill>
                          </a:ln>
                          <a:solidFill>
                            <a:schemeClr val="tx1"/>
                          </a:solidFill>
                          <a:latin typeface="+mn-lt"/>
                        </a:rPr>
                        <a:t>右ページ</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1600" b="0" kern="1200" dirty="0" smtClean="0">
                          <a:solidFill>
                            <a:schemeClr val="tx1"/>
                          </a:solidFill>
                          <a:effectLst/>
                          <a:latin typeface="+mj-ea"/>
                          <a:ea typeface="+mn-ea"/>
                          <a:cs typeface="+mn-cs"/>
                        </a:rPr>
                        <a:t>右ページでは、新入社員の特徴を表す「</a:t>
                      </a:r>
                      <a:r>
                        <a:rPr kumimoji="1" lang="en-US" altLang="ja-JP" sz="1600" b="0" kern="1200" dirty="0" smtClean="0">
                          <a:solidFill>
                            <a:schemeClr val="tx1"/>
                          </a:solidFill>
                          <a:effectLst/>
                          <a:latin typeface="+mj-ea"/>
                          <a:ea typeface="+mn-ea"/>
                          <a:cs typeface="+mn-cs"/>
                        </a:rPr>
                        <a:t>2017</a:t>
                      </a:r>
                      <a:r>
                        <a:rPr kumimoji="1" lang="ja-JP" altLang="en-US" sz="1600" b="0" kern="1200" dirty="0" smtClean="0">
                          <a:solidFill>
                            <a:schemeClr val="tx1"/>
                          </a:solidFill>
                          <a:effectLst/>
                          <a:latin typeface="+mj-ea"/>
                          <a:ea typeface="+mn-ea"/>
                          <a:cs typeface="+mn-cs"/>
                        </a:rPr>
                        <a:t>年度新入社員のタイプ」を大きくピックアップします。</a:t>
                      </a:r>
                      <a:endParaRPr kumimoji="1" lang="en-US" altLang="ja-JP" sz="1600" b="0" kern="1200" dirty="0" smtClean="0">
                        <a:solidFill>
                          <a:schemeClr val="tx1"/>
                        </a:solidFill>
                        <a:effectLst/>
                        <a:latin typeface="+mj-ea"/>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kern="1200" dirty="0" smtClean="0">
                          <a:solidFill>
                            <a:schemeClr val="tx1"/>
                          </a:solidFill>
                          <a:effectLst/>
                          <a:latin typeface="+mj-ea"/>
                          <a:ea typeface="+mn-ea"/>
                          <a:cs typeface="+mn-cs"/>
                        </a:rPr>
                        <a:t>また、新入社員タイプとその下にある新入社員へのコメントは、現在は別々ですが、つながりを強調するために、違和感のない程度に一つにまとめます。</a:t>
                      </a:r>
                      <a:endParaRPr kumimoji="1" lang="en-US" altLang="ja-JP" sz="1600" b="0" kern="1200" dirty="0" smtClean="0">
                        <a:solidFill>
                          <a:schemeClr val="tx1"/>
                        </a:solidFill>
                        <a:effectLst/>
                        <a:latin typeface="+mj-ea"/>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kern="1200" dirty="0" smtClean="0">
                          <a:solidFill>
                            <a:schemeClr val="tx1"/>
                          </a:solidFill>
                          <a:effectLst/>
                          <a:latin typeface="+mj-ea"/>
                          <a:ea typeface="+mn-ea"/>
                          <a:cs typeface="+mn-cs"/>
                        </a:rPr>
                        <a:t>上記のように一つにまとめた情報は、新入社員の写真で囲み、コメントを吹き出しにします。</a:t>
                      </a:r>
                      <a:endParaRPr kumimoji="1" lang="en-US" altLang="ja-JP" sz="1600" b="0" kern="1200" dirty="0" smtClean="0">
                        <a:solidFill>
                          <a:schemeClr val="tx1"/>
                        </a:solidFill>
                        <a:effectLst/>
                        <a:latin typeface="+mj-ea"/>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kern="1200" dirty="0" smtClean="0">
                          <a:solidFill>
                            <a:schemeClr val="tx1"/>
                          </a:solidFill>
                          <a:effectLst/>
                          <a:latin typeface="+mj-ea"/>
                          <a:ea typeface="+mn-ea"/>
                          <a:cs typeface="+mn-cs"/>
                        </a:rPr>
                        <a:t>こうすることで、散らばった情報を整理し、全体として入社直後の賑やかな雰囲気を演出します。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＊新入社員の誕生年に関する記事は目立ちすぎないように、箇条書きで整理します。</a:t>
                      </a:r>
                      <a:endParaRPr kumimoji="1" lang="en-US" altLang="ja-JP" sz="1600" b="0" kern="1200" dirty="0" smtClean="0">
                        <a:solidFill>
                          <a:schemeClr val="tx1"/>
                        </a:solidFill>
                        <a:effectLst/>
                        <a:latin typeface="+mj-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r>
                        <a:rPr kumimoji="1" lang="ja-JP" altLang="en-US" sz="1600" b="0" dirty="0" smtClean="0">
                          <a:ln>
                            <a:solidFill>
                              <a:schemeClr val="tx1"/>
                            </a:solidFill>
                          </a:ln>
                          <a:solidFill>
                            <a:schemeClr val="tx1"/>
                          </a:solidFill>
                          <a:latin typeface="+mn-lt"/>
                        </a:rPr>
                        <a:t>トーン</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effectLst/>
                          <a:latin typeface="+mj-ea"/>
                          <a:ea typeface="+mj-ea"/>
                        </a:rPr>
                        <a:t>現状、グリーンで新入社員のフレッシュさが伝わって来ますが、背景に落ち着いたトーンを使用することで、多く使われる写真をより目立たせ、スタイリッシュにページをまとめることができます。</a:t>
                      </a:r>
                      <a:endParaRPr lang="en-US" altLang="ja-JP" sz="1600" b="0" dirty="0" smtClean="0">
                        <a:effectLst/>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effectLst/>
                          <a:latin typeface="+mj-ea"/>
                          <a:ea typeface="+mj-ea"/>
                        </a:rPr>
                        <a:t>さらに、</a:t>
                      </a:r>
                      <a:r>
                        <a:rPr kumimoji="1" lang="ja-JP" altLang="en-US" sz="1600" b="0" kern="1200" dirty="0" smtClean="0">
                          <a:solidFill>
                            <a:schemeClr val="dk1"/>
                          </a:solidFill>
                          <a:effectLst/>
                          <a:latin typeface="+mj-ea"/>
                          <a:ea typeface="+mn-ea"/>
                          <a:cs typeface="+mn-cs"/>
                        </a:rPr>
                        <a:t>グリーンの同系色をポイントとして使用することで、</a:t>
                      </a:r>
                      <a:r>
                        <a:rPr lang="ja-JP" altLang="en-US" sz="1600" b="0" dirty="0" smtClean="0">
                          <a:effectLst/>
                          <a:latin typeface="+mj-ea"/>
                          <a:ea typeface="+mj-ea"/>
                        </a:rPr>
                        <a:t>紙面全体にフレッシュさを演出します。</a:t>
                      </a:r>
                      <a:endParaRPr lang="en-US" altLang="ja-JP" sz="1600" b="0" dirty="0" smtClean="0">
                        <a:effectLst/>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タイトル</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dirty="0" smtClean="0">
                          <a:effectLst/>
                          <a:latin typeface="+mj-ea"/>
                          <a:ea typeface="+mj-ea"/>
                        </a:rPr>
                        <a:t>動きのある太字のフォントを使用することで、紙面全体の雰囲気を崩すことなく新入社員のフレッシュでいきいきした印象を与えます。</a:t>
                      </a:r>
                      <a:endParaRPr lang="en-US" altLang="ja-JP" sz="1600" b="0" dirty="0" smtClean="0">
                        <a:effectLst/>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41235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984758531"/>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rPr>
                        <a:t>クライアント</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伊藤園さま</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rPr>
                        <a:t>企画名</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新入社員　②</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69077073"/>
              </p:ext>
            </p:extLst>
          </p:nvPr>
        </p:nvGraphicFramePr>
        <p:xfrm>
          <a:off x="338203" y="1283337"/>
          <a:ext cx="11446006" cy="3840480"/>
        </p:xfrm>
        <a:graphic>
          <a:graphicData uri="http://schemas.openxmlformats.org/drawingml/2006/table">
            <a:tbl>
              <a:tblPr firstRow="1" bandRow="1">
                <a:tableStyleId>{5C22544A-7EE6-4342-B048-85BDC9FD1C3A}</a:tableStyleId>
              </a:tblPr>
              <a:tblGrid>
                <a:gridCol w="2176747"/>
                <a:gridCol w="9269259"/>
              </a:tblGrid>
              <a:tr h="370840">
                <a:tc>
                  <a:txBody>
                    <a:bodyPr/>
                    <a:lstStyle/>
                    <a:p>
                      <a:r>
                        <a:rPr kumimoji="1" lang="ja-JP" altLang="en-US" b="0" dirty="0" smtClean="0">
                          <a:ln>
                            <a:solidFill>
                              <a:schemeClr val="tx1"/>
                            </a:solidFill>
                          </a:ln>
                          <a:solidFill>
                            <a:schemeClr val="tx1"/>
                          </a:solidFill>
                          <a:latin typeface="+mn-lt"/>
                        </a:rPr>
                        <a:t>レイアウト</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1800" b="0" kern="1200" dirty="0" smtClean="0">
                          <a:solidFill>
                            <a:schemeClr val="tx1"/>
                          </a:solidFill>
                          <a:effectLst/>
                          <a:latin typeface="+mj-ea"/>
                          <a:ea typeface="+mn-ea"/>
                          <a:cs typeface="+mn-cs"/>
                        </a:rPr>
                        <a:t>現状、新入社員の全グループが１つにまとめられており、無機質な印象を受けると同時に、新入社員一人一人の個性を感じさせない。</a:t>
                      </a:r>
                      <a:endParaRPr kumimoji="1" lang="en-US" altLang="ja-JP" sz="1800" b="0" kern="1200" dirty="0" smtClean="0">
                        <a:solidFill>
                          <a:schemeClr val="tx1"/>
                        </a:solidFill>
                        <a:effectLst/>
                        <a:latin typeface="+mj-ea"/>
                        <a:ea typeface="+mn-ea"/>
                        <a:cs typeface="+mn-cs"/>
                      </a:endParaRPr>
                    </a:p>
                    <a:p>
                      <a:r>
                        <a:rPr kumimoji="1" lang="ja-JP" altLang="en-US" sz="1800" b="0" kern="1200" dirty="0" smtClean="0">
                          <a:solidFill>
                            <a:schemeClr val="tx1"/>
                          </a:solidFill>
                          <a:effectLst/>
                          <a:latin typeface="+mj-ea"/>
                          <a:ea typeface="+mn-ea"/>
                          <a:cs typeface="+mn-cs"/>
                        </a:rPr>
                        <a:t>各グループごとに見開き１ページふんだんに使用します。</a:t>
                      </a:r>
                      <a:endParaRPr kumimoji="1" lang="en-US" altLang="ja-JP" sz="1800" b="0" kern="1200" dirty="0" smtClean="0">
                        <a:solidFill>
                          <a:schemeClr val="tx1"/>
                        </a:solidFill>
                        <a:effectLst/>
                        <a:latin typeface="+mj-ea"/>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b="0" kern="1200" dirty="0" smtClean="0">
                          <a:solidFill>
                            <a:schemeClr val="tx1"/>
                          </a:solidFill>
                          <a:effectLst/>
                          <a:latin typeface="+mj-ea"/>
                          <a:ea typeface="+mn-ea"/>
                          <a:cs typeface="+mn-cs"/>
                        </a:rPr>
                        <a:t>見開きの中央に帯にようにして、その中で新入社員それぞれのポージング写真を挿入し、個性を輝かせます。</a:t>
                      </a:r>
                      <a:endParaRPr kumimoji="1" lang="en-US" altLang="ja-JP" sz="1800" b="0" kern="1200" dirty="0" smtClean="0">
                        <a:solidFill>
                          <a:schemeClr val="tx1"/>
                        </a:solidFill>
                        <a:effectLst/>
                        <a:latin typeface="+mj-ea"/>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b="0" kern="1200" dirty="0" smtClean="0">
                          <a:solidFill>
                            <a:schemeClr val="tx1"/>
                          </a:solidFill>
                          <a:effectLst/>
                          <a:latin typeface="+mj-ea"/>
                          <a:ea typeface="+mn-ea"/>
                          <a:cs typeface="+mn-cs"/>
                        </a:rPr>
                        <a:t>テキストによる紹介は、帯の上下に対応関係がわかるようにシンプルに配置します。</a:t>
                      </a:r>
                      <a:endParaRPr kumimoji="1" lang="en-US" altLang="ja-JP" sz="1800" b="0" kern="1200" dirty="0" smtClean="0">
                        <a:solidFill>
                          <a:schemeClr val="tx1"/>
                        </a:solidFill>
                        <a:effectLst/>
                        <a:latin typeface="+mj-ea"/>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b="0" kern="1200" dirty="0" smtClean="0">
                          <a:solidFill>
                            <a:schemeClr val="tx1"/>
                          </a:solidFill>
                          <a:effectLst/>
                          <a:latin typeface="+mj-ea"/>
                          <a:ea typeface="+mn-ea"/>
                          <a:cs typeface="+mn-cs"/>
                        </a:rPr>
                        <a:t>全体としてページ数は増えますが、新入社員一人一人の個性を最大限活かしたレイアウトになります。</a:t>
                      </a:r>
                      <a:endParaRPr kumimoji="1" lang="en-US" altLang="ja-JP" sz="1800" b="0" kern="1200" dirty="0" smtClean="0">
                        <a:solidFill>
                          <a:schemeClr val="tx1"/>
                        </a:solidFill>
                        <a:effectLst/>
                        <a:latin typeface="+mj-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r>
                        <a:rPr kumimoji="1" lang="ja-JP" altLang="en-US" b="0" dirty="0" smtClean="0">
                          <a:ln>
                            <a:solidFill>
                              <a:schemeClr val="tx1"/>
                            </a:solidFill>
                          </a:ln>
                          <a:solidFill>
                            <a:schemeClr val="tx1"/>
                          </a:solidFill>
                          <a:latin typeface="+mn-lt"/>
                        </a:rPr>
                        <a:t>トーン</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dirty="0" smtClean="0">
                          <a:effectLst/>
                          <a:latin typeface="+mj-ea"/>
                          <a:ea typeface="+mj-ea"/>
                        </a:rPr>
                        <a:t>１ページ目のフレッシュな印象を引き継ぐように、同じグリーンを使用します。</a:t>
                      </a:r>
                      <a:endParaRPr lang="en-US" altLang="ja-JP" sz="1800" b="0" dirty="0" smtClean="0">
                        <a:effectLst/>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dirty="0" smtClean="0">
                          <a:effectLst/>
                          <a:latin typeface="+mj-ea"/>
                          <a:ea typeface="+mj-ea"/>
                        </a:rPr>
                        <a:t>ページ全体ではなく新入社員の写真が入る帯の部分に背景色としてグリーンを入れることで、新鮮な印象を与えます。</a:t>
                      </a:r>
                      <a:endParaRPr lang="en-US" altLang="ja-JP" sz="1800" b="0" dirty="0" smtClean="0">
                        <a:effectLst/>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b="0" dirty="0" smtClean="0">
                          <a:ln>
                            <a:solidFill>
                              <a:schemeClr val="tx1"/>
                            </a:solidFill>
                          </a:ln>
                          <a:solidFill>
                            <a:schemeClr val="tx1"/>
                          </a:solidFill>
                          <a:latin typeface="+mn-lt"/>
                        </a:rPr>
                        <a:t>タイトル</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800" b="0" dirty="0" smtClean="0">
                          <a:effectLst/>
                          <a:latin typeface="+mj-ea"/>
                          <a:ea typeface="+mj-ea"/>
                        </a:rPr>
                        <a:t>動きのある太字のフォントを使用することで、紙面全体の雰囲気を崩すことなく新入社員のフレッシュでいきいきした印象を与えます。</a:t>
                      </a:r>
                      <a:endParaRPr lang="en-US" altLang="ja-JP" sz="1800" b="0" dirty="0" smtClean="0">
                        <a:effectLst/>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09769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554</Words>
  <Application>Microsoft Macintosh PowerPoint</Application>
  <PresentationFormat>ワイド画面</PresentationFormat>
  <Paragraphs>41</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Yu Gothic</vt:lpstr>
      <vt:lpstr>Yu Gothic Light</vt:lpstr>
      <vt:lpstr>Arial</vt:lpstr>
      <vt:lpstr>ホワイト</vt:lpstr>
      <vt:lpstr>PowerPoint プレゼンテーション</vt:lpstr>
      <vt:lpstr>PowerPoint プレゼンテーション</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Kyoto10</cp:lastModifiedBy>
  <cp:revision>163</cp:revision>
  <dcterms:created xsi:type="dcterms:W3CDTF">2017-11-30T08:01:28Z</dcterms:created>
  <dcterms:modified xsi:type="dcterms:W3CDTF">2017-12-08T09:50:11Z</dcterms:modified>
</cp:coreProperties>
</file>