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94674"/>
  </p:normalViewPr>
  <p:slideViewPr>
    <p:cSldViewPr snapToGrid="0" snapToObjects="1">
      <p:cViewPr varScale="1">
        <p:scale>
          <a:sx n="102" d="100"/>
          <a:sy n="102" d="100"/>
        </p:scale>
        <p:origin x="4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EB1EEA-4EA5-4945-A159-92056D1B3D2A}" type="datetimeFigureOut">
              <a:rPr kumimoji="1" lang="ja-JP" altLang="en-US" smtClean="0"/>
              <a:t>2017/12/7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26960B-4493-F64A-A24A-3D1F747AFEB7}" type="slidenum">
              <a:rPr kumimoji="1" lang="ja-JP" altLang="en-US" smtClean="0"/>
              <a:t>‹#›</a:t>
            </a:fld>
            <a:endParaRPr kumimoji="1" lang="ja-JP" altLang="en-US"/>
          </a:p>
        </p:txBody>
      </p:sp>
    </p:spTree>
    <p:extLst>
      <p:ext uri="{BB962C8B-B14F-4D97-AF65-F5344CB8AC3E}">
        <p14:creationId xmlns:p14="http://schemas.microsoft.com/office/powerpoint/2010/main" val="184839277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135326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835882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1986323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254832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89353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311837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1187553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501180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90697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713260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5125479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5ACFD0-2B53-434B-955D-7560FE0C045B}" type="datetimeFigureOut">
              <a:rPr kumimoji="1" lang="ja-JP" altLang="en-US" smtClean="0"/>
              <a:t>2017/12/7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21346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1866741277"/>
              </p:ext>
            </p:extLst>
          </p:nvPr>
        </p:nvGraphicFramePr>
        <p:xfrm>
          <a:off x="338203" y="356411"/>
          <a:ext cx="8128000" cy="741680"/>
        </p:xfrm>
        <a:graphic>
          <a:graphicData uri="http://schemas.openxmlformats.org/drawingml/2006/table">
            <a:tbl>
              <a:tblPr firstRow="1" bandRow="1">
                <a:tableStyleId>{5C22544A-7EE6-4342-B048-85BDC9FD1C3A}</a:tableStyleId>
              </a:tblPr>
              <a:tblGrid>
                <a:gridCol w="1851070"/>
                <a:gridCol w="6276930"/>
              </a:tblGrid>
              <a:tr h="370840">
                <a:tc>
                  <a:txBody>
                    <a:bodyPr/>
                    <a:lstStyle/>
                    <a:p>
                      <a:r>
                        <a:rPr kumimoji="1" lang="ja-JP" altLang="en-US" b="0" dirty="0" smtClean="0">
                          <a:solidFill>
                            <a:sysClr val="windowText" lastClr="000000"/>
                          </a:solidFill>
                        </a:rPr>
                        <a:t>クライアント</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kumimoji="1" lang="ja-JP" altLang="en-US" b="0" dirty="0" smtClean="0">
                          <a:solidFill>
                            <a:sysClr val="windowText" lastClr="000000"/>
                          </a:solidFill>
                        </a:rPr>
                        <a:t>伊藤園さま</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r>
                        <a:rPr kumimoji="1" lang="ja-JP" altLang="en-US" b="0" dirty="0" smtClean="0">
                          <a:solidFill>
                            <a:sysClr val="windowText" lastClr="000000"/>
                          </a:solidFill>
                        </a:rPr>
                        <a:t>企画名</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kumimoji="1" lang="ja-JP" altLang="en-US" b="0" dirty="0" smtClean="0">
                          <a:solidFill>
                            <a:sysClr val="windowText" lastClr="000000"/>
                          </a:solidFill>
                        </a:rPr>
                        <a:t>社内報　商品紹介（</a:t>
                      </a:r>
                      <a:r>
                        <a:rPr kumimoji="1" lang="en-US" altLang="ja-JP" b="0" dirty="0" smtClean="0">
                          <a:solidFill>
                            <a:sysClr val="windowText" lastClr="000000"/>
                          </a:solidFill>
                        </a:rPr>
                        <a:t>A</a:t>
                      </a:r>
                      <a:r>
                        <a:rPr kumimoji="1" lang="ja-JP" altLang="en-US" b="0" dirty="0" smtClean="0">
                          <a:solidFill>
                            <a:sysClr val="windowText" lastClr="000000"/>
                          </a:solidFill>
                        </a:rPr>
                        <a:t>）</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204255390"/>
              </p:ext>
            </p:extLst>
          </p:nvPr>
        </p:nvGraphicFramePr>
        <p:xfrm>
          <a:off x="338203" y="1283337"/>
          <a:ext cx="11446006" cy="4511040"/>
        </p:xfrm>
        <a:graphic>
          <a:graphicData uri="http://schemas.openxmlformats.org/drawingml/2006/table">
            <a:tbl>
              <a:tblPr firstRow="1" bandRow="1">
                <a:tableStyleId>{5C22544A-7EE6-4342-B048-85BDC9FD1C3A}</a:tableStyleId>
              </a:tblPr>
              <a:tblGrid>
                <a:gridCol w="2176747"/>
                <a:gridCol w="9269259"/>
              </a:tblGrid>
              <a:tr h="370840">
                <a:tc>
                  <a:txBody>
                    <a:bodyPr/>
                    <a:lstStyle/>
                    <a:p>
                      <a:r>
                        <a:rPr kumimoji="1" lang="ja-JP" altLang="en-US" sz="1600" b="0" dirty="0" smtClean="0">
                          <a:ln>
                            <a:solidFill>
                              <a:schemeClr val="tx1"/>
                            </a:solidFill>
                          </a:ln>
                          <a:solidFill>
                            <a:schemeClr val="tx1"/>
                          </a:solidFill>
                          <a:latin typeface="+mn-lt"/>
                        </a:rPr>
                        <a:t>レイアウト</a:t>
                      </a:r>
                      <a:endParaRPr kumimoji="1" lang="ja-JP" altLang="en-US" sz="1600"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ja-JP" altLang="en-US" sz="1600" b="0" dirty="0" smtClean="0">
                          <a:solidFill>
                            <a:schemeClr val="tx1"/>
                          </a:solidFill>
                          <a:effectLst/>
                        </a:rPr>
                        <a:t>現状、商品よりコラムの方が目立っており、タイトルを認識しづらい。</a:t>
                      </a:r>
                      <a:endParaRPr lang="en-US" altLang="ja-JP" sz="1600" b="0" dirty="0" smtClean="0">
                        <a:solidFill>
                          <a:schemeClr val="tx1"/>
                        </a:solidFill>
                        <a:effectLst/>
                      </a:endParaRPr>
                    </a:p>
                    <a:p>
                      <a:r>
                        <a:rPr lang="ja-JP" altLang="en-US" sz="1600" b="0" dirty="0" smtClean="0">
                          <a:solidFill>
                            <a:schemeClr val="tx1"/>
                          </a:solidFill>
                          <a:effectLst/>
                        </a:rPr>
                        <a:t>また、フリーレイアウトで商品の写真と紹介文の関連性が薄くなってしまっている。</a:t>
                      </a:r>
                      <a:endParaRPr lang="en-US" altLang="ja-JP" sz="1600" b="0" dirty="0" smtClean="0">
                        <a:solidFill>
                          <a:schemeClr val="tx1"/>
                        </a:solidFill>
                        <a:effectLst/>
                      </a:endParaRPr>
                    </a:p>
                    <a:p>
                      <a:r>
                        <a:rPr lang="ja-JP" altLang="en-US" sz="1600" b="0" dirty="0" smtClean="0">
                          <a:solidFill>
                            <a:schemeClr val="tx1"/>
                          </a:solidFill>
                          <a:effectLst/>
                        </a:rPr>
                        <a:t>紙面全体を「タイトル、商品写真、商品紹介文」と３分割することで情報を整理します。</a:t>
                      </a:r>
                      <a:endParaRPr lang="en-US" altLang="ja-JP" sz="1600" b="0" dirty="0" smtClean="0">
                        <a:solidFill>
                          <a:schemeClr val="tx1"/>
                        </a:solidFill>
                        <a:effectLst/>
                      </a:endParaRPr>
                    </a:p>
                    <a:p>
                      <a:r>
                        <a:rPr lang="ja-JP" altLang="en-US" sz="1600" b="0" dirty="0" smtClean="0">
                          <a:solidFill>
                            <a:schemeClr val="tx1"/>
                          </a:solidFill>
                          <a:effectLst/>
                        </a:rPr>
                        <a:t>中央のゾーンに商品写真を配置することで、新商品を強調し、その下のゾーンは写真に対応するように紹介文を入れることで商品と紹介文の関連性を強め、商品の良さを伝えることができます。</a:t>
                      </a:r>
                      <a:endParaRPr lang="en-US" altLang="ja-JP" sz="1600" b="0" dirty="0" smtClean="0">
                        <a:solidFill>
                          <a:schemeClr val="tx1"/>
                        </a:solidFill>
                        <a:effectLst/>
                      </a:endParaRPr>
                    </a:p>
                    <a:p>
                      <a:r>
                        <a:rPr lang="ja-JP" altLang="en-US" sz="1600" b="0" dirty="0" smtClean="0">
                          <a:solidFill>
                            <a:schemeClr val="tx1"/>
                          </a:solidFill>
                          <a:effectLst/>
                        </a:rPr>
                        <a:t>＊タイトルは右上に、コラムは左上に配置することでその下の新商品を目立たせる。</a:t>
                      </a:r>
                      <a:endParaRPr lang="en-US" altLang="ja-JP" sz="1600" b="0" dirty="0" smtClean="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7565">
                <a:tc>
                  <a:txBody>
                    <a:bodyPr/>
                    <a:lstStyle/>
                    <a:p>
                      <a:r>
                        <a:rPr kumimoji="1" lang="ja-JP" altLang="en-US" sz="1600" b="0" dirty="0" smtClean="0">
                          <a:ln>
                            <a:solidFill>
                              <a:schemeClr val="tx1"/>
                            </a:solidFill>
                          </a:ln>
                          <a:solidFill>
                            <a:schemeClr val="tx1"/>
                          </a:solidFill>
                          <a:latin typeface="+mn-lt"/>
                        </a:rPr>
                        <a:t>トーン</a:t>
                      </a:r>
                      <a:endParaRPr kumimoji="1" lang="ja-JP" altLang="en-US" sz="1600"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ja-JP" altLang="en-US" sz="1600" b="0" dirty="0" smtClean="0">
                          <a:effectLst/>
                        </a:rPr>
                        <a:t>ベースに落ち着いた色を使用することで、伊藤園らしい優しい印象を与えるとともに、商品の写真を目立たせることができます。</a:t>
                      </a:r>
                      <a:endParaRPr lang="en-US" altLang="ja-JP" sz="1600" b="0" dirty="0" smtClean="0">
                        <a:effectLst/>
                      </a:endParaRPr>
                    </a:p>
                    <a:p>
                      <a:r>
                        <a:rPr lang="ja-JP" altLang="en-US" sz="1600" b="0" dirty="0" smtClean="0">
                          <a:effectLst/>
                        </a:rPr>
                        <a:t>また、部分的にお茶を連想させるグリーンを使用することでポイントを強調することができます。</a:t>
                      </a:r>
                      <a:endParaRPr lang="ja-JP" altLang="en-US" sz="1600" b="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ja-JP" altLang="en-US" sz="1600" b="0" dirty="0" smtClean="0">
                          <a:ln>
                            <a:solidFill>
                              <a:schemeClr val="tx1"/>
                            </a:solidFill>
                          </a:ln>
                          <a:solidFill>
                            <a:schemeClr val="tx1"/>
                          </a:solidFill>
                          <a:latin typeface="+mn-lt"/>
                        </a:rPr>
                        <a:t>タイトル</a:t>
                      </a:r>
                      <a:endParaRPr kumimoji="1" lang="ja-JP" altLang="en-US" sz="1600"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ja-JP" altLang="en-US" sz="1600" b="0" dirty="0" smtClean="0">
                          <a:effectLst/>
                        </a:rPr>
                        <a:t>現状、サンリフの太めの書体と、その下の手書き風の細い書体がアンバランスな印象。</a:t>
                      </a:r>
                      <a:endParaRPr lang="en-US" altLang="ja-JP" sz="1600" b="0" dirty="0" smtClean="0">
                        <a:effectLst/>
                      </a:endParaRPr>
                    </a:p>
                    <a:p>
                      <a:r>
                        <a:rPr lang="ja-JP" altLang="en-US" sz="1600" b="0" dirty="0" smtClean="0">
                          <a:effectLst/>
                        </a:rPr>
                        <a:t>縦長で細身の書体を使い、やわらかくスッキリした印象に仕上げます。</a:t>
                      </a:r>
                      <a:endParaRPr lang="en-US" altLang="ja-JP" sz="1600" b="0" dirty="0" smtClean="0">
                        <a:effectLst/>
                      </a:endParaRPr>
                    </a:p>
                    <a:p>
                      <a:r>
                        <a:rPr lang="ja-JP" altLang="en-US" sz="1600" b="0" dirty="0" smtClean="0">
                          <a:effectLst/>
                        </a:rPr>
                        <a:t>また、文字を波状に組むことで、水の流れを表現でき、商品イメージにあったタイトルになります。</a:t>
                      </a:r>
                      <a:endParaRPr lang="en-US" altLang="ja-JP" sz="1600" b="0" dirty="0" smtClean="0">
                        <a:effectLst/>
                      </a:endParaRPr>
                    </a:p>
                    <a:p>
                      <a:r>
                        <a:rPr lang="ja-JP" altLang="en-US" sz="1600" b="0" dirty="0" smtClean="0">
                          <a:effectLst/>
                        </a:rPr>
                        <a:t>さらに、テキストだけでなく、新商品のフレッシュなイメージを表現するようなロゴを作成します。</a:t>
                      </a:r>
                      <a:endParaRPr lang="en-US" altLang="ja-JP" sz="1600" b="0" dirty="0" smtClean="0">
                        <a:effectLst/>
                      </a:endParaRPr>
                    </a:p>
                    <a:p>
                      <a:r>
                        <a:rPr lang="ja-JP" altLang="en-US" sz="1600" b="0" dirty="0" smtClean="0">
                          <a:effectLst/>
                        </a:rPr>
                        <a:t>＊テキストは従来のままだが、こうすることで印象が大きく変化する。</a:t>
                      </a:r>
                      <a:endParaRPr lang="ja-JP" altLang="en-US" sz="1600" b="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ja-JP" altLang="en-US" sz="1600" b="0" dirty="0" smtClean="0">
                          <a:ln>
                            <a:solidFill>
                              <a:schemeClr val="tx1"/>
                            </a:solidFill>
                          </a:ln>
                          <a:solidFill>
                            <a:schemeClr val="tx1"/>
                          </a:solidFill>
                          <a:latin typeface="+mn-lt"/>
                        </a:rPr>
                        <a:t>商品写真の入れ方</a:t>
                      </a:r>
                      <a:endParaRPr kumimoji="1" lang="en-US" altLang="ja-JP" sz="1600" b="0" dirty="0" smtClean="0">
                        <a:ln>
                          <a:solidFill>
                            <a:schemeClr val="tx1"/>
                          </a:solidFill>
                        </a:ln>
                        <a:solidFill>
                          <a:schemeClr val="tx1"/>
                        </a:solidFill>
                        <a:latin typeface="+mn-lt"/>
                      </a:endParaRPr>
                    </a:p>
                    <a:p>
                      <a:r>
                        <a:rPr kumimoji="1" lang="ja-JP" altLang="en-US" sz="1600" b="0" dirty="0" smtClean="0">
                          <a:ln>
                            <a:solidFill>
                              <a:schemeClr val="tx1"/>
                            </a:solidFill>
                          </a:ln>
                          <a:solidFill>
                            <a:schemeClr val="tx1"/>
                          </a:solidFill>
                          <a:latin typeface="+mn-lt"/>
                        </a:rPr>
                        <a:t>（</a:t>
                      </a:r>
                      <a:r>
                        <a:rPr kumimoji="1" lang="en-US" altLang="ja-JP" sz="1600" b="0" dirty="0" smtClean="0">
                          <a:ln>
                            <a:solidFill>
                              <a:schemeClr val="tx1"/>
                            </a:solidFill>
                          </a:ln>
                          <a:solidFill>
                            <a:schemeClr val="tx1"/>
                          </a:solidFill>
                          <a:latin typeface="+mn-lt"/>
                        </a:rPr>
                        <a:t>A</a:t>
                      </a:r>
                      <a:r>
                        <a:rPr kumimoji="1" lang="ja-JP" altLang="en-US" sz="1600" b="0" dirty="0" smtClean="0">
                          <a:ln>
                            <a:solidFill>
                              <a:schemeClr val="tx1"/>
                            </a:solidFill>
                          </a:ln>
                          <a:solidFill>
                            <a:schemeClr val="tx1"/>
                          </a:solidFill>
                          <a:latin typeface="+mn-lt"/>
                        </a:rPr>
                        <a:t>）</a:t>
                      </a:r>
                      <a:endParaRPr kumimoji="1" lang="ja-JP" altLang="en-US" sz="1600"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ja-JP" altLang="en-US" sz="1600" b="0" dirty="0" smtClean="0">
                          <a:effectLst/>
                        </a:rPr>
                        <a:t>商品を並べて１枚に納める。</a:t>
                      </a:r>
                      <a:endParaRPr lang="en-US" altLang="ja-JP" sz="1600" b="0" dirty="0" smtClean="0">
                        <a:effectLst/>
                      </a:endParaRPr>
                    </a:p>
                    <a:p>
                      <a:r>
                        <a:rPr lang="ja-JP" altLang="en-US" sz="1600" b="0" dirty="0" smtClean="0">
                          <a:effectLst/>
                        </a:rPr>
                        <a:t>背景にトーンを入れることで、写真全体に統一感が出て、撮影写真のような奥行きを演出します。</a:t>
                      </a:r>
                      <a:endParaRPr lang="en-US" altLang="ja-JP" sz="1600" b="0" dirty="0" smtClean="0">
                        <a:effectLst/>
                      </a:endParaRPr>
                    </a:p>
                    <a:p>
                      <a:r>
                        <a:rPr lang="ja-JP" altLang="en-US" sz="1600" b="0" dirty="0" smtClean="0">
                          <a:effectLst/>
                        </a:rPr>
                        <a:t>新商品のラインナップとして商品全体の魅力を最大限に活かすことのできる撮影方法です。</a:t>
                      </a:r>
                      <a:endParaRPr lang="ja-JP" altLang="en-US" sz="1600" b="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4997213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1896662225"/>
              </p:ext>
            </p:extLst>
          </p:nvPr>
        </p:nvGraphicFramePr>
        <p:xfrm>
          <a:off x="338203" y="356411"/>
          <a:ext cx="8128000" cy="741680"/>
        </p:xfrm>
        <a:graphic>
          <a:graphicData uri="http://schemas.openxmlformats.org/drawingml/2006/table">
            <a:tbl>
              <a:tblPr firstRow="1" bandRow="1">
                <a:tableStyleId>{5C22544A-7EE6-4342-B048-85BDC9FD1C3A}</a:tableStyleId>
              </a:tblPr>
              <a:tblGrid>
                <a:gridCol w="1851070"/>
                <a:gridCol w="6276930"/>
              </a:tblGrid>
              <a:tr h="370840">
                <a:tc>
                  <a:txBody>
                    <a:bodyPr/>
                    <a:lstStyle/>
                    <a:p>
                      <a:r>
                        <a:rPr kumimoji="1" lang="ja-JP" altLang="en-US" b="0" dirty="0" smtClean="0">
                          <a:solidFill>
                            <a:sysClr val="windowText" lastClr="000000"/>
                          </a:solidFill>
                        </a:rPr>
                        <a:t>クライアント</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kumimoji="1" lang="ja-JP" altLang="en-US" b="0" dirty="0" smtClean="0">
                          <a:solidFill>
                            <a:sysClr val="windowText" lastClr="000000"/>
                          </a:solidFill>
                        </a:rPr>
                        <a:t>伊藤園さま</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r>
                        <a:rPr kumimoji="1" lang="ja-JP" altLang="en-US" b="0" dirty="0" smtClean="0">
                          <a:solidFill>
                            <a:sysClr val="windowText" lastClr="000000"/>
                          </a:solidFill>
                        </a:rPr>
                        <a:t>企画名</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kumimoji="1" lang="ja-JP" altLang="en-US" b="0" dirty="0" smtClean="0">
                          <a:solidFill>
                            <a:sysClr val="windowText" lastClr="000000"/>
                          </a:solidFill>
                        </a:rPr>
                        <a:t>社内報　商品紹介（</a:t>
                      </a:r>
                      <a:r>
                        <a:rPr kumimoji="1" lang="en-US" altLang="ja-JP" b="0" dirty="0" smtClean="0">
                          <a:solidFill>
                            <a:sysClr val="windowText" lastClr="000000"/>
                          </a:solidFill>
                        </a:rPr>
                        <a:t>B</a:t>
                      </a:r>
                      <a:r>
                        <a:rPr kumimoji="1" lang="ja-JP" altLang="en-US" b="0" dirty="0" smtClean="0">
                          <a:solidFill>
                            <a:sysClr val="windowText" lastClr="000000"/>
                          </a:solidFill>
                        </a:rPr>
                        <a:t>）</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1658992715"/>
              </p:ext>
            </p:extLst>
          </p:nvPr>
        </p:nvGraphicFramePr>
        <p:xfrm>
          <a:off x="338203" y="1283337"/>
          <a:ext cx="11446006" cy="4754880"/>
        </p:xfrm>
        <a:graphic>
          <a:graphicData uri="http://schemas.openxmlformats.org/drawingml/2006/table">
            <a:tbl>
              <a:tblPr firstRow="1" bandRow="1">
                <a:tableStyleId>{5C22544A-7EE6-4342-B048-85BDC9FD1C3A}</a:tableStyleId>
              </a:tblPr>
              <a:tblGrid>
                <a:gridCol w="2176747"/>
                <a:gridCol w="9269259"/>
              </a:tblGrid>
              <a:tr h="370840">
                <a:tc>
                  <a:txBody>
                    <a:bodyPr/>
                    <a:lstStyle/>
                    <a:p>
                      <a:r>
                        <a:rPr kumimoji="1" lang="ja-JP" altLang="en-US" sz="1600" b="0" dirty="0" smtClean="0">
                          <a:ln>
                            <a:solidFill>
                              <a:schemeClr val="tx1"/>
                            </a:solidFill>
                          </a:ln>
                          <a:solidFill>
                            <a:schemeClr val="tx1"/>
                          </a:solidFill>
                          <a:latin typeface="+mn-lt"/>
                        </a:rPr>
                        <a:t>レイアウト</a:t>
                      </a:r>
                      <a:endParaRPr kumimoji="1" lang="ja-JP" altLang="en-US" sz="1600"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ja-JP" altLang="en-US" sz="1600" b="0" dirty="0" smtClean="0">
                          <a:solidFill>
                            <a:schemeClr val="tx1"/>
                          </a:solidFill>
                          <a:effectLst/>
                        </a:rPr>
                        <a:t>現状、商品よりコラムの方が目立っており、タイトルを認識しづらい。</a:t>
                      </a:r>
                      <a:endParaRPr lang="en-US" altLang="ja-JP" sz="1600" b="0" dirty="0" smtClean="0">
                        <a:solidFill>
                          <a:schemeClr val="tx1"/>
                        </a:solidFill>
                        <a:effectLst/>
                      </a:endParaRPr>
                    </a:p>
                    <a:p>
                      <a:r>
                        <a:rPr lang="ja-JP" altLang="en-US" sz="1600" b="0" dirty="0" smtClean="0">
                          <a:solidFill>
                            <a:schemeClr val="tx1"/>
                          </a:solidFill>
                          <a:effectLst/>
                        </a:rPr>
                        <a:t>また、フリーレイアウトで商品の写真と紹介文の関連性が薄くなってしまっている。</a:t>
                      </a:r>
                      <a:endParaRPr lang="en-US" altLang="ja-JP" sz="1600" b="0" dirty="0" smtClean="0">
                        <a:solidFill>
                          <a:schemeClr val="tx1"/>
                        </a:solidFill>
                        <a:effectLst/>
                      </a:endParaRPr>
                    </a:p>
                    <a:p>
                      <a:r>
                        <a:rPr lang="ja-JP" altLang="en-US" sz="1600" b="0" dirty="0" smtClean="0">
                          <a:solidFill>
                            <a:schemeClr val="tx1"/>
                          </a:solidFill>
                          <a:effectLst/>
                        </a:rPr>
                        <a:t>紙面全体を「タイトル、商品写真、商品紹介文」と３分割することで情報を整理します。</a:t>
                      </a:r>
                      <a:endParaRPr lang="en-US" altLang="ja-JP" sz="1600" b="0" dirty="0" smtClean="0">
                        <a:solidFill>
                          <a:schemeClr val="tx1"/>
                        </a:solidFill>
                        <a:effectLst/>
                      </a:endParaRPr>
                    </a:p>
                    <a:p>
                      <a:r>
                        <a:rPr lang="ja-JP" altLang="en-US" sz="1600" b="0" dirty="0" smtClean="0">
                          <a:solidFill>
                            <a:schemeClr val="tx1"/>
                          </a:solidFill>
                          <a:effectLst/>
                        </a:rPr>
                        <a:t>中央のゾーンに商品写真を配置することで、新商品を強調し、その下のゾーンは写真に対応するように紹介文を入れることで商品と紹介文の関連性を強め、商品の良さを伝えることができます。</a:t>
                      </a:r>
                      <a:endParaRPr lang="en-US" altLang="ja-JP" sz="1600" b="0" dirty="0" smtClean="0">
                        <a:solidFill>
                          <a:schemeClr val="tx1"/>
                        </a:solidFill>
                        <a:effectLst/>
                      </a:endParaRPr>
                    </a:p>
                    <a:p>
                      <a:r>
                        <a:rPr lang="ja-JP" altLang="en-US" sz="1600" b="0" dirty="0" smtClean="0">
                          <a:solidFill>
                            <a:schemeClr val="tx1"/>
                          </a:solidFill>
                          <a:effectLst/>
                        </a:rPr>
                        <a:t>＊タイトルは右上に、コラムは左上に配置することでその下の新商品を目立たせる。</a:t>
                      </a:r>
                      <a:endParaRPr lang="en-US" altLang="ja-JP" sz="1600" b="0" dirty="0" smtClean="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7565">
                <a:tc>
                  <a:txBody>
                    <a:bodyPr/>
                    <a:lstStyle/>
                    <a:p>
                      <a:r>
                        <a:rPr kumimoji="1" lang="ja-JP" altLang="en-US" sz="1600" b="0" dirty="0" smtClean="0">
                          <a:ln>
                            <a:solidFill>
                              <a:schemeClr val="tx1"/>
                            </a:solidFill>
                          </a:ln>
                          <a:solidFill>
                            <a:schemeClr val="tx1"/>
                          </a:solidFill>
                          <a:latin typeface="+mn-lt"/>
                        </a:rPr>
                        <a:t>トーン</a:t>
                      </a:r>
                      <a:endParaRPr kumimoji="1" lang="ja-JP" altLang="en-US" sz="1600"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ja-JP" altLang="en-US" sz="1600" b="0" dirty="0" smtClean="0">
                          <a:effectLst/>
                        </a:rPr>
                        <a:t>ベースに落ち着いた色を使用することで、伊藤園らしい優しい印象を与えるとともに、商品の写真を目立たせることができる。</a:t>
                      </a:r>
                      <a:endParaRPr lang="en-US" altLang="ja-JP" sz="1600" b="0" dirty="0" smtClean="0">
                        <a:effectLst/>
                      </a:endParaRPr>
                    </a:p>
                    <a:p>
                      <a:r>
                        <a:rPr lang="ja-JP" altLang="en-US" sz="1600" b="0" dirty="0" smtClean="0">
                          <a:effectLst/>
                        </a:rPr>
                        <a:t>また、部分的にお茶を連想させるグリーンを使用することでポイントを強調することができる。</a:t>
                      </a:r>
                      <a:endParaRPr lang="ja-JP" altLang="en-US" sz="1600" b="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ja-JP" altLang="en-US" sz="1600" b="0" dirty="0" smtClean="0">
                          <a:ln>
                            <a:solidFill>
                              <a:schemeClr val="tx1"/>
                            </a:solidFill>
                          </a:ln>
                          <a:solidFill>
                            <a:schemeClr val="tx1"/>
                          </a:solidFill>
                          <a:latin typeface="+mn-lt"/>
                        </a:rPr>
                        <a:t>タイトル</a:t>
                      </a:r>
                      <a:endParaRPr kumimoji="1" lang="ja-JP" altLang="en-US" sz="1600"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ja-JP" altLang="en-US" sz="1600" b="0" smtClean="0">
                          <a:effectLst/>
                        </a:rPr>
                        <a:t>現状、サンリフの太めの書体と、その下の手書き風の細い書体がアンバランスな印象。</a:t>
                      </a:r>
                      <a:endParaRPr lang="en-US" altLang="ja-JP" sz="1600" b="0" smtClean="0">
                        <a:effectLst/>
                      </a:endParaRPr>
                    </a:p>
                    <a:p>
                      <a:r>
                        <a:rPr lang="ja-JP" altLang="en-US" sz="1600" b="0" smtClean="0">
                          <a:effectLst/>
                        </a:rPr>
                        <a:t>縦長で細身の書体を使い、やわらかくスッキリした印象に仕上げます。</a:t>
                      </a:r>
                      <a:endParaRPr lang="en-US" altLang="ja-JP" sz="1600" b="0" smtClean="0">
                        <a:effectLst/>
                      </a:endParaRPr>
                    </a:p>
                    <a:p>
                      <a:r>
                        <a:rPr lang="ja-JP" altLang="en-US" sz="1600" b="0" smtClean="0">
                          <a:effectLst/>
                        </a:rPr>
                        <a:t>また、文字を波状に組むことで、水の流れを表現でき、商品イメージにあったタイトルになります。</a:t>
                      </a:r>
                      <a:endParaRPr lang="en-US" altLang="ja-JP" sz="1600" b="0" smtClean="0">
                        <a:effectLst/>
                      </a:endParaRPr>
                    </a:p>
                    <a:p>
                      <a:r>
                        <a:rPr lang="ja-JP" altLang="en-US" sz="1600" b="0" smtClean="0">
                          <a:effectLst/>
                        </a:rPr>
                        <a:t>さらに、テキストだけでなく、新商品のフレッシュなイメージを表現するようなロゴを作成します。</a:t>
                      </a:r>
                      <a:endParaRPr lang="en-US" altLang="ja-JP" sz="1600" b="0" smtClean="0">
                        <a:effectLst/>
                      </a:endParaRPr>
                    </a:p>
                    <a:p>
                      <a:r>
                        <a:rPr lang="ja-JP" altLang="en-US" sz="1600" b="0" smtClean="0">
                          <a:effectLst/>
                        </a:rPr>
                        <a:t>＊テキストは従来のままだが、こうすることで印象が大きく変化する。</a:t>
                      </a:r>
                      <a:endParaRPr lang="ja-JP" altLang="en-US" sz="1600" b="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ja-JP" altLang="en-US" sz="1600" b="0" dirty="0" smtClean="0">
                          <a:ln>
                            <a:solidFill>
                              <a:schemeClr val="tx1"/>
                            </a:solidFill>
                          </a:ln>
                          <a:solidFill>
                            <a:schemeClr val="tx1"/>
                          </a:solidFill>
                          <a:latin typeface="+mn-lt"/>
                        </a:rPr>
                        <a:t>商品写真の入れ方</a:t>
                      </a:r>
                      <a:endParaRPr kumimoji="1" lang="en-US" altLang="ja-JP" sz="1600" b="0" dirty="0" smtClean="0">
                        <a:ln>
                          <a:solidFill>
                            <a:schemeClr val="tx1"/>
                          </a:solidFill>
                        </a:ln>
                        <a:solidFill>
                          <a:schemeClr val="tx1"/>
                        </a:solidFill>
                        <a:latin typeface="+mn-lt"/>
                      </a:endParaRPr>
                    </a:p>
                    <a:p>
                      <a:r>
                        <a:rPr kumimoji="1" lang="ja-JP" altLang="en-US" sz="1600" b="0" dirty="0" smtClean="0">
                          <a:ln>
                            <a:solidFill>
                              <a:schemeClr val="tx1"/>
                            </a:solidFill>
                          </a:ln>
                          <a:solidFill>
                            <a:schemeClr val="tx1"/>
                          </a:solidFill>
                          <a:latin typeface="+mn-lt"/>
                        </a:rPr>
                        <a:t>（</a:t>
                      </a:r>
                      <a:r>
                        <a:rPr kumimoji="1" lang="en-US" altLang="ja-JP" sz="1600" b="0" dirty="0" smtClean="0">
                          <a:ln>
                            <a:solidFill>
                              <a:schemeClr val="tx1"/>
                            </a:solidFill>
                          </a:ln>
                          <a:solidFill>
                            <a:schemeClr val="tx1"/>
                          </a:solidFill>
                          <a:latin typeface="+mn-lt"/>
                        </a:rPr>
                        <a:t>B</a:t>
                      </a:r>
                      <a:r>
                        <a:rPr kumimoji="1" lang="ja-JP" altLang="en-US" sz="1600" b="0" dirty="0" smtClean="0">
                          <a:ln>
                            <a:solidFill>
                              <a:schemeClr val="tx1"/>
                            </a:solidFill>
                          </a:ln>
                          <a:solidFill>
                            <a:schemeClr val="tx1"/>
                          </a:solidFill>
                          <a:latin typeface="+mn-lt"/>
                        </a:rPr>
                        <a:t>）</a:t>
                      </a:r>
                      <a:endParaRPr kumimoji="1" lang="ja-JP" altLang="en-US" sz="1600"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ja-JP" altLang="en-US" sz="1600" b="0" dirty="0" smtClean="0">
                          <a:effectLst/>
                        </a:rPr>
                        <a:t>全ての商品を個別で撮影し、紙面上に配置します。</a:t>
                      </a:r>
                      <a:endParaRPr lang="en-US" altLang="ja-JP" sz="1600" b="0" dirty="0" smtClean="0">
                        <a:effectLst/>
                      </a:endParaRPr>
                    </a:p>
                    <a:p>
                      <a:r>
                        <a:rPr lang="ja-JP" altLang="en-US" sz="1600" b="0" dirty="0" smtClean="0">
                          <a:effectLst/>
                        </a:rPr>
                        <a:t>こうすることで、商品単位の魅力を最大限に表現することができます。</a:t>
                      </a:r>
                      <a:endParaRPr lang="en-US" altLang="ja-JP" sz="1600" b="0" dirty="0" smtClean="0">
                        <a:effectLst/>
                      </a:endParaRPr>
                    </a:p>
                    <a:p>
                      <a:r>
                        <a:rPr lang="ja-JP" altLang="en-US" sz="1600" b="0" dirty="0" smtClean="0">
                          <a:effectLst/>
                        </a:rPr>
                        <a:t>一方で、商品を個別に撮影をすることにより、商品の見え方に差が生まれる可能性があるため、一番下のゾーンにある紹介文の横に商品写真を小さく配置します。</a:t>
                      </a:r>
                      <a:endParaRPr lang="en-US" altLang="ja-JP" sz="1600" b="0" dirty="0" smtClean="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144917129"/>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TotalTime>
  <Words>728</Words>
  <Application>Microsoft Macintosh PowerPoint</Application>
  <PresentationFormat>ワイド画面</PresentationFormat>
  <Paragraphs>48</Paragraphs>
  <Slides>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vt:i4>
      </vt:variant>
    </vt:vector>
  </HeadingPairs>
  <TitlesOfParts>
    <vt:vector size="6" baseType="lpstr">
      <vt:lpstr>Yu Gothic</vt:lpstr>
      <vt:lpstr>Yu Gothic Light</vt:lpstr>
      <vt:lpstr>Arial</vt:lpstr>
      <vt:lpstr>ホワイト</vt:lpstr>
      <vt:lpstr>PowerPoint プレゼンテーション</vt:lpstr>
      <vt:lpstr>PowerPoint プレゼンテーション</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Office ユーザー</dc:creator>
  <cp:lastModifiedBy>Microsoft Office ユーザー</cp:lastModifiedBy>
  <cp:revision>125</cp:revision>
  <dcterms:created xsi:type="dcterms:W3CDTF">2017-11-30T08:01:28Z</dcterms:created>
  <dcterms:modified xsi:type="dcterms:W3CDTF">2017-12-07T11:26:59Z</dcterms:modified>
</cp:coreProperties>
</file>