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9"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46"/>
    <p:restoredTop sz="94655"/>
  </p:normalViewPr>
  <p:slideViewPr>
    <p:cSldViewPr snapToGrid="0" snapToObjects="1">
      <p:cViewPr varScale="1">
        <p:scale>
          <a:sx n="216" d="100"/>
          <a:sy n="216" d="100"/>
        </p:scale>
        <p:origin x="9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B1EEA-4EA5-4945-A159-92056D1B3D2A}" type="datetimeFigureOut">
              <a:rPr kumimoji="1" lang="ja-JP" altLang="en-US" smtClean="0"/>
              <a:t>2017/12/8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6960B-4493-F64A-A24A-3D1F747AFEB7}" type="slidenum">
              <a:rPr kumimoji="1" lang="ja-JP" altLang="en-US" smtClean="0"/>
              <a:t>‹#›</a:t>
            </a:fld>
            <a:endParaRPr kumimoji="1" lang="ja-JP" altLang="en-US"/>
          </a:p>
        </p:txBody>
      </p:sp>
    </p:spTree>
    <p:extLst>
      <p:ext uri="{BB962C8B-B14F-4D97-AF65-F5344CB8AC3E}">
        <p14:creationId xmlns:p14="http://schemas.microsoft.com/office/powerpoint/2010/main" val="18483927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35326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83588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98632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25483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89353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31183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118755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501180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906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71326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B5ACFD0-2B53-434B-955D-7560FE0C045B}" type="datetimeFigureOut">
              <a:rPr kumimoji="1" lang="ja-JP" altLang="en-US" smtClean="0"/>
              <a:t>2017/12/8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5125479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ACFD0-2B53-434B-955D-7560FE0C045B}" type="datetimeFigureOut">
              <a:rPr kumimoji="1" lang="ja-JP" altLang="en-US" smtClean="0"/>
              <a:t>2017/12/8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43D53-0072-314F-BEA9-67DB34BE7BD5}" type="slidenum">
              <a:rPr kumimoji="1" lang="ja-JP" altLang="en-US" smtClean="0"/>
              <a:t>‹#›</a:t>
            </a:fld>
            <a:endParaRPr kumimoji="1" lang="ja-JP" altLang="en-US"/>
          </a:p>
        </p:txBody>
      </p:sp>
    </p:spTree>
    <p:extLst>
      <p:ext uri="{BB962C8B-B14F-4D97-AF65-F5344CB8AC3E}">
        <p14:creationId xmlns:p14="http://schemas.microsoft.com/office/powerpoint/2010/main" val="21346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1268817502"/>
              </p:ext>
            </p:extLst>
          </p:nvPr>
        </p:nvGraphicFramePr>
        <p:xfrm>
          <a:off x="338203" y="356411"/>
          <a:ext cx="8128000" cy="741680"/>
        </p:xfrm>
        <a:graphic>
          <a:graphicData uri="http://schemas.openxmlformats.org/drawingml/2006/table">
            <a:tbl>
              <a:tblPr firstRow="1" bandRow="1">
                <a:tableStyleId>{5C22544A-7EE6-4342-B048-85BDC9FD1C3A}</a:tableStyleId>
              </a:tblPr>
              <a:tblGrid>
                <a:gridCol w="1851070"/>
                <a:gridCol w="6276930"/>
              </a:tblGrid>
              <a:tr h="370840">
                <a:tc>
                  <a:txBody>
                    <a:bodyPr/>
                    <a:lstStyle/>
                    <a:p>
                      <a:r>
                        <a:rPr kumimoji="1" lang="ja-JP" altLang="en-US" b="0" dirty="0" smtClean="0">
                          <a:solidFill>
                            <a:sysClr val="windowText" lastClr="000000"/>
                          </a:solidFill>
                        </a:rPr>
                        <a:t>クライアント</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東芝メディカルさま</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kumimoji="1" lang="ja-JP" altLang="en-US" b="0" dirty="0" smtClean="0">
                          <a:solidFill>
                            <a:sysClr val="windowText" lastClr="000000"/>
                          </a:solidFill>
                        </a:rPr>
                        <a:t>企画名</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r>
                        <a:rPr kumimoji="1" lang="ja-JP" altLang="en-US" b="0" dirty="0" smtClean="0">
                          <a:solidFill>
                            <a:sysClr val="windowText" lastClr="000000"/>
                          </a:solidFill>
                        </a:rPr>
                        <a:t>全国参加型企画　◯◯自慢</a:t>
                      </a:r>
                      <a:endParaRPr kumimoji="1" lang="ja-JP" alt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1008437100"/>
              </p:ext>
            </p:extLst>
          </p:nvPr>
        </p:nvGraphicFramePr>
        <p:xfrm>
          <a:off x="338203" y="1283337"/>
          <a:ext cx="11446006" cy="4511040"/>
        </p:xfrm>
        <a:graphic>
          <a:graphicData uri="http://schemas.openxmlformats.org/drawingml/2006/table">
            <a:tbl>
              <a:tblPr firstRow="1" bandRow="1">
                <a:tableStyleId>{5C22544A-7EE6-4342-B048-85BDC9FD1C3A}</a:tableStyleId>
              </a:tblPr>
              <a:tblGrid>
                <a:gridCol w="2176747"/>
                <a:gridCol w="9269259"/>
              </a:tblGrid>
              <a:tr h="370840">
                <a:tc>
                  <a:txBody>
                    <a:bodyPr/>
                    <a:lstStyle/>
                    <a:p>
                      <a:r>
                        <a:rPr kumimoji="1" lang="ja-JP" altLang="en-US" sz="1600" b="0" dirty="0" smtClean="0">
                          <a:ln>
                            <a:solidFill>
                              <a:schemeClr val="tx1"/>
                            </a:solidFill>
                          </a:ln>
                          <a:solidFill>
                            <a:schemeClr val="tx1"/>
                          </a:solidFill>
                          <a:latin typeface="+mn-lt"/>
                        </a:rPr>
                        <a:t>レイアウト</a:t>
                      </a:r>
                      <a:endParaRPr kumimoji="1" lang="en-US" altLang="ja-JP" sz="1600" b="0" dirty="0" smtClean="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kumimoji="1" lang="ja-JP" altLang="en-US" sz="1600" b="0" kern="1200" dirty="0" smtClean="0">
                          <a:solidFill>
                            <a:schemeClr val="tx1"/>
                          </a:solidFill>
                          <a:effectLst/>
                          <a:latin typeface="+mj-ea"/>
                          <a:ea typeface="+mn-ea"/>
                          <a:cs typeface="+mn-cs"/>
                        </a:rPr>
                        <a:t>現状、写真とテキストの間に余白が少なく窮屈な印象を受ける。</a:t>
                      </a:r>
                      <a:endParaRPr kumimoji="1" lang="en-US" altLang="ja-JP" sz="1600" b="0" kern="1200" dirty="0" smtClean="0">
                        <a:solidFill>
                          <a:schemeClr val="tx1"/>
                        </a:solidFill>
                        <a:effectLst/>
                        <a:latin typeface="+mj-ea"/>
                        <a:ea typeface="+mn-ea"/>
                        <a:cs typeface="+mn-cs"/>
                      </a:endParaRPr>
                    </a:p>
                    <a:p>
                      <a:r>
                        <a:rPr kumimoji="1" lang="ja-JP" altLang="en-US" sz="1600" b="0" kern="1200" dirty="0" smtClean="0">
                          <a:solidFill>
                            <a:schemeClr val="tx1"/>
                          </a:solidFill>
                          <a:effectLst/>
                          <a:latin typeface="+mj-ea"/>
                          <a:ea typeface="+mn-ea"/>
                          <a:cs typeface="+mn-cs"/>
                        </a:rPr>
                        <a:t>また、同系色でまとめているために最も強調したい個人のプロフィールが目立っていない。</a:t>
                      </a:r>
                      <a:endParaRPr kumimoji="1" lang="en-US" altLang="ja-JP" sz="1600" b="0" kern="1200" dirty="0" smtClean="0">
                        <a:solidFill>
                          <a:schemeClr val="tx1"/>
                        </a:solidFill>
                        <a:effectLst/>
                        <a:latin typeface="+mj-ea"/>
                        <a:ea typeface="+mn-ea"/>
                        <a:cs typeface="+mn-cs"/>
                      </a:endParaRPr>
                    </a:p>
                    <a:p>
                      <a:r>
                        <a:rPr kumimoji="1" lang="ja-JP" altLang="en-US" sz="1600" b="0" kern="1200" dirty="0" smtClean="0">
                          <a:solidFill>
                            <a:schemeClr val="tx1"/>
                          </a:solidFill>
                          <a:effectLst/>
                          <a:latin typeface="+mj-ea"/>
                          <a:ea typeface="+mn-ea"/>
                          <a:cs typeface="+mn-cs"/>
                        </a:rPr>
                        <a:t>プロフィール写真は最大限目立たせるために吹き出しにします。</a:t>
                      </a:r>
                      <a:endParaRPr kumimoji="1" lang="en-US" altLang="ja-JP" sz="1600" b="0" kern="1200" dirty="0" smtClean="0">
                        <a:solidFill>
                          <a:schemeClr val="tx1"/>
                        </a:solidFill>
                        <a:effectLst/>
                        <a:latin typeface="+mj-ea"/>
                        <a:ea typeface="+mn-ea"/>
                        <a:cs typeface="+mn-cs"/>
                      </a:endParaRPr>
                    </a:p>
                    <a:p>
                      <a:r>
                        <a:rPr kumimoji="1" lang="ja-JP" altLang="en-US" sz="1600" b="0" kern="1200" dirty="0" smtClean="0">
                          <a:solidFill>
                            <a:schemeClr val="tx1"/>
                          </a:solidFill>
                          <a:effectLst/>
                          <a:latin typeface="+mj-ea"/>
                          <a:ea typeface="+mn-ea"/>
                          <a:cs typeface="+mn-cs"/>
                        </a:rPr>
                        <a:t>人物紹介とコメントなどテキスト情報は吹き出しの上に乗せて記載します。</a:t>
                      </a:r>
                      <a:endParaRPr kumimoji="1" lang="en-US" altLang="ja-JP" sz="1600" b="0" kern="1200" dirty="0" smtClean="0">
                        <a:solidFill>
                          <a:schemeClr val="tx1"/>
                        </a:solidFill>
                        <a:effectLst/>
                        <a:latin typeface="+mj-ea"/>
                        <a:ea typeface="+mn-ea"/>
                        <a:cs typeface="+mn-cs"/>
                      </a:endParaRPr>
                    </a:p>
                    <a:p>
                      <a:r>
                        <a:rPr kumimoji="1" lang="ja-JP" altLang="en-US" sz="1600" b="0" kern="1200" dirty="0" smtClean="0">
                          <a:solidFill>
                            <a:schemeClr val="tx1"/>
                          </a:solidFill>
                          <a:effectLst/>
                          <a:latin typeface="+mj-ea"/>
                          <a:ea typeface="+mn-ea"/>
                          <a:cs typeface="+mn-cs"/>
                        </a:rPr>
                        <a:t>これらプロフィール写真とテキストを重ねることで、記事の区切りを明確にして情報を整理します。</a:t>
                      </a:r>
                      <a:endParaRPr kumimoji="1" lang="en-US" altLang="ja-JP" sz="1600" b="0" kern="1200" dirty="0" smtClean="0">
                        <a:solidFill>
                          <a:schemeClr val="tx1"/>
                        </a:solidFill>
                        <a:effectLst/>
                        <a:latin typeface="+mj-ea"/>
                        <a:ea typeface="+mn-ea"/>
                        <a:cs typeface="+mn-cs"/>
                      </a:endParaRPr>
                    </a:p>
                    <a:p>
                      <a:r>
                        <a:rPr kumimoji="1" lang="ja-JP" altLang="en-US" sz="1600" b="0" kern="1200" dirty="0" smtClean="0">
                          <a:solidFill>
                            <a:schemeClr val="tx1"/>
                          </a:solidFill>
                          <a:effectLst/>
                          <a:latin typeface="+mj-ea"/>
                          <a:ea typeface="+mn-ea"/>
                          <a:cs typeface="+mn-cs"/>
                        </a:rPr>
                        <a:t>こうすることで、テーマである社員さんの個性を最大限活かすことができます。</a:t>
                      </a:r>
                      <a:endParaRPr kumimoji="1" lang="en-US" altLang="ja-JP" sz="1600" b="0" kern="1200" dirty="0" smtClean="0">
                        <a:solidFill>
                          <a:schemeClr val="tx1"/>
                        </a:solidFill>
                        <a:effectLst/>
                        <a:latin typeface="+mj-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sz="1600" b="0" dirty="0" smtClean="0">
                          <a:ln>
                            <a:solidFill>
                              <a:schemeClr val="tx1"/>
                            </a:solidFill>
                          </a:ln>
                          <a:solidFill>
                            <a:schemeClr val="tx1"/>
                          </a:solidFill>
                          <a:latin typeface="+mn-lt"/>
                        </a:rPr>
                        <a:t>トーン</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kumimoji="1" lang="ja-JP" altLang="en-US" sz="1600" b="0" kern="1200" dirty="0" smtClean="0">
                          <a:solidFill>
                            <a:schemeClr val="tx1"/>
                          </a:solidFill>
                          <a:effectLst/>
                          <a:latin typeface="+mj-ea"/>
                          <a:ea typeface="+mn-ea"/>
                          <a:cs typeface="+mn-cs"/>
                        </a:rPr>
                        <a:t>テーマを想起させる色とその補色を使うことで、ページ全体に統一感をもたせつつも明るい印象になります。</a:t>
                      </a:r>
                      <a:endParaRPr kumimoji="1" lang="en-US" altLang="ja-JP" sz="1600" b="0" kern="1200" dirty="0" smtClean="0">
                        <a:solidFill>
                          <a:schemeClr val="tx1"/>
                        </a:solidFill>
                        <a:effectLst/>
                        <a:latin typeface="+mj-ea"/>
                        <a:ea typeface="+mn-ea"/>
                        <a:cs typeface="+mn-cs"/>
                      </a:endParaRPr>
                    </a:p>
                    <a:p>
                      <a:r>
                        <a:rPr kumimoji="1" lang="ja-JP" altLang="en-US" sz="1600" b="0" kern="1200" dirty="0" smtClean="0">
                          <a:solidFill>
                            <a:schemeClr val="tx1"/>
                          </a:solidFill>
                          <a:effectLst/>
                          <a:latin typeface="+mj-ea"/>
                          <a:ea typeface="+mn-ea"/>
                          <a:cs typeface="+mn-cs"/>
                        </a:rPr>
                        <a:t>＊テーマ色は毎月企画によって変わりますが、明度と彩度は統一します。</a:t>
                      </a:r>
                      <a:endParaRPr kumimoji="1" lang="en-US" altLang="ja-JP" sz="1600" b="0" kern="1200" dirty="0" smtClean="0">
                        <a:solidFill>
                          <a:schemeClr val="tx1"/>
                        </a:solidFill>
                        <a:effectLst/>
                        <a:latin typeface="+mj-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sz="1600" b="0" dirty="0" smtClean="0">
                          <a:ln>
                            <a:solidFill>
                              <a:schemeClr val="tx1"/>
                            </a:solidFill>
                          </a:ln>
                          <a:solidFill>
                            <a:schemeClr val="tx1"/>
                          </a:solidFill>
                          <a:latin typeface="+mn-lt"/>
                        </a:rPr>
                        <a:t>タイトル</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kumimoji="1" lang="ja-JP" altLang="en-US" sz="1600" b="0" kern="1200" dirty="0" smtClean="0">
                          <a:solidFill>
                            <a:schemeClr val="tx1"/>
                          </a:solidFill>
                          <a:effectLst/>
                          <a:latin typeface="+mj-ea"/>
                          <a:ea typeface="+mn-ea"/>
                          <a:cs typeface="+mn-cs"/>
                        </a:rPr>
                        <a:t>レイアウトゴールに合うように、空間をもったゆとりのあるタイトルロゴにします。</a:t>
                      </a:r>
                      <a:endParaRPr kumimoji="1" lang="en-US" altLang="ja-JP" sz="1600" b="0" kern="1200" dirty="0" smtClean="0">
                        <a:solidFill>
                          <a:schemeClr val="tx1"/>
                        </a:solidFill>
                        <a:effectLst/>
                        <a:latin typeface="+mj-ea"/>
                        <a:ea typeface="+mn-ea"/>
                        <a:cs typeface="+mn-cs"/>
                      </a:endParaRPr>
                    </a:p>
                    <a:p>
                      <a:r>
                        <a:rPr kumimoji="1" lang="ja-JP" altLang="en-US" sz="1600" b="0" kern="1200" dirty="0" smtClean="0">
                          <a:solidFill>
                            <a:schemeClr val="tx1"/>
                          </a:solidFill>
                          <a:effectLst/>
                          <a:latin typeface="+mj-ea"/>
                          <a:ea typeface="+mn-ea"/>
                          <a:cs typeface="+mn-cs"/>
                        </a:rPr>
                        <a:t>「◯◯自慢」は丸みを持ったやわらかみのある文字を使用し、テーマ色で部分的に文字色を変えることで強調します。</a:t>
                      </a:r>
                      <a:endParaRPr kumimoji="1" lang="en-US" altLang="ja-JP" sz="1600" b="0" kern="1200" dirty="0" smtClean="0">
                        <a:solidFill>
                          <a:schemeClr val="tx1"/>
                        </a:solidFill>
                        <a:effectLst/>
                        <a:latin typeface="+mj-ea"/>
                        <a:ea typeface="+mn-ea"/>
                        <a:cs typeface="+mn-cs"/>
                      </a:endParaRPr>
                    </a:p>
                    <a:p>
                      <a:r>
                        <a:rPr kumimoji="1" lang="ja-JP" altLang="en-US" sz="1600" b="0" kern="1200" dirty="0" smtClean="0">
                          <a:solidFill>
                            <a:schemeClr val="tx1"/>
                          </a:solidFill>
                          <a:effectLst/>
                          <a:latin typeface="+mj-ea"/>
                          <a:ea typeface="+mn-ea"/>
                          <a:cs typeface="+mn-cs"/>
                        </a:rPr>
                        <a:t>また、企画名の「全国参加型企画」は吹き出しにすることでポップな印象を与え、</a:t>
                      </a:r>
                      <a:r>
                        <a:rPr kumimoji="1" lang="ja-JP" altLang="en-US" sz="1600" b="0" kern="1200" smtClean="0">
                          <a:solidFill>
                            <a:schemeClr val="tx1"/>
                          </a:solidFill>
                          <a:effectLst/>
                          <a:latin typeface="+mj-ea"/>
                          <a:ea typeface="+mn-ea"/>
                          <a:cs typeface="+mn-cs"/>
                        </a:rPr>
                        <a:t>テーマ名は「◯◯自慢」の</a:t>
                      </a:r>
                      <a:r>
                        <a:rPr kumimoji="1" lang="ja-JP" altLang="en-US" sz="1600" b="0" kern="1200" dirty="0" smtClean="0">
                          <a:solidFill>
                            <a:schemeClr val="tx1"/>
                          </a:solidFill>
                          <a:effectLst/>
                          <a:latin typeface="+mj-ea"/>
                          <a:ea typeface="+mn-ea"/>
                          <a:cs typeface="+mn-cs"/>
                        </a:rPr>
                        <a:t>右に罫線で囲んで独立させることで情報を整理します。</a:t>
                      </a:r>
                      <a:endParaRPr kumimoji="1" lang="en-US" altLang="ja-JP" sz="1600" b="0" kern="1200" dirty="0" smtClean="0">
                        <a:solidFill>
                          <a:schemeClr val="tx1"/>
                        </a:solidFill>
                        <a:effectLst/>
                        <a:latin typeface="+mj-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kumimoji="1" lang="ja-JP" altLang="en-US" sz="1600" b="0" dirty="0" smtClean="0">
                          <a:ln>
                            <a:solidFill>
                              <a:schemeClr val="tx1"/>
                            </a:solidFill>
                          </a:ln>
                          <a:solidFill>
                            <a:schemeClr val="tx1"/>
                          </a:solidFill>
                          <a:latin typeface="+mn-lt"/>
                        </a:rPr>
                        <a:t>あしらい</a:t>
                      </a:r>
                      <a:endParaRPr kumimoji="1" lang="ja-JP" altLang="en-US" sz="1600" b="0" dirty="0">
                        <a:ln>
                          <a:solidFill>
                            <a:schemeClr val="tx1"/>
                          </a:solidFill>
                        </a:ln>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kumimoji="1" lang="ja-JP" altLang="en-US" sz="1600" b="0" kern="1200" dirty="0" smtClean="0">
                          <a:solidFill>
                            <a:schemeClr val="tx1"/>
                          </a:solidFill>
                          <a:effectLst/>
                          <a:latin typeface="+mj-ea"/>
                          <a:ea typeface="+mn-ea"/>
                          <a:cs typeface="+mn-cs"/>
                        </a:rPr>
                        <a:t>テーマに沿った手書き風のイラストを、タイトル周りに１・２個加えます。</a:t>
                      </a:r>
                      <a:endParaRPr kumimoji="1" lang="en-US" altLang="ja-JP" sz="1600" b="0" kern="1200" dirty="0" smtClean="0">
                        <a:solidFill>
                          <a:schemeClr val="tx1"/>
                        </a:solidFill>
                        <a:effectLst/>
                        <a:latin typeface="+mj-ea"/>
                        <a:ea typeface="+mn-ea"/>
                        <a:cs typeface="+mn-cs"/>
                      </a:endParaRPr>
                    </a:p>
                    <a:p>
                      <a:r>
                        <a:rPr kumimoji="1" lang="ja-JP" altLang="en-US" sz="1600" b="0" kern="1200" dirty="0" smtClean="0">
                          <a:solidFill>
                            <a:schemeClr val="tx1"/>
                          </a:solidFill>
                          <a:effectLst/>
                          <a:latin typeface="+mj-ea"/>
                          <a:ea typeface="+mn-ea"/>
                          <a:cs typeface="+mn-cs"/>
                        </a:rPr>
                        <a:t>こうすることで、テーマを視覚的に表現でき、賑やかな印象を与えることができます。</a:t>
                      </a:r>
                      <a:endParaRPr kumimoji="1" lang="en-US" altLang="ja-JP" sz="1600" b="0" kern="1200" dirty="0" smtClean="0">
                        <a:solidFill>
                          <a:schemeClr val="tx1"/>
                        </a:solidFill>
                        <a:effectLst/>
                        <a:latin typeface="+mj-ea"/>
                        <a:ea typeface="+mn-ea"/>
                        <a:cs typeface="+mn-cs"/>
                      </a:endParaRPr>
                    </a:p>
                    <a:p>
                      <a:r>
                        <a:rPr kumimoji="1" lang="ja-JP" altLang="en-US" sz="1600" b="0" kern="1200" dirty="0" smtClean="0">
                          <a:solidFill>
                            <a:schemeClr val="tx1"/>
                          </a:solidFill>
                          <a:effectLst/>
                          <a:latin typeface="+mj-ea"/>
                          <a:ea typeface="+mn-ea"/>
                          <a:cs typeface="+mn-cs"/>
                        </a:rPr>
                        <a:t>＊イラストはテキストを邪魔しないよう、テーマ色の薄い色を使用します。</a:t>
                      </a:r>
                      <a:endParaRPr kumimoji="1" lang="en-US" altLang="ja-JP" sz="1600" b="0" kern="1200" dirty="0" smtClean="0">
                        <a:solidFill>
                          <a:schemeClr val="tx1"/>
                        </a:solidFill>
                        <a:effectLst/>
                        <a:latin typeface="+mj-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941235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302</Words>
  <Application>Microsoft Macintosh PowerPoint</Application>
  <PresentationFormat>ワイド画面</PresentationFormat>
  <Paragraphs>22</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Yu Gothic</vt:lpstr>
      <vt:lpstr>Yu Gothic Light</vt:lpstr>
      <vt:lpstr>Arial</vt:lpstr>
      <vt:lpstr>ホワイト</vt:lpstr>
      <vt:lpstr>PowerPoint プレゼンテーション</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Kyoto10</cp:lastModifiedBy>
  <cp:revision>175</cp:revision>
  <dcterms:created xsi:type="dcterms:W3CDTF">2017-11-30T08:01:28Z</dcterms:created>
  <dcterms:modified xsi:type="dcterms:W3CDTF">2017-12-08T10:33:50Z</dcterms:modified>
</cp:coreProperties>
</file>