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xml" ContentType="application/vnd.openxmlformats-officedocument.presentationml.tags+xml"/>
  <Override PartName="/ppt/notesSlides/notesSlide26.xml" ContentType="application/vnd.openxmlformats-officedocument.presentationml.notesSlide+xml"/>
  <Override PartName="/ppt/tags/tag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7" r:id="rId4"/>
    <p:sldId id="259" r:id="rId5"/>
    <p:sldId id="258" r:id="rId6"/>
    <p:sldId id="289" r:id="rId7"/>
    <p:sldId id="260" r:id="rId8"/>
    <p:sldId id="268" r:id="rId9"/>
    <p:sldId id="261" r:id="rId10"/>
    <p:sldId id="263" r:id="rId11"/>
    <p:sldId id="262" r:id="rId12"/>
    <p:sldId id="264" r:id="rId13"/>
    <p:sldId id="288" r:id="rId14"/>
    <p:sldId id="265" r:id="rId15"/>
    <p:sldId id="287" r:id="rId16"/>
    <p:sldId id="269" r:id="rId17"/>
    <p:sldId id="281" r:id="rId18"/>
    <p:sldId id="283" r:id="rId19"/>
    <p:sldId id="270" r:id="rId20"/>
    <p:sldId id="271" r:id="rId21"/>
    <p:sldId id="272" r:id="rId22"/>
    <p:sldId id="286" r:id="rId23"/>
    <p:sldId id="273" r:id="rId24"/>
    <p:sldId id="276" r:id="rId25"/>
    <p:sldId id="275" r:id="rId26"/>
    <p:sldId id="278" r:id="rId27"/>
    <p:sldId id="279" r:id="rId28"/>
    <p:sldId id="277" r:id="rId29"/>
    <p:sldId id="274" r:id="rId30"/>
    <p:sldId id="284" r:id="rId31"/>
    <p:sldId id="28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289" autoAdjust="0"/>
  </p:normalViewPr>
  <p:slideViewPr>
    <p:cSldViewPr snapToGrid="0">
      <p:cViewPr varScale="1">
        <p:scale>
          <a:sx n="74" d="100"/>
          <a:sy n="74" d="100"/>
        </p:scale>
        <p:origin x="43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9AD6D-9F32-4AED-A1A5-DB1FBFFD972D}" type="datetimeFigureOut">
              <a:rPr kumimoji="1" lang="ja-JP" altLang="en-US" smtClean="0"/>
              <a:t>2022/9/27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6C14B-1282-442B-8C6B-D245BA5917A4}" type="slidenum">
              <a:rPr kumimoji="1" lang="ja-JP" altLang="en-US" smtClean="0"/>
              <a:t>‹#›</a:t>
            </a:fld>
            <a:endParaRPr kumimoji="1" lang="ja-JP" altLang="en-US"/>
          </a:p>
        </p:txBody>
      </p:sp>
    </p:spTree>
    <p:extLst>
      <p:ext uri="{BB962C8B-B14F-4D97-AF65-F5344CB8AC3E}">
        <p14:creationId xmlns:p14="http://schemas.microsoft.com/office/powerpoint/2010/main" val="38314330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みなさんこんにちは。</a:t>
            </a:r>
            <a:endParaRPr kumimoji="1" lang="en-US" altLang="ja-JP" dirty="0"/>
          </a:p>
          <a:p>
            <a:r>
              <a:rPr kumimoji="1" lang="ja-JP" altLang="en-US" dirty="0"/>
              <a:t>秋学期の化学</a:t>
            </a:r>
            <a:r>
              <a:rPr kumimoji="1" lang="en-US" altLang="ja-JP" dirty="0"/>
              <a:t>2</a:t>
            </a:r>
            <a:r>
              <a:rPr kumimoji="1" lang="ja-JP" altLang="en-US" dirty="0"/>
              <a:t>（</a:t>
            </a:r>
            <a:r>
              <a:rPr kumimoji="1" lang="en-US" altLang="ja-JP" dirty="0"/>
              <a:t>K2</a:t>
            </a:r>
            <a:r>
              <a:rPr kumimoji="1" lang="ja-JP" altLang="en-US" dirty="0"/>
              <a:t>）の授業を始めます。</a:t>
            </a:r>
            <a:endParaRPr kumimoji="1" lang="en-US" altLang="ja-JP" dirty="0"/>
          </a:p>
          <a:p>
            <a:endParaRPr kumimoji="1" lang="en-US" altLang="ja-JP" dirty="0"/>
          </a:p>
          <a:p>
            <a:r>
              <a:rPr kumimoji="1" lang="ja-JP" altLang="en-US" dirty="0"/>
              <a:t>この授業では、有機化学の基本的な考え方や、身の回りの有機化合物について学びます。</a:t>
            </a:r>
            <a:endParaRPr kumimoji="1" lang="en-US" altLang="ja-JP" dirty="0"/>
          </a:p>
          <a:p>
            <a:r>
              <a:rPr kumimoji="1" lang="ja-JP" altLang="en-US" dirty="0"/>
              <a:t>今回は第</a:t>
            </a:r>
            <a:r>
              <a:rPr kumimoji="1" lang="en-US" altLang="ja-JP" dirty="0"/>
              <a:t>1</a:t>
            </a:r>
            <a:r>
              <a:rPr kumimoji="1" lang="ja-JP" altLang="en-US" dirty="0"/>
              <a:t>回目の授業です。</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a:t>
            </a:fld>
            <a:endParaRPr kumimoji="1" lang="ja-JP" altLang="en-US"/>
          </a:p>
        </p:txBody>
      </p:sp>
    </p:spTree>
    <p:extLst>
      <p:ext uri="{BB962C8B-B14F-4D97-AF65-F5344CB8AC3E}">
        <p14:creationId xmlns:p14="http://schemas.microsoft.com/office/powerpoint/2010/main" val="2885061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有機化合物はほとんどの炭素化合物を含み、ここに示すように～も含まれます。</a:t>
            </a:r>
            <a:endParaRPr kumimoji="1" lang="en-US" altLang="ja-JP" dirty="0"/>
          </a:p>
          <a:p>
            <a:endParaRPr kumimoji="1" lang="en-US" altLang="ja-JP" dirty="0"/>
          </a:p>
          <a:p>
            <a:r>
              <a:rPr kumimoji="1" lang="ja-JP" altLang="en-US" dirty="0"/>
              <a:t>一方、炭素を含む無機化合物として、～などがあります。</a:t>
            </a:r>
            <a:endParaRPr kumimoji="1" lang="en-US" altLang="ja-JP" dirty="0"/>
          </a:p>
          <a:p>
            <a:r>
              <a:rPr kumimoji="1" lang="ja-JP" altLang="en-US" dirty="0"/>
              <a:t>ではこの境界はいったい何なのだろうということですが、明確な定義は決まっておらず、どちらかというと経験的・もしくは感覚的なものかと思います。</a:t>
            </a:r>
            <a:endParaRPr kumimoji="1" lang="en-US" altLang="ja-JP" dirty="0"/>
          </a:p>
          <a:p>
            <a:r>
              <a:rPr kumimoji="1" lang="ja-JP" altLang="en-US" dirty="0"/>
              <a:t>ですので、この授業では、「炭素を含んでいれば有機化合物」という理解で十分です。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それでは有機化合物にはどのような特徴があるか、無機化合物と有機化合物を比べてみましょう。</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10</a:t>
            </a:fld>
            <a:endParaRPr kumimoji="1" lang="ja-JP" altLang="en-US"/>
          </a:p>
        </p:txBody>
      </p:sp>
    </p:spTree>
    <p:extLst>
      <p:ext uri="{BB962C8B-B14F-4D97-AF65-F5344CB8AC3E}">
        <p14:creationId xmlns:p14="http://schemas.microsoft.com/office/powerpoint/2010/main" val="361659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まず、構成元素についてですが、有機化合物は構成元素が非常に少ないです。</a:t>
            </a:r>
            <a:endParaRPr kumimoji="1" lang="en-US" altLang="ja-JP" dirty="0"/>
          </a:p>
          <a:p>
            <a:r>
              <a:rPr kumimoji="1" lang="ja-JP" altLang="en-US" dirty="0"/>
              <a:t>炭素と水素がメインで、それ以外に～もよく含まれています。</a:t>
            </a:r>
            <a:endParaRPr kumimoji="1" lang="en-US" altLang="ja-JP" dirty="0"/>
          </a:p>
          <a:p>
            <a:r>
              <a:rPr kumimoji="1" lang="ja-JP" altLang="en-US" dirty="0"/>
              <a:t>一方、無機化合物は構成元素の種類が非常に多いです。少し乱暴な言い方をすると、ほとんどすべての元素が無機化合物を形成しうります。</a:t>
            </a:r>
            <a:endParaRPr kumimoji="1" lang="en-US" altLang="ja-JP" dirty="0"/>
          </a:p>
          <a:p>
            <a:r>
              <a:rPr kumimoji="1" lang="ja-JP" altLang="en-US" dirty="0"/>
              <a:t>物性・物質の性質について見ていくと、溶解性では有機化合物は有機溶媒に溶けやすく、無機化合物は水に溶けやすい性質があります。</a:t>
            </a:r>
            <a:endParaRPr kumimoji="1" lang="en-US" altLang="ja-JP" dirty="0"/>
          </a:p>
          <a:p>
            <a:r>
              <a:rPr kumimoji="1" lang="ja-JP" altLang="en-US" dirty="0"/>
              <a:t>これは水と油で考えると分かりやすいですね。有機化合物はオイル状のものもあったりと基本的に脂っぽいものです。油は油に溶けやすく水に溶けにくい、と理解してください。</a:t>
            </a:r>
            <a:endParaRPr kumimoji="1" lang="en-US" altLang="ja-JP" dirty="0"/>
          </a:p>
          <a:p>
            <a:r>
              <a:rPr kumimoji="1" lang="ja-JP" altLang="en-US" dirty="0"/>
              <a:t>一方無機化合物にはイオン結合で形成されているものがありますが、こういう化合物はイオンになって荷電するので、</a:t>
            </a:r>
            <a:r>
              <a:rPr kumimoji="1" lang="en-US" altLang="ja-JP" dirty="0"/>
              <a:t>H+</a:t>
            </a:r>
            <a:r>
              <a:rPr kumimoji="1" lang="ja-JP" altLang="en-US" dirty="0"/>
              <a:t>とＯＨ－が存在している水の方が溶けやすい性質を持ちます。</a:t>
            </a:r>
            <a:endParaRPr kumimoji="1" lang="en-US" altLang="ja-JP" dirty="0"/>
          </a:p>
          <a:p>
            <a:r>
              <a:rPr kumimoji="1" lang="ja-JP" altLang="en-US" dirty="0"/>
              <a:t>塩は水によく溶ける、というイメージでいいと思います。</a:t>
            </a:r>
            <a:endParaRPr kumimoji="1" lang="en-US" altLang="ja-JP" dirty="0"/>
          </a:p>
          <a:p>
            <a:r>
              <a:rPr kumimoji="1" lang="ja-JP" altLang="en-US" dirty="0"/>
              <a:t>つづいて融点・沸点についてですが、有機化合物は融点・沸点が低いものが多いです。</a:t>
            </a:r>
            <a:endParaRPr kumimoji="1" lang="en-US" altLang="ja-JP" dirty="0"/>
          </a:p>
          <a:p>
            <a:r>
              <a:rPr kumimoji="1" lang="ja-JP" altLang="en-US" dirty="0"/>
              <a:t>これは有機化合物では分子と分子を結ぶ力がクーロン力・分子間力という弱い力であるからですね。</a:t>
            </a:r>
            <a:endParaRPr kumimoji="1" lang="en-US" altLang="ja-JP" dirty="0"/>
          </a:p>
          <a:p>
            <a:r>
              <a:rPr kumimoji="1" lang="ja-JP" altLang="en-US" dirty="0"/>
              <a:t>弱い力で分子が引き合っているので、小さなエネルギーで分子間力をちぎることができ、つまり融点・沸点が低くなります。</a:t>
            </a:r>
            <a:endParaRPr kumimoji="1" lang="en-US" altLang="ja-JP" dirty="0"/>
          </a:p>
          <a:p>
            <a:r>
              <a:rPr kumimoji="1" lang="ja-JP" altLang="en-US" dirty="0"/>
              <a:t>化合物数について見ていくと、有機化合物は先ほど構成元素の種類が少ないと言ったのですが、化合物数が大変多いです。</a:t>
            </a:r>
            <a:endParaRPr kumimoji="1" lang="en-US" altLang="ja-JP" dirty="0"/>
          </a:p>
          <a:p>
            <a:r>
              <a:rPr kumimoji="1" lang="ja-JP" altLang="en-US" dirty="0"/>
              <a:t>なぜかというと、炭素が</a:t>
            </a:r>
            <a:r>
              <a:rPr kumimoji="1" lang="en-US" altLang="ja-JP" dirty="0"/>
              <a:t>4</a:t>
            </a:r>
            <a:r>
              <a:rPr kumimoji="1" lang="ja-JP" altLang="en-US" dirty="0"/>
              <a:t>本の結合の手を持っていてかつ、共有結合で手を繋ぐので、いろいろな手の結び方ができるんですね。</a:t>
            </a:r>
            <a:endParaRPr kumimoji="1" lang="en-US" altLang="ja-JP" dirty="0"/>
          </a:p>
          <a:p>
            <a:r>
              <a:rPr kumimoji="1" lang="ja-JP" altLang="en-US" dirty="0"/>
              <a:t>これが有機化合物の最大の特徴でだと思います。</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11</a:t>
            </a:fld>
            <a:endParaRPr kumimoji="1" lang="ja-JP" altLang="en-US"/>
          </a:p>
        </p:txBody>
      </p:sp>
    </p:spTree>
    <p:extLst>
      <p:ext uri="{BB962C8B-B14F-4D97-AF65-F5344CB8AC3E}">
        <p14:creationId xmlns:p14="http://schemas.microsoft.com/office/powerpoint/2010/main" val="3109091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そんな種類豊富な有機化合物なのですが、どんな有機化合物があるか、身近な有機化合物を少しだけですが示しました。</a:t>
            </a:r>
            <a:endParaRPr kumimoji="1" lang="en-US" altLang="ja-JP" dirty="0"/>
          </a:p>
          <a:p>
            <a:endParaRPr kumimoji="1" lang="en-US" altLang="ja-JP" dirty="0"/>
          </a:p>
          <a:p>
            <a:r>
              <a:rPr kumimoji="1" lang="ja-JP" altLang="en-US" dirty="0"/>
              <a:t>酢酸エチルはよく果物の香り、と表現されることがある物質で、あまり臭くない有機化合物ですね。</a:t>
            </a:r>
            <a:endParaRPr kumimoji="1" lang="en-US" altLang="ja-JP" dirty="0"/>
          </a:p>
          <a:p>
            <a:r>
              <a:rPr kumimoji="1" lang="ja-JP" altLang="en-US" dirty="0"/>
              <a:t>日常ではネイルの除光液などでよく見かけますね。</a:t>
            </a:r>
            <a:endParaRPr kumimoji="1" lang="en-US" altLang="ja-JP" dirty="0"/>
          </a:p>
          <a:p>
            <a:endParaRPr kumimoji="1" lang="en-US" altLang="ja-JP" dirty="0"/>
          </a:p>
          <a:p>
            <a:r>
              <a:rPr kumimoji="1" lang="ja-JP" altLang="en-US" dirty="0"/>
              <a:t>カフェインはこーひーやお茶やレッドブルに入っている物質で、中枢神経の興奮作用ああります。目が覚める作用ですね。</a:t>
            </a:r>
            <a:endParaRPr kumimoji="1" lang="en-US" altLang="ja-JP" dirty="0"/>
          </a:p>
          <a:p>
            <a:r>
              <a:rPr kumimoji="1" lang="ja-JP" altLang="en-US" dirty="0"/>
              <a:t>テスト前にレッドブルを飲んで一夜漬けしないように。カフェインはだんだん効かなくなりますし、カフェイン中毒を起こすこともあります。</a:t>
            </a:r>
            <a:endParaRPr kumimoji="1" lang="en-US" altLang="ja-JP" dirty="0"/>
          </a:p>
          <a:p>
            <a:endParaRPr kumimoji="1" lang="en-US" altLang="ja-JP" dirty="0"/>
          </a:p>
          <a:p>
            <a:r>
              <a:rPr kumimoji="1" lang="ja-JP" altLang="en-US" dirty="0"/>
              <a:t>次はグルコース、ブドウ糖ですね。甘いというだけでなく生命活動のエネルギー源として中心的役割を果たしています。</a:t>
            </a:r>
            <a:endParaRPr kumimoji="1" lang="en-US" altLang="ja-JP" dirty="0"/>
          </a:p>
          <a:p>
            <a:r>
              <a:rPr kumimoji="1" lang="ja-JP" altLang="en-US" dirty="0"/>
              <a:t>また、重合することで紙を構成するセルロースになったりします。</a:t>
            </a:r>
            <a:endParaRPr kumimoji="1" lang="en-US" altLang="ja-JP" dirty="0"/>
          </a:p>
          <a:p>
            <a:endParaRPr kumimoji="1" lang="en-US" altLang="ja-JP" dirty="0"/>
          </a:p>
          <a:p>
            <a:r>
              <a:rPr kumimoji="1" lang="ja-JP" altLang="en-US" dirty="0"/>
              <a:t>ポリエチレンテレフタラートは</a:t>
            </a:r>
            <a:r>
              <a:rPr kumimoji="1" lang="en-US" altLang="ja-JP" dirty="0"/>
              <a:t>PET</a:t>
            </a:r>
            <a:r>
              <a:rPr kumimoji="1" lang="ja-JP" altLang="en-US" dirty="0"/>
              <a:t>ボトルの原料です。</a:t>
            </a:r>
            <a:endParaRPr kumimoji="1" lang="en-US" altLang="ja-JP" dirty="0"/>
          </a:p>
          <a:p>
            <a:r>
              <a:rPr kumimoji="1" lang="ja-JP" altLang="en-US" dirty="0"/>
              <a:t>こういう化合物を高分子といいますが、重合させる構造をいろいろと変えることで、硬さだとか強度だとか耐熱性を変えることが出来る非常に画期的な物質群です。</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12</a:t>
            </a:fld>
            <a:endParaRPr kumimoji="1" lang="ja-JP" altLang="en-US"/>
          </a:p>
        </p:txBody>
      </p:sp>
    </p:spTree>
    <p:extLst>
      <p:ext uri="{BB962C8B-B14F-4D97-AF65-F5344CB8AC3E}">
        <p14:creationId xmlns:p14="http://schemas.microsoft.com/office/powerpoint/2010/main" val="2120756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RNA</a:t>
            </a:r>
            <a:r>
              <a:rPr kumimoji="1" lang="ja-JP" altLang="en-US" dirty="0"/>
              <a:t>や</a:t>
            </a:r>
            <a:r>
              <a:rPr kumimoji="1" lang="en-US" altLang="ja-JP" dirty="0"/>
              <a:t>DNA</a:t>
            </a:r>
            <a:r>
              <a:rPr kumimoji="1" lang="ja-JP" altLang="en-US" dirty="0"/>
              <a:t>もミクロで見ていくと有機化合物です。</a:t>
            </a:r>
            <a:endParaRPr kumimoji="1" lang="en-US" altLang="ja-JP" dirty="0"/>
          </a:p>
          <a:p>
            <a:r>
              <a:rPr kumimoji="1" lang="en-US" altLang="ja-JP" dirty="0"/>
              <a:t>RNA</a:t>
            </a:r>
            <a:r>
              <a:rPr kumimoji="1" lang="ja-JP" altLang="en-US" dirty="0"/>
              <a:t>では核酸塩基にリボースという糖がついてリン酸化されたものが重合して構成されています。</a:t>
            </a:r>
            <a:endParaRPr kumimoji="1" lang="en-US" altLang="ja-JP" dirty="0"/>
          </a:p>
          <a:p>
            <a:r>
              <a:rPr kumimoji="1" lang="ja-JP" altLang="en-US" dirty="0"/>
              <a:t>体内に存在し、遺伝情報の制御に関わっています。</a:t>
            </a:r>
            <a:endParaRPr kumimoji="1" lang="en-US" altLang="ja-JP" dirty="0"/>
          </a:p>
          <a:p>
            <a:endParaRPr kumimoji="1" lang="en-US" altLang="ja-JP" dirty="0"/>
          </a:p>
          <a:p>
            <a:r>
              <a:rPr kumimoji="1" lang="ja-JP" altLang="en-US" dirty="0"/>
              <a:t>ほかにも体内には有機化合物が溢れているですが、乳酸なんかも有機化合物です。</a:t>
            </a:r>
            <a:endParaRPr kumimoji="1" lang="en-US" altLang="ja-JP" dirty="0"/>
          </a:p>
          <a:p>
            <a:r>
              <a:rPr kumimoji="1" lang="ja-JP" altLang="en-US" dirty="0"/>
              <a:t>運動した後に「乳酸が溜まる」とよく言いますけど、こんな構造のものが溜まっているわけですね。</a:t>
            </a:r>
            <a:endParaRPr kumimoji="1" lang="en-US" altLang="ja-JP" dirty="0"/>
          </a:p>
          <a:p>
            <a:endParaRPr kumimoji="1" lang="en-US" altLang="ja-JP" dirty="0"/>
          </a:p>
          <a:p>
            <a:r>
              <a:rPr kumimoji="1" lang="ja-JP" altLang="en-US" dirty="0"/>
              <a:t>あと最近の話題でいうならば、新型コロナ治療薬のレムデシビルはこのような構造をしているようです。</a:t>
            </a:r>
            <a:endParaRPr kumimoji="1" lang="en-US" altLang="ja-JP" dirty="0"/>
          </a:p>
          <a:p>
            <a:r>
              <a:rPr kumimoji="1" lang="ja-JP" altLang="en-US" dirty="0"/>
              <a:t>左の</a:t>
            </a:r>
            <a:r>
              <a:rPr kumimoji="1" lang="en-US" altLang="ja-JP" dirty="0"/>
              <a:t>RNA</a:t>
            </a:r>
            <a:r>
              <a:rPr kumimoji="1" lang="ja-JP" altLang="en-US" dirty="0"/>
              <a:t>と比べてみると、ここの構造が少し似ているでしょう？</a:t>
            </a:r>
            <a:endParaRPr kumimoji="1" lang="en-US" altLang="ja-JP" dirty="0"/>
          </a:p>
          <a:p>
            <a:r>
              <a:rPr kumimoji="1" lang="ja-JP" altLang="en-US" dirty="0"/>
              <a:t>医薬品の中には、生体内物質の形をもとにしたものがたくさんあります。</a:t>
            </a:r>
            <a:endParaRPr kumimoji="1" lang="en-US" altLang="ja-JP" dirty="0"/>
          </a:p>
          <a:p>
            <a:endParaRPr kumimoji="1" lang="en-US" altLang="ja-JP" dirty="0"/>
          </a:p>
          <a:p>
            <a:r>
              <a:rPr kumimoji="1" lang="ja-JP" altLang="en-US" dirty="0"/>
              <a:t>リンクの有機化学美術館というところを見てもらうと、いろんな物質の構造と小話がいろいろと載っていますので、興味がある人はぜひ。</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13</a:t>
            </a:fld>
            <a:endParaRPr kumimoji="1" lang="ja-JP" altLang="en-US"/>
          </a:p>
        </p:txBody>
      </p:sp>
    </p:spTree>
    <p:extLst>
      <p:ext uri="{BB962C8B-B14F-4D97-AF65-F5344CB8AC3E}">
        <p14:creationId xmlns:p14="http://schemas.microsoft.com/office/powerpoint/2010/main" val="431899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有機化学と有機化合物のはなしはこのへんにしておきましょう。</a:t>
            </a:r>
            <a:endParaRPr kumimoji="1" lang="en-US" altLang="ja-JP" dirty="0"/>
          </a:p>
          <a:p>
            <a:endParaRPr kumimoji="1" lang="en-US" altLang="ja-JP" dirty="0"/>
          </a:p>
          <a:p>
            <a:r>
              <a:rPr kumimoji="1" lang="ja-JP" altLang="en-US" dirty="0"/>
              <a:t>次は～について学びましょう。教科書でいうと</a:t>
            </a:r>
            <a:r>
              <a:rPr kumimoji="1" lang="en-US" altLang="ja-JP" dirty="0"/>
              <a:t>2</a:t>
            </a:r>
            <a:r>
              <a:rPr kumimoji="1" lang="ja-JP" altLang="en-US" dirty="0"/>
              <a:t>章です。</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14</a:t>
            </a:fld>
            <a:endParaRPr kumimoji="1" lang="ja-JP" altLang="en-US"/>
          </a:p>
        </p:txBody>
      </p:sp>
    </p:spTree>
    <p:extLst>
      <p:ext uri="{BB962C8B-B14F-4D97-AF65-F5344CB8AC3E}">
        <p14:creationId xmlns:p14="http://schemas.microsoft.com/office/powerpoint/2010/main" val="2853457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それでは原子の電子配置について復習していきましょう。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なぜ原子の電子配置について学ぶ必要があるかというと、有機化学の肝となる共有結合を来週以降に学んでいくのですが、その理解に電子配置の理解が必須となってきます。特に後半で出てくる「軌道」も大事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まずは復習からはじめますので、思い出しながら聞いてください。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まず、原子はなにで構成されていましたか？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心の中で答えてくださいね。</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陽子、中性子、電子ででいているのでした。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陽子と中性子を合わせてなんと呼ぶのでしたか？原子核です。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陽子の数が原子番号になっており、これで原子の種類が決まるのでしたね。</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また、陽子の数と中性子の数をなんといいましたか？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質量数ですね。</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電子はとても小さくて質量を無視できるので、陽子と中性子の重さだけ考慮すればいいのでした。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ちなみに、原子番号は同じで質量数が異なる物質のことをなんといいましたか？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同位体ですね。中性子の数が異なる物質で、例えば水と重水では物性が変わったりします。</a:t>
            </a:r>
          </a:p>
          <a:p>
            <a:endParaRPr kumimoji="1" lang="en-US" altLang="ja-JP" dirty="0"/>
          </a:p>
          <a:p>
            <a:r>
              <a:rPr kumimoji="1" lang="ja-JP" altLang="en-US" dirty="0"/>
              <a:t>原子の模式図を書くと、左下のようになります。</a:t>
            </a:r>
            <a:endParaRPr kumimoji="1" lang="en-US" altLang="ja-JP" dirty="0"/>
          </a:p>
          <a:p>
            <a:r>
              <a:rPr kumimoji="1" lang="ja-JP" altLang="en-US" dirty="0"/>
              <a:t>中心に原子核、陽子と中性子が存在しており、その周りを取り囲むように電子が殻に存在しています。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15</a:t>
            </a:fld>
            <a:endParaRPr kumimoji="1" lang="ja-JP" altLang="en-US"/>
          </a:p>
        </p:txBody>
      </p:sp>
    </p:spTree>
    <p:extLst>
      <p:ext uri="{BB962C8B-B14F-4D97-AF65-F5344CB8AC3E}">
        <p14:creationId xmlns:p14="http://schemas.microsoft.com/office/powerpoint/2010/main" val="2967016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殻は内側から順に</a:t>
            </a:r>
            <a:r>
              <a:rPr kumimoji="1" lang="en-US" altLang="ja-JP" dirty="0"/>
              <a:t>K</a:t>
            </a:r>
            <a:r>
              <a:rPr kumimoji="1" lang="ja-JP" altLang="en-US" dirty="0"/>
              <a:t>殻、</a:t>
            </a:r>
            <a:r>
              <a:rPr kumimoji="1" lang="en-US" altLang="ja-JP" dirty="0"/>
              <a:t>L</a:t>
            </a:r>
            <a:r>
              <a:rPr kumimoji="1" lang="ja-JP" altLang="en-US" dirty="0"/>
              <a:t>殻</a:t>
            </a:r>
            <a:r>
              <a:rPr kumimoji="1" lang="en-US" altLang="ja-JP" dirty="0"/>
              <a:t>M</a:t>
            </a:r>
            <a:r>
              <a:rPr kumimoji="1" lang="ja-JP" altLang="en-US" dirty="0"/>
              <a:t>殻というのでしたね。</a:t>
            </a:r>
            <a:endParaRPr kumimoji="1" lang="en-US" altLang="ja-JP" dirty="0"/>
          </a:p>
          <a:p>
            <a:r>
              <a:rPr kumimoji="1" lang="ja-JP" altLang="en-US" dirty="0"/>
              <a:t>ある原子の一番外側の電子のことを何と言ったか覚えていますか。</a:t>
            </a:r>
            <a:endParaRPr kumimoji="1" lang="en-US" altLang="ja-JP" dirty="0"/>
          </a:p>
          <a:p>
            <a:r>
              <a:rPr kumimoji="1" lang="ja-JP" altLang="en-US" dirty="0"/>
              <a:t>最外殻電子ですね。</a:t>
            </a:r>
            <a:endParaRPr kumimoji="1" lang="en-US" altLang="ja-JP" dirty="0"/>
          </a:p>
          <a:p>
            <a:r>
              <a:rPr kumimoji="1" lang="ja-JP" altLang="en-US" dirty="0"/>
              <a:t>最外殻電子の数が、原子の性質に強く影響するので、最外殻電子は大事です。</a:t>
            </a:r>
            <a:endParaRPr kumimoji="1" lang="en-US" altLang="ja-JP" dirty="0"/>
          </a:p>
          <a:p>
            <a:r>
              <a:rPr kumimoji="1" lang="ja-JP" altLang="en-US" dirty="0"/>
              <a:t>最外殻電子は原子の最も表面にあるので、最外殻電子の状態が安定性や反応性に関わります。</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16</a:t>
            </a:fld>
            <a:endParaRPr kumimoji="1" lang="ja-JP" altLang="en-US"/>
          </a:p>
        </p:txBody>
      </p:sp>
    </p:spTree>
    <p:extLst>
      <p:ext uri="{BB962C8B-B14F-4D97-AF65-F5344CB8AC3E}">
        <p14:creationId xmlns:p14="http://schemas.microsoft.com/office/powerpoint/2010/main" val="1677126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ほとんどの原子はそのままでは不安定であり、電子のやりとりをして安定な電子配置になろうとする。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原子は</a:t>
            </a:r>
            <a:r>
              <a:rPr kumimoji="1" lang="ja-JP" altLang="en-US" sz="1200" b="1" u="sng" dirty="0"/>
              <a:t>最外殻電子</a:t>
            </a:r>
            <a:r>
              <a:rPr kumimoji="1" lang="en-US" altLang="ja-JP" sz="1200" b="1" u="sng" dirty="0"/>
              <a:t>(</a:t>
            </a:r>
            <a:r>
              <a:rPr lang="ja-JP" altLang="en-US" sz="1200" b="1" u="sng" dirty="0"/>
              <a:t>価電子</a:t>
            </a:r>
            <a:r>
              <a:rPr kumimoji="1" lang="en-US" altLang="ja-JP" sz="1200" b="1" u="sng" dirty="0"/>
              <a:t>)</a:t>
            </a:r>
            <a:r>
              <a:rPr kumimoji="1" lang="ja-JP" altLang="en-US" sz="1200" b="1" u="sng" dirty="0"/>
              <a:t>がすべて電子で満たされる</a:t>
            </a:r>
            <a:r>
              <a:rPr kumimoji="1" lang="ja-JP" altLang="en-US" sz="1200" b="1" dirty="0"/>
              <a:t>と、安定化する性質を持ちます。</a:t>
            </a:r>
            <a:endParaRPr kumimoji="1" lang="en-US" altLang="ja-JP" sz="1200" b="1" dirty="0"/>
          </a:p>
          <a:p>
            <a:r>
              <a:rPr kumimoji="1" lang="ja-JP" altLang="en-US" dirty="0"/>
              <a:t>このような、殻が電子で満たされた状態を構造を閉殻構造といい、安定な希ガスと同じ構造なのでしたね。</a:t>
            </a:r>
            <a:endParaRPr kumimoji="1" lang="en-US" altLang="ja-JP" dirty="0"/>
          </a:p>
          <a:p>
            <a:endParaRPr kumimoji="1" lang="en-US" altLang="ja-JP" dirty="0"/>
          </a:p>
          <a:p>
            <a:r>
              <a:rPr kumimoji="1" lang="ja-JP" altLang="en-US" dirty="0"/>
              <a:t>例として、ナトリウムと塩素原子について考えてみましょう。</a:t>
            </a:r>
            <a:endParaRPr kumimoji="1" lang="en-US" altLang="ja-JP" dirty="0"/>
          </a:p>
          <a:p>
            <a:r>
              <a:rPr kumimoji="1" lang="ja-JP" altLang="en-US" dirty="0"/>
              <a:t>①</a:t>
            </a:r>
            <a:endParaRPr kumimoji="1" lang="en-US" altLang="ja-JP" dirty="0"/>
          </a:p>
          <a:p>
            <a:r>
              <a:rPr kumimoji="1" lang="ja-JP" altLang="en-US" dirty="0"/>
              <a:t>なぜかというと、電子はエネルギーが低い軌道から入っていくという性質があるからです。</a:t>
            </a:r>
            <a:endParaRPr kumimoji="1" lang="en-US" altLang="ja-JP" dirty="0"/>
          </a:p>
          <a:p>
            <a:endParaRPr kumimoji="1" lang="en-US" altLang="ja-JP" dirty="0"/>
          </a:p>
          <a:p>
            <a:r>
              <a:rPr kumimoji="1" lang="ja-JP" altLang="en-US" dirty="0"/>
              <a:t>原子核はプラスの電荷をもっています。</a:t>
            </a:r>
            <a:endParaRPr kumimoji="1" lang="en-US" altLang="ja-JP" dirty="0"/>
          </a:p>
          <a:p>
            <a:r>
              <a:rPr kumimoji="1" lang="ja-JP" altLang="en-US" dirty="0"/>
              <a:t>プラスとマイナスは互いに引き合うので、電子が原子核に近いほど、電子を小さな力で原子に繋ぎとめておくことができ、安定となります。</a:t>
            </a:r>
            <a:endParaRPr kumimoji="1" lang="en-US" altLang="ja-JP" dirty="0"/>
          </a:p>
          <a:p>
            <a:r>
              <a:rPr kumimoji="1" lang="ja-JP" altLang="en-US" dirty="0"/>
              <a:t>安定とは、エネルギーが低いということです。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17</a:t>
            </a:fld>
            <a:endParaRPr kumimoji="1" lang="ja-JP" altLang="en-US"/>
          </a:p>
        </p:txBody>
      </p:sp>
    </p:spTree>
    <p:extLst>
      <p:ext uri="{BB962C8B-B14F-4D97-AF65-F5344CB8AC3E}">
        <p14:creationId xmlns:p14="http://schemas.microsoft.com/office/powerpoint/2010/main" val="1025667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原子は電子を排出したり受け取ったりしてイオン化し、安定な電子配置をとるといいました。</a:t>
            </a:r>
            <a:endParaRPr kumimoji="1" lang="en-US" altLang="ja-JP" dirty="0"/>
          </a:p>
          <a:p>
            <a:r>
              <a:rPr kumimoji="1" lang="ja-JP" altLang="en-US" dirty="0"/>
              <a:t>周期表を見ると、その元素の性質が良く分かります。</a:t>
            </a:r>
            <a:endParaRPr kumimoji="1" lang="en-US" altLang="ja-JP" dirty="0"/>
          </a:p>
          <a:p>
            <a:r>
              <a:rPr kumimoji="1" lang="ja-JP" altLang="en-US" dirty="0"/>
              <a:t>黄色の枠で囲った元素は、最外殻電子を１～</a:t>
            </a:r>
            <a:r>
              <a:rPr kumimoji="1" lang="en-US" altLang="ja-JP" dirty="0"/>
              <a:t>3</a:t>
            </a:r>
            <a:r>
              <a:rPr kumimoji="1" lang="ja-JP" altLang="en-US" dirty="0"/>
              <a:t>個持つ元素です。</a:t>
            </a:r>
            <a:endParaRPr kumimoji="1" lang="en-US" altLang="ja-JP" dirty="0"/>
          </a:p>
          <a:p>
            <a:r>
              <a:rPr kumimoji="1" lang="ja-JP" altLang="en-US" dirty="0"/>
              <a:t>これらの元素では電子を放出して陽イオンになることで安定な電子配置をとることができます。</a:t>
            </a:r>
            <a:endParaRPr kumimoji="1" lang="en-US" altLang="ja-JP" dirty="0"/>
          </a:p>
          <a:p>
            <a:r>
              <a:rPr kumimoji="1" lang="ja-JP" altLang="en-US" dirty="0"/>
              <a:t>一方、青色の枠で囲った元素は、最外殻電子を</a:t>
            </a:r>
            <a:r>
              <a:rPr kumimoji="1" lang="en-US" altLang="ja-JP" dirty="0"/>
              <a:t>5~7</a:t>
            </a:r>
            <a:r>
              <a:rPr kumimoji="1" lang="ja-JP" altLang="en-US" dirty="0"/>
              <a:t>個持っていて、電子を放出するよりも電子を受け取って最外殻電子を</a:t>
            </a:r>
            <a:r>
              <a:rPr kumimoji="1" lang="en-US" altLang="ja-JP" dirty="0"/>
              <a:t>8</a:t>
            </a:r>
            <a:r>
              <a:rPr kumimoji="1" lang="ja-JP" altLang="en-US" dirty="0"/>
              <a:t>つにすることで安定する元素です。</a:t>
            </a:r>
            <a:endParaRPr kumimoji="1" lang="en-US" altLang="ja-JP" dirty="0"/>
          </a:p>
          <a:p>
            <a:r>
              <a:rPr kumimoji="1" lang="ja-JP" altLang="en-US" dirty="0"/>
              <a:t>周期表の左上、希ガスは除いてですが、フッ素の方へ近づくほど、電気陰性度が強く、電子を引っ張り込む力が強いのでしたね。</a:t>
            </a:r>
            <a:endParaRPr kumimoji="1" lang="en-US" altLang="ja-JP" dirty="0"/>
          </a:p>
          <a:p>
            <a:r>
              <a:rPr kumimoji="1" lang="ja-JP" altLang="en-US" dirty="0"/>
              <a:t>このように、元素は種類によって、電子を放出しやすいものと受け取りやすいものがあるのですが、</a:t>
            </a:r>
            <a:endParaRPr kumimoji="1" lang="en-US" altLang="ja-JP" dirty="0"/>
          </a:p>
          <a:p>
            <a:r>
              <a:rPr kumimoji="1" lang="ja-JP" altLang="en-US" dirty="0"/>
              <a:t>有機化合物の主役である炭素はどうでしょうか？</a:t>
            </a:r>
            <a:endParaRPr kumimoji="1" lang="en-US" altLang="ja-JP" dirty="0"/>
          </a:p>
          <a:p>
            <a:endParaRPr kumimoji="1" lang="en-US" altLang="ja-JP" dirty="0"/>
          </a:p>
          <a:p>
            <a:r>
              <a:rPr kumimoji="1" lang="ja-JP" altLang="en-US" dirty="0"/>
              <a:t>炭素は最外殻電子が</a:t>
            </a:r>
            <a:r>
              <a:rPr kumimoji="1" lang="en-US" altLang="ja-JP" dirty="0"/>
              <a:t>4</a:t>
            </a:r>
            <a:r>
              <a:rPr kumimoji="1" lang="ja-JP" altLang="en-US" dirty="0"/>
              <a:t>つの元素です。</a:t>
            </a:r>
            <a:endParaRPr kumimoji="1" lang="en-US" altLang="ja-JP" dirty="0"/>
          </a:p>
          <a:p>
            <a:r>
              <a:rPr kumimoji="1" lang="ja-JP" altLang="en-US" dirty="0"/>
              <a:t>すなわち、電子を放出するにしても受け取るにしても</a:t>
            </a:r>
            <a:r>
              <a:rPr kumimoji="1" lang="en-US" altLang="ja-JP" dirty="0"/>
              <a:t>4</a:t>
            </a:r>
            <a:r>
              <a:rPr kumimoji="1" lang="ja-JP" altLang="en-US" dirty="0"/>
              <a:t>つも電子を動かさないと閉殻構造をとることができません。</a:t>
            </a:r>
            <a:endParaRPr kumimoji="1" lang="en-US" altLang="ja-JP" dirty="0"/>
          </a:p>
          <a:p>
            <a:r>
              <a:rPr kumimoji="1" lang="ja-JP" altLang="en-US" dirty="0"/>
              <a:t>つまり炭素は陽イオンにも陰イオンにもなりづらく、電気的に中性な性質を持ちます。</a:t>
            </a:r>
            <a:endParaRPr kumimoji="1" lang="en-US" altLang="ja-JP" dirty="0"/>
          </a:p>
          <a:p>
            <a:r>
              <a:rPr kumimoji="1" lang="ja-JP" altLang="en-US" dirty="0"/>
              <a:t>では、炭素が安定な電子配置を取るにはどうすればいいのでしょうか？</a:t>
            </a:r>
            <a:endParaRPr kumimoji="1" lang="en-US" altLang="ja-JP" dirty="0"/>
          </a:p>
          <a:p>
            <a:r>
              <a:rPr kumimoji="1" lang="ja-JP" altLang="en-US" dirty="0"/>
              <a:t>炭素は他の原子と電子を共有する、共有結合をとることで、最外殻電子でオクテット則を満たし安定化します。</a:t>
            </a:r>
            <a:endParaRPr kumimoji="1" lang="en-US" altLang="ja-JP" dirty="0"/>
          </a:p>
          <a:p>
            <a:r>
              <a:rPr kumimoji="1" lang="ja-JP" altLang="en-US" dirty="0"/>
              <a:t>炭素は電気的に中性な原子なので、電気的な反発を起こすことなく、他の原子と近づいて電子を共有することが出来ます。</a:t>
            </a:r>
            <a:endParaRPr kumimoji="1" lang="en-US" altLang="ja-JP" dirty="0"/>
          </a:p>
          <a:p>
            <a:r>
              <a:rPr kumimoji="1" lang="ja-JP" altLang="en-US" dirty="0"/>
              <a:t>この共有結合については、来週詳しく勉強しましょう。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18</a:t>
            </a:fld>
            <a:endParaRPr kumimoji="1" lang="ja-JP" altLang="en-US"/>
          </a:p>
        </p:txBody>
      </p:sp>
    </p:spTree>
    <p:extLst>
      <p:ext uri="{BB962C8B-B14F-4D97-AF65-F5344CB8AC3E}">
        <p14:creationId xmlns:p14="http://schemas.microsoft.com/office/powerpoint/2010/main" val="389360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ここまで高校化学の一番初めのことろの復習でしたが、みなさんなんとなく思い出せましたか？</a:t>
            </a:r>
            <a:endParaRPr kumimoji="1" lang="en-US" altLang="ja-JP" dirty="0"/>
          </a:p>
          <a:p>
            <a:r>
              <a:rPr kumimoji="1" lang="ja-JP" altLang="en-US" dirty="0"/>
              <a:t>自信がない人は、教科書を見返しておいてください。</a:t>
            </a:r>
            <a:endParaRPr kumimoji="1" lang="en-US" altLang="ja-JP" dirty="0"/>
          </a:p>
          <a:p>
            <a:endParaRPr kumimoji="1" lang="en-US" altLang="ja-JP" dirty="0"/>
          </a:p>
          <a:p>
            <a:r>
              <a:rPr kumimoji="1" lang="ja-JP" altLang="en-US" dirty="0"/>
              <a:t>さて、ここからは新しい概念が出てきます。</a:t>
            </a:r>
            <a:endParaRPr kumimoji="1" lang="en-US" altLang="ja-JP" dirty="0"/>
          </a:p>
          <a:p>
            <a:r>
              <a:rPr kumimoji="1" lang="ja-JP" altLang="en-US" dirty="0"/>
              <a:t>「軌道」という概念です。</a:t>
            </a:r>
            <a:endParaRPr kumimoji="1" lang="en-US" altLang="ja-JP" dirty="0"/>
          </a:p>
          <a:p>
            <a:r>
              <a:rPr kumimoji="1" lang="ja-JP" altLang="en-US" dirty="0"/>
              <a:t>これまで見てきた電子配置の図は、電子を黒い粒として固定して描いていました。</a:t>
            </a:r>
            <a:endParaRPr kumimoji="1" lang="en-US" altLang="ja-JP" dirty="0"/>
          </a:p>
          <a:p>
            <a:r>
              <a:rPr kumimoji="1" lang="ja-JP" altLang="en-US" sz="1200" b="1" dirty="0"/>
              <a:t>原子に存在する電子は、</a:t>
            </a:r>
            <a:r>
              <a:rPr lang="ja-JP" altLang="en-US" sz="1200" b="1" dirty="0"/>
              <a:t>特定の点に留まっているのではなく、常に動き回っています。</a:t>
            </a:r>
            <a:endParaRPr lang="en-US" altLang="ja-JP" sz="1200" b="1" dirty="0"/>
          </a:p>
          <a:p>
            <a:r>
              <a:rPr kumimoji="1" lang="ja-JP" altLang="en-US" dirty="0"/>
              <a:t>つまり電子は点ではなく、このあたりに高い確率で存在しているよ、という風に広がりを持って分布していることになります。</a:t>
            </a:r>
            <a:endParaRPr kumimoji="1" lang="en-US" altLang="ja-JP" dirty="0"/>
          </a:p>
          <a:p>
            <a:endParaRPr kumimoji="1" lang="en-US" altLang="ja-JP" dirty="0"/>
          </a:p>
          <a:p>
            <a:r>
              <a:rPr kumimoji="1" lang="ja-JP" altLang="en-US" dirty="0"/>
              <a:t>これまで、殻というと</a:t>
            </a:r>
            <a:r>
              <a:rPr kumimoji="1" lang="en-US" altLang="ja-JP" dirty="0"/>
              <a:t>K,L,M</a:t>
            </a:r>
            <a:r>
              <a:rPr kumimoji="1" lang="ja-JP" altLang="en-US" dirty="0"/>
              <a:t>殻をみなさん思い浮かべていたと思うのですが、この殻も軌道の一種です。</a:t>
            </a:r>
            <a:endParaRPr kumimoji="1" lang="en-US" altLang="ja-JP" dirty="0"/>
          </a:p>
          <a:p>
            <a:r>
              <a:rPr kumimoji="1" lang="ja-JP" altLang="en-US" dirty="0"/>
              <a:t>軌道には主殻と副殻があり、主格が</a:t>
            </a:r>
            <a:r>
              <a:rPr kumimoji="1" lang="en-US" altLang="ja-JP" dirty="0"/>
              <a:t>K,L,M</a:t>
            </a:r>
            <a:r>
              <a:rPr kumimoji="1" lang="ja-JP" altLang="en-US" dirty="0"/>
              <a:t>殻、もうひとつが副殻</a:t>
            </a:r>
            <a:r>
              <a:rPr kumimoji="1" lang="en-US" altLang="ja-JP" dirty="0"/>
              <a:t>s</a:t>
            </a:r>
            <a:r>
              <a:rPr kumimoji="1" lang="ja-JP" altLang="en-US" dirty="0"/>
              <a:t>軌道</a:t>
            </a:r>
            <a:r>
              <a:rPr kumimoji="1" lang="en-US" altLang="ja-JP" dirty="0"/>
              <a:t>p</a:t>
            </a:r>
            <a:r>
              <a:rPr kumimoji="1" lang="ja-JP" altLang="en-US" dirty="0"/>
              <a:t>軌道</a:t>
            </a:r>
            <a:r>
              <a:rPr kumimoji="1" lang="en-US" altLang="ja-JP" dirty="0"/>
              <a:t>d</a:t>
            </a:r>
            <a:r>
              <a:rPr kumimoji="1" lang="ja-JP" altLang="en-US" dirty="0"/>
              <a:t>軌道になります。</a:t>
            </a:r>
            <a:endParaRPr kumimoji="1" lang="en-US" altLang="ja-JP" dirty="0"/>
          </a:p>
          <a:p>
            <a:r>
              <a:rPr kumimoji="1" lang="ja-JP" altLang="en-US" dirty="0"/>
              <a:t>今後は</a:t>
            </a:r>
            <a:r>
              <a:rPr kumimoji="1" lang="en-US" altLang="ja-JP" dirty="0"/>
              <a:t>K,LM</a:t>
            </a:r>
            <a:r>
              <a:rPr kumimoji="1" lang="ja-JP" altLang="en-US" dirty="0"/>
              <a:t>だけでなく</a:t>
            </a:r>
            <a:r>
              <a:rPr kumimoji="1" lang="en-US" altLang="ja-JP" dirty="0" err="1"/>
              <a:t>s,p</a:t>
            </a:r>
            <a:r>
              <a:rPr kumimoji="1" lang="ja-JP" altLang="en-US" dirty="0"/>
              <a:t>軌道のことも考えていく必要があります。</a:t>
            </a:r>
            <a:endParaRPr kumimoji="1" lang="en-US" altLang="ja-JP" dirty="0"/>
          </a:p>
          <a:p>
            <a:endParaRPr kumimoji="1" lang="en-US" altLang="ja-JP" dirty="0"/>
          </a:p>
          <a:p>
            <a:r>
              <a:rPr kumimoji="1" lang="ja-JP" altLang="en-US" dirty="0"/>
              <a:t>でも</a:t>
            </a:r>
            <a:r>
              <a:rPr kumimoji="1" lang="en-US" altLang="ja-JP" dirty="0"/>
              <a:t>K,LM</a:t>
            </a:r>
            <a:r>
              <a:rPr kumimoji="1" lang="ja-JP" altLang="en-US" dirty="0"/>
              <a:t>への電子配置のルールを覚えていれば決して難しいものではありません。</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19</a:t>
            </a:fld>
            <a:endParaRPr kumimoji="1" lang="ja-JP" altLang="en-US"/>
          </a:p>
        </p:txBody>
      </p:sp>
    </p:spTree>
    <p:extLst>
      <p:ext uri="{BB962C8B-B14F-4D97-AF65-F5344CB8AC3E}">
        <p14:creationId xmlns:p14="http://schemas.microsoft.com/office/powerpoint/2010/main" val="315703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これから半年間、みなさんと有機化学の授業をするわけですが、まずはじめに自己紹介をさせてください。</a:t>
            </a:r>
            <a:endParaRPr kumimoji="1" lang="en-US" altLang="ja-JP" dirty="0"/>
          </a:p>
          <a:p>
            <a:r>
              <a:rPr kumimoji="1" lang="ja-JP" altLang="en-US" dirty="0"/>
              <a:t>みなさんはじめまして。</a:t>
            </a:r>
            <a:endParaRPr kumimoji="1" lang="en-US" altLang="ja-JP" dirty="0"/>
          </a:p>
          <a:p>
            <a:r>
              <a:rPr kumimoji="1" lang="ja-JP" altLang="en-US" dirty="0"/>
              <a:t>今年度の情報理工学部の化学の授業を担当する小川慶子です。</a:t>
            </a:r>
            <a:endParaRPr kumimoji="1" lang="en-US" altLang="ja-JP" dirty="0"/>
          </a:p>
          <a:p>
            <a:r>
              <a:rPr kumimoji="1" lang="ja-JP" altLang="en-US" dirty="0"/>
              <a:t>普段は情報理工学部の隣のサイエンスコアという建物で、薬学部の助教をしていまして、薬や化合物の効果や有害事象に関する研究活動を行っています。</a:t>
            </a:r>
            <a:endParaRPr kumimoji="1" lang="en-US" altLang="ja-JP" dirty="0"/>
          </a:p>
          <a:p>
            <a:r>
              <a:rPr kumimoji="1" lang="ja-JP" altLang="en-US" dirty="0"/>
              <a:t>出身は大阪の吹田市というところで、最近だとニフレルや</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2</a:t>
            </a:fld>
            <a:endParaRPr kumimoji="1" lang="ja-JP" altLang="en-US"/>
          </a:p>
        </p:txBody>
      </p:sp>
    </p:spTree>
    <p:extLst>
      <p:ext uri="{BB962C8B-B14F-4D97-AF65-F5344CB8AC3E}">
        <p14:creationId xmlns:p14="http://schemas.microsoft.com/office/powerpoint/2010/main" val="4200856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ですので、まずは</a:t>
            </a:r>
            <a:r>
              <a:rPr kumimoji="1" lang="en-US" altLang="ja-JP" dirty="0"/>
              <a:t>K,L,M</a:t>
            </a:r>
            <a:r>
              <a:rPr kumimoji="1" lang="ja-JP" altLang="en-US" dirty="0"/>
              <a:t>殻への電子配置を復習してみましょう。</a:t>
            </a:r>
            <a:endParaRPr kumimoji="1" lang="en-US" altLang="ja-JP" dirty="0"/>
          </a:p>
          <a:p>
            <a:r>
              <a:rPr kumimoji="1" lang="ja-JP" altLang="en-US" dirty="0"/>
              <a:t>一旦スライドを止めて、炭素、フッ素、ナトリウムの電子配置をこのレジュメに書き込んでみてください。</a:t>
            </a:r>
            <a:endParaRPr kumimoji="1" lang="en-US" altLang="ja-JP" dirty="0"/>
          </a:p>
          <a:p>
            <a:r>
              <a:rPr kumimoji="1" lang="ja-JP" altLang="en-US" dirty="0"/>
              <a:t>書き込めたら、スライドを再開してください。</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20</a:t>
            </a:fld>
            <a:endParaRPr kumimoji="1" lang="ja-JP" altLang="en-US"/>
          </a:p>
        </p:txBody>
      </p:sp>
    </p:spTree>
    <p:extLst>
      <p:ext uri="{BB962C8B-B14F-4D97-AF65-F5344CB8AC3E}">
        <p14:creationId xmlns:p14="http://schemas.microsoft.com/office/powerpoint/2010/main" val="3336007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みなさんかけましたか？</a:t>
            </a:r>
            <a:endParaRPr kumimoji="1" lang="en-US" altLang="ja-JP" dirty="0"/>
          </a:p>
          <a:p>
            <a:r>
              <a:rPr kumimoji="1" lang="ja-JP" altLang="en-US" dirty="0"/>
              <a:t>答えは下の図を見てくださいね。</a:t>
            </a:r>
            <a:endParaRPr kumimoji="1" lang="en-US" altLang="ja-JP" dirty="0"/>
          </a:p>
          <a:p>
            <a:endParaRPr kumimoji="1" lang="en-US" altLang="ja-JP" dirty="0"/>
          </a:p>
          <a:p>
            <a:r>
              <a:rPr kumimoji="1" lang="ja-JP" altLang="en-US" dirty="0"/>
              <a:t>電子配置のルールは、①～</a:t>
            </a:r>
            <a:endParaRPr kumimoji="1" lang="en-US" altLang="ja-JP" dirty="0"/>
          </a:p>
          <a:p>
            <a:r>
              <a:rPr kumimoji="1" lang="ja-JP" altLang="en-US" dirty="0"/>
              <a:t>～です。</a:t>
            </a:r>
            <a:endParaRPr kumimoji="1" lang="en-US" altLang="ja-JP" dirty="0"/>
          </a:p>
          <a:p>
            <a:r>
              <a:rPr kumimoji="1" lang="ja-JP" altLang="en-US" dirty="0"/>
              <a:t>みなさんできましたか？</a:t>
            </a:r>
            <a:endParaRPr kumimoji="1" lang="en-US" altLang="ja-JP" dirty="0"/>
          </a:p>
          <a:p>
            <a:endParaRPr kumimoji="1" lang="en-US" altLang="ja-JP" dirty="0"/>
          </a:p>
          <a:p>
            <a:r>
              <a:rPr kumimoji="1" lang="ja-JP" altLang="en-US" dirty="0"/>
              <a:t>①</a:t>
            </a:r>
            <a:endParaRPr kumimoji="1" lang="en-US" altLang="ja-JP" dirty="0"/>
          </a:p>
          <a:p>
            <a:r>
              <a:rPr kumimoji="1" lang="ja-JP" altLang="en-US" dirty="0"/>
              <a:t>なぜかというと、電子はエネルギーが低い軌道から入っていくという性質があるからです。</a:t>
            </a:r>
            <a:endParaRPr kumimoji="1" lang="en-US" altLang="ja-JP" dirty="0"/>
          </a:p>
          <a:p>
            <a:endParaRPr kumimoji="1" lang="en-US" altLang="ja-JP" dirty="0"/>
          </a:p>
          <a:p>
            <a:r>
              <a:rPr kumimoji="1" lang="ja-JP" altLang="en-US" dirty="0"/>
              <a:t>原子核はプラスの電荷をもっています。</a:t>
            </a:r>
            <a:endParaRPr kumimoji="1" lang="en-US" altLang="ja-JP" dirty="0"/>
          </a:p>
          <a:p>
            <a:r>
              <a:rPr kumimoji="1" lang="ja-JP" altLang="en-US" dirty="0"/>
              <a:t>プラスとマイナスは互いに引き合うので、電子が原子核に近いほど、電子を小さな力で原子に繋ぎとめておくことができ、安定となります。</a:t>
            </a:r>
            <a:endParaRPr kumimoji="1" lang="en-US" altLang="ja-JP" dirty="0"/>
          </a:p>
          <a:p>
            <a:r>
              <a:rPr kumimoji="1" lang="ja-JP" altLang="en-US" dirty="0"/>
              <a:t>安定とは、エネルギーが低いということです。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21</a:t>
            </a:fld>
            <a:endParaRPr kumimoji="1" lang="ja-JP" altLang="en-US"/>
          </a:p>
        </p:txBody>
      </p:sp>
    </p:spTree>
    <p:extLst>
      <p:ext uri="{BB962C8B-B14F-4D97-AF65-F5344CB8AC3E}">
        <p14:creationId xmlns:p14="http://schemas.microsoft.com/office/powerpoint/2010/main" val="1785170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では、これまでの電子配置のルールに副殻の軌道のルールも加えていきましょう。</a:t>
            </a:r>
            <a:endParaRPr kumimoji="1" lang="en-US" altLang="ja-JP" dirty="0"/>
          </a:p>
          <a:p>
            <a:endParaRPr kumimoji="1" lang="en-US" altLang="ja-JP" dirty="0"/>
          </a:p>
          <a:p>
            <a:r>
              <a:rPr kumimoji="1" lang="ja-JP" altLang="en-US" dirty="0"/>
              <a:t>副殻には</a:t>
            </a:r>
            <a:r>
              <a:rPr kumimoji="1" lang="en-US" altLang="ja-JP" dirty="0"/>
              <a:t>s</a:t>
            </a:r>
            <a:r>
              <a:rPr kumimoji="1" lang="ja-JP" altLang="en-US" dirty="0"/>
              <a:t>軌道</a:t>
            </a:r>
            <a:r>
              <a:rPr kumimoji="1" lang="en-US" altLang="ja-JP" dirty="0"/>
              <a:t>p</a:t>
            </a:r>
            <a:r>
              <a:rPr kumimoji="1" lang="ja-JP" altLang="en-US" dirty="0"/>
              <a:t>軌道</a:t>
            </a:r>
            <a:r>
              <a:rPr kumimoji="1" lang="en-US" altLang="ja-JP" dirty="0"/>
              <a:t>d</a:t>
            </a:r>
            <a:r>
              <a:rPr kumimoji="1" lang="ja-JP" altLang="en-US" dirty="0"/>
              <a:t>軌道などがあるのですが、この授業では</a:t>
            </a:r>
            <a:r>
              <a:rPr kumimoji="1" lang="en-US" altLang="ja-JP" dirty="0"/>
              <a:t>s</a:t>
            </a:r>
            <a:r>
              <a:rPr kumimoji="1" lang="ja-JP" altLang="en-US" dirty="0"/>
              <a:t>軌道と</a:t>
            </a:r>
            <a:r>
              <a:rPr kumimoji="1" lang="en-US" altLang="ja-JP" dirty="0"/>
              <a:t>p</a:t>
            </a:r>
            <a:r>
              <a:rPr kumimoji="1" lang="ja-JP" altLang="en-US" dirty="0"/>
              <a:t>軌道だけを扱います。</a:t>
            </a:r>
            <a:endParaRPr kumimoji="1" lang="en-US" altLang="ja-JP" dirty="0"/>
          </a:p>
          <a:p>
            <a:r>
              <a:rPr kumimoji="1" lang="en-US" altLang="ja-JP" dirty="0"/>
              <a:t>S</a:t>
            </a:r>
            <a:r>
              <a:rPr kumimoji="1" lang="ja-JP" altLang="en-US" dirty="0"/>
              <a:t>軌道は球形の電子軌道です。一方</a:t>
            </a:r>
            <a:r>
              <a:rPr kumimoji="1" lang="en-US" altLang="ja-JP" dirty="0"/>
              <a:t>,</a:t>
            </a:r>
            <a:r>
              <a:rPr kumimoji="1" lang="ja-JP" altLang="en-US" dirty="0"/>
              <a:t>ｐ軌道は亜鈴系のような数字の</a:t>
            </a:r>
            <a:r>
              <a:rPr kumimoji="1" lang="en-US" altLang="ja-JP" dirty="0"/>
              <a:t>8</a:t>
            </a:r>
            <a:r>
              <a:rPr kumimoji="1" lang="ja-JP" altLang="en-US" dirty="0"/>
              <a:t>のような形状の軌道で</a:t>
            </a:r>
            <a:r>
              <a:rPr kumimoji="1" lang="en-US" altLang="ja-JP" dirty="0"/>
              <a:t>x</a:t>
            </a:r>
            <a:r>
              <a:rPr kumimoji="1" lang="ja-JP" altLang="en-US" dirty="0"/>
              <a:t>軸方向</a:t>
            </a:r>
            <a:r>
              <a:rPr kumimoji="1" lang="en-US" altLang="ja-JP" dirty="0"/>
              <a:t>y</a:t>
            </a:r>
            <a:r>
              <a:rPr kumimoji="1" lang="ja-JP" altLang="en-US" dirty="0"/>
              <a:t>軸方向軸方向の</a:t>
            </a:r>
            <a:r>
              <a:rPr kumimoji="1" lang="en-US" altLang="ja-JP" dirty="0"/>
              <a:t>3</a:t>
            </a:r>
            <a:r>
              <a:rPr kumimoji="1" lang="ja-JP" altLang="en-US" dirty="0"/>
              <a:t>種類の軌道があります。</a:t>
            </a:r>
            <a:endParaRPr kumimoji="1" lang="en-US" altLang="ja-JP" dirty="0"/>
          </a:p>
          <a:p>
            <a:r>
              <a:rPr kumimoji="1" lang="ja-JP" altLang="en-US" dirty="0"/>
              <a:t>ここではイメージを掴みやすくするために</a:t>
            </a:r>
            <a:r>
              <a:rPr kumimoji="1" lang="en-US" altLang="ja-JP" dirty="0" err="1"/>
              <a:t>px,py,pz</a:t>
            </a:r>
            <a:r>
              <a:rPr kumimoji="1" lang="ja-JP" altLang="en-US" dirty="0"/>
              <a:t>と言っているのですが、実際は</a:t>
            </a:r>
            <a:r>
              <a:rPr kumimoji="1" lang="en-US" altLang="ja-JP" dirty="0"/>
              <a:t>px</a:t>
            </a:r>
            <a:r>
              <a:rPr kumimoji="1" lang="ja-JP" altLang="en-US" dirty="0"/>
              <a:t>も</a:t>
            </a:r>
            <a:r>
              <a:rPr kumimoji="1" lang="en-US" altLang="ja-JP" dirty="0" err="1"/>
              <a:t>py</a:t>
            </a:r>
            <a:r>
              <a:rPr kumimoji="1" lang="ja-JP" altLang="en-US" dirty="0"/>
              <a:t>も</a:t>
            </a:r>
            <a:r>
              <a:rPr kumimoji="1" lang="en-US" altLang="ja-JP" dirty="0" err="1"/>
              <a:t>pz</a:t>
            </a:r>
            <a:r>
              <a:rPr kumimoji="1" lang="ja-JP" altLang="en-US" dirty="0"/>
              <a:t>もエネルギーや電子の入りやすさはいっしょなので、ただ向きが違うだけで同じ軌道だと思ってください。</a:t>
            </a:r>
            <a:endParaRPr kumimoji="1" lang="en-US" altLang="ja-JP" dirty="0"/>
          </a:p>
          <a:p>
            <a:endParaRPr kumimoji="1" lang="en-US" altLang="ja-JP" dirty="0"/>
          </a:p>
          <a:p>
            <a:r>
              <a:rPr kumimoji="1" lang="ja-JP" altLang="en-US" dirty="0"/>
              <a:t>で、この軌道たちは</a:t>
            </a:r>
            <a:r>
              <a:rPr kumimoji="1" lang="en-US" altLang="ja-JP" dirty="0"/>
              <a:t>k</a:t>
            </a:r>
            <a:r>
              <a:rPr kumimoji="1" lang="ja-JP" altLang="en-US" dirty="0"/>
              <a:t>殻</a:t>
            </a:r>
            <a:r>
              <a:rPr kumimoji="1" lang="en-US" altLang="ja-JP" dirty="0"/>
              <a:t>L</a:t>
            </a:r>
            <a:r>
              <a:rPr kumimoji="1" lang="ja-JP" altLang="en-US" dirty="0"/>
              <a:t>殻と独立して存在しているのではなく、</a:t>
            </a:r>
            <a:r>
              <a:rPr kumimoji="1" lang="en-US" altLang="ja-JP" dirty="0"/>
              <a:t>K</a:t>
            </a:r>
            <a:r>
              <a:rPr kumimoji="1" lang="ja-JP" altLang="en-US" dirty="0"/>
              <a:t>殻、</a:t>
            </a:r>
            <a:r>
              <a:rPr kumimoji="1" lang="en-US" altLang="ja-JP" dirty="0"/>
              <a:t>L</a:t>
            </a:r>
            <a:r>
              <a:rPr kumimoji="1" lang="ja-JP" altLang="en-US" dirty="0"/>
              <a:t>殻というくくりの中にさらに</a:t>
            </a:r>
            <a:r>
              <a:rPr kumimoji="1" lang="en-US" altLang="ja-JP" dirty="0"/>
              <a:t>s</a:t>
            </a:r>
            <a:r>
              <a:rPr kumimoji="1" lang="ja-JP" altLang="en-US" dirty="0"/>
              <a:t>軌道</a:t>
            </a:r>
            <a:r>
              <a:rPr kumimoji="1" lang="en-US" altLang="ja-JP" dirty="0"/>
              <a:t>p</a:t>
            </a:r>
            <a:r>
              <a:rPr kumimoji="1" lang="ja-JP" altLang="en-US" dirty="0"/>
              <a:t>軌道があるということを覚えてください。</a:t>
            </a:r>
            <a:endParaRPr kumimoji="1" lang="en-US" altLang="ja-JP" dirty="0"/>
          </a:p>
          <a:p>
            <a:r>
              <a:rPr kumimoji="1" lang="ja-JP" altLang="en-US" dirty="0"/>
              <a:t>つまり、</a:t>
            </a:r>
            <a:r>
              <a:rPr kumimoji="1" lang="en-US" altLang="ja-JP" dirty="0"/>
              <a:t>k</a:t>
            </a:r>
            <a:r>
              <a:rPr kumimoji="1" lang="ja-JP" altLang="en-US" dirty="0"/>
              <a:t>殻にも</a:t>
            </a:r>
            <a:r>
              <a:rPr kumimoji="1" lang="en-US" altLang="ja-JP" dirty="0"/>
              <a:t>s</a:t>
            </a:r>
            <a:r>
              <a:rPr kumimoji="1" lang="ja-JP" altLang="en-US" dirty="0"/>
              <a:t>軌道があるし</a:t>
            </a:r>
            <a:r>
              <a:rPr kumimoji="1" lang="en-US" altLang="ja-JP" dirty="0"/>
              <a:t>L</a:t>
            </a:r>
            <a:r>
              <a:rPr kumimoji="1" lang="ja-JP" altLang="en-US" dirty="0"/>
              <a:t>殻にも</a:t>
            </a:r>
            <a:r>
              <a:rPr kumimoji="1" lang="en-US" altLang="ja-JP" dirty="0"/>
              <a:t>S</a:t>
            </a:r>
            <a:r>
              <a:rPr kumimoji="1" lang="ja-JP" altLang="en-US" dirty="0"/>
              <a:t>軌道があるということです。</a:t>
            </a:r>
            <a:endParaRPr kumimoji="1" lang="en-US" altLang="ja-JP" dirty="0"/>
          </a:p>
          <a:p>
            <a:endParaRPr kumimoji="1" lang="en-US" altLang="ja-JP" dirty="0"/>
          </a:p>
          <a:p>
            <a:r>
              <a:rPr kumimoji="1" lang="ja-JP" altLang="en-US" dirty="0"/>
              <a:t>ここで一番覚えてほしいのは、</a:t>
            </a:r>
            <a:r>
              <a:rPr kumimoji="1" lang="en-US" altLang="ja-JP" dirty="0"/>
              <a:t>1</a:t>
            </a:r>
            <a:r>
              <a:rPr kumimoji="1" lang="ja-JP" altLang="en-US" dirty="0"/>
              <a:t>つの軌道には</a:t>
            </a:r>
            <a:r>
              <a:rPr kumimoji="1" lang="en-US" altLang="ja-JP" dirty="0"/>
              <a:t>2</a:t>
            </a:r>
            <a:r>
              <a:rPr kumimoji="1" lang="ja-JP" altLang="en-US" dirty="0"/>
              <a:t>つずつ電子が入る　というルールです。</a:t>
            </a:r>
            <a:endParaRPr kumimoji="1" lang="en-US" altLang="ja-JP" dirty="0"/>
          </a:p>
          <a:p>
            <a:r>
              <a:rPr kumimoji="1" lang="en-US" altLang="ja-JP" dirty="0"/>
              <a:t>S</a:t>
            </a:r>
            <a:r>
              <a:rPr kumimoji="1" lang="ja-JP" altLang="en-US" dirty="0"/>
              <a:t>軌道にも</a:t>
            </a:r>
            <a:r>
              <a:rPr kumimoji="1" lang="en-US" altLang="ja-JP" dirty="0"/>
              <a:t>2</a:t>
            </a:r>
            <a:r>
              <a:rPr kumimoji="1" lang="ja-JP" altLang="en-US" dirty="0"/>
              <a:t>つ</a:t>
            </a:r>
            <a:r>
              <a:rPr kumimoji="1" lang="en-US" altLang="ja-JP" dirty="0"/>
              <a:t>px</a:t>
            </a:r>
            <a:r>
              <a:rPr kumimoji="1" lang="ja-JP" altLang="en-US" dirty="0"/>
              <a:t>にも</a:t>
            </a:r>
            <a:r>
              <a:rPr kumimoji="1" lang="en-US" altLang="ja-JP" dirty="0"/>
              <a:t>2</a:t>
            </a:r>
            <a:r>
              <a:rPr kumimoji="1" lang="ja-JP" altLang="en-US" dirty="0"/>
              <a:t>つ・・・入ります。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22</a:t>
            </a:fld>
            <a:endParaRPr kumimoji="1" lang="ja-JP" altLang="en-US"/>
          </a:p>
        </p:txBody>
      </p:sp>
    </p:spTree>
    <p:extLst>
      <p:ext uri="{BB962C8B-B14F-4D97-AF65-F5344CB8AC3E}">
        <p14:creationId xmlns:p14="http://schemas.microsoft.com/office/powerpoint/2010/main" val="166702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さて、では高校で習った電子配置のルールに</a:t>
            </a:r>
            <a:r>
              <a:rPr kumimoji="1" lang="en-US" altLang="ja-JP" dirty="0"/>
              <a:t>s</a:t>
            </a:r>
            <a:r>
              <a:rPr kumimoji="1" lang="ja-JP" altLang="en-US" dirty="0"/>
              <a:t>軌道</a:t>
            </a:r>
            <a:r>
              <a:rPr kumimoji="1" lang="en-US" altLang="ja-JP" dirty="0"/>
              <a:t>p</a:t>
            </a:r>
            <a:r>
              <a:rPr kumimoji="1" lang="ja-JP" altLang="en-US" dirty="0"/>
              <a:t>軌道のルールも加えて電子配置を考えてみましょう。</a:t>
            </a:r>
            <a:endParaRPr kumimoji="1" lang="en-US" altLang="ja-JP" dirty="0"/>
          </a:p>
          <a:p>
            <a:endParaRPr kumimoji="1" lang="en-US" altLang="ja-JP" dirty="0"/>
          </a:p>
          <a:p>
            <a:r>
              <a:rPr kumimoji="1" lang="ja-JP" altLang="en-US" dirty="0"/>
              <a:t>基本のルールは変わりません。</a:t>
            </a:r>
            <a:endParaRPr kumimoji="1" lang="en-US" altLang="ja-JP" dirty="0"/>
          </a:p>
          <a:p>
            <a:r>
              <a:rPr kumimoji="1" lang="ja-JP" altLang="en-US" dirty="0"/>
              <a:t>よみあげ、</a:t>
            </a:r>
            <a:endParaRPr kumimoji="1" lang="en-US" altLang="ja-JP" dirty="0"/>
          </a:p>
          <a:p>
            <a:r>
              <a:rPr kumimoji="1" lang="ja-JP" altLang="en-US" dirty="0"/>
              <a:t>新たに次のルールが追加となります。</a:t>
            </a:r>
            <a:endParaRPr kumimoji="1" lang="en-US" altLang="ja-JP" dirty="0"/>
          </a:p>
          <a:p>
            <a:endParaRPr kumimoji="1" lang="en-US" altLang="ja-JP" dirty="0"/>
          </a:p>
          <a:p>
            <a:r>
              <a:rPr kumimoji="1" lang="en-US" altLang="ja-JP" dirty="0"/>
              <a:t>K</a:t>
            </a:r>
            <a:r>
              <a:rPr kumimoji="1" lang="ja-JP" altLang="en-US" dirty="0"/>
              <a:t>殻</a:t>
            </a:r>
            <a:r>
              <a:rPr kumimoji="1" lang="en-US" altLang="ja-JP" dirty="0"/>
              <a:t>L</a:t>
            </a:r>
            <a:r>
              <a:rPr kumimoji="1" lang="ja-JP" altLang="en-US" dirty="0"/>
              <a:t>殻という代わりに、</a:t>
            </a:r>
            <a:r>
              <a:rPr kumimoji="1" lang="en-US" altLang="ja-JP" dirty="0"/>
              <a:t>1,2,3</a:t>
            </a:r>
            <a:r>
              <a:rPr kumimoji="1" lang="ja-JP" altLang="en-US" dirty="0"/>
              <a:t>という番号で主殻を表現します。つまり</a:t>
            </a:r>
            <a:r>
              <a:rPr kumimoji="1" lang="en-US" altLang="ja-JP" dirty="0"/>
              <a:t>K</a:t>
            </a:r>
            <a:r>
              <a:rPr kumimoji="1" lang="ja-JP" altLang="en-US" dirty="0"/>
              <a:t>殻なら</a:t>
            </a:r>
            <a:r>
              <a:rPr kumimoji="1" lang="en-US" altLang="ja-JP" dirty="0"/>
              <a:t>1</a:t>
            </a:r>
            <a:r>
              <a:rPr kumimoji="1" lang="ja-JP" altLang="en-US" dirty="0"/>
              <a:t>・・・になります。</a:t>
            </a:r>
            <a:endParaRPr kumimoji="1" lang="en-US" altLang="ja-JP" dirty="0"/>
          </a:p>
          <a:p>
            <a:r>
              <a:rPr kumimoji="1" lang="ja-JP" altLang="en-US" dirty="0"/>
              <a:t>各</a:t>
            </a:r>
            <a:r>
              <a:rPr kumimoji="1" lang="en-US" altLang="ja-JP" dirty="0"/>
              <a:t>S</a:t>
            </a:r>
            <a:r>
              <a:rPr kumimoji="1" lang="ja-JP" altLang="en-US" dirty="0"/>
              <a:t>軌道</a:t>
            </a:r>
            <a:r>
              <a:rPr kumimoji="1" lang="en-US" altLang="ja-JP" dirty="0"/>
              <a:t>p</a:t>
            </a:r>
            <a:r>
              <a:rPr kumimoji="1" lang="ja-JP" altLang="en-US" dirty="0"/>
              <a:t>軌道にはそれそれ電子が</a:t>
            </a:r>
            <a:r>
              <a:rPr kumimoji="1" lang="en-US" altLang="ja-JP" dirty="0"/>
              <a:t>2</a:t>
            </a:r>
            <a:r>
              <a:rPr kumimoji="1" lang="ja-JP" altLang="en-US" dirty="0"/>
              <a:t>つずつ入ります。</a:t>
            </a:r>
            <a:endParaRPr kumimoji="1" lang="en-US" altLang="ja-JP" dirty="0"/>
          </a:p>
          <a:p>
            <a:r>
              <a:rPr kumimoji="1" lang="en-US" altLang="ja-JP" dirty="0"/>
              <a:t>K</a:t>
            </a:r>
            <a:r>
              <a:rPr kumimoji="1" lang="ja-JP" altLang="en-US" dirty="0"/>
              <a:t>殻</a:t>
            </a:r>
            <a:r>
              <a:rPr kumimoji="1" lang="en-US" altLang="ja-JP" dirty="0"/>
              <a:t>L</a:t>
            </a:r>
            <a:r>
              <a:rPr kumimoji="1" lang="ja-JP" altLang="en-US" dirty="0"/>
              <a:t>殻では内側の殻から電子が入りましたが、</a:t>
            </a:r>
            <a:r>
              <a:rPr kumimoji="1" lang="en-US" altLang="ja-JP" dirty="0"/>
              <a:t>S</a:t>
            </a:r>
            <a:r>
              <a:rPr kumimoji="1" lang="ja-JP" altLang="en-US" dirty="0"/>
              <a:t>軌道</a:t>
            </a:r>
            <a:r>
              <a:rPr kumimoji="1" lang="en-US" altLang="ja-JP" dirty="0"/>
              <a:t>P</a:t>
            </a:r>
            <a:r>
              <a:rPr kumimoji="1" lang="ja-JP" altLang="en-US" dirty="0"/>
              <a:t>軌道では</a:t>
            </a:r>
            <a:r>
              <a:rPr kumimoji="1" lang="en-US" altLang="ja-JP" dirty="0"/>
              <a:t>s</a:t>
            </a:r>
            <a:r>
              <a:rPr kumimoji="1" lang="ja-JP" altLang="en-US" dirty="0"/>
              <a:t>軌道から先に電子が入ります。</a:t>
            </a:r>
            <a:endParaRPr kumimoji="1" lang="en-US" altLang="ja-JP" dirty="0"/>
          </a:p>
          <a:p>
            <a:r>
              <a:rPr kumimoji="1" lang="ja-JP" altLang="en-US" dirty="0"/>
              <a:t>これだけです。</a:t>
            </a:r>
            <a:endParaRPr kumimoji="1" lang="en-US" altLang="ja-JP" dirty="0"/>
          </a:p>
          <a:p>
            <a:r>
              <a:rPr kumimoji="1" lang="ja-JP" altLang="en-US" dirty="0"/>
              <a:t>このルールを用いて、</a:t>
            </a:r>
            <a:r>
              <a:rPr kumimoji="1" lang="en-US" altLang="ja-JP" dirty="0"/>
              <a:t>K</a:t>
            </a:r>
            <a:r>
              <a:rPr kumimoji="1" lang="ja-JP" altLang="en-US" dirty="0"/>
              <a:t>殻</a:t>
            </a:r>
            <a:r>
              <a:rPr kumimoji="1" lang="en-US" altLang="ja-JP" dirty="0"/>
              <a:t>L</a:t>
            </a:r>
            <a:r>
              <a:rPr kumimoji="1" lang="ja-JP" altLang="en-US" dirty="0"/>
              <a:t>殻を表現するとこのようになります。</a:t>
            </a:r>
            <a:endParaRPr kumimoji="1" lang="en-US" altLang="ja-JP" dirty="0"/>
          </a:p>
          <a:p>
            <a:endParaRPr kumimoji="1" lang="en-US" altLang="ja-JP" dirty="0"/>
          </a:p>
          <a:p>
            <a:r>
              <a:rPr kumimoji="1" lang="ja-JP" altLang="en-US" dirty="0"/>
              <a:t>この表現についてもう少し見てみましょう。</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23</a:t>
            </a:fld>
            <a:endParaRPr kumimoji="1" lang="ja-JP" altLang="en-US"/>
          </a:p>
        </p:txBody>
      </p:sp>
    </p:spTree>
    <p:extLst>
      <p:ext uri="{BB962C8B-B14F-4D97-AF65-F5344CB8AC3E}">
        <p14:creationId xmlns:p14="http://schemas.microsoft.com/office/powerpoint/2010/main" val="1759754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まずもともと</a:t>
            </a:r>
            <a:r>
              <a:rPr kumimoji="1" lang="en-US" altLang="ja-JP" dirty="0"/>
              <a:t>K</a:t>
            </a:r>
            <a:r>
              <a:rPr kumimoji="1" lang="ja-JP" altLang="en-US" dirty="0"/>
              <a:t>殻</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24</a:t>
            </a:fld>
            <a:endParaRPr kumimoji="1" lang="ja-JP" altLang="en-US"/>
          </a:p>
        </p:txBody>
      </p:sp>
    </p:spTree>
    <p:extLst>
      <p:ext uri="{BB962C8B-B14F-4D97-AF65-F5344CB8AC3E}">
        <p14:creationId xmlns:p14="http://schemas.microsoft.com/office/powerpoint/2010/main" val="3307856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ルールとして説明されると難しく感じるかもしれませんので、実際に問題を解いてみましょう。</a:t>
            </a:r>
            <a:endParaRPr kumimoji="1" lang="en-US" altLang="ja-JP" dirty="0"/>
          </a:p>
          <a:p>
            <a:endParaRPr kumimoji="1" lang="en-US" altLang="ja-JP" dirty="0"/>
          </a:p>
          <a:p>
            <a:r>
              <a:rPr kumimoji="1" lang="ja-JP" altLang="en-US" dirty="0"/>
              <a:t>炭素の電子配置を</a:t>
            </a:r>
            <a:r>
              <a:rPr kumimoji="1" lang="en-US" altLang="ja-JP" dirty="0"/>
              <a:t>s</a:t>
            </a:r>
            <a:r>
              <a:rPr kumimoji="1" lang="ja-JP" altLang="en-US" dirty="0"/>
              <a:t>軌道</a:t>
            </a:r>
            <a:r>
              <a:rPr kumimoji="1" lang="en-US" altLang="ja-JP" dirty="0"/>
              <a:t>p</a:t>
            </a:r>
            <a:r>
              <a:rPr kumimoji="1" lang="ja-JP" altLang="en-US" dirty="0"/>
              <a:t>軌道を用いて説明しましょう。</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25</a:t>
            </a:fld>
            <a:endParaRPr kumimoji="1" lang="ja-JP" altLang="en-US"/>
          </a:p>
        </p:txBody>
      </p:sp>
    </p:spTree>
    <p:extLst>
      <p:ext uri="{BB962C8B-B14F-4D97-AF65-F5344CB8AC3E}">
        <p14:creationId xmlns:p14="http://schemas.microsoft.com/office/powerpoint/2010/main" val="3234441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26</a:t>
            </a:fld>
            <a:endParaRPr kumimoji="1" lang="ja-JP" altLang="en-US"/>
          </a:p>
        </p:txBody>
      </p:sp>
    </p:spTree>
    <p:extLst>
      <p:ext uri="{BB962C8B-B14F-4D97-AF65-F5344CB8AC3E}">
        <p14:creationId xmlns:p14="http://schemas.microsoft.com/office/powerpoint/2010/main" val="243156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ここまでできれば今回の山場は越えました。</a:t>
            </a:r>
            <a:endParaRPr kumimoji="1" lang="en-US" altLang="ja-JP" dirty="0"/>
          </a:p>
          <a:p>
            <a:endParaRPr kumimoji="1" lang="en-US" altLang="ja-JP" dirty="0"/>
          </a:p>
          <a:p>
            <a:r>
              <a:rPr kumimoji="1" lang="ja-JP" altLang="en-US" dirty="0"/>
              <a:t>このスライドでは、なぜ電子は</a:t>
            </a:r>
            <a:r>
              <a:rPr kumimoji="1" lang="en-US" altLang="ja-JP" dirty="0"/>
              <a:t>k</a:t>
            </a:r>
            <a:r>
              <a:rPr kumimoji="1" lang="ja-JP" altLang="en-US" dirty="0"/>
              <a:t>殻</a:t>
            </a:r>
            <a:r>
              <a:rPr kumimoji="1" lang="en-US" altLang="ja-JP" dirty="0"/>
              <a:t>l</a:t>
            </a:r>
            <a:r>
              <a:rPr kumimoji="1" lang="ja-JP" altLang="en-US" dirty="0"/>
              <a:t>各の順で入るのか、なぜ</a:t>
            </a:r>
            <a:r>
              <a:rPr kumimoji="1" lang="en-US" altLang="ja-JP" dirty="0"/>
              <a:t>s</a:t>
            </a:r>
            <a:r>
              <a:rPr kumimoji="1" lang="ja-JP" altLang="en-US" dirty="0"/>
              <a:t>軌道から</a:t>
            </a:r>
            <a:r>
              <a:rPr kumimoji="1" lang="en-US" altLang="ja-JP" dirty="0"/>
              <a:t>p</a:t>
            </a:r>
            <a:r>
              <a:rPr kumimoji="1" lang="ja-JP" altLang="en-US" dirty="0"/>
              <a:t>軌道の順に電子が入るのかについて解説します。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鉄則として、</a:t>
            </a:r>
            <a:r>
              <a:rPr kumimoji="1" lang="ja-JP" altLang="en-US" sz="1200" b="1" u="sng" dirty="0"/>
              <a:t>電子はエネルギーの低い方の軌道から順番に入っていく　性質があります。</a:t>
            </a:r>
            <a:endParaRPr kumimoji="1" lang="en-US" altLang="ja-JP" sz="1200" b="1" u="sng" dirty="0"/>
          </a:p>
          <a:p>
            <a:r>
              <a:rPr kumimoji="1" lang="ja-JP" altLang="en-US" dirty="0"/>
              <a:t>物質はエネルギーが低いと安定していますので、より安定な方から電子が入っていくわけです。</a:t>
            </a:r>
            <a:endParaRPr kumimoji="1" lang="en-US" altLang="ja-JP" dirty="0"/>
          </a:p>
          <a:p>
            <a:endParaRPr kumimoji="1" lang="en-US" altLang="ja-JP" dirty="0"/>
          </a:p>
          <a:p>
            <a:r>
              <a:rPr kumimoji="1" lang="ja-JP" altLang="en-US" dirty="0"/>
              <a:t>ではなぜ内側は安定化というと、電子はマイナスの電荷をもっています。</a:t>
            </a:r>
            <a:endParaRPr kumimoji="1" lang="en-US" altLang="ja-JP" dirty="0"/>
          </a:p>
          <a:p>
            <a:r>
              <a:rPr kumimoji="1" lang="ja-JP" altLang="en-US" dirty="0"/>
              <a:t>一方原子の中心の原子核は＋の電荷をもっています。</a:t>
            </a:r>
            <a:endParaRPr kumimoji="1" lang="en-US" altLang="ja-JP" dirty="0"/>
          </a:p>
          <a:p>
            <a:r>
              <a:rPr kumimoji="1" lang="ja-JP" altLang="en-US" dirty="0"/>
              <a:t>＋とーは引き合いますので、電子が原子核に近いほど、小さな力で電子を保持することができ、エネルギー的に低く、安定です。</a:t>
            </a:r>
            <a:endParaRPr kumimoji="1" lang="en-US" altLang="ja-JP" dirty="0"/>
          </a:p>
          <a:p>
            <a:r>
              <a:rPr kumimoji="1" lang="ja-JP" altLang="en-US" dirty="0"/>
              <a:t>反対に原子核から遠い電子になると、原子核に引き寄せられる力が弱くなる分不安定になり、エネルギーは高くなります。</a:t>
            </a:r>
            <a:endParaRPr kumimoji="1" lang="en-US" altLang="ja-JP" dirty="0"/>
          </a:p>
          <a:p>
            <a:r>
              <a:rPr kumimoji="1" lang="ja-JP" altLang="en-US" dirty="0"/>
              <a:t>したがって、電子は</a:t>
            </a:r>
            <a:r>
              <a:rPr kumimoji="1" lang="en-US" altLang="ja-JP" dirty="0"/>
              <a:t>K</a:t>
            </a:r>
            <a:r>
              <a:rPr kumimoji="1" lang="ja-JP" altLang="en-US" dirty="0"/>
              <a:t>殻と</a:t>
            </a:r>
            <a:r>
              <a:rPr kumimoji="1" lang="en-US" altLang="ja-JP" dirty="0"/>
              <a:t>L</a:t>
            </a:r>
            <a:r>
              <a:rPr kumimoji="1" lang="ja-JP" altLang="en-US" dirty="0"/>
              <a:t>殻では内側の</a:t>
            </a:r>
            <a:r>
              <a:rPr kumimoji="1" lang="en-US" altLang="ja-JP" dirty="0"/>
              <a:t>K</a:t>
            </a:r>
            <a:r>
              <a:rPr kumimoji="1" lang="ja-JP" altLang="en-US" dirty="0"/>
              <a:t>殻から順に配置されます。</a:t>
            </a:r>
            <a:endParaRPr kumimoji="1" lang="en-US" altLang="ja-JP" dirty="0"/>
          </a:p>
          <a:p>
            <a:endParaRPr kumimoji="1" lang="en-US" altLang="ja-JP" dirty="0"/>
          </a:p>
          <a:p>
            <a:r>
              <a:rPr kumimoji="1" lang="en-US" altLang="ja-JP" dirty="0"/>
              <a:t>S</a:t>
            </a:r>
            <a:r>
              <a:rPr kumimoji="1" lang="ja-JP" altLang="en-US" dirty="0"/>
              <a:t>軌道と</a:t>
            </a:r>
            <a:r>
              <a:rPr kumimoji="1" lang="en-US" altLang="ja-JP" dirty="0"/>
              <a:t>p</a:t>
            </a:r>
            <a:r>
              <a:rPr kumimoji="1" lang="ja-JP" altLang="en-US" dirty="0"/>
              <a:t>軌道についても同様で、より原子核に近い方の軌道から順に電子が入ります。</a:t>
            </a:r>
            <a:endParaRPr kumimoji="1" lang="en-US" altLang="ja-JP" dirty="0"/>
          </a:p>
          <a:p>
            <a:r>
              <a:rPr kumimoji="1" lang="en-US" altLang="ja-JP" dirty="0"/>
              <a:t>S</a:t>
            </a:r>
            <a:r>
              <a:rPr kumimoji="1" lang="ja-JP" altLang="en-US" dirty="0"/>
              <a:t>軌道と</a:t>
            </a:r>
            <a:r>
              <a:rPr kumimoji="1" lang="en-US" altLang="ja-JP" dirty="0"/>
              <a:t>p</a:t>
            </a:r>
            <a:r>
              <a:rPr kumimoji="1" lang="ja-JP" altLang="en-US" dirty="0"/>
              <a:t>軌道ではどちらが原子核に近いかは、人間の感覚では少し難しいのですが、計算すると</a:t>
            </a:r>
            <a:r>
              <a:rPr kumimoji="1" lang="en-US" altLang="ja-JP" dirty="0"/>
              <a:t>s</a:t>
            </a:r>
            <a:r>
              <a:rPr kumimoji="1" lang="ja-JP" altLang="en-US" dirty="0"/>
              <a:t>軌道の方が若干原子核に近くなるようです。</a:t>
            </a:r>
            <a:endParaRPr kumimoji="1" lang="en-US" altLang="ja-JP" dirty="0"/>
          </a:p>
          <a:p>
            <a:r>
              <a:rPr kumimoji="1" lang="ja-JP" altLang="en-US" dirty="0"/>
              <a:t>したがって</a:t>
            </a:r>
            <a:r>
              <a:rPr kumimoji="1" lang="en-US" altLang="ja-JP" dirty="0"/>
              <a:t>s</a:t>
            </a:r>
            <a:r>
              <a:rPr kumimoji="1" lang="ja-JP" altLang="en-US" dirty="0"/>
              <a:t>軌道</a:t>
            </a:r>
            <a:r>
              <a:rPr kumimoji="1" lang="en-US" altLang="ja-JP" dirty="0"/>
              <a:t>p</a:t>
            </a:r>
            <a:r>
              <a:rPr kumimoji="1" lang="ja-JP" altLang="en-US" dirty="0"/>
              <a:t>軌道の順に電子が入ります。</a:t>
            </a:r>
            <a:endParaRPr kumimoji="1" lang="en-US" altLang="ja-JP" dirty="0"/>
          </a:p>
          <a:p>
            <a:endParaRPr kumimoji="1" lang="en-US" altLang="ja-JP" dirty="0"/>
          </a:p>
          <a:p>
            <a:r>
              <a:rPr kumimoji="1" lang="ja-JP" altLang="en-US" dirty="0"/>
              <a:t>まとめると、</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28</a:t>
            </a:fld>
            <a:endParaRPr kumimoji="1" lang="ja-JP" altLang="en-US"/>
          </a:p>
        </p:txBody>
      </p:sp>
    </p:spTree>
    <p:extLst>
      <p:ext uri="{BB962C8B-B14F-4D97-AF65-F5344CB8AC3E}">
        <p14:creationId xmlns:p14="http://schemas.microsoft.com/office/powerpoint/2010/main" val="1256297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今日、</a:t>
            </a:r>
            <a:r>
              <a:rPr kumimoji="1" lang="en-US" altLang="ja-JP" dirty="0"/>
              <a:t>s</a:t>
            </a:r>
            <a:r>
              <a:rPr kumimoji="1" lang="ja-JP" altLang="en-US" dirty="0"/>
              <a:t>軌道と</a:t>
            </a:r>
            <a:r>
              <a:rPr kumimoji="1" lang="en-US" altLang="ja-JP" dirty="0"/>
              <a:t>p</a:t>
            </a:r>
            <a:r>
              <a:rPr kumimoji="1" lang="ja-JP" altLang="en-US" dirty="0"/>
              <a:t>軌道も加味した電子配置の書き方で、</a:t>
            </a:r>
            <a:r>
              <a:rPr kumimoji="1" lang="en-US" altLang="ja-JP" dirty="0"/>
              <a:t>1s…</a:t>
            </a:r>
            <a:r>
              <a:rPr kumimoji="1" lang="ja-JP" altLang="en-US" dirty="0"/>
              <a:t>というような電子配置の表現法を覚えました。</a:t>
            </a:r>
            <a:endParaRPr kumimoji="1" lang="en-US" altLang="ja-JP" dirty="0"/>
          </a:p>
          <a:p>
            <a:r>
              <a:rPr kumimoji="1" lang="ja-JP" altLang="en-US" dirty="0"/>
              <a:t>ではさらに、各軌道のエネルギーも加味した表現方法について考えてみましょう。</a:t>
            </a:r>
            <a:endParaRPr kumimoji="1" lang="en-US" altLang="ja-JP" dirty="0"/>
          </a:p>
          <a:p>
            <a:endParaRPr kumimoji="1" lang="en-US" altLang="ja-JP" dirty="0"/>
          </a:p>
          <a:p>
            <a:r>
              <a:rPr kumimoji="1" lang="ja-JP" altLang="en-US" dirty="0"/>
              <a:t>電子軌道は～ので、</a:t>
            </a:r>
            <a:endParaRPr kumimoji="1" lang="en-US" altLang="ja-JP" dirty="0"/>
          </a:p>
          <a:p>
            <a:r>
              <a:rPr kumimoji="1" lang="ja-JP" altLang="en-US" dirty="0"/>
              <a:t>エネルギー準に書くとごのように描くことが出来ます。</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29</a:t>
            </a:fld>
            <a:endParaRPr kumimoji="1" lang="ja-JP" altLang="en-US"/>
          </a:p>
        </p:txBody>
      </p:sp>
    </p:spTree>
    <p:extLst>
      <p:ext uri="{BB962C8B-B14F-4D97-AF65-F5344CB8AC3E}">
        <p14:creationId xmlns:p14="http://schemas.microsoft.com/office/powerpoint/2010/main" val="2393811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これをふまえて、</a:t>
            </a:r>
            <a:r>
              <a:rPr kumimoji="1" lang="ja-JP" altLang="en-US" sz="1200" b="1" dirty="0"/>
              <a:t>軌道のエネルギーを意識して、原子の電子配置を表してみましょう。</a:t>
            </a:r>
            <a:endParaRPr kumimoji="1" lang="en-US" altLang="ja-JP" sz="1200" b="1" dirty="0"/>
          </a:p>
          <a:p>
            <a:endParaRPr kumimoji="1" lang="en-US" altLang="ja-JP" sz="1200" b="1" dirty="0"/>
          </a:p>
          <a:p>
            <a:r>
              <a:rPr kumimoji="1" lang="ja-JP" altLang="en-US" sz="1200" b="1" dirty="0"/>
              <a:t>ナトリウムを例にしてみましょう。</a:t>
            </a:r>
            <a:endParaRPr kumimoji="1" lang="en-US" altLang="ja-JP" sz="1200" b="1" dirty="0"/>
          </a:p>
          <a:p>
            <a:r>
              <a:rPr kumimoji="1" lang="en-US" altLang="ja-JP" sz="1200" b="1" dirty="0"/>
              <a:t>Na</a:t>
            </a:r>
            <a:r>
              <a:rPr kumimoji="1" lang="ja-JP" altLang="en-US" sz="1200" b="1" dirty="0"/>
              <a:t>は</a:t>
            </a:r>
            <a:r>
              <a:rPr kumimoji="1" lang="en-US" altLang="ja-JP" sz="1200" b="1" dirty="0"/>
              <a:t>1s22ss2pr3s1</a:t>
            </a:r>
            <a:r>
              <a:rPr kumimoji="1" lang="ja-JP" altLang="en-US" sz="1200" b="1" dirty="0"/>
              <a:t>でしたね。</a:t>
            </a:r>
            <a:endParaRPr kumimoji="1" lang="en-US" altLang="ja-JP" sz="1200" b="1" dirty="0"/>
          </a:p>
          <a:p>
            <a:r>
              <a:rPr kumimoji="1" lang="ja-JP" altLang="en-US" sz="1200" b="1" dirty="0"/>
              <a:t>この図の見方を説明します。</a:t>
            </a:r>
            <a:endParaRPr kumimoji="1" lang="en-US" altLang="ja-JP" sz="1200" b="1" dirty="0"/>
          </a:p>
          <a:p>
            <a:r>
              <a:rPr kumimoji="1" lang="ja-JP" altLang="en-US" sz="1200" b="1" dirty="0"/>
              <a:t>まず軌道のエネルギーは１</a:t>
            </a:r>
            <a:r>
              <a:rPr kumimoji="1" lang="en-US" altLang="ja-JP" sz="1200" b="1" dirty="0"/>
              <a:t>s2s2p3s</a:t>
            </a:r>
            <a:r>
              <a:rPr kumimoji="1" lang="ja-JP" altLang="en-US" sz="1200" b="1" dirty="0"/>
              <a:t>の順に高くなっていきます。</a:t>
            </a:r>
            <a:endParaRPr kumimoji="1" lang="en-US" altLang="ja-JP" sz="1200" b="1" dirty="0"/>
          </a:p>
          <a:p>
            <a:r>
              <a:rPr kumimoji="1" lang="ja-JP" altLang="en-US" sz="1200" b="1" dirty="0"/>
              <a:t>図に上↑と下矢印がありますが、この矢印の１本１本が電子を表しています。</a:t>
            </a:r>
            <a:endParaRPr kumimoji="1" lang="en-US" altLang="ja-JP" sz="1200" b="1" dirty="0"/>
          </a:p>
          <a:p>
            <a:r>
              <a:rPr kumimoji="1" lang="en-US" altLang="ja-JP" sz="1200" b="1" dirty="0"/>
              <a:t>1s</a:t>
            </a:r>
            <a:r>
              <a:rPr kumimoji="1" lang="ja-JP" altLang="en-US" sz="1200" b="1" dirty="0"/>
              <a:t>のエネルギーのところに矢印が</a:t>
            </a:r>
            <a:r>
              <a:rPr kumimoji="1" lang="en-US" altLang="ja-JP" sz="1200" b="1" dirty="0"/>
              <a:t>2</a:t>
            </a:r>
            <a:r>
              <a:rPr kumimoji="1" lang="ja-JP" altLang="en-US" sz="1200" b="1" dirty="0"/>
              <a:t>つ入っていますが、これは</a:t>
            </a:r>
            <a:r>
              <a:rPr kumimoji="1" lang="en-US" altLang="ja-JP" sz="1200" b="1" dirty="0"/>
              <a:t>1s</a:t>
            </a:r>
            <a:r>
              <a:rPr kumimoji="1" lang="ja-JP" altLang="en-US" sz="1200" b="1" dirty="0"/>
              <a:t>に</a:t>
            </a:r>
            <a:r>
              <a:rPr kumimoji="1" lang="en-US" altLang="ja-JP" sz="1200" b="1" dirty="0"/>
              <a:t>2</a:t>
            </a:r>
            <a:r>
              <a:rPr kumimoji="1" lang="ja-JP" altLang="en-US" sz="1200" b="1" dirty="0"/>
              <a:t>つ電子が入っていますよ、という意味です。</a:t>
            </a:r>
            <a:endParaRPr kumimoji="1" lang="en-US" altLang="ja-JP" sz="1200" b="1" dirty="0"/>
          </a:p>
          <a:p>
            <a:r>
              <a:rPr kumimoji="1" lang="ja-JP" altLang="en-US" sz="1200" b="1" dirty="0"/>
              <a:t>どうように</a:t>
            </a:r>
            <a:r>
              <a:rPr kumimoji="1" lang="en-US" altLang="ja-JP" sz="1200" b="1" dirty="0"/>
              <a:t>2S</a:t>
            </a:r>
            <a:r>
              <a:rPr kumimoji="1" lang="ja-JP" altLang="en-US" sz="1200" b="1" dirty="0"/>
              <a:t>に</a:t>
            </a:r>
            <a:r>
              <a:rPr kumimoji="1" lang="en-US" altLang="ja-JP" sz="1200" b="1" dirty="0"/>
              <a:t>…</a:t>
            </a:r>
            <a:r>
              <a:rPr kumimoji="1" lang="ja-JP" altLang="en-US" sz="1200" b="1" dirty="0"/>
              <a:t>という風になっています。</a:t>
            </a:r>
            <a:endParaRPr kumimoji="1" lang="en-US" altLang="ja-JP" sz="1200" b="1" dirty="0"/>
          </a:p>
          <a:p>
            <a:r>
              <a:rPr kumimoji="1" lang="ja-JP" altLang="en-US" sz="1200" b="1" dirty="0"/>
              <a:t>先ほどの表現法をもとに電子を矢印で表しただけです。意味が分かってしまえばそれほど難しくありません。</a:t>
            </a:r>
            <a:endParaRPr kumimoji="1" lang="en-US" altLang="ja-JP" sz="1200" b="1" dirty="0"/>
          </a:p>
          <a:p>
            <a:endParaRPr kumimoji="1" lang="en-US" altLang="ja-JP" sz="1200" b="1" dirty="0"/>
          </a:p>
          <a:p>
            <a:r>
              <a:rPr kumimoji="1" lang="ja-JP" altLang="en-US" sz="1200" b="1" dirty="0"/>
              <a:t>ちなみ</a:t>
            </a:r>
            <a:r>
              <a:rPr kumimoji="1" lang="en-US" altLang="ja-JP" sz="1200" b="1" dirty="0"/>
              <a:t>3s</a:t>
            </a:r>
            <a:r>
              <a:rPr kumimoji="1" lang="ja-JP" altLang="en-US" sz="1200" b="1" dirty="0"/>
              <a:t>だけ矢印が赤くなっているのは、</a:t>
            </a:r>
            <a:r>
              <a:rPr kumimoji="1" lang="en-US" altLang="ja-JP" sz="1200" b="1" dirty="0"/>
              <a:t>…</a:t>
            </a:r>
            <a:r>
              <a:rPr kumimoji="1" lang="ja-JP" altLang="en-US" sz="1200" b="1" dirty="0"/>
              <a:t>特に気にしないでください。</a:t>
            </a:r>
            <a:endParaRPr kumimoji="1" lang="en-US" altLang="ja-JP" sz="1200" b="1" dirty="0"/>
          </a:p>
          <a:p>
            <a:endParaRPr kumimoji="1" lang="en-US" altLang="ja-JP" sz="1200" b="1" dirty="0"/>
          </a:p>
          <a:p>
            <a:r>
              <a:rPr kumimoji="1" lang="ja-JP" altLang="en-US" sz="1200" b="1" dirty="0"/>
              <a:t>みなさんが気になているのは、なぜ矢印が上と下でセットになっているかではないかと思います。</a:t>
            </a:r>
            <a:endParaRPr kumimoji="1" lang="en-US" altLang="ja-JP" sz="1200" b="1" dirty="0"/>
          </a:p>
          <a:p>
            <a:r>
              <a:rPr kumimoji="1" lang="ja-JP" altLang="en-US" sz="1200" b="1" dirty="0"/>
              <a:t>これは少し細かい話になるのですが、同じ軌道でも電子が流れる向きがあるからです。</a:t>
            </a:r>
            <a:endParaRPr kumimoji="1" lang="en-US" altLang="ja-JP" sz="1200" b="1" dirty="0"/>
          </a:p>
          <a:p>
            <a:r>
              <a:rPr kumimoji="1" lang="ja-JP" altLang="en-US" sz="1200" b="1" dirty="0"/>
              <a:t>２つの電子が同じ向きに流れているよりも逆方向で流れている方が、全体の電荷の偏りとしてはまんべんなくなり安定になるからです。</a:t>
            </a:r>
            <a:endParaRPr kumimoji="1" lang="en-US" altLang="ja-JP" sz="1200" b="1" dirty="0"/>
          </a:p>
          <a:p>
            <a:endParaRPr kumimoji="1" lang="en-US" altLang="ja-JP" sz="1200" b="1" dirty="0"/>
          </a:p>
          <a:p>
            <a:r>
              <a:rPr kumimoji="1" lang="ja-JP" altLang="en-US" sz="1200" b="1" dirty="0"/>
              <a:t>とにかく、軌道には</a:t>
            </a:r>
            <a:r>
              <a:rPr kumimoji="1" lang="en-US" altLang="ja-JP" sz="1200" b="1" dirty="0"/>
              <a:t>2</a:t>
            </a:r>
            <a:r>
              <a:rPr kumimoji="1" lang="ja-JP" altLang="en-US" sz="1200" b="1" dirty="0"/>
              <a:t>つずつ電子が入り、上方向とした方向のように逆向きで流れていることを覚えてください。</a:t>
            </a:r>
            <a:endParaRPr kumimoji="1" lang="en-US" altLang="ja-JP" sz="1200" b="1" dirty="0"/>
          </a:p>
          <a:p>
            <a:r>
              <a:rPr kumimoji="1" lang="ja-JP" altLang="en-US" sz="1200" b="1" dirty="0"/>
              <a:t>来週の授業ではこの形式で軌道の説明が何度も出てきますので、この図が読めるようにしておいてください。</a:t>
            </a:r>
            <a:endParaRPr kumimoji="1" lang="en-US" altLang="ja-JP" sz="1200" b="1" dirty="0"/>
          </a:p>
          <a:p>
            <a:endParaRPr kumimoji="1" lang="en-US" altLang="ja-JP" sz="1200" b="1" dirty="0"/>
          </a:p>
          <a:p>
            <a:endParaRPr kumimoji="1" lang="en-US" altLang="ja-JP" sz="1200" b="1"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30</a:t>
            </a:fld>
            <a:endParaRPr kumimoji="1" lang="ja-JP" altLang="en-US"/>
          </a:p>
        </p:txBody>
      </p:sp>
    </p:spTree>
    <p:extLst>
      <p:ext uri="{BB962C8B-B14F-4D97-AF65-F5344CB8AC3E}">
        <p14:creationId xmlns:p14="http://schemas.microsoft.com/office/powerpoint/2010/main" val="199699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さて、これから有機化学の授業を始めるわけですが、情報理工学部のみなさんにとってこの授業がどう役に立つのか、またどんなことを学んでほしいのかについてお話しします。</a:t>
            </a:r>
            <a:endParaRPr kumimoji="1" lang="en-US" altLang="ja-JP" dirty="0"/>
          </a:p>
          <a:p>
            <a:r>
              <a:rPr kumimoji="1" lang="ja-JP" altLang="en-US" dirty="0"/>
              <a:t>みなさんは有機合成で化合物を作るわけではないでしょうし、有機化学が直接的に役立つイメージというのはあまり持っていないのではないでしょうか。</a:t>
            </a:r>
            <a:endParaRPr kumimoji="1" lang="en-US" altLang="ja-JP" dirty="0"/>
          </a:p>
          <a:p>
            <a:endParaRPr kumimoji="1" lang="en-US" altLang="ja-JP" dirty="0"/>
          </a:p>
          <a:p>
            <a:r>
              <a:rPr kumimoji="1" lang="ja-JP" altLang="en-US" dirty="0"/>
              <a:t>みなさんはこれから情報処理技術を学び、膨大なデータから法則性を導き出したり、何か新しいことを予測したりするかと思います。</a:t>
            </a:r>
            <a:endParaRPr kumimoji="1" lang="en-US" altLang="ja-JP" dirty="0"/>
          </a:p>
          <a:p>
            <a:r>
              <a:rPr kumimoji="1" lang="ja-JP" altLang="en-US" dirty="0"/>
              <a:t>なかには、ケモインフォマティクスが絡んだ研究活動に携わる人もいるかもしれません。</a:t>
            </a:r>
            <a:endParaRPr kumimoji="1" lang="en-US" altLang="ja-JP" dirty="0"/>
          </a:p>
          <a:p>
            <a:r>
              <a:rPr kumimoji="1" lang="ja-JP" altLang="en-US" dirty="0"/>
              <a:t>化学と情報の両者を組み合わせた研究分野を</a:t>
            </a:r>
            <a:r>
              <a:rPr kumimoji="1" lang="en-US" altLang="ja-JP" dirty="0" err="1"/>
              <a:t>chemonformatics</a:t>
            </a:r>
            <a:r>
              <a:rPr kumimoji="1" lang="ja-JP" altLang="en-US" dirty="0"/>
              <a:t>といいまして、機械学習を用いた活性予測や</a:t>
            </a:r>
            <a:r>
              <a:rPr kumimoji="1" lang="en-US" altLang="ja-JP" dirty="0"/>
              <a:t>docking study</a:t>
            </a:r>
            <a:r>
              <a:rPr kumimoji="1" lang="ja-JP" altLang="en-US" dirty="0"/>
              <a:t>といった研究がおこなわれていたりします。</a:t>
            </a:r>
            <a:endParaRPr kumimoji="1" lang="en-US" altLang="ja-JP" dirty="0"/>
          </a:p>
          <a:p>
            <a:r>
              <a:rPr kumimoji="1" lang="ja-JP" altLang="en-US" dirty="0"/>
              <a:t>こういったテーマに取り組むとき、プログラムさえ上手に組んでしまえば何かしらの結果は必ず返ってきます。</a:t>
            </a:r>
            <a:endParaRPr kumimoji="1" lang="en-US" altLang="ja-JP" dirty="0"/>
          </a:p>
          <a:p>
            <a:r>
              <a:rPr kumimoji="1" lang="ja-JP" altLang="en-US" dirty="0"/>
              <a:t>しかし、どうしてそうなるのか？というところを考えなくてはなりません。</a:t>
            </a:r>
            <a:endParaRPr kumimoji="1" lang="en-US" altLang="ja-JP" dirty="0"/>
          </a:p>
          <a:p>
            <a:r>
              <a:rPr kumimoji="1" lang="ja-JP" altLang="en-US" dirty="0"/>
              <a:t>そのときに、有機化学を学んでいると、結果の解釈ができるようになります。</a:t>
            </a:r>
            <a:endParaRPr kumimoji="1" lang="en-US" altLang="ja-JP" dirty="0"/>
          </a:p>
          <a:p>
            <a:r>
              <a:rPr kumimoji="1" lang="ja-JP" altLang="en-US" dirty="0"/>
              <a:t>ただ結果を眺めるだけでなく、「なぜ？」というところまで踏み込むことができると問題の解決に大きく近づくことが出来ます。</a:t>
            </a:r>
            <a:endParaRPr kumimoji="1" lang="en-US" altLang="ja-JP" dirty="0"/>
          </a:p>
          <a:p>
            <a:endParaRPr kumimoji="1" lang="en-US" altLang="ja-JP" dirty="0"/>
          </a:p>
          <a:p>
            <a:r>
              <a:rPr kumimoji="1" lang="ja-JP" altLang="en-US" dirty="0"/>
              <a:t>もうひとつのモチベーションとしては、有機化合物は身の回りのいたるところに溢れかえっています。</a:t>
            </a:r>
            <a:endParaRPr kumimoji="1" lang="en-US" altLang="ja-JP" dirty="0"/>
          </a:p>
          <a:p>
            <a:r>
              <a:rPr kumimoji="1" lang="ja-JP" altLang="en-US" dirty="0"/>
              <a:t>有機化学を学ぶことで、日常がちょっと楽しくなるといな、と思います。</a:t>
            </a:r>
            <a:endParaRPr kumimoji="1" lang="en-US" altLang="ja-JP" dirty="0"/>
          </a:p>
          <a:p>
            <a:r>
              <a:rPr kumimoji="1" lang="ja-JP" altLang="en-US" dirty="0"/>
              <a:t>私の好きな楽しい化学のひとつ、ナノプシャンを紹介します。</a:t>
            </a:r>
            <a:endParaRPr kumimoji="1" lang="en-US" altLang="ja-JP" dirty="0"/>
          </a:p>
          <a:p>
            <a:r>
              <a:rPr kumimoji="1" lang="ja-JP" altLang="en-US" dirty="0"/>
              <a:t>これは有機化合物の構造式なのですが、両手を広げて喜んでいるイラストみたいにみえませんか？</a:t>
            </a:r>
            <a:endParaRPr kumimoji="1" lang="en-US" altLang="ja-JP" dirty="0"/>
          </a:p>
          <a:p>
            <a:r>
              <a:rPr kumimoji="1" lang="ja-JP" altLang="en-US" dirty="0"/>
              <a:t>ナノプシャンは有機化学界の小人です。</a:t>
            </a:r>
            <a:endParaRPr kumimoji="1" lang="en-US" altLang="ja-JP" dirty="0"/>
          </a:p>
          <a:p>
            <a:r>
              <a:rPr kumimoji="1" lang="ja-JP" altLang="en-US" dirty="0"/>
              <a:t>有機合成をするとき、薬になるとか材料になるとか、そういったことを期待して合成されるものがほとんどなのですが、ナノプシャンは特になんの役にも立ちません。</a:t>
            </a:r>
            <a:endParaRPr kumimoji="1" lang="en-US" altLang="ja-JP" dirty="0"/>
          </a:p>
          <a:p>
            <a:r>
              <a:rPr kumimoji="1" lang="ja-JP" altLang="en-US" dirty="0"/>
              <a:t>かわいくて、ちょっと楽しそう、というそれだけのものです。</a:t>
            </a:r>
            <a:endParaRPr kumimoji="1" lang="en-US" altLang="ja-JP" dirty="0"/>
          </a:p>
          <a:p>
            <a:r>
              <a:rPr kumimoji="1" lang="ja-JP" altLang="en-US" dirty="0"/>
              <a:t>ちなみにこの研究グループはナノプシャンの手をつながせることにも成功してて、やっぱり役には立ちませんが楽しげです。</a:t>
            </a:r>
            <a:endParaRPr kumimoji="1" lang="en-US" altLang="ja-JP" dirty="0"/>
          </a:p>
          <a:p>
            <a:r>
              <a:rPr kumimoji="1" lang="ja-JP" altLang="en-US" dirty="0"/>
              <a:t>この</a:t>
            </a:r>
            <a:r>
              <a:rPr kumimoji="1" lang="en-US" altLang="ja-JP" dirty="0"/>
              <a:t>URL</a:t>
            </a:r>
            <a:r>
              <a:rPr kumimoji="1" lang="ja-JP" altLang="en-US" dirty="0"/>
              <a:t>は論文へのリンクなのですが、ナノプシャンで調べてもらうといろんな記事が出てきて面白いので、興味があったら調べてみてください。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3</a:t>
            </a:fld>
            <a:endParaRPr kumimoji="1" lang="ja-JP" altLang="en-US"/>
          </a:p>
        </p:txBody>
      </p:sp>
    </p:spTree>
    <p:extLst>
      <p:ext uri="{BB962C8B-B14F-4D97-AF65-F5344CB8AC3E}">
        <p14:creationId xmlns:p14="http://schemas.microsoft.com/office/powerpoint/2010/main" val="3195396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みなさまおつかれさまでした。</a:t>
            </a:r>
            <a:endParaRPr kumimoji="1" lang="en-US" altLang="ja-JP" dirty="0"/>
          </a:p>
          <a:p>
            <a:endParaRPr kumimoji="1" lang="en-US" altLang="ja-JP" dirty="0"/>
          </a:p>
          <a:p>
            <a:r>
              <a:rPr kumimoji="1" lang="ja-JP" altLang="en-US" dirty="0"/>
              <a:t>本日の授業のまとめです。</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31</a:t>
            </a:fld>
            <a:endParaRPr kumimoji="1" lang="ja-JP" altLang="en-US"/>
          </a:p>
        </p:txBody>
      </p:sp>
    </p:spTree>
    <p:extLst>
      <p:ext uri="{BB962C8B-B14F-4D97-AF65-F5344CB8AC3E}">
        <p14:creationId xmlns:p14="http://schemas.microsoft.com/office/powerpoint/2010/main" val="331937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さて、この授業の進め方について説明します。</a:t>
            </a:r>
            <a:endParaRPr kumimoji="1" lang="en-US" altLang="ja-JP" dirty="0"/>
          </a:p>
          <a:p>
            <a:endParaRPr kumimoji="1" lang="en-US" altLang="ja-JP" dirty="0"/>
          </a:p>
          <a:p>
            <a:r>
              <a:rPr kumimoji="1" lang="ja-JP" altLang="en-US" dirty="0"/>
              <a:t>まず、</a:t>
            </a:r>
            <a:r>
              <a:rPr kumimoji="1" lang="en-US" altLang="ja-JP" dirty="0"/>
              <a:t>BCP</a:t>
            </a:r>
            <a:r>
              <a:rPr kumimoji="1" lang="ja-JP" altLang="en-US" dirty="0"/>
              <a:t>レベルと授業形態についてです。</a:t>
            </a:r>
            <a:endParaRPr kumimoji="1" lang="en-US" altLang="ja-JP" dirty="0"/>
          </a:p>
          <a:p>
            <a:r>
              <a:rPr lang="en-US" altLang="ja-JP" i="0" dirty="0">
                <a:solidFill>
                  <a:srgbClr val="1A1A1A"/>
                </a:solidFill>
                <a:effectLst/>
                <a:latin typeface="ヒラギノ角ゴ Pro W3"/>
              </a:rPr>
              <a:t>【BCP </a:t>
            </a:r>
            <a:r>
              <a:rPr lang="ja-JP" altLang="en-US" i="0" dirty="0">
                <a:solidFill>
                  <a:srgbClr val="1A1A1A"/>
                </a:solidFill>
                <a:effectLst/>
                <a:latin typeface="ヒラギノ角ゴ Pro W3"/>
              </a:rPr>
              <a:t>レベル </a:t>
            </a:r>
            <a:r>
              <a:rPr lang="en-US" altLang="ja-JP" i="0" dirty="0">
                <a:solidFill>
                  <a:srgbClr val="1A1A1A"/>
                </a:solidFill>
                <a:effectLst/>
                <a:latin typeface="ヒラギノ角ゴ Pro W3"/>
              </a:rPr>
              <a:t>1~2】</a:t>
            </a:r>
            <a:br>
              <a:rPr lang="ja-JP" altLang="en-US" dirty="0"/>
            </a:br>
            <a:r>
              <a:rPr lang="ja-JP" altLang="en-US" i="0" dirty="0">
                <a:solidFill>
                  <a:srgbClr val="1A1A1A"/>
                </a:solidFill>
                <a:effectLst/>
                <a:latin typeface="ヒラギノ角ゴ Pro W3"/>
              </a:rPr>
              <a:t>・</a:t>
            </a:r>
            <a:r>
              <a:rPr lang="ja-JP" altLang="en-US" b="0" i="0" dirty="0">
                <a:solidFill>
                  <a:srgbClr val="1A1A1A"/>
                </a:solidFill>
                <a:effectLst/>
                <a:latin typeface="ヒラギノ角ゴ Pro W3"/>
              </a:rPr>
              <a:t>この授業では講義内容に応じて、対面</a:t>
            </a:r>
            <a:r>
              <a:rPr lang="en-US" altLang="ja-JP" b="0" i="0" dirty="0">
                <a:solidFill>
                  <a:srgbClr val="1A1A1A"/>
                </a:solidFill>
                <a:effectLst/>
                <a:latin typeface="ヒラギノ角ゴ Pro W3"/>
              </a:rPr>
              <a:t>(8</a:t>
            </a:r>
            <a:r>
              <a:rPr lang="ja-JP" altLang="en-US" b="0" i="0" dirty="0">
                <a:solidFill>
                  <a:srgbClr val="1A1A1A"/>
                </a:solidFill>
                <a:effectLst/>
                <a:latin typeface="ヒラギノ角ゴ Pro W3"/>
              </a:rPr>
              <a:t>回</a:t>
            </a:r>
            <a:r>
              <a:rPr lang="en-US" altLang="ja-JP" b="0" i="0" dirty="0">
                <a:solidFill>
                  <a:srgbClr val="1A1A1A"/>
                </a:solidFill>
                <a:effectLst/>
                <a:latin typeface="ヒラギノ角ゴ Pro W3"/>
              </a:rPr>
              <a:t>)</a:t>
            </a:r>
            <a:r>
              <a:rPr lang="ja-JP" altLang="en-US" b="0" i="0" dirty="0">
                <a:solidFill>
                  <a:srgbClr val="1A1A1A"/>
                </a:solidFill>
                <a:effectLst/>
                <a:latin typeface="ヒラギノ角ゴ Pro W3"/>
              </a:rPr>
              <a:t>もしくは動画配信によるオンライン</a:t>
            </a:r>
            <a:r>
              <a:rPr lang="en-US" altLang="ja-JP" b="0" i="0" dirty="0">
                <a:solidFill>
                  <a:srgbClr val="1A1A1A"/>
                </a:solidFill>
                <a:effectLst/>
                <a:latin typeface="ヒラギノ角ゴ Pro W3"/>
              </a:rPr>
              <a:t>(7</a:t>
            </a:r>
            <a:r>
              <a:rPr lang="ja-JP" altLang="en-US" b="0" i="0" dirty="0">
                <a:solidFill>
                  <a:srgbClr val="1A1A1A"/>
                </a:solidFill>
                <a:effectLst/>
                <a:latin typeface="ヒラギノ角ゴ Pro W3"/>
              </a:rPr>
              <a:t>回</a:t>
            </a:r>
            <a:r>
              <a:rPr lang="en-US" altLang="ja-JP" b="0" i="0" dirty="0">
                <a:solidFill>
                  <a:srgbClr val="1A1A1A"/>
                </a:solidFill>
                <a:effectLst/>
                <a:latin typeface="ヒラギノ角ゴ Pro W3"/>
              </a:rPr>
              <a:t>)</a:t>
            </a:r>
            <a:r>
              <a:rPr lang="ja-JP" altLang="en-US" b="0" i="0" dirty="0">
                <a:solidFill>
                  <a:srgbClr val="1A1A1A"/>
                </a:solidFill>
                <a:effectLst/>
                <a:latin typeface="ヒラギノ角ゴ Pro W3"/>
              </a:rPr>
              <a:t>にて実施する。　</a:t>
            </a:r>
            <a:endParaRPr lang="en-US" altLang="ja-JP" b="0" i="0" dirty="0">
              <a:solidFill>
                <a:srgbClr val="1A1A1A"/>
              </a:solidFill>
              <a:effectLst/>
              <a:latin typeface="ヒラギノ角ゴ Pro W3"/>
            </a:endParaRPr>
          </a:p>
          <a:p>
            <a:r>
              <a:rPr lang="en-US" altLang="ja-JP" b="0" i="0" dirty="0">
                <a:solidFill>
                  <a:srgbClr val="1A1A1A"/>
                </a:solidFill>
                <a:effectLst/>
                <a:latin typeface="ヒラギノ角ゴ Pro W3"/>
              </a:rPr>
              <a:t>【BCP </a:t>
            </a:r>
            <a:r>
              <a:rPr lang="ja-JP" altLang="en-US" b="0" i="0" dirty="0">
                <a:solidFill>
                  <a:srgbClr val="1A1A1A"/>
                </a:solidFill>
                <a:effectLst/>
                <a:latin typeface="ヒラギノ角ゴ Pro W3"/>
              </a:rPr>
              <a:t>レベル </a:t>
            </a:r>
            <a:r>
              <a:rPr lang="en-US" altLang="ja-JP" b="0" i="0" dirty="0">
                <a:solidFill>
                  <a:srgbClr val="1A1A1A"/>
                </a:solidFill>
                <a:effectLst/>
                <a:latin typeface="ヒラギノ角ゴ Pro W3"/>
              </a:rPr>
              <a:t>3~4】</a:t>
            </a:r>
            <a:br>
              <a:rPr lang="ja-JP" altLang="en-US" dirty="0"/>
            </a:br>
            <a:r>
              <a:rPr lang="ja-JP" altLang="en-US" b="0" i="0" dirty="0">
                <a:solidFill>
                  <a:srgbClr val="1A1A1A"/>
                </a:solidFill>
                <a:effectLst/>
                <a:latin typeface="ヒラギノ角ゴ Pro W3"/>
              </a:rPr>
              <a:t>・第 </a:t>
            </a:r>
            <a:r>
              <a:rPr lang="en-US" altLang="ja-JP" b="0" i="0" dirty="0">
                <a:solidFill>
                  <a:srgbClr val="1A1A1A"/>
                </a:solidFill>
                <a:effectLst/>
                <a:latin typeface="ヒラギノ角ゴ Pro W3"/>
              </a:rPr>
              <a:t>1 </a:t>
            </a:r>
            <a:r>
              <a:rPr lang="ja-JP" altLang="en-US" b="0" i="0" dirty="0">
                <a:solidFill>
                  <a:srgbClr val="1A1A1A"/>
                </a:solidFill>
                <a:effectLst/>
                <a:latin typeface="ヒラギノ角ゴ Pro W3"/>
              </a:rPr>
              <a:t>回</a:t>
            </a:r>
            <a:r>
              <a:rPr lang="en-US" altLang="ja-JP" b="0" i="0" dirty="0">
                <a:solidFill>
                  <a:srgbClr val="1A1A1A"/>
                </a:solidFill>
                <a:effectLst/>
                <a:latin typeface="ヒラギノ角ゴ Pro W3"/>
              </a:rPr>
              <a:t>〜15 </a:t>
            </a:r>
            <a:r>
              <a:rPr lang="ja-JP" altLang="en-US" b="0" i="0" dirty="0">
                <a:solidFill>
                  <a:srgbClr val="1A1A1A"/>
                </a:solidFill>
                <a:effectLst/>
                <a:latin typeface="ヒラギノ角ゴ Pro W3"/>
              </a:rPr>
              <a:t>回を 動画配信に切り替えて実施する。</a:t>
            </a:r>
            <a:endParaRPr lang="ja-JP" altLang="en-US" dirty="0"/>
          </a:p>
          <a:p>
            <a:r>
              <a:rPr kumimoji="1" lang="en-US" altLang="ja-JP" dirty="0"/>
              <a:t>BCP</a:t>
            </a:r>
            <a:r>
              <a:rPr kumimoji="1" lang="ja-JP" altLang="en-US" dirty="0"/>
              <a:t>レベルが下がった場合、全体を通して対面授業を</a:t>
            </a:r>
            <a:r>
              <a:rPr kumimoji="1" lang="en-US" altLang="ja-JP" dirty="0"/>
              <a:t>6</a:t>
            </a:r>
            <a:r>
              <a:rPr kumimoji="1" lang="ja-JP" altLang="en-US" dirty="0"/>
              <a:t>回、動画配信</a:t>
            </a:r>
            <a:r>
              <a:rPr kumimoji="1" lang="en-US" altLang="ja-JP" dirty="0"/>
              <a:t>9</a:t>
            </a:r>
            <a:r>
              <a:rPr kumimoji="1" lang="ja-JP" altLang="en-US" dirty="0"/>
              <a:t>回で授業を行います。</a:t>
            </a:r>
            <a:endParaRPr kumimoji="1" lang="en-US" altLang="ja-JP" dirty="0"/>
          </a:p>
          <a:p>
            <a:r>
              <a:rPr kumimoji="1" lang="ja-JP" altLang="en-US" dirty="0"/>
              <a:t>授業が対面か動画配信かは</a:t>
            </a:r>
            <a:r>
              <a:rPr kumimoji="1" lang="en-US" altLang="ja-JP" dirty="0" err="1"/>
              <a:t>manaba</a:t>
            </a:r>
            <a:r>
              <a:rPr kumimoji="1" lang="ja-JP" altLang="en-US" dirty="0"/>
              <a:t>にて告知しますので、</a:t>
            </a:r>
            <a:r>
              <a:rPr kumimoji="1" lang="en-US" altLang="ja-JP" dirty="0" err="1"/>
              <a:t>manaba</a:t>
            </a:r>
            <a:r>
              <a:rPr kumimoji="1" lang="ja-JP" altLang="en-US" dirty="0"/>
              <a:t>からの連絡が届くように設定しておいてください。</a:t>
            </a:r>
            <a:endParaRPr kumimoji="1" lang="en-US" altLang="ja-JP" dirty="0"/>
          </a:p>
          <a:p>
            <a:endParaRPr kumimoji="1" lang="en-US" altLang="ja-JP" dirty="0"/>
          </a:p>
          <a:p>
            <a:r>
              <a:rPr kumimoji="1" lang="ja-JP" altLang="en-US" dirty="0"/>
              <a:t>つづいて成績評価についてですが、</a:t>
            </a:r>
            <a:endParaRPr kumimoji="1" lang="en-US" altLang="ja-JP" dirty="0"/>
          </a:p>
          <a:p>
            <a:r>
              <a:rPr kumimoji="1" lang="ja-JP" altLang="en-US" dirty="0"/>
              <a:t>出席代わりの小テストとレポート課題の合計点で成績評価します。</a:t>
            </a:r>
            <a:endParaRPr kumimoji="1" lang="en-US" altLang="ja-JP" dirty="0"/>
          </a:p>
          <a:p>
            <a:r>
              <a:rPr kumimoji="1" lang="ja-JP" altLang="en-US" dirty="0"/>
              <a:t>小テストは</a:t>
            </a:r>
            <a:r>
              <a:rPr kumimoji="1" lang="en-US" altLang="ja-JP" dirty="0" err="1"/>
              <a:t>manba</a:t>
            </a:r>
            <a:r>
              <a:rPr kumimoji="1" lang="ja-JP" altLang="en-US" dirty="0"/>
              <a:t>上で出題するので、授業日から</a:t>
            </a:r>
            <a:r>
              <a:rPr kumimoji="1" lang="en-US" altLang="ja-JP" dirty="0"/>
              <a:t>3</a:t>
            </a:r>
            <a:r>
              <a:rPr kumimoji="1" lang="ja-JP" altLang="en-US" dirty="0"/>
              <a:t>日以内に提出するようにしてください。</a:t>
            </a:r>
            <a:endParaRPr kumimoji="1" lang="en-US" altLang="ja-JP" dirty="0"/>
          </a:p>
          <a:p>
            <a:r>
              <a:rPr kumimoji="1" lang="ja-JP" altLang="en-US" dirty="0"/>
              <a:t>テストの代わりにこの授業ではレポート提出をしてもらいます。</a:t>
            </a:r>
            <a:endParaRPr kumimoji="1" lang="en-US" altLang="ja-JP" dirty="0"/>
          </a:p>
          <a:p>
            <a:r>
              <a:rPr kumimoji="1" lang="ja-JP" altLang="en-US" dirty="0"/>
              <a:t>レポート課題は</a:t>
            </a:r>
            <a:r>
              <a:rPr kumimoji="1" lang="en-US" altLang="ja-JP" dirty="0"/>
              <a:t>13</a:t>
            </a:r>
            <a:r>
              <a:rPr kumimoji="1" lang="ja-JP" altLang="en-US" dirty="0"/>
              <a:t>回目の授業で発表しますので、注意してください。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4</a:t>
            </a:fld>
            <a:endParaRPr kumimoji="1" lang="ja-JP" altLang="en-US"/>
          </a:p>
        </p:txBody>
      </p:sp>
    </p:spTree>
    <p:extLst>
      <p:ext uri="{BB962C8B-B14F-4D97-AF65-F5344CB8AC3E}">
        <p14:creationId xmlns:p14="http://schemas.microsoft.com/office/powerpoint/2010/main" val="3004632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この授業のシラバスです。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今日は授業の概要説明と、有機化学を学ぶ上で基本的な内容の復習、有機化合物は何かとか電子配置について学びます。</a:t>
            </a:r>
            <a:endParaRPr kumimoji="1" lang="en-US" altLang="ja-JP" dirty="0"/>
          </a:p>
          <a:p>
            <a:r>
              <a:rPr kumimoji="1" lang="en-US" altLang="ja-JP" dirty="0"/>
              <a:t>5</a:t>
            </a:r>
            <a:r>
              <a:rPr kumimoji="1" lang="ja-JP" altLang="en-US" dirty="0"/>
              <a:t>回目までで、有機化合物の種類やどんな性質があるがあるのかを学びます。</a:t>
            </a:r>
            <a:endParaRPr kumimoji="1" lang="en-US" altLang="ja-JP" dirty="0"/>
          </a:p>
          <a:p>
            <a:r>
              <a:rPr kumimoji="1" lang="en-US" altLang="ja-JP" dirty="0"/>
              <a:t>5</a:t>
            </a:r>
            <a:r>
              <a:rPr kumimoji="1" lang="ja-JP" altLang="en-US" dirty="0"/>
              <a:t>回目の後半や</a:t>
            </a:r>
            <a:r>
              <a:rPr kumimoji="1" lang="en-US" altLang="ja-JP" dirty="0"/>
              <a:t>6</a:t>
            </a:r>
            <a:r>
              <a:rPr kumimoji="1" lang="ja-JP" altLang="en-US" dirty="0"/>
              <a:t>回目の授業では、化学情報にどのようにアクセスするか、また構造式の描き方についてを紹介します。</a:t>
            </a:r>
            <a:endParaRPr kumimoji="1" lang="en-US" altLang="ja-JP" dirty="0"/>
          </a:p>
          <a:p>
            <a:r>
              <a:rPr kumimoji="1" lang="en-US" altLang="ja-JP" dirty="0"/>
              <a:t>7</a:t>
            </a:r>
            <a:r>
              <a:rPr kumimoji="1" lang="ja-JP" altLang="en-US" dirty="0"/>
              <a:t>回目～１３回目で、有機化合物の安定性や有機化合物の種類ごとにどのような反応を起こすのかについて学びます。</a:t>
            </a:r>
            <a:endParaRPr kumimoji="1" lang="en-US" altLang="ja-JP" dirty="0"/>
          </a:p>
          <a:p>
            <a:r>
              <a:rPr kumimoji="1" lang="ja-JP" altLang="en-US" dirty="0"/>
              <a:t>年明けの</a:t>
            </a:r>
            <a:r>
              <a:rPr kumimoji="1" lang="en-US" altLang="ja-JP" dirty="0"/>
              <a:t>14~15</a:t>
            </a:r>
            <a:r>
              <a:rPr kumimoji="1" lang="ja-JP" altLang="en-US" dirty="0"/>
              <a:t>回目は、まとめの内容と身近な有機化合物の話や、ケモインフォマティクスの話題などオムニバスのような内容を話す予定です。</a:t>
            </a:r>
            <a:endParaRPr kumimoji="1" lang="en-US" altLang="ja-JP" dirty="0"/>
          </a:p>
          <a:p>
            <a:r>
              <a:rPr kumimoji="1" lang="ja-JP" altLang="en-US" dirty="0"/>
              <a:t>進捗状態によって少し話が前後するかもしれませんが、基本的にはシラバスに沿って授業を行っていきます。</a:t>
            </a:r>
            <a:endParaRPr kumimoji="1" lang="en-US" altLang="ja-JP" dirty="0"/>
          </a:p>
          <a:p>
            <a:endParaRPr kumimoji="1" lang="en-US" altLang="ja-JP" dirty="0"/>
          </a:p>
          <a:p>
            <a:r>
              <a:rPr kumimoji="1" lang="ja-JP" altLang="en-US" dirty="0"/>
              <a:t>こちらのような予定で対面・オンデマンド授業を行います。</a:t>
            </a:r>
            <a:endParaRPr kumimoji="1" lang="en-US" altLang="ja-JP" dirty="0"/>
          </a:p>
          <a:p>
            <a:r>
              <a:rPr kumimoji="1" lang="ja-JP" altLang="en-US" dirty="0"/>
              <a:t>対面</a:t>
            </a:r>
            <a:r>
              <a:rPr kumimoji="1" lang="en-US" altLang="ja-JP" dirty="0"/>
              <a:t>5</a:t>
            </a:r>
            <a:r>
              <a:rPr kumimoji="1" lang="ja-JP" altLang="en-US" dirty="0"/>
              <a:t>回目</a:t>
            </a:r>
            <a:r>
              <a:rPr kumimoji="1" lang="en-US" altLang="ja-JP" dirty="0"/>
              <a:t>6</a:t>
            </a:r>
            <a:r>
              <a:rPr kumimoji="1" lang="ja-JP" altLang="en-US" dirty="0"/>
              <a:t>回目の授業形態がシラバスからは変更になりましたので注意してください。</a:t>
            </a:r>
            <a:endParaRPr kumimoji="1" lang="en-US" altLang="ja-JP" dirty="0"/>
          </a:p>
          <a:p>
            <a:r>
              <a:rPr kumimoji="1" lang="en-US" altLang="ja-JP" dirty="0"/>
              <a:t>10/26</a:t>
            </a:r>
            <a:r>
              <a:rPr kumimoji="1" lang="ja-JP" altLang="en-US" dirty="0"/>
              <a:t>が</a:t>
            </a:r>
            <a:endParaRPr kumimoji="1" lang="en-US" altLang="ja-JP" dirty="0"/>
          </a:p>
          <a:p>
            <a:r>
              <a:rPr kumimoji="1" lang="en-US" altLang="ja-JP" dirty="0"/>
              <a:t>11/2</a:t>
            </a:r>
            <a:r>
              <a:rPr kumimoji="1" lang="ja-JP" altLang="en-US" dirty="0"/>
              <a:t>が</a:t>
            </a:r>
            <a:endParaRPr kumimoji="1" lang="en-US" altLang="ja-JP" dirty="0"/>
          </a:p>
          <a:p>
            <a:r>
              <a:rPr kumimoji="1" lang="ja-JP" altLang="en-US" dirty="0"/>
              <a:t>となります。</a:t>
            </a:r>
            <a:endParaRPr kumimoji="1" lang="en-US" altLang="ja-JP" dirty="0"/>
          </a:p>
          <a:p>
            <a:r>
              <a:rPr kumimoji="1" lang="ja-JP" altLang="en-US" dirty="0"/>
              <a:t>変則的になりますので、確認して受講してください。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5</a:t>
            </a:fld>
            <a:endParaRPr kumimoji="1" lang="ja-JP" altLang="en-US"/>
          </a:p>
        </p:txBody>
      </p:sp>
    </p:spTree>
    <p:extLst>
      <p:ext uri="{BB962C8B-B14F-4D97-AF65-F5344CB8AC3E}">
        <p14:creationId xmlns:p14="http://schemas.microsoft.com/office/powerpoint/2010/main" val="647981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ここまで授業の概要について説明をしていましたが、それでは授業をはじめましょう。</a:t>
            </a:r>
            <a:endParaRPr kumimoji="1" lang="en-US" altLang="ja-JP" dirty="0"/>
          </a:p>
          <a:p>
            <a:endParaRPr kumimoji="1" lang="en-US" altLang="ja-JP" dirty="0"/>
          </a:p>
          <a:p>
            <a:r>
              <a:rPr kumimoji="1" lang="ja-JP" altLang="en-US" dirty="0"/>
              <a:t>本日の目標は、「原子の電子配置を思い出す」ことです。</a:t>
            </a:r>
            <a:endParaRPr kumimoji="1" lang="en-US" altLang="ja-JP" dirty="0"/>
          </a:p>
          <a:p>
            <a:r>
              <a:rPr kumimoji="1" lang="ja-JP" altLang="en-US" dirty="0"/>
              <a:t>思い出す、と言っているのは、皆さんは高校の化学で一度習ったはずの内容なんです。</a:t>
            </a:r>
            <a:endParaRPr kumimoji="1" lang="en-US" altLang="ja-JP" dirty="0"/>
          </a:p>
          <a:p>
            <a:r>
              <a:rPr kumimoji="1" lang="ja-JP" altLang="en-US" dirty="0"/>
              <a:t>具体的にはこういうやつです。</a:t>
            </a:r>
            <a:endParaRPr kumimoji="1" lang="en-US" altLang="ja-JP" dirty="0"/>
          </a:p>
          <a:p>
            <a:r>
              <a:rPr kumimoji="1" lang="ja-JP" altLang="en-US" dirty="0"/>
              <a:t>それと、高校で習った内容にプラスして「軌道」というものが出てきます。</a:t>
            </a:r>
            <a:endParaRPr kumimoji="1" lang="en-US" altLang="ja-JP" dirty="0"/>
          </a:p>
          <a:p>
            <a:r>
              <a:rPr kumimoji="1" lang="ja-JP" altLang="en-US" dirty="0"/>
              <a:t>この軌道というものについても、考え方を学んでください。</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こういう風に、毎回本日の目標を授業の初めに掲げるので、最低限この内容だけは押さえていってもらえると、有機化学の骨子は分かるのではないかと思います。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6</a:t>
            </a:fld>
            <a:endParaRPr kumimoji="1" lang="ja-JP" altLang="en-US"/>
          </a:p>
        </p:txBody>
      </p:sp>
    </p:spTree>
    <p:extLst>
      <p:ext uri="{BB962C8B-B14F-4D97-AF65-F5344CB8AC3E}">
        <p14:creationId xmlns:p14="http://schemas.microsoft.com/office/powerpoint/2010/main" val="4186776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さて、今日お話しする内容ですが、まず有機化学とは何か、有機化合物の定義について学びましょう。</a:t>
            </a:r>
            <a:endParaRPr kumimoji="1" lang="en-US" altLang="ja-JP" dirty="0"/>
          </a:p>
          <a:p>
            <a:endParaRPr kumimoji="1" lang="en-US" altLang="ja-JP" dirty="0"/>
          </a:p>
          <a:p>
            <a:r>
              <a:rPr kumimoji="1" lang="ja-JP" altLang="en-US" dirty="0"/>
              <a:t>次に、有機化学の基礎として、高校化学の復習にはなりますが、原子の電子配置、</a:t>
            </a:r>
            <a:r>
              <a:rPr kumimoji="1" lang="en-US" altLang="ja-JP" dirty="0"/>
              <a:t>K</a:t>
            </a:r>
            <a:r>
              <a:rPr kumimoji="1" lang="ja-JP" altLang="en-US" dirty="0"/>
              <a:t>殻</a:t>
            </a:r>
            <a:r>
              <a:rPr kumimoji="1" lang="en-US" altLang="ja-JP" dirty="0"/>
              <a:t>L</a:t>
            </a:r>
            <a:r>
              <a:rPr kumimoji="1" lang="ja-JP" altLang="en-US" dirty="0"/>
              <a:t>殻のようなものですね、それを思い出しましょう。また、電気陰性度などについても思い出したいですね。</a:t>
            </a:r>
            <a:endParaRPr kumimoji="1" lang="en-US" altLang="ja-JP" dirty="0"/>
          </a:p>
          <a:p>
            <a:r>
              <a:rPr kumimoji="1" lang="ja-JP" altLang="en-US" dirty="0"/>
              <a:t>そしてようやく最後に、大学で初めて習う部分、「軌道」が出てきます。軌道はなんなのか、どのような種類があるのか、を分かっていると、来週の化学結合のところが分かりやすくなるのでしっかり学んでください。</a:t>
            </a:r>
            <a:endParaRPr kumimoji="1" lang="en-US" altLang="ja-JP" dirty="0"/>
          </a:p>
          <a:p>
            <a:endParaRPr kumimoji="1" lang="en-US" altLang="ja-JP" dirty="0"/>
          </a:p>
          <a:p>
            <a:r>
              <a:rPr kumimoji="1" lang="ja-JP" altLang="en-US" dirty="0"/>
              <a:t>では、有機化学とは、という話から始めていきましょう。</a:t>
            </a:r>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7</a:t>
            </a:fld>
            <a:endParaRPr kumimoji="1" lang="ja-JP" altLang="en-US"/>
          </a:p>
        </p:txBody>
      </p:sp>
    </p:spTree>
    <p:extLst>
      <p:ext uri="{BB962C8B-B14F-4D97-AF65-F5344CB8AC3E}">
        <p14:creationId xmlns:p14="http://schemas.microsoft.com/office/powerpoint/2010/main" val="140439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はじめに、有機化学とはそもそもどのような学問なのでしょうか。</a:t>
            </a:r>
            <a:endParaRPr kumimoji="1" lang="en-US" altLang="ja-JP" dirty="0"/>
          </a:p>
          <a:p>
            <a:endParaRPr kumimoji="1" lang="en-US" altLang="ja-JP" dirty="0"/>
          </a:p>
          <a:p>
            <a:r>
              <a:rPr kumimoji="1" lang="ja-JP" altLang="en-US" dirty="0"/>
              <a:t>有機化学で扱う有機化合物は、「炭素を含む化合物」です。ただし、～とありますが、基本的には、炭素を含んでいれば有機化合物だと思ってもらえればいいと思います。</a:t>
            </a:r>
            <a:endParaRPr kumimoji="1" lang="en-US" altLang="ja-JP" dirty="0"/>
          </a:p>
          <a:p>
            <a:r>
              <a:rPr kumimoji="1" lang="ja-JP" altLang="en-US" dirty="0"/>
              <a:t>一方有機化学は、炭素を中心とした電子の化学と理解してください。</a:t>
            </a:r>
            <a:endParaRPr kumimoji="1" lang="en-US" altLang="ja-JP" dirty="0"/>
          </a:p>
          <a:p>
            <a:r>
              <a:rPr kumimoji="1" lang="ja-JP" altLang="en-US" dirty="0"/>
              <a:t>これから学んでいくことですが、炭素は</a:t>
            </a:r>
            <a:r>
              <a:rPr kumimoji="1" lang="en-US" altLang="ja-JP" dirty="0"/>
              <a:t>4</a:t>
            </a:r>
            <a:r>
              <a:rPr kumimoji="1" lang="ja-JP" altLang="en-US" dirty="0"/>
              <a:t>本の結合の手を持ち、共有結合で物質を形成します。</a:t>
            </a:r>
            <a:endParaRPr kumimoji="1" lang="en-US" altLang="ja-JP" dirty="0"/>
          </a:p>
          <a:p>
            <a:r>
              <a:rPr kumimoji="1" lang="ja-JP" altLang="en-US" dirty="0"/>
              <a:t>炭素の手のつなぎ方には電子が深く関わっていますし、有機化合物の性質や反応性にも深く電子が関わっています。</a:t>
            </a:r>
            <a:endParaRPr kumimoji="1" lang="en-US" altLang="ja-JP" dirty="0"/>
          </a:p>
          <a:p>
            <a:r>
              <a:rPr kumimoji="1" lang="ja-JP" altLang="en-US" dirty="0"/>
              <a:t>ですので、有機化学では電子の動きをイメージすることが大変大事だと、覚えておいてください。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8</a:t>
            </a:fld>
            <a:endParaRPr kumimoji="1" lang="ja-JP" altLang="en-US"/>
          </a:p>
        </p:txBody>
      </p:sp>
    </p:spTree>
    <p:extLst>
      <p:ext uri="{BB962C8B-B14F-4D97-AF65-F5344CB8AC3E}">
        <p14:creationId xmlns:p14="http://schemas.microsoft.com/office/powerpoint/2010/main" val="3822477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有機化合物の位置づけについて確認しましょう。</a:t>
            </a:r>
            <a:endParaRPr kumimoji="1" lang="en-US" altLang="ja-JP" dirty="0"/>
          </a:p>
          <a:p>
            <a:endParaRPr kumimoji="1" lang="en-US" altLang="ja-JP" dirty="0"/>
          </a:p>
          <a:p>
            <a:r>
              <a:rPr kumimoji="1" lang="ja-JP" altLang="en-US" dirty="0"/>
              <a:t>世の中にあるすべての物質は純物質と混合物に分かれます。純物質とは、一種類の物質からなる物質のことで、混合物は</a:t>
            </a:r>
            <a:r>
              <a:rPr kumimoji="1" lang="en-US" altLang="ja-JP" dirty="0"/>
              <a:t>2</a:t>
            </a:r>
            <a:r>
              <a:rPr kumimoji="1" lang="ja-JP" altLang="en-US" dirty="0"/>
              <a:t>種類以上の物質からなる物質のことです。</a:t>
            </a:r>
            <a:endParaRPr kumimoji="1" lang="en-US" altLang="ja-JP" dirty="0"/>
          </a:p>
          <a:p>
            <a:r>
              <a:rPr kumimoji="1" lang="ja-JP" altLang="en-US" dirty="0"/>
              <a:t>混合物の例としては空気や海水があります。空気は酸素・二酸化炭素・窒素などが混ざり合って構成されていますし、海水も水に塩化ナトリウムなどが溶け込んで構成されていますね。</a:t>
            </a:r>
            <a:endParaRPr kumimoji="1" lang="en-US" altLang="ja-JP" dirty="0"/>
          </a:p>
          <a:p>
            <a:r>
              <a:rPr kumimoji="1" lang="ja-JP" altLang="en-US" dirty="0"/>
              <a:t>純物質は</a:t>
            </a:r>
            <a:r>
              <a:rPr kumimoji="1" lang="en-US" altLang="ja-JP" dirty="0"/>
              <a:t>1</a:t>
            </a:r>
            <a:r>
              <a:rPr kumimoji="1" lang="ja-JP" altLang="en-US" dirty="0"/>
              <a:t>種類の物質から構成されるといいましたが、純物質の中でもさらに</a:t>
            </a:r>
            <a:r>
              <a:rPr kumimoji="1" lang="en-US" altLang="ja-JP" dirty="0"/>
              <a:t>3</a:t>
            </a:r>
            <a:r>
              <a:rPr kumimoji="1" lang="ja-JP" altLang="en-US" dirty="0"/>
              <a:t>種類に分かれます。</a:t>
            </a:r>
            <a:endParaRPr kumimoji="1" lang="en-US" altLang="ja-JP" dirty="0"/>
          </a:p>
          <a:p>
            <a:r>
              <a:rPr kumimoji="1" lang="ja-JP" altLang="en-US" dirty="0"/>
              <a:t>単体・無機化合物・有機化合物です。</a:t>
            </a:r>
            <a:endParaRPr kumimoji="1" lang="en-US" altLang="ja-JP" dirty="0"/>
          </a:p>
          <a:p>
            <a:r>
              <a:rPr kumimoji="1" lang="ja-JP" altLang="en-US" dirty="0"/>
              <a:t>単体は純物質を構成している元素が</a:t>
            </a:r>
            <a:r>
              <a:rPr kumimoji="1" lang="en-US" altLang="ja-JP" dirty="0"/>
              <a:t>1</a:t>
            </a:r>
            <a:r>
              <a:rPr kumimoji="1" lang="ja-JP" altLang="en-US" dirty="0"/>
              <a:t>種類のものを指します。たとえば、酸素や、鉄や、金などですね。</a:t>
            </a:r>
            <a:endParaRPr kumimoji="1" lang="en-US" altLang="ja-JP" dirty="0"/>
          </a:p>
          <a:p>
            <a:r>
              <a:rPr kumimoji="1" lang="ja-JP" altLang="en-US" dirty="0"/>
              <a:t>構成元素が二種類以上のものを「化合物」といいます。化合物には無機化合物と有機化合物があります。</a:t>
            </a:r>
            <a:endParaRPr kumimoji="1" lang="en-US" altLang="ja-JP" dirty="0"/>
          </a:p>
          <a:p>
            <a:r>
              <a:rPr kumimoji="1" lang="ja-JP" altLang="en-US" dirty="0"/>
              <a:t>有機化合物は炭素を含む化合物、無機化合物は炭素を含まない化合物もしくは、単純な炭素化合物です。</a:t>
            </a:r>
            <a:endParaRPr kumimoji="1" lang="en-US" altLang="ja-JP" dirty="0"/>
          </a:p>
          <a:p>
            <a:r>
              <a:rPr kumimoji="1" lang="ja-JP" altLang="en-US" dirty="0"/>
              <a:t>無機化合物の例としてはたくさんあるのですが塩化ナトリウム、硫酸が挙げられます。これは余談ですが、塩酸は無機化合物ではなく混合物になります。</a:t>
            </a:r>
            <a:endParaRPr kumimoji="1" lang="en-US" altLang="ja-JP" dirty="0"/>
          </a:p>
          <a:p>
            <a:r>
              <a:rPr kumimoji="1" lang="ja-JP" altLang="en-US" dirty="0"/>
              <a:t>塩酸は塩化水素の気体が水に溶け込んだ水溶液のことを指すので、純物質である硫酸とは少し種類が違うんですね。</a:t>
            </a:r>
            <a:endParaRPr kumimoji="1" lang="en-US" altLang="ja-JP" dirty="0"/>
          </a:p>
          <a:p>
            <a:r>
              <a:rPr kumimoji="1" lang="ja-JP" altLang="en-US" dirty="0"/>
              <a:t>さて話題を戻しまして、有機化合物の例としては、ブドウ糖、アミノ酸、プラスチック、こちらも挙げるときりがありません。</a:t>
            </a:r>
            <a:endParaRPr kumimoji="1" lang="en-US" altLang="ja-JP" dirty="0"/>
          </a:p>
          <a:p>
            <a:r>
              <a:rPr kumimoji="1" lang="ja-JP" altLang="en-US" dirty="0"/>
              <a:t>炭素を含む化合物というのは非常に種類が豊富なのですね。</a:t>
            </a:r>
            <a:endParaRPr kumimoji="1" lang="en-US" altLang="ja-JP" dirty="0"/>
          </a:p>
          <a:p>
            <a:endParaRPr kumimoji="1" lang="en-US" altLang="ja-JP" dirty="0"/>
          </a:p>
          <a:p>
            <a:r>
              <a:rPr kumimoji="1" lang="ja-JP" altLang="en-US" dirty="0"/>
              <a:t>有機化合物の定義は炭素を含む化合物ただし二酸化炭素や炭酸塩を除く、という少しややこしい定義となっています。</a:t>
            </a:r>
            <a:endParaRPr kumimoji="1" lang="en-US" altLang="ja-JP" dirty="0"/>
          </a:p>
          <a:p>
            <a:r>
              <a:rPr kumimoji="1" lang="ja-JP" altLang="en-US" dirty="0"/>
              <a:t>具体例をみてみましょう。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4C46C14B-1282-442B-8C6B-D245BA5917A4}" type="slidenum">
              <a:rPr kumimoji="1" lang="ja-JP" altLang="en-US" smtClean="0"/>
              <a:t>9</a:t>
            </a:fld>
            <a:endParaRPr kumimoji="1" lang="ja-JP" altLang="en-US"/>
          </a:p>
        </p:txBody>
      </p:sp>
    </p:spTree>
    <p:extLst>
      <p:ext uri="{BB962C8B-B14F-4D97-AF65-F5344CB8AC3E}">
        <p14:creationId xmlns:p14="http://schemas.microsoft.com/office/powerpoint/2010/main" val="349171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4FECE-F37F-4A2D-AEB3-508B3259F67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7C0B71-D9E8-454C-8C10-D1C844847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B21939-971E-4AAD-9189-61FFAFE9295A}"/>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E0CCD967-74CD-4333-9800-966281783D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D4E708-9E00-4505-B22F-58472AED0D52}"/>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380388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2D1D3-E8D2-4CA9-A89B-BA4D26B6902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350D27-63BC-4827-A525-6B03BF56E9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4544A6-11F4-45C5-AD3F-8DEAA681D8BF}"/>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55E4D089-40BF-4E8F-814A-44ACB9D796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2B5AC1-BB28-421F-8036-E7AC37ADCFF8}"/>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255093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878C3E-C352-4C04-BF65-93CDD71CCD7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1568CD-B9C2-4D01-935E-4D92F7B32B4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218F02-85EE-47D4-95A6-DB088D452162}"/>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DD3985CD-1BCB-41CD-A6E4-A5E04FEBA2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37F1C9-9ECB-42F9-A28F-7775113AC925}"/>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397447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BE31BA-FA4F-4779-ADA6-C292466486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9659EA-7D8B-46A7-B773-48630F2A15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4E1D3F-CA75-4EFA-A31C-2C58B1894B1A}"/>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0056E93E-C38F-4F9A-B408-3560E04C2B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1FC50D-177D-4F46-87E3-EEF1C9FA31FA}"/>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241092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CC124-B447-4D8F-B042-508F10350A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523B30-E082-4960-B84C-D40FC2338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CA8EC33-F485-4DF2-B04C-8DCD110F3AFC}"/>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7411D515-B68E-4920-8266-FC052CE0FC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3E32B3-B2A3-4416-90E5-FB6422964B53}"/>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95733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187A01-F265-4D54-9672-6C580C6503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BBEEA8-9A2D-4B2B-AFEA-7813B390645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5178953-934B-4485-8487-1794FE54FD2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2594308-CB49-4DBA-BA27-EA6E9322A22D}"/>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6" name="フッター プレースホルダー 5">
            <a:extLst>
              <a:ext uri="{FF2B5EF4-FFF2-40B4-BE49-F238E27FC236}">
                <a16:creationId xmlns:a16="http://schemas.microsoft.com/office/drawing/2014/main" id="{6D093130-52F6-4326-B580-30F1BF529C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8381D7-8589-4087-A47A-F8E931068098}"/>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195481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3F1B7-81C4-45FB-A109-9FA863C5FD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31B42D-DCA4-4167-997E-7D6694D56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FA3B304-E5DC-4BE1-BDC7-B5552E8EA84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72266B2-72E2-47E9-9714-16D3D0F42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E2F7D9-F03D-4CA6-BA4F-C53CBF3A0F7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DDACB23-D830-467B-8BE5-51E6E3EB1382}"/>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8" name="フッター プレースホルダー 7">
            <a:extLst>
              <a:ext uri="{FF2B5EF4-FFF2-40B4-BE49-F238E27FC236}">
                <a16:creationId xmlns:a16="http://schemas.microsoft.com/office/drawing/2014/main" id="{7EC9C7B0-7B8A-4FF6-9A8C-9BCF04A3781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AEF9-299C-4138-9A19-F40DC0E390AF}"/>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149215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80600-BB78-49F4-89A2-08960337239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02F4C3D-8B18-47ED-A9AD-3001DE8086CF}"/>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4" name="フッター プレースホルダー 3">
            <a:extLst>
              <a:ext uri="{FF2B5EF4-FFF2-40B4-BE49-F238E27FC236}">
                <a16:creationId xmlns:a16="http://schemas.microsoft.com/office/drawing/2014/main" id="{39425A42-FB08-4F4F-A38E-0BDF27792A9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2CC40FA-051D-4C76-B38C-7D990A6113D2}"/>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294247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EF4385E-36E0-4F18-9335-AFEBE2CDF3E4}"/>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3" name="フッター プレースホルダー 2">
            <a:extLst>
              <a:ext uri="{FF2B5EF4-FFF2-40B4-BE49-F238E27FC236}">
                <a16:creationId xmlns:a16="http://schemas.microsoft.com/office/drawing/2014/main" id="{9D0EA8AD-B36E-4873-AAA1-CBDDC068C76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1A730F-F2B0-4C13-8D23-FB252A8D1626}"/>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394572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4922EC-8227-4FD9-ADD6-E5587C7AADC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3F3D40-0533-450E-BA68-E7E0227DF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1F420C-4204-44BA-BBDE-811F87C2C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59D2D4-E682-4C63-A6A0-00B4C57E97AD}"/>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6" name="フッター プレースホルダー 5">
            <a:extLst>
              <a:ext uri="{FF2B5EF4-FFF2-40B4-BE49-F238E27FC236}">
                <a16:creationId xmlns:a16="http://schemas.microsoft.com/office/drawing/2014/main" id="{283BD62A-4675-4E94-AB52-33031E1B77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EDCE10-0E74-476F-AC0D-1ED54E1C9C18}"/>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356774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669C8-4F01-4454-BF16-288B41B840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B727592-B970-47E0-B6C8-87CCB15A6B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702FF0E-EF87-4946-8555-3B1E5F925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D148AD-3B33-413C-93F0-6DFE884D4B7E}"/>
              </a:ext>
            </a:extLst>
          </p:cNvPr>
          <p:cNvSpPr>
            <a:spLocks noGrp="1"/>
          </p:cNvSpPr>
          <p:nvPr>
            <p:ph type="dt" sz="half" idx="10"/>
          </p:nvPr>
        </p:nvSpPr>
        <p:spPr/>
        <p:txBody>
          <a:bodyPr/>
          <a:lstStyle/>
          <a:p>
            <a:fld id="{B25A07C0-DE43-4659-9BE9-FE5F69F8B972}" type="datetimeFigureOut">
              <a:rPr kumimoji="1" lang="ja-JP" altLang="en-US" smtClean="0"/>
              <a:t>2022/9/27</a:t>
            </a:fld>
            <a:endParaRPr kumimoji="1" lang="ja-JP" altLang="en-US"/>
          </a:p>
        </p:txBody>
      </p:sp>
      <p:sp>
        <p:nvSpPr>
          <p:cNvPr id="6" name="フッター プレースホルダー 5">
            <a:extLst>
              <a:ext uri="{FF2B5EF4-FFF2-40B4-BE49-F238E27FC236}">
                <a16:creationId xmlns:a16="http://schemas.microsoft.com/office/drawing/2014/main" id="{88651A68-0F75-4D65-9D35-E939C0ED1F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F67E59-9906-4247-9DD0-F15EC6327013}"/>
              </a:ext>
            </a:extLst>
          </p:cNvPr>
          <p:cNvSpPr>
            <a:spLocks noGrp="1"/>
          </p:cNvSpPr>
          <p:nvPr>
            <p:ph type="sldNum" sz="quarter" idx="12"/>
          </p:nvPr>
        </p:nvSpPr>
        <p:spPr/>
        <p:txBody>
          <a:body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403866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0D0489-D13C-4A8D-B516-1FE69AFE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A5308A-9EF6-4BB3-8DD7-59687CF8C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3965B2-F710-4FC9-BA6B-D52514B51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A07C0-DE43-4659-9BE9-FE5F69F8B972}"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E26F40B8-F9B3-4258-80C1-9A9AA9799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D4BDDF-5BCA-4CF8-9FF2-3AB322D40E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42B5-E9D3-4E74-883F-097A2A30485A}" type="slidenum">
              <a:rPr kumimoji="1" lang="ja-JP" altLang="en-US" smtClean="0"/>
              <a:t>‹#›</a:t>
            </a:fld>
            <a:endParaRPr kumimoji="1" lang="ja-JP" altLang="en-US"/>
          </a:p>
        </p:txBody>
      </p:sp>
    </p:spTree>
    <p:extLst>
      <p:ext uri="{BB962C8B-B14F-4D97-AF65-F5344CB8AC3E}">
        <p14:creationId xmlns:p14="http://schemas.microsoft.com/office/powerpoint/2010/main" val="887540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21/jo0349227"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6" descr="結晶格子">
            <a:extLst>
              <a:ext uri="{FF2B5EF4-FFF2-40B4-BE49-F238E27FC236}">
                <a16:creationId xmlns:a16="http://schemas.microsoft.com/office/drawing/2014/main" id="{BE62C416-11ED-4D86-B3A3-8BD55E6D351B}"/>
              </a:ext>
            </a:extLst>
          </p:cNvPr>
          <p:cNvPicPr>
            <a:picLocks noChangeAspect="1"/>
          </p:cNvPicPr>
          <p:nvPr/>
        </p:nvPicPr>
        <p:blipFill rotWithShape="1">
          <a:blip r:embed="rId3"/>
          <a:srcRect l="8637" t="9091" r="26727"/>
          <a:stretch/>
        </p:blipFill>
        <p:spPr>
          <a:xfrm>
            <a:off x="3474974" y="10"/>
            <a:ext cx="8668512" cy="6857990"/>
          </a:xfrm>
          <a:prstGeom prst="rect">
            <a:avLst/>
          </a:prstGeom>
        </p:spPr>
      </p:pic>
      <p:sp>
        <p:nvSpPr>
          <p:cNvPr id="37"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テキスト ボックス 4">
            <a:extLst>
              <a:ext uri="{FF2B5EF4-FFF2-40B4-BE49-F238E27FC236}">
                <a16:creationId xmlns:a16="http://schemas.microsoft.com/office/drawing/2014/main" id="{1B5DD74B-4877-421A-B21E-0514CA205D5B}"/>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endParaRPr kumimoji="1" lang="en-US" altLang="ja-JP" sz="4800" b="1" dirty="0">
              <a:latin typeface="+mn-ea"/>
              <a:cs typeface="+mj-cs"/>
            </a:endParaRPr>
          </a:p>
          <a:p>
            <a:pPr>
              <a:lnSpc>
                <a:spcPct val="90000"/>
              </a:lnSpc>
              <a:spcBef>
                <a:spcPct val="0"/>
              </a:spcBef>
              <a:spcAft>
                <a:spcPts val="600"/>
              </a:spcAft>
            </a:pPr>
            <a:r>
              <a:rPr kumimoji="1" lang="en-US" altLang="ja-JP" sz="2800" b="1" dirty="0">
                <a:latin typeface="+mn-ea"/>
                <a:cs typeface="+mj-cs"/>
              </a:rPr>
              <a:t>2022</a:t>
            </a:r>
            <a:r>
              <a:rPr kumimoji="1" lang="ja-JP" altLang="en-US" sz="2800" b="1" dirty="0">
                <a:latin typeface="+mn-ea"/>
                <a:cs typeface="+mj-cs"/>
              </a:rPr>
              <a:t>年秋学期</a:t>
            </a:r>
            <a:endParaRPr kumimoji="1" lang="en-US" altLang="ja-JP" sz="2800" b="1" dirty="0">
              <a:latin typeface="+mn-ea"/>
              <a:cs typeface="+mj-cs"/>
            </a:endParaRPr>
          </a:p>
          <a:p>
            <a:pPr>
              <a:lnSpc>
                <a:spcPct val="90000"/>
              </a:lnSpc>
              <a:spcBef>
                <a:spcPct val="0"/>
              </a:spcBef>
              <a:spcAft>
                <a:spcPts val="600"/>
              </a:spcAft>
            </a:pPr>
            <a:endParaRPr kumimoji="1" lang="en-US" altLang="ja-JP" sz="3200" b="1" dirty="0">
              <a:latin typeface="+mn-ea"/>
              <a:cs typeface="+mj-cs"/>
            </a:endParaRPr>
          </a:p>
          <a:p>
            <a:pPr>
              <a:lnSpc>
                <a:spcPct val="90000"/>
              </a:lnSpc>
              <a:spcBef>
                <a:spcPct val="0"/>
              </a:spcBef>
              <a:spcAft>
                <a:spcPts val="600"/>
              </a:spcAft>
            </a:pPr>
            <a:r>
              <a:rPr kumimoji="1" lang="ja-JP" altLang="en-US" sz="4800" b="1" u="sng" dirty="0">
                <a:latin typeface="+mn-ea"/>
                <a:cs typeface="+mj-cs"/>
              </a:rPr>
              <a:t>化学</a:t>
            </a:r>
            <a:r>
              <a:rPr kumimoji="1" lang="en-US" altLang="ja-JP" sz="4800" b="1" u="sng" dirty="0">
                <a:latin typeface="+mn-ea"/>
                <a:cs typeface="+mj-cs"/>
              </a:rPr>
              <a:t>2 (K2)</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テキスト ボックス 7">
            <a:extLst>
              <a:ext uri="{FF2B5EF4-FFF2-40B4-BE49-F238E27FC236}">
                <a16:creationId xmlns:a16="http://schemas.microsoft.com/office/drawing/2014/main" id="{07CB8299-2214-49D6-A896-696179D5C87B}"/>
              </a:ext>
            </a:extLst>
          </p:cNvPr>
          <p:cNvSpPr txBox="1"/>
          <p:nvPr/>
        </p:nvSpPr>
        <p:spPr>
          <a:xfrm>
            <a:off x="602901" y="5218017"/>
            <a:ext cx="2872073" cy="830997"/>
          </a:xfrm>
          <a:prstGeom prst="rect">
            <a:avLst/>
          </a:prstGeom>
          <a:noFill/>
        </p:spPr>
        <p:txBody>
          <a:bodyPr wrap="square" rtlCol="0">
            <a:spAutoFit/>
          </a:bodyPr>
          <a:lstStyle/>
          <a:p>
            <a:r>
              <a:rPr kumimoji="1" lang="ja-JP" altLang="en-US" sz="2400" b="1" dirty="0"/>
              <a:t>第</a:t>
            </a:r>
            <a:r>
              <a:rPr kumimoji="1" lang="en-US" altLang="ja-JP" sz="2400" b="1" dirty="0"/>
              <a:t>1</a:t>
            </a:r>
            <a:r>
              <a:rPr kumimoji="1" lang="ja-JP" altLang="en-US" sz="2400" b="1" dirty="0"/>
              <a:t>回目</a:t>
            </a:r>
            <a:endParaRPr kumimoji="1" lang="en-US" altLang="ja-JP" sz="2400" b="1" dirty="0"/>
          </a:p>
          <a:p>
            <a:r>
              <a:rPr kumimoji="1" lang="en-US" altLang="ja-JP" sz="2400" b="1" dirty="0"/>
              <a:t>2022</a:t>
            </a:r>
            <a:r>
              <a:rPr kumimoji="1" lang="ja-JP" altLang="en-US" sz="2400" b="1" dirty="0"/>
              <a:t>年</a:t>
            </a:r>
            <a:r>
              <a:rPr kumimoji="1" lang="en-US" altLang="ja-JP" sz="2400" b="1" dirty="0"/>
              <a:t>9</a:t>
            </a:r>
            <a:r>
              <a:rPr kumimoji="1" lang="ja-JP" altLang="en-US" sz="2400" b="1" dirty="0"/>
              <a:t>月</a:t>
            </a:r>
            <a:r>
              <a:rPr kumimoji="1" lang="en-US" altLang="ja-JP" sz="2400" b="1" dirty="0"/>
              <a:t>28</a:t>
            </a:r>
            <a:r>
              <a:rPr kumimoji="1" lang="ja-JP" altLang="en-US" sz="2400" b="1" dirty="0"/>
              <a:t>日</a:t>
            </a:r>
            <a:r>
              <a:rPr kumimoji="1" lang="en-US" altLang="ja-JP" sz="2400" b="1" dirty="0"/>
              <a:t>(</a:t>
            </a:r>
            <a:r>
              <a:rPr kumimoji="1" lang="ja-JP" altLang="en-US" sz="2400" b="1" dirty="0"/>
              <a:t>水</a:t>
            </a:r>
            <a:r>
              <a:rPr kumimoji="1" lang="en-US" altLang="ja-JP" sz="2400" b="1" dirty="0"/>
              <a:t>)</a:t>
            </a:r>
            <a:endParaRPr kumimoji="1" lang="ja-JP" altLang="en-US" sz="2400" b="1" dirty="0"/>
          </a:p>
        </p:txBody>
      </p:sp>
    </p:spTree>
    <p:extLst>
      <p:ext uri="{BB962C8B-B14F-4D97-AF65-F5344CB8AC3E}">
        <p14:creationId xmlns:p14="http://schemas.microsoft.com/office/powerpoint/2010/main" val="1701225413"/>
      </p:ext>
    </p:extLst>
  </p:cSld>
  <p:clrMapOvr>
    <a:masterClrMapping/>
  </p:clrMapOvr>
  <mc:AlternateContent xmlns:mc="http://schemas.openxmlformats.org/markup-compatibility/2006">
    <mc:Choice xmlns:p14="http://schemas.microsoft.com/office/powerpoint/2010/main" Requires="p14">
      <p:transition spd="slow" p14:dur="2000" advTm="20920"/>
    </mc:Choice>
    <mc:Fallback>
      <p:transition spd="slow" advTm="209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BE0AE71-DB7B-4FF4-A305-B37F28927F5B}"/>
              </a:ext>
            </a:extLst>
          </p:cNvPr>
          <p:cNvPicPr>
            <a:picLocks noChangeAspect="1"/>
          </p:cNvPicPr>
          <p:nvPr/>
        </p:nvPicPr>
        <p:blipFill>
          <a:blip r:embed="rId3"/>
          <a:stretch>
            <a:fillRect/>
          </a:stretch>
        </p:blipFill>
        <p:spPr>
          <a:xfrm>
            <a:off x="2375068" y="1728849"/>
            <a:ext cx="6979138" cy="4666858"/>
          </a:xfrm>
          <a:prstGeom prst="rect">
            <a:avLst/>
          </a:prstGeom>
        </p:spPr>
      </p:pic>
      <p:sp>
        <p:nvSpPr>
          <p:cNvPr id="4" name="テキスト ボックス 3">
            <a:extLst>
              <a:ext uri="{FF2B5EF4-FFF2-40B4-BE49-F238E27FC236}">
                <a16:creationId xmlns:a16="http://schemas.microsoft.com/office/drawing/2014/main" id="{5D9525F0-C089-456C-A130-8B24CC789360}"/>
              </a:ext>
            </a:extLst>
          </p:cNvPr>
          <p:cNvSpPr txBox="1"/>
          <p:nvPr/>
        </p:nvSpPr>
        <p:spPr>
          <a:xfrm>
            <a:off x="829732" y="1183101"/>
            <a:ext cx="5427134" cy="461665"/>
          </a:xfrm>
          <a:prstGeom prst="rect">
            <a:avLst/>
          </a:prstGeom>
          <a:noFill/>
        </p:spPr>
        <p:txBody>
          <a:bodyPr wrap="square" rtlCol="0">
            <a:spAutoFit/>
          </a:bodyPr>
          <a:lstStyle/>
          <a:p>
            <a:r>
              <a:rPr lang="ja-JP" altLang="en-US" sz="2400" b="1" dirty="0">
                <a:solidFill>
                  <a:schemeClr val="accent1">
                    <a:lumMod val="75000"/>
                  </a:schemeClr>
                </a:solidFill>
                <a:effectLst>
                  <a:outerShdw blurRad="38100" dist="38100" dir="2700000" algn="tl">
                    <a:srgbClr val="000000">
                      <a:alpha val="43137"/>
                    </a:srgbClr>
                  </a:outerShdw>
                </a:effectLst>
              </a:rPr>
              <a:t>炭素化合物の分類</a:t>
            </a:r>
            <a:endParaRPr kumimoji="1" lang="ja-JP" altLang="en-US" sz="2400" b="1" dirty="0">
              <a:solidFill>
                <a:schemeClr val="accent1">
                  <a:lumMod val="75000"/>
                </a:schemeClr>
              </a:solidFill>
              <a:effectLst>
                <a:outerShdw blurRad="38100" dist="38100" dir="2700000" algn="tl">
                  <a:srgbClr val="000000">
                    <a:alpha val="43137"/>
                  </a:srgbClr>
                </a:outerShdw>
              </a:effectLst>
            </a:endParaRPr>
          </a:p>
        </p:txBody>
      </p:sp>
      <p:sp>
        <p:nvSpPr>
          <p:cNvPr id="6" name="テキスト ボックス 5">
            <a:extLst>
              <a:ext uri="{FF2B5EF4-FFF2-40B4-BE49-F238E27FC236}">
                <a16:creationId xmlns:a16="http://schemas.microsoft.com/office/drawing/2014/main" id="{5583EB7C-C349-48FC-8261-5DAF8C6B3197}"/>
              </a:ext>
            </a:extLst>
          </p:cNvPr>
          <p:cNvSpPr txBox="1"/>
          <p:nvPr/>
        </p:nvSpPr>
        <p:spPr>
          <a:xfrm>
            <a:off x="1713902" y="299021"/>
            <a:ext cx="8225963" cy="646331"/>
          </a:xfrm>
          <a:prstGeom prst="rect">
            <a:avLst/>
          </a:prstGeom>
          <a:solidFill>
            <a:schemeClr val="accent4">
              <a:lumMod val="20000"/>
              <a:lumOff val="80000"/>
            </a:schemeClr>
          </a:solidFill>
        </p:spPr>
        <p:txBody>
          <a:bodyPr wrap="square" rtlCol="0">
            <a:spAutoFit/>
          </a:bodyPr>
          <a:lstStyle/>
          <a:p>
            <a:pPr algn="ctr"/>
            <a:r>
              <a:rPr lang="ja-JP" altLang="en-US" sz="3600" b="1" dirty="0"/>
              <a:t>②</a:t>
            </a:r>
            <a:r>
              <a:rPr kumimoji="1" lang="ja-JP" altLang="en-US" sz="3600" b="1" dirty="0"/>
              <a:t>有機化合物とは？</a:t>
            </a:r>
          </a:p>
        </p:txBody>
      </p:sp>
    </p:spTree>
    <p:extLst>
      <p:ext uri="{BB962C8B-B14F-4D97-AF65-F5344CB8AC3E}">
        <p14:creationId xmlns:p14="http://schemas.microsoft.com/office/powerpoint/2010/main" val="2337092320"/>
      </p:ext>
    </p:extLst>
  </p:cSld>
  <p:clrMapOvr>
    <a:masterClrMapping/>
  </p:clrMapOvr>
  <mc:AlternateContent xmlns:mc="http://schemas.openxmlformats.org/markup-compatibility/2006" xmlns:p14="http://schemas.microsoft.com/office/powerpoint/2010/main">
    <mc:Choice Requires="p14">
      <p:transition spd="slow" p14:dur="2000" advTm="52849"/>
    </mc:Choice>
    <mc:Fallback xmlns="">
      <p:transition spd="slow" advTm="5284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532FA2BF-7D49-4162-BAE3-FB641E0BDCF5}"/>
              </a:ext>
            </a:extLst>
          </p:cNvPr>
          <p:cNvGraphicFramePr>
            <a:graphicFrameLocks noGrp="1"/>
          </p:cNvGraphicFramePr>
          <p:nvPr>
            <p:extLst>
              <p:ext uri="{D42A27DB-BD31-4B8C-83A1-F6EECF244321}">
                <p14:modId xmlns:p14="http://schemas.microsoft.com/office/powerpoint/2010/main" val="1601198087"/>
              </p:ext>
            </p:extLst>
          </p:nvPr>
        </p:nvGraphicFramePr>
        <p:xfrm>
          <a:off x="1564216" y="2429932"/>
          <a:ext cx="9063567" cy="3230880"/>
        </p:xfrm>
        <a:graphic>
          <a:graphicData uri="http://schemas.openxmlformats.org/drawingml/2006/table">
            <a:tbl>
              <a:tblPr firstRow="1" bandRow="1">
                <a:tableStyleId>{68D230F3-CF80-4859-8CE7-A43EE81993B5}</a:tableStyleId>
              </a:tblPr>
              <a:tblGrid>
                <a:gridCol w="3021189">
                  <a:extLst>
                    <a:ext uri="{9D8B030D-6E8A-4147-A177-3AD203B41FA5}">
                      <a16:colId xmlns:a16="http://schemas.microsoft.com/office/drawing/2014/main" val="2455165575"/>
                    </a:ext>
                  </a:extLst>
                </a:gridCol>
                <a:gridCol w="3021189">
                  <a:extLst>
                    <a:ext uri="{9D8B030D-6E8A-4147-A177-3AD203B41FA5}">
                      <a16:colId xmlns:a16="http://schemas.microsoft.com/office/drawing/2014/main" val="4045815544"/>
                    </a:ext>
                  </a:extLst>
                </a:gridCol>
                <a:gridCol w="3021189">
                  <a:extLst>
                    <a:ext uri="{9D8B030D-6E8A-4147-A177-3AD203B41FA5}">
                      <a16:colId xmlns:a16="http://schemas.microsoft.com/office/drawing/2014/main" val="2094431299"/>
                    </a:ext>
                  </a:extLst>
                </a:gridCol>
              </a:tblGrid>
              <a:tr h="370840">
                <a:tc>
                  <a:txBody>
                    <a:bodyPr/>
                    <a:lstStyle/>
                    <a:p>
                      <a:endParaRPr kumimoji="1" lang="ja-JP" altLang="en-US" sz="2400" b="1" dirty="0">
                        <a:solidFill>
                          <a:srgbClr val="002060"/>
                        </a:solidFill>
                      </a:endParaRPr>
                    </a:p>
                  </a:txBody>
                  <a:tcPr/>
                </a:tc>
                <a:tc>
                  <a:txBody>
                    <a:bodyPr/>
                    <a:lstStyle/>
                    <a:p>
                      <a:r>
                        <a:rPr kumimoji="1" lang="ja-JP" altLang="en-US" sz="2000" b="1" dirty="0"/>
                        <a:t>有機化合物</a:t>
                      </a:r>
                    </a:p>
                  </a:txBody>
                  <a:tcPr/>
                </a:tc>
                <a:tc>
                  <a:txBody>
                    <a:bodyPr/>
                    <a:lstStyle/>
                    <a:p>
                      <a:r>
                        <a:rPr kumimoji="1" lang="ja-JP" altLang="en-US" sz="2000" b="1" dirty="0"/>
                        <a:t>無機化合物</a:t>
                      </a:r>
                    </a:p>
                  </a:txBody>
                  <a:tcPr/>
                </a:tc>
                <a:extLst>
                  <a:ext uri="{0D108BD9-81ED-4DB2-BD59-A6C34878D82A}">
                    <a16:rowId xmlns:a16="http://schemas.microsoft.com/office/drawing/2014/main" val="2052524272"/>
                  </a:ext>
                </a:extLst>
              </a:tr>
              <a:tr h="370840">
                <a:tc>
                  <a:txBody>
                    <a:bodyPr/>
                    <a:lstStyle/>
                    <a:p>
                      <a:r>
                        <a:rPr kumimoji="1" lang="ja-JP" altLang="en-US" sz="2400" b="1" dirty="0">
                          <a:solidFill>
                            <a:srgbClr val="002060"/>
                          </a:solidFill>
                        </a:rPr>
                        <a:t>構成元素</a:t>
                      </a:r>
                    </a:p>
                  </a:txBody>
                  <a:tcPr/>
                </a:tc>
                <a:tc>
                  <a:txBody>
                    <a:bodyPr/>
                    <a:lstStyle/>
                    <a:p>
                      <a:r>
                        <a:rPr kumimoji="1" lang="en-US" altLang="ja-JP" sz="2000" b="1" dirty="0"/>
                        <a:t>C,H,O,N,S,P</a:t>
                      </a:r>
                      <a:r>
                        <a:rPr kumimoji="1" lang="ja-JP" altLang="en-US" sz="2000" b="1" dirty="0"/>
                        <a:t>など</a:t>
                      </a:r>
                      <a:endParaRPr kumimoji="1" lang="en-US" altLang="ja-JP" sz="2000" b="1" dirty="0"/>
                    </a:p>
                    <a:p>
                      <a:r>
                        <a:rPr kumimoji="1" lang="ja-JP" altLang="en-US" sz="2000" b="1" dirty="0"/>
                        <a:t>元素の種類が少ない</a:t>
                      </a:r>
                    </a:p>
                  </a:txBody>
                  <a:tcPr/>
                </a:tc>
                <a:tc>
                  <a:txBody>
                    <a:bodyPr/>
                    <a:lstStyle/>
                    <a:p>
                      <a:r>
                        <a:rPr kumimoji="1" lang="ja-JP" altLang="en-US" sz="2000" b="1" dirty="0"/>
                        <a:t>元素の種類が多様</a:t>
                      </a:r>
                    </a:p>
                  </a:txBody>
                  <a:tcPr/>
                </a:tc>
                <a:extLst>
                  <a:ext uri="{0D108BD9-81ED-4DB2-BD59-A6C34878D82A}">
                    <a16:rowId xmlns:a16="http://schemas.microsoft.com/office/drawing/2014/main" val="2731745451"/>
                  </a:ext>
                </a:extLst>
              </a:tr>
              <a:tr h="370840">
                <a:tc>
                  <a:txBody>
                    <a:bodyPr/>
                    <a:lstStyle/>
                    <a:p>
                      <a:r>
                        <a:rPr kumimoji="1" lang="ja-JP" altLang="en-US" sz="2400" b="1" dirty="0">
                          <a:solidFill>
                            <a:srgbClr val="002060"/>
                          </a:solidFill>
                        </a:rPr>
                        <a:t>溶解性</a:t>
                      </a:r>
                    </a:p>
                  </a:txBody>
                  <a:tcPr/>
                </a:tc>
                <a:tc>
                  <a:txBody>
                    <a:bodyPr/>
                    <a:lstStyle/>
                    <a:p>
                      <a:r>
                        <a:rPr kumimoji="1" lang="ja-JP" altLang="en-US" sz="2000" b="1" dirty="0"/>
                        <a:t>水に溶けにくく</a:t>
                      </a:r>
                      <a:endParaRPr kumimoji="1" lang="en-US" altLang="ja-JP" sz="2000" b="1" dirty="0"/>
                    </a:p>
                    <a:p>
                      <a:r>
                        <a:rPr kumimoji="1" lang="ja-JP" altLang="en-US" sz="2000" b="1" dirty="0"/>
                        <a:t>有機溶媒に溶けやすい</a:t>
                      </a:r>
                    </a:p>
                  </a:txBody>
                  <a:tcPr/>
                </a:tc>
                <a:tc>
                  <a:txBody>
                    <a:bodyPr/>
                    <a:lstStyle/>
                    <a:p>
                      <a:r>
                        <a:rPr kumimoji="1" lang="ja-JP" altLang="en-US" sz="2000" b="1" dirty="0"/>
                        <a:t>水に溶けやすく</a:t>
                      </a:r>
                      <a:endParaRPr kumimoji="1" lang="en-US" altLang="ja-JP" sz="2000" b="1" dirty="0"/>
                    </a:p>
                    <a:p>
                      <a:r>
                        <a:rPr kumimoji="1" lang="ja-JP" altLang="en-US" sz="2000" b="1" dirty="0"/>
                        <a:t>有機溶媒に溶けにくい</a:t>
                      </a:r>
                    </a:p>
                  </a:txBody>
                  <a:tcPr/>
                </a:tc>
                <a:extLst>
                  <a:ext uri="{0D108BD9-81ED-4DB2-BD59-A6C34878D82A}">
                    <a16:rowId xmlns:a16="http://schemas.microsoft.com/office/drawing/2014/main" val="2471950948"/>
                  </a:ext>
                </a:extLst>
              </a:tr>
              <a:tr h="370840">
                <a:tc>
                  <a:txBody>
                    <a:bodyPr/>
                    <a:lstStyle/>
                    <a:p>
                      <a:r>
                        <a:rPr kumimoji="1" lang="ja-JP" altLang="en-US" sz="2400" b="1" dirty="0">
                          <a:solidFill>
                            <a:srgbClr val="002060"/>
                          </a:solidFill>
                        </a:rPr>
                        <a:t>融点・沸点</a:t>
                      </a:r>
                    </a:p>
                  </a:txBody>
                  <a:tcPr/>
                </a:tc>
                <a:tc>
                  <a:txBody>
                    <a:bodyPr/>
                    <a:lstStyle/>
                    <a:p>
                      <a:r>
                        <a:rPr kumimoji="1" lang="ja-JP" altLang="en-US" sz="2000" b="1" dirty="0"/>
                        <a:t>一般的に低い</a:t>
                      </a:r>
                    </a:p>
                  </a:txBody>
                  <a:tcPr/>
                </a:tc>
                <a:tc>
                  <a:txBody>
                    <a:bodyPr/>
                    <a:lstStyle/>
                    <a:p>
                      <a:r>
                        <a:rPr kumimoji="1" lang="ja-JP" altLang="en-US" sz="2000" b="1" dirty="0"/>
                        <a:t>一般的に高い</a:t>
                      </a:r>
                    </a:p>
                  </a:txBody>
                  <a:tcPr/>
                </a:tc>
                <a:extLst>
                  <a:ext uri="{0D108BD9-81ED-4DB2-BD59-A6C34878D82A}">
                    <a16:rowId xmlns:a16="http://schemas.microsoft.com/office/drawing/2014/main" val="2350385966"/>
                  </a:ext>
                </a:extLst>
              </a:tr>
              <a:tr h="370840">
                <a:tc>
                  <a:txBody>
                    <a:bodyPr/>
                    <a:lstStyle/>
                    <a:p>
                      <a:r>
                        <a:rPr kumimoji="1" lang="ja-JP" altLang="en-US" sz="2400" b="1" dirty="0">
                          <a:solidFill>
                            <a:srgbClr val="002060"/>
                          </a:solidFill>
                        </a:rPr>
                        <a:t>化合物数</a:t>
                      </a:r>
                    </a:p>
                  </a:txBody>
                  <a:tcPr/>
                </a:tc>
                <a:tc>
                  <a:txBody>
                    <a:bodyPr/>
                    <a:lstStyle/>
                    <a:p>
                      <a:r>
                        <a:rPr kumimoji="1" lang="ja-JP" altLang="en-US" sz="2000" b="1" dirty="0"/>
                        <a:t>とても多い</a:t>
                      </a:r>
                    </a:p>
                  </a:txBody>
                  <a:tcPr/>
                </a:tc>
                <a:tc>
                  <a:txBody>
                    <a:bodyPr/>
                    <a:lstStyle/>
                    <a:p>
                      <a:r>
                        <a:rPr kumimoji="1" lang="ja-JP" altLang="en-US" sz="2000" b="1" dirty="0"/>
                        <a:t>有機化合物よりは少ない</a:t>
                      </a:r>
                    </a:p>
                  </a:txBody>
                  <a:tcPr/>
                </a:tc>
                <a:extLst>
                  <a:ext uri="{0D108BD9-81ED-4DB2-BD59-A6C34878D82A}">
                    <a16:rowId xmlns:a16="http://schemas.microsoft.com/office/drawing/2014/main" val="34024507"/>
                  </a:ext>
                </a:extLst>
              </a:tr>
              <a:tr h="370840">
                <a:tc>
                  <a:txBody>
                    <a:bodyPr/>
                    <a:lstStyle/>
                    <a:p>
                      <a:r>
                        <a:rPr kumimoji="1" lang="ja-JP" altLang="en-US" sz="2400" b="1" dirty="0">
                          <a:solidFill>
                            <a:srgbClr val="002060"/>
                          </a:solidFill>
                        </a:rPr>
                        <a:t>結合</a:t>
                      </a:r>
                    </a:p>
                  </a:txBody>
                  <a:tcPr/>
                </a:tc>
                <a:tc>
                  <a:txBody>
                    <a:bodyPr/>
                    <a:lstStyle/>
                    <a:p>
                      <a:r>
                        <a:rPr kumimoji="1" lang="ja-JP" altLang="en-US" sz="2000" b="1" dirty="0">
                          <a:solidFill>
                            <a:srgbClr val="FF0000"/>
                          </a:solidFill>
                        </a:rPr>
                        <a:t>共有</a:t>
                      </a:r>
                      <a:r>
                        <a:rPr kumimoji="1" lang="ja-JP" altLang="en-US" sz="2000" b="1" dirty="0"/>
                        <a:t>結合</a:t>
                      </a:r>
                    </a:p>
                  </a:txBody>
                  <a:tcPr/>
                </a:tc>
                <a:tc>
                  <a:txBody>
                    <a:bodyPr/>
                    <a:lstStyle/>
                    <a:p>
                      <a:r>
                        <a:rPr kumimoji="1" lang="ja-JP" altLang="en-US" sz="2000" b="1" dirty="0"/>
                        <a:t>イオン結合</a:t>
                      </a:r>
                    </a:p>
                  </a:txBody>
                  <a:tcPr/>
                </a:tc>
                <a:extLst>
                  <a:ext uri="{0D108BD9-81ED-4DB2-BD59-A6C34878D82A}">
                    <a16:rowId xmlns:a16="http://schemas.microsoft.com/office/drawing/2014/main" val="3622783932"/>
                  </a:ext>
                </a:extLst>
              </a:tr>
            </a:tbl>
          </a:graphicData>
        </a:graphic>
      </p:graphicFrame>
      <p:sp>
        <p:nvSpPr>
          <p:cNvPr id="4" name="テキスト ボックス 3">
            <a:extLst>
              <a:ext uri="{FF2B5EF4-FFF2-40B4-BE49-F238E27FC236}">
                <a16:creationId xmlns:a16="http://schemas.microsoft.com/office/drawing/2014/main" id="{5D9525F0-C089-456C-A130-8B24CC789360}"/>
              </a:ext>
            </a:extLst>
          </p:cNvPr>
          <p:cNvSpPr txBox="1"/>
          <p:nvPr/>
        </p:nvSpPr>
        <p:spPr>
          <a:xfrm>
            <a:off x="1481666" y="1557867"/>
            <a:ext cx="5427134" cy="461665"/>
          </a:xfrm>
          <a:prstGeom prst="rect">
            <a:avLst/>
          </a:prstGeom>
          <a:noFill/>
        </p:spPr>
        <p:txBody>
          <a:bodyPr wrap="square" rtlCol="0">
            <a:spAutoFit/>
          </a:bodyPr>
          <a:lstStyle/>
          <a:p>
            <a:r>
              <a:rPr kumimoji="1" lang="ja-JP" altLang="en-US" sz="2400" b="1" dirty="0">
                <a:solidFill>
                  <a:schemeClr val="accent1">
                    <a:lumMod val="75000"/>
                  </a:schemeClr>
                </a:solidFill>
                <a:effectLst>
                  <a:outerShdw blurRad="38100" dist="38100" dir="2700000" algn="tl">
                    <a:srgbClr val="000000">
                      <a:alpha val="43137"/>
                    </a:srgbClr>
                  </a:outerShdw>
                </a:effectLst>
              </a:rPr>
              <a:t>有機化合物と無機化合物の違い</a:t>
            </a:r>
          </a:p>
        </p:txBody>
      </p:sp>
      <p:sp>
        <p:nvSpPr>
          <p:cNvPr id="5" name="テキスト ボックス 4">
            <a:extLst>
              <a:ext uri="{FF2B5EF4-FFF2-40B4-BE49-F238E27FC236}">
                <a16:creationId xmlns:a16="http://schemas.microsoft.com/office/drawing/2014/main" id="{CBB745B9-5299-4873-A559-F1CFCF22AF46}"/>
              </a:ext>
            </a:extLst>
          </p:cNvPr>
          <p:cNvSpPr txBox="1"/>
          <p:nvPr/>
        </p:nvSpPr>
        <p:spPr>
          <a:xfrm>
            <a:off x="1713902" y="299021"/>
            <a:ext cx="8225963" cy="646331"/>
          </a:xfrm>
          <a:prstGeom prst="rect">
            <a:avLst/>
          </a:prstGeom>
          <a:solidFill>
            <a:schemeClr val="accent4">
              <a:lumMod val="20000"/>
              <a:lumOff val="80000"/>
            </a:schemeClr>
          </a:solidFill>
        </p:spPr>
        <p:txBody>
          <a:bodyPr wrap="square" rtlCol="0">
            <a:spAutoFit/>
          </a:bodyPr>
          <a:lstStyle/>
          <a:p>
            <a:pPr algn="ctr"/>
            <a:r>
              <a:rPr lang="ja-JP" altLang="en-US" sz="3600" b="1" dirty="0"/>
              <a:t>②</a:t>
            </a:r>
            <a:r>
              <a:rPr kumimoji="1" lang="ja-JP" altLang="en-US" sz="3600" b="1" dirty="0"/>
              <a:t>有機化合物とは？</a:t>
            </a:r>
          </a:p>
        </p:txBody>
      </p:sp>
    </p:spTree>
    <p:extLst>
      <p:ext uri="{BB962C8B-B14F-4D97-AF65-F5344CB8AC3E}">
        <p14:creationId xmlns:p14="http://schemas.microsoft.com/office/powerpoint/2010/main" val="1866959026"/>
      </p:ext>
    </p:extLst>
  </p:cSld>
  <p:clrMapOvr>
    <a:masterClrMapping/>
  </p:clrMapOvr>
  <mc:AlternateContent xmlns:mc="http://schemas.openxmlformats.org/markup-compatibility/2006" xmlns:p14="http://schemas.microsoft.com/office/powerpoint/2010/main">
    <mc:Choice Requires="p14">
      <p:transition spd="slow" p14:dur="2000" advTm="150570"/>
    </mc:Choice>
    <mc:Fallback xmlns="">
      <p:transition spd="slow" advTm="15057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D9525F0-C089-456C-A130-8B24CC789360}"/>
              </a:ext>
            </a:extLst>
          </p:cNvPr>
          <p:cNvSpPr txBox="1"/>
          <p:nvPr/>
        </p:nvSpPr>
        <p:spPr>
          <a:xfrm>
            <a:off x="829732" y="1413934"/>
            <a:ext cx="5427134" cy="461665"/>
          </a:xfrm>
          <a:prstGeom prst="rect">
            <a:avLst/>
          </a:prstGeom>
          <a:noFill/>
        </p:spPr>
        <p:txBody>
          <a:bodyPr wrap="square" rtlCol="0">
            <a:spAutoFit/>
          </a:bodyPr>
          <a:lstStyle/>
          <a:p>
            <a:r>
              <a:rPr kumimoji="1" lang="ja-JP" altLang="en-US" sz="2400" b="1" dirty="0">
                <a:solidFill>
                  <a:schemeClr val="accent1">
                    <a:lumMod val="75000"/>
                  </a:schemeClr>
                </a:solidFill>
                <a:effectLst>
                  <a:outerShdw blurRad="38100" dist="38100" dir="2700000" algn="tl">
                    <a:srgbClr val="000000">
                      <a:alpha val="43137"/>
                    </a:srgbClr>
                  </a:outerShdw>
                </a:effectLst>
              </a:rPr>
              <a:t>身近な有機化合物</a:t>
            </a:r>
          </a:p>
        </p:txBody>
      </p:sp>
      <p:sp>
        <p:nvSpPr>
          <p:cNvPr id="5" name="テキスト ボックス 4">
            <a:extLst>
              <a:ext uri="{FF2B5EF4-FFF2-40B4-BE49-F238E27FC236}">
                <a16:creationId xmlns:a16="http://schemas.microsoft.com/office/drawing/2014/main" id="{7B5253C2-18FD-4A5E-8924-15C7932CD96F}"/>
              </a:ext>
            </a:extLst>
          </p:cNvPr>
          <p:cNvSpPr txBox="1"/>
          <p:nvPr/>
        </p:nvSpPr>
        <p:spPr>
          <a:xfrm>
            <a:off x="1713902" y="299021"/>
            <a:ext cx="8225963" cy="646331"/>
          </a:xfrm>
          <a:prstGeom prst="rect">
            <a:avLst/>
          </a:prstGeom>
          <a:solidFill>
            <a:schemeClr val="accent4">
              <a:lumMod val="20000"/>
              <a:lumOff val="80000"/>
            </a:schemeClr>
          </a:solidFill>
        </p:spPr>
        <p:txBody>
          <a:bodyPr wrap="square" rtlCol="0">
            <a:spAutoFit/>
          </a:bodyPr>
          <a:lstStyle/>
          <a:p>
            <a:pPr algn="ctr"/>
            <a:r>
              <a:rPr lang="ja-JP" altLang="en-US" sz="3600" b="1" dirty="0"/>
              <a:t>②</a:t>
            </a:r>
            <a:r>
              <a:rPr kumimoji="1" lang="ja-JP" altLang="en-US" sz="3600" b="1" dirty="0"/>
              <a:t>有機化合物とは？</a:t>
            </a:r>
          </a:p>
        </p:txBody>
      </p:sp>
      <p:pic>
        <p:nvPicPr>
          <p:cNvPr id="7" name="図 6">
            <a:extLst>
              <a:ext uri="{FF2B5EF4-FFF2-40B4-BE49-F238E27FC236}">
                <a16:creationId xmlns:a16="http://schemas.microsoft.com/office/drawing/2014/main" id="{25E01617-0E52-4F0E-812B-D0A3853E540A}"/>
              </a:ext>
            </a:extLst>
          </p:cNvPr>
          <p:cNvPicPr>
            <a:picLocks noChangeAspect="1"/>
          </p:cNvPicPr>
          <p:nvPr/>
        </p:nvPicPr>
        <p:blipFill>
          <a:blip r:embed="rId3"/>
          <a:stretch>
            <a:fillRect/>
          </a:stretch>
        </p:blipFill>
        <p:spPr>
          <a:xfrm>
            <a:off x="3298466" y="2457963"/>
            <a:ext cx="1516285" cy="1516285"/>
          </a:xfrm>
          <a:prstGeom prst="rect">
            <a:avLst/>
          </a:prstGeom>
        </p:spPr>
      </p:pic>
      <p:sp>
        <p:nvSpPr>
          <p:cNvPr id="8" name="テキスト ボックス 7">
            <a:extLst>
              <a:ext uri="{FF2B5EF4-FFF2-40B4-BE49-F238E27FC236}">
                <a16:creationId xmlns:a16="http://schemas.microsoft.com/office/drawing/2014/main" id="{34399A80-187D-4729-BA8E-464C02A90197}"/>
              </a:ext>
            </a:extLst>
          </p:cNvPr>
          <p:cNvSpPr txBox="1"/>
          <p:nvPr/>
        </p:nvSpPr>
        <p:spPr>
          <a:xfrm>
            <a:off x="3392491" y="4187280"/>
            <a:ext cx="1516284" cy="369332"/>
          </a:xfrm>
          <a:prstGeom prst="rect">
            <a:avLst/>
          </a:prstGeom>
          <a:noFill/>
        </p:spPr>
        <p:txBody>
          <a:bodyPr wrap="square" rtlCol="0">
            <a:spAutoFit/>
          </a:bodyPr>
          <a:lstStyle/>
          <a:p>
            <a:r>
              <a:rPr kumimoji="1" lang="ja-JP" altLang="en-US" dirty="0"/>
              <a:t>カフェイン</a:t>
            </a:r>
          </a:p>
        </p:txBody>
      </p:sp>
      <p:pic>
        <p:nvPicPr>
          <p:cNvPr id="10" name="図 9">
            <a:extLst>
              <a:ext uri="{FF2B5EF4-FFF2-40B4-BE49-F238E27FC236}">
                <a16:creationId xmlns:a16="http://schemas.microsoft.com/office/drawing/2014/main" id="{9CACA140-ADAF-4673-B03C-7FA078C0FA1E}"/>
              </a:ext>
            </a:extLst>
          </p:cNvPr>
          <p:cNvPicPr>
            <a:picLocks noChangeAspect="1"/>
          </p:cNvPicPr>
          <p:nvPr/>
        </p:nvPicPr>
        <p:blipFill>
          <a:blip r:embed="rId4"/>
          <a:stretch>
            <a:fillRect/>
          </a:stretch>
        </p:blipFill>
        <p:spPr>
          <a:xfrm>
            <a:off x="8690755" y="2344181"/>
            <a:ext cx="2498220" cy="1812602"/>
          </a:xfrm>
          <a:prstGeom prst="rect">
            <a:avLst/>
          </a:prstGeom>
        </p:spPr>
      </p:pic>
      <p:sp>
        <p:nvSpPr>
          <p:cNvPr id="11" name="テキスト ボックス 10">
            <a:extLst>
              <a:ext uri="{FF2B5EF4-FFF2-40B4-BE49-F238E27FC236}">
                <a16:creationId xmlns:a16="http://schemas.microsoft.com/office/drawing/2014/main" id="{9D569403-1CC8-4AFC-90EB-EFA113CBB6A6}"/>
              </a:ext>
            </a:extLst>
          </p:cNvPr>
          <p:cNvSpPr txBox="1"/>
          <p:nvPr/>
        </p:nvSpPr>
        <p:spPr>
          <a:xfrm>
            <a:off x="8175784" y="4295282"/>
            <a:ext cx="4247228" cy="369332"/>
          </a:xfrm>
          <a:prstGeom prst="rect">
            <a:avLst/>
          </a:prstGeom>
          <a:noFill/>
        </p:spPr>
        <p:txBody>
          <a:bodyPr wrap="square" rtlCol="0">
            <a:spAutoFit/>
          </a:bodyPr>
          <a:lstStyle/>
          <a:p>
            <a:r>
              <a:rPr kumimoji="1" lang="ja-JP" altLang="en-US" dirty="0"/>
              <a:t>ポリエチレンテレフタラート</a:t>
            </a:r>
            <a:r>
              <a:rPr kumimoji="1" lang="en-US" altLang="ja-JP" dirty="0"/>
              <a:t>(PET)</a:t>
            </a:r>
            <a:endParaRPr kumimoji="1" lang="ja-JP" altLang="en-US" dirty="0"/>
          </a:p>
        </p:txBody>
      </p:sp>
      <p:graphicFrame>
        <p:nvGraphicFramePr>
          <p:cNvPr id="18" name="オブジェクト 17">
            <a:extLst>
              <a:ext uri="{FF2B5EF4-FFF2-40B4-BE49-F238E27FC236}">
                <a16:creationId xmlns:a16="http://schemas.microsoft.com/office/drawing/2014/main" id="{DCE391C4-737B-43E7-A503-8402F60522CC}"/>
              </a:ext>
            </a:extLst>
          </p:cNvPr>
          <p:cNvGraphicFramePr>
            <a:graphicFrameLocks noChangeAspect="1"/>
          </p:cNvGraphicFramePr>
          <p:nvPr>
            <p:extLst>
              <p:ext uri="{D42A27DB-BD31-4B8C-83A1-F6EECF244321}">
                <p14:modId xmlns:p14="http://schemas.microsoft.com/office/powerpoint/2010/main" val="2069372010"/>
              </p:ext>
            </p:extLst>
          </p:nvPr>
        </p:nvGraphicFramePr>
        <p:xfrm>
          <a:off x="5997778" y="2430294"/>
          <a:ext cx="1277937" cy="1571625"/>
        </p:xfrm>
        <a:graphic>
          <a:graphicData uri="http://schemas.openxmlformats.org/presentationml/2006/ole">
            <mc:AlternateContent xmlns:mc="http://schemas.openxmlformats.org/markup-compatibility/2006">
              <mc:Choice xmlns:v="urn:schemas-microsoft-com:vml" Requires="v">
                <p:oleObj name="CS ChemDraw Drawing" r:id="rId5" imgW="1278239" imgH="1572222" progId="ChemDraw.Document.6.0">
                  <p:embed/>
                </p:oleObj>
              </mc:Choice>
              <mc:Fallback>
                <p:oleObj name="CS ChemDraw Drawing" r:id="rId5" imgW="1278239" imgH="1572222" progId="ChemDraw.Document.6.0">
                  <p:embed/>
                  <p:pic>
                    <p:nvPicPr>
                      <p:cNvPr id="18" name="オブジェクト 17">
                        <a:extLst>
                          <a:ext uri="{FF2B5EF4-FFF2-40B4-BE49-F238E27FC236}">
                            <a16:creationId xmlns:a16="http://schemas.microsoft.com/office/drawing/2014/main" id="{DCE391C4-737B-43E7-A503-8402F60522CC}"/>
                          </a:ext>
                        </a:extLst>
                      </p:cNvPr>
                      <p:cNvPicPr/>
                      <p:nvPr/>
                    </p:nvPicPr>
                    <p:blipFill>
                      <a:blip r:embed="rId6"/>
                      <a:stretch>
                        <a:fillRect/>
                      </a:stretch>
                    </p:blipFill>
                    <p:spPr>
                      <a:xfrm>
                        <a:off x="5997778" y="2430294"/>
                        <a:ext cx="1277937" cy="1571625"/>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4AF7ECD3-4A5D-4814-B532-AAF65DC5058C}"/>
              </a:ext>
            </a:extLst>
          </p:cNvPr>
          <p:cNvSpPr txBox="1"/>
          <p:nvPr/>
        </p:nvSpPr>
        <p:spPr>
          <a:xfrm>
            <a:off x="5997778" y="4156782"/>
            <a:ext cx="1516284" cy="646331"/>
          </a:xfrm>
          <a:prstGeom prst="rect">
            <a:avLst/>
          </a:prstGeom>
          <a:noFill/>
        </p:spPr>
        <p:txBody>
          <a:bodyPr wrap="square" rtlCol="0">
            <a:spAutoFit/>
          </a:bodyPr>
          <a:lstStyle/>
          <a:p>
            <a:r>
              <a:rPr kumimoji="1" lang="ja-JP" altLang="en-US" dirty="0"/>
              <a:t>グルコース</a:t>
            </a:r>
            <a:endParaRPr kumimoji="1" lang="en-US" altLang="ja-JP" dirty="0"/>
          </a:p>
          <a:p>
            <a:r>
              <a:rPr kumimoji="1" lang="en-US" altLang="ja-JP" dirty="0"/>
              <a:t>(</a:t>
            </a:r>
            <a:r>
              <a:rPr kumimoji="1" lang="ja-JP" altLang="en-US" dirty="0"/>
              <a:t>ブドウ糖</a:t>
            </a:r>
            <a:r>
              <a:rPr kumimoji="1" lang="en-US" altLang="ja-JP" dirty="0"/>
              <a:t>)</a:t>
            </a:r>
            <a:endParaRPr kumimoji="1" lang="ja-JP" altLang="en-US" dirty="0"/>
          </a:p>
        </p:txBody>
      </p:sp>
      <p:pic>
        <p:nvPicPr>
          <p:cNvPr id="21" name="図 20">
            <a:extLst>
              <a:ext uri="{FF2B5EF4-FFF2-40B4-BE49-F238E27FC236}">
                <a16:creationId xmlns:a16="http://schemas.microsoft.com/office/drawing/2014/main" id="{1FB09F64-7391-4A61-A3F6-AE196B41E66D}"/>
              </a:ext>
            </a:extLst>
          </p:cNvPr>
          <p:cNvPicPr>
            <a:picLocks noChangeAspect="1"/>
          </p:cNvPicPr>
          <p:nvPr/>
        </p:nvPicPr>
        <p:blipFill>
          <a:blip r:embed="rId7"/>
          <a:stretch>
            <a:fillRect/>
          </a:stretch>
        </p:blipFill>
        <p:spPr>
          <a:xfrm>
            <a:off x="1003025" y="2809186"/>
            <a:ext cx="1053694" cy="927548"/>
          </a:xfrm>
          <a:prstGeom prst="rect">
            <a:avLst/>
          </a:prstGeom>
        </p:spPr>
      </p:pic>
      <p:sp>
        <p:nvSpPr>
          <p:cNvPr id="22" name="テキスト ボックス 21">
            <a:extLst>
              <a:ext uri="{FF2B5EF4-FFF2-40B4-BE49-F238E27FC236}">
                <a16:creationId xmlns:a16="http://schemas.microsoft.com/office/drawing/2014/main" id="{18ED7896-5BFC-4D3E-8875-412A27D76A36}"/>
              </a:ext>
            </a:extLst>
          </p:cNvPr>
          <p:cNvSpPr txBox="1"/>
          <p:nvPr/>
        </p:nvSpPr>
        <p:spPr>
          <a:xfrm>
            <a:off x="955760" y="4187280"/>
            <a:ext cx="1516284" cy="369332"/>
          </a:xfrm>
          <a:prstGeom prst="rect">
            <a:avLst/>
          </a:prstGeom>
          <a:noFill/>
        </p:spPr>
        <p:txBody>
          <a:bodyPr wrap="square" rtlCol="0">
            <a:spAutoFit/>
          </a:bodyPr>
          <a:lstStyle/>
          <a:p>
            <a:r>
              <a:rPr kumimoji="1" lang="ja-JP" altLang="en-US" dirty="0"/>
              <a:t>酢酸エチル</a:t>
            </a:r>
          </a:p>
        </p:txBody>
      </p:sp>
    </p:spTree>
    <p:extLst>
      <p:ext uri="{BB962C8B-B14F-4D97-AF65-F5344CB8AC3E}">
        <p14:creationId xmlns:p14="http://schemas.microsoft.com/office/powerpoint/2010/main" val="679439368"/>
      </p:ext>
    </p:extLst>
  </p:cSld>
  <p:clrMapOvr>
    <a:masterClrMapping/>
  </p:clrMapOvr>
  <mc:AlternateContent xmlns:mc="http://schemas.openxmlformats.org/markup-compatibility/2006" xmlns:p14="http://schemas.microsoft.com/office/powerpoint/2010/main">
    <mc:Choice Requires="p14">
      <p:transition spd="slow" p14:dur="2000" advTm="122071"/>
    </mc:Choice>
    <mc:Fallback xmlns="">
      <p:transition spd="slow" advTm="12207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1E2534D-A15B-433D-A288-5B6A24281CE7}"/>
              </a:ext>
            </a:extLst>
          </p:cNvPr>
          <p:cNvSpPr txBox="1"/>
          <p:nvPr/>
        </p:nvSpPr>
        <p:spPr>
          <a:xfrm>
            <a:off x="1713902" y="299021"/>
            <a:ext cx="8225963" cy="646331"/>
          </a:xfrm>
          <a:prstGeom prst="rect">
            <a:avLst/>
          </a:prstGeom>
          <a:solidFill>
            <a:schemeClr val="accent4">
              <a:lumMod val="20000"/>
              <a:lumOff val="80000"/>
            </a:schemeClr>
          </a:solidFill>
        </p:spPr>
        <p:txBody>
          <a:bodyPr wrap="square" rtlCol="0">
            <a:spAutoFit/>
          </a:bodyPr>
          <a:lstStyle/>
          <a:p>
            <a:pPr algn="ctr"/>
            <a:r>
              <a:rPr lang="ja-JP" altLang="en-US" sz="3600" b="1" dirty="0"/>
              <a:t>②</a:t>
            </a:r>
            <a:r>
              <a:rPr kumimoji="1" lang="ja-JP" altLang="en-US" sz="3600" b="1" dirty="0"/>
              <a:t>有機化合物とは？</a:t>
            </a:r>
          </a:p>
        </p:txBody>
      </p:sp>
      <p:sp>
        <p:nvSpPr>
          <p:cNvPr id="3" name="テキスト ボックス 2">
            <a:extLst>
              <a:ext uri="{FF2B5EF4-FFF2-40B4-BE49-F238E27FC236}">
                <a16:creationId xmlns:a16="http://schemas.microsoft.com/office/drawing/2014/main" id="{D29140A7-9EB5-4762-9B4D-7A987F223DB3}"/>
              </a:ext>
            </a:extLst>
          </p:cNvPr>
          <p:cNvSpPr txBox="1"/>
          <p:nvPr/>
        </p:nvSpPr>
        <p:spPr>
          <a:xfrm>
            <a:off x="668866" y="1108969"/>
            <a:ext cx="5427134" cy="461665"/>
          </a:xfrm>
          <a:prstGeom prst="rect">
            <a:avLst/>
          </a:prstGeom>
          <a:noFill/>
        </p:spPr>
        <p:txBody>
          <a:bodyPr wrap="square" rtlCol="0">
            <a:spAutoFit/>
          </a:bodyPr>
          <a:lstStyle/>
          <a:p>
            <a:r>
              <a:rPr kumimoji="1" lang="ja-JP" altLang="en-US" sz="2400" b="1" dirty="0">
                <a:solidFill>
                  <a:schemeClr val="accent1">
                    <a:lumMod val="75000"/>
                  </a:schemeClr>
                </a:solidFill>
                <a:effectLst>
                  <a:outerShdw blurRad="38100" dist="38100" dir="2700000" algn="tl">
                    <a:srgbClr val="000000">
                      <a:alpha val="43137"/>
                    </a:srgbClr>
                  </a:outerShdw>
                </a:effectLst>
              </a:rPr>
              <a:t>身近な有機化合物</a:t>
            </a:r>
          </a:p>
        </p:txBody>
      </p:sp>
      <p:pic>
        <p:nvPicPr>
          <p:cNvPr id="4" name="図 3">
            <a:extLst>
              <a:ext uri="{FF2B5EF4-FFF2-40B4-BE49-F238E27FC236}">
                <a16:creationId xmlns:a16="http://schemas.microsoft.com/office/drawing/2014/main" id="{E0EB7D18-F8B9-4320-96EF-74CFD5065566}"/>
              </a:ext>
            </a:extLst>
          </p:cNvPr>
          <p:cNvPicPr>
            <a:picLocks noChangeAspect="1"/>
          </p:cNvPicPr>
          <p:nvPr/>
        </p:nvPicPr>
        <p:blipFill>
          <a:blip r:embed="rId3"/>
          <a:stretch>
            <a:fillRect/>
          </a:stretch>
        </p:blipFill>
        <p:spPr>
          <a:xfrm>
            <a:off x="6671378" y="1570634"/>
            <a:ext cx="2568216" cy="1611687"/>
          </a:xfrm>
          <a:prstGeom prst="rect">
            <a:avLst/>
          </a:prstGeom>
        </p:spPr>
      </p:pic>
      <p:pic>
        <p:nvPicPr>
          <p:cNvPr id="5" name="図 4">
            <a:extLst>
              <a:ext uri="{FF2B5EF4-FFF2-40B4-BE49-F238E27FC236}">
                <a16:creationId xmlns:a16="http://schemas.microsoft.com/office/drawing/2014/main" id="{741D62EC-1C60-4E4F-883A-6CB3B08C2931}"/>
              </a:ext>
            </a:extLst>
          </p:cNvPr>
          <p:cNvPicPr>
            <a:picLocks noChangeAspect="1"/>
          </p:cNvPicPr>
          <p:nvPr/>
        </p:nvPicPr>
        <p:blipFill>
          <a:blip r:embed="rId4"/>
          <a:stretch>
            <a:fillRect/>
          </a:stretch>
        </p:blipFill>
        <p:spPr>
          <a:xfrm>
            <a:off x="1386672" y="1893072"/>
            <a:ext cx="3982160" cy="4363062"/>
          </a:xfrm>
          <a:prstGeom prst="rect">
            <a:avLst/>
          </a:prstGeom>
        </p:spPr>
      </p:pic>
      <p:pic>
        <p:nvPicPr>
          <p:cNvPr id="7" name="図 6">
            <a:extLst>
              <a:ext uri="{FF2B5EF4-FFF2-40B4-BE49-F238E27FC236}">
                <a16:creationId xmlns:a16="http://schemas.microsoft.com/office/drawing/2014/main" id="{E2BE97D8-7804-47CC-A815-C932B23F8565}"/>
              </a:ext>
            </a:extLst>
          </p:cNvPr>
          <p:cNvPicPr>
            <a:picLocks noChangeAspect="1"/>
          </p:cNvPicPr>
          <p:nvPr/>
        </p:nvPicPr>
        <p:blipFill>
          <a:blip r:embed="rId5"/>
          <a:stretch>
            <a:fillRect/>
          </a:stretch>
        </p:blipFill>
        <p:spPr>
          <a:xfrm>
            <a:off x="6011068" y="3794041"/>
            <a:ext cx="3863027" cy="1404737"/>
          </a:xfrm>
          <a:prstGeom prst="rect">
            <a:avLst/>
          </a:prstGeom>
        </p:spPr>
      </p:pic>
      <p:sp>
        <p:nvSpPr>
          <p:cNvPr id="8" name="テキスト ボックス 7">
            <a:extLst>
              <a:ext uri="{FF2B5EF4-FFF2-40B4-BE49-F238E27FC236}">
                <a16:creationId xmlns:a16="http://schemas.microsoft.com/office/drawing/2014/main" id="{DA3343A4-1BDA-47E1-980B-DFA514EAA84C}"/>
              </a:ext>
            </a:extLst>
          </p:cNvPr>
          <p:cNvSpPr txBox="1"/>
          <p:nvPr/>
        </p:nvSpPr>
        <p:spPr>
          <a:xfrm>
            <a:off x="6671378" y="5487332"/>
            <a:ext cx="2660806" cy="646331"/>
          </a:xfrm>
          <a:prstGeom prst="rect">
            <a:avLst/>
          </a:prstGeom>
          <a:noFill/>
        </p:spPr>
        <p:txBody>
          <a:bodyPr wrap="square" rtlCol="0">
            <a:spAutoFit/>
          </a:bodyPr>
          <a:lstStyle/>
          <a:p>
            <a:pPr algn="ctr"/>
            <a:r>
              <a:rPr kumimoji="1" lang="ja-JP" altLang="en-US" dirty="0"/>
              <a:t>レムデシビル</a:t>
            </a:r>
            <a:endParaRPr kumimoji="1" lang="en-US" altLang="ja-JP" dirty="0"/>
          </a:p>
          <a:p>
            <a:pPr algn="ctr"/>
            <a:r>
              <a:rPr lang="en-US" altLang="ja-JP" dirty="0"/>
              <a:t>(</a:t>
            </a:r>
            <a:r>
              <a:rPr lang="ja-JP" altLang="en-US" dirty="0"/>
              <a:t>新型コロナ治療薬</a:t>
            </a:r>
            <a:r>
              <a:rPr lang="en-US" altLang="ja-JP" dirty="0"/>
              <a:t>)</a:t>
            </a:r>
            <a:endParaRPr kumimoji="1" lang="ja-JP" altLang="en-US" dirty="0"/>
          </a:p>
        </p:txBody>
      </p:sp>
      <p:sp>
        <p:nvSpPr>
          <p:cNvPr id="9" name="テキスト ボックス 8">
            <a:extLst>
              <a:ext uri="{FF2B5EF4-FFF2-40B4-BE49-F238E27FC236}">
                <a16:creationId xmlns:a16="http://schemas.microsoft.com/office/drawing/2014/main" id="{F632B61C-BA96-486B-907A-E53B29144658}"/>
              </a:ext>
            </a:extLst>
          </p:cNvPr>
          <p:cNvSpPr txBox="1"/>
          <p:nvPr/>
        </p:nvSpPr>
        <p:spPr>
          <a:xfrm>
            <a:off x="6397313" y="6434669"/>
            <a:ext cx="6096000" cy="369332"/>
          </a:xfrm>
          <a:prstGeom prst="rect">
            <a:avLst/>
          </a:prstGeom>
          <a:noFill/>
        </p:spPr>
        <p:txBody>
          <a:bodyPr wrap="square">
            <a:spAutoFit/>
          </a:bodyPr>
          <a:lstStyle/>
          <a:p>
            <a:r>
              <a:rPr lang="ja-JP" altLang="en-US" dirty="0"/>
              <a:t>有機化学美術館：　http://blog.livedoor.jp/route408/</a:t>
            </a:r>
          </a:p>
        </p:txBody>
      </p:sp>
    </p:spTree>
    <p:extLst>
      <p:ext uri="{BB962C8B-B14F-4D97-AF65-F5344CB8AC3E}">
        <p14:creationId xmlns:p14="http://schemas.microsoft.com/office/powerpoint/2010/main" val="1102537582"/>
      </p:ext>
    </p:extLst>
  </p:cSld>
  <p:clrMapOvr>
    <a:masterClrMapping/>
  </p:clrMapOvr>
  <mc:AlternateContent xmlns:mc="http://schemas.openxmlformats.org/markup-compatibility/2006" xmlns:p14="http://schemas.microsoft.com/office/powerpoint/2010/main">
    <mc:Choice Requires="p14">
      <p:transition spd="slow" p14:dur="2000" advTm="119577"/>
    </mc:Choice>
    <mc:Fallback xmlns="">
      <p:transition spd="slow" advTm="11957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DB2394-D8C7-4946-B775-4F16ECA6B831}"/>
              </a:ext>
            </a:extLst>
          </p:cNvPr>
          <p:cNvSpPr txBox="1"/>
          <p:nvPr/>
        </p:nvSpPr>
        <p:spPr>
          <a:xfrm>
            <a:off x="4214961" y="398697"/>
            <a:ext cx="2492990" cy="646331"/>
          </a:xfrm>
          <a:prstGeom prst="rect">
            <a:avLst/>
          </a:prstGeom>
          <a:noFill/>
        </p:spPr>
        <p:txBody>
          <a:bodyPr wrap="none" rtlCol="0">
            <a:spAutoFit/>
          </a:bodyPr>
          <a:lstStyle/>
          <a:p>
            <a:r>
              <a:rPr lang="ja-JP" altLang="en-US" sz="3600" b="1" dirty="0"/>
              <a:t>本日の内容</a:t>
            </a:r>
            <a:endParaRPr kumimoji="1" lang="ja-JP" altLang="en-US" sz="3600" b="1" dirty="0"/>
          </a:p>
        </p:txBody>
      </p:sp>
      <p:sp>
        <p:nvSpPr>
          <p:cNvPr id="4" name="テキスト ボックス 3">
            <a:extLst>
              <a:ext uri="{FF2B5EF4-FFF2-40B4-BE49-F238E27FC236}">
                <a16:creationId xmlns:a16="http://schemas.microsoft.com/office/drawing/2014/main" id="{93D2F044-C438-4753-B0B4-2F59C280F3AF}"/>
              </a:ext>
            </a:extLst>
          </p:cNvPr>
          <p:cNvSpPr txBox="1"/>
          <p:nvPr/>
        </p:nvSpPr>
        <p:spPr>
          <a:xfrm>
            <a:off x="1292160" y="1439371"/>
            <a:ext cx="6218369" cy="4401205"/>
          </a:xfrm>
          <a:prstGeom prst="rect">
            <a:avLst/>
          </a:prstGeom>
          <a:noFill/>
        </p:spPr>
        <p:txBody>
          <a:bodyPr wrap="none" rtlCol="0">
            <a:spAutoFit/>
          </a:bodyPr>
          <a:lstStyle/>
          <a:p>
            <a:r>
              <a:rPr lang="ja-JP" altLang="en-US" sz="2800" b="1" dirty="0"/>
              <a:t>①シラバス説明</a:t>
            </a:r>
            <a:endParaRPr lang="en-US" altLang="ja-JP" sz="2800" b="1" dirty="0"/>
          </a:p>
          <a:p>
            <a:endParaRPr lang="en-US" altLang="ja-JP" sz="2800" b="1" dirty="0"/>
          </a:p>
          <a:p>
            <a:r>
              <a:rPr kumimoji="1" lang="ja-JP" altLang="en-US" sz="2800" b="1" dirty="0"/>
              <a:t>②有機化学とは</a:t>
            </a:r>
            <a:endParaRPr kumimoji="1" lang="en-US" altLang="ja-JP" sz="2800" b="1" dirty="0"/>
          </a:p>
          <a:p>
            <a:r>
              <a:rPr lang="ja-JP" altLang="en-US" sz="2800" b="1" dirty="0"/>
              <a:t>　・有機化合物とは？</a:t>
            </a:r>
            <a:endParaRPr lang="en-US" altLang="ja-JP" sz="2800" b="1" dirty="0"/>
          </a:p>
          <a:p>
            <a:r>
              <a:rPr kumimoji="1" lang="ja-JP" altLang="en-US" sz="2800" b="1" dirty="0"/>
              <a:t>　・有機化合物の分類</a:t>
            </a:r>
            <a:endParaRPr kumimoji="1" lang="en-US" altLang="ja-JP" sz="2800" b="1" dirty="0"/>
          </a:p>
          <a:p>
            <a:r>
              <a:rPr lang="ja-JP" altLang="en-US" sz="2800" b="1" dirty="0"/>
              <a:t>　・身近な</a:t>
            </a:r>
            <a:r>
              <a:rPr kumimoji="1" lang="ja-JP" altLang="en-US" sz="2800" b="1" dirty="0"/>
              <a:t>有機化合物</a:t>
            </a:r>
            <a:endParaRPr kumimoji="1" lang="en-US" altLang="ja-JP" sz="2800" b="1" dirty="0"/>
          </a:p>
          <a:p>
            <a:endParaRPr lang="en-US" altLang="ja-JP" sz="2800" b="1" dirty="0"/>
          </a:p>
          <a:p>
            <a:r>
              <a:rPr lang="ja-JP" altLang="en-US" sz="2800" b="1" dirty="0"/>
              <a:t>③</a:t>
            </a:r>
            <a:r>
              <a:rPr lang="ja-JP" altLang="en-US" sz="2800" b="1" dirty="0">
                <a:solidFill>
                  <a:srgbClr val="FF0000"/>
                </a:solidFill>
              </a:rPr>
              <a:t>有機化学の基礎</a:t>
            </a:r>
            <a:endParaRPr lang="en-US" altLang="ja-JP" sz="2800" b="1" dirty="0">
              <a:solidFill>
                <a:srgbClr val="FF0000"/>
              </a:solidFill>
            </a:endParaRPr>
          </a:p>
          <a:p>
            <a:r>
              <a:rPr kumimoji="1" lang="ja-JP" altLang="en-US" sz="2800" b="1" dirty="0"/>
              <a:t>　・高校化学の復習</a:t>
            </a:r>
            <a:r>
              <a:rPr kumimoji="1" lang="en-US" altLang="ja-JP" sz="2800" b="1" dirty="0"/>
              <a:t>(</a:t>
            </a:r>
            <a:r>
              <a:rPr kumimoji="1" lang="ja-JP" altLang="en-US" sz="2800" b="1" dirty="0"/>
              <a:t>原子の電子配置</a:t>
            </a:r>
            <a:r>
              <a:rPr kumimoji="1" lang="en-US" altLang="ja-JP" sz="2800" b="1" dirty="0"/>
              <a:t>)</a:t>
            </a:r>
          </a:p>
          <a:p>
            <a:r>
              <a:rPr lang="ja-JP" altLang="en-US" sz="2800" b="1" dirty="0"/>
              <a:t>　・電子の軌道</a:t>
            </a:r>
            <a:endParaRPr kumimoji="1" lang="ja-JP" altLang="en-US" sz="2800" b="1" dirty="0"/>
          </a:p>
        </p:txBody>
      </p:sp>
    </p:spTree>
    <p:extLst>
      <p:ext uri="{BB962C8B-B14F-4D97-AF65-F5344CB8AC3E}">
        <p14:creationId xmlns:p14="http://schemas.microsoft.com/office/powerpoint/2010/main" val="3210867567"/>
      </p:ext>
    </p:extLst>
  </p:cSld>
  <p:clrMapOvr>
    <a:masterClrMapping/>
  </p:clrMapOvr>
  <mc:AlternateContent xmlns:mc="http://schemas.openxmlformats.org/markup-compatibility/2006" xmlns:p14="http://schemas.microsoft.com/office/powerpoint/2010/main">
    <mc:Choice Requires="p14">
      <p:transition spd="slow" p14:dur="2000" advTm="29077"/>
    </mc:Choice>
    <mc:Fallback xmlns="">
      <p:transition spd="slow" advTm="290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DCE9B7-8989-4180-A8D3-62DE0657AF2E}"/>
              </a:ext>
            </a:extLst>
          </p:cNvPr>
          <p:cNvSpPr txBox="1"/>
          <p:nvPr/>
        </p:nvSpPr>
        <p:spPr>
          <a:xfrm>
            <a:off x="1713903" y="299021"/>
            <a:ext cx="8412880" cy="646331"/>
          </a:xfrm>
          <a:prstGeom prst="rect">
            <a:avLst/>
          </a:prstGeom>
          <a:solidFill>
            <a:schemeClr val="accent4">
              <a:lumMod val="20000"/>
              <a:lumOff val="80000"/>
            </a:schemeClr>
          </a:solidFill>
        </p:spPr>
        <p:txBody>
          <a:bodyPr wrap="none" rtlCol="0">
            <a:spAutoFit/>
          </a:bodyPr>
          <a:lstStyle/>
          <a:p>
            <a:r>
              <a:rPr kumimoji="1" lang="ja-JP" altLang="en-US" sz="3600" b="1" dirty="0"/>
              <a:t>③有機化学</a:t>
            </a:r>
            <a:r>
              <a:rPr kumimoji="1" lang="en-US" altLang="ja-JP" sz="3600" b="1" dirty="0"/>
              <a:t>(Organic Chemistry)</a:t>
            </a:r>
            <a:r>
              <a:rPr lang="ja-JP" altLang="en-US" sz="3600" b="1" dirty="0"/>
              <a:t>の基礎</a:t>
            </a:r>
            <a:endParaRPr kumimoji="1" lang="ja-JP" altLang="en-US" sz="3600" b="1" dirty="0"/>
          </a:p>
        </p:txBody>
      </p:sp>
      <p:sp>
        <p:nvSpPr>
          <p:cNvPr id="8" name="テキスト ボックス 7">
            <a:extLst>
              <a:ext uri="{FF2B5EF4-FFF2-40B4-BE49-F238E27FC236}">
                <a16:creationId xmlns:a16="http://schemas.microsoft.com/office/drawing/2014/main" id="{56D5BDBE-B573-42F5-9BDE-C727C0C08437}"/>
              </a:ext>
            </a:extLst>
          </p:cNvPr>
          <p:cNvSpPr txBox="1"/>
          <p:nvPr/>
        </p:nvSpPr>
        <p:spPr>
          <a:xfrm>
            <a:off x="983848" y="2132159"/>
            <a:ext cx="5112152" cy="523220"/>
          </a:xfrm>
          <a:prstGeom prst="rect">
            <a:avLst/>
          </a:prstGeom>
          <a:noFill/>
        </p:spPr>
        <p:txBody>
          <a:bodyPr wrap="square" rtlCol="0">
            <a:spAutoFit/>
          </a:bodyPr>
          <a:lstStyle/>
          <a:p>
            <a:r>
              <a:rPr kumimoji="1" lang="ja-JP" altLang="en-US" sz="2800" b="1" dirty="0"/>
              <a:t>原子 </a:t>
            </a:r>
            <a:r>
              <a:rPr kumimoji="1" lang="en-US" altLang="ja-JP" sz="2800" b="1" dirty="0"/>
              <a:t>= </a:t>
            </a:r>
            <a:r>
              <a:rPr kumimoji="1" lang="ja-JP" altLang="en-US" sz="2800" b="1" dirty="0"/>
              <a:t>陽子 </a:t>
            </a:r>
            <a:r>
              <a:rPr kumimoji="1" lang="en-US" altLang="ja-JP" sz="2800" b="1" dirty="0"/>
              <a:t>+ </a:t>
            </a:r>
            <a:r>
              <a:rPr kumimoji="1" lang="ja-JP" altLang="en-US" sz="2800" b="1" dirty="0"/>
              <a:t>中性子 </a:t>
            </a:r>
            <a:r>
              <a:rPr kumimoji="1" lang="en-US" altLang="ja-JP" sz="2800" b="1" dirty="0"/>
              <a:t>+ </a:t>
            </a:r>
            <a:r>
              <a:rPr kumimoji="1" lang="ja-JP" altLang="en-US" sz="2800" b="1" dirty="0">
                <a:solidFill>
                  <a:schemeClr val="accent6">
                    <a:lumMod val="75000"/>
                  </a:schemeClr>
                </a:solidFill>
              </a:rPr>
              <a:t>電子</a:t>
            </a:r>
          </a:p>
        </p:txBody>
      </p:sp>
      <p:sp>
        <p:nvSpPr>
          <p:cNvPr id="9" name="左中かっこ 8">
            <a:extLst>
              <a:ext uri="{FF2B5EF4-FFF2-40B4-BE49-F238E27FC236}">
                <a16:creationId xmlns:a16="http://schemas.microsoft.com/office/drawing/2014/main" id="{4AA3E7FF-680B-45EA-B863-752C7A074827}"/>
              </a:ext>
            </a:extLst>
          </p:cNvPr>
          <p:cNvSpPr/>
          <p:nvPr/>
        </p:nvSpPr>
        <p:spPr>
          <a:xfrm rot="16200000">
            <a:off x="3197684" y="1558640"/>
            <a:ext cx="335631" cy="23554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63E9561-F053-4AE4-AAB8-C58D31BF6E59}"/>
              </a:ext>
            </a:extLst>
          </p:cNvPr>
          <p:cNvSpPr txBox="1"/>
          <p:nvPr/>
        </p:nvSpPr>
        <p:spPr>
          <a:xfrm>
            <a:off x="2753884" y="2958768"/>
            <a:ext cx="1572079" cy="523220"/>
          </a:xfrm>
          <a:prstGeom prst="rect">
            <a:avLst/>
          </a:prstGeom>
          <a:noFill/>
        </p:spPr>
        <p:txBody>
          <a:bodyPr wrap="square" rtlCol="0">
            <a:spAutoFit/>
          </a:bodyPr>
          <a:lstStyle/>
          <a:p>
            <a:r>
              <a:rPr kumimoji="1" lang="ja-JP" altLang="en-US" sz="2800" b="1" dirty="0"/>
              <a:t>原子核</a:t>
            </a:r>
          </a:p>
        </p:txBody>
      </p:sp>
      <p:pic>
        <p:nvPicPr>
          <p:cNvPr id="11" name="図 10">
            <a:extLst>
              <a:ext uri="{FF2B5EF4-FFF2-40B4-BE49-F238E27FC236}">
                <a16:creationId xmlns:a16="http://schemas.microsoft.com/office/drawing/2014/main" id="{3E38636C-13FF-46D5-915F-59F8440C50B1}"/>
              </a:ext>
            </a:extLst>
          </p:cNvPr>
          <p:cNvPicPr>
            <a:picLocks noChangeAspect="1"/>
          </p:cNvPicPr>
          <p:nvPr/>
        </p:nvPicPr>
        <p:blipFill>
          <a:blip r:embed="rId4"/>
          <a:stretch>
            <a:fillRect/>
          </a:stretch>
        </p:blipFill>
        <p:spPr>
          <a:xfrm>
            <a:off x="7699547" y="2393769"/>
            <a:ext cx="2959921" cy="3031677"/>
          </a:xfrm>
          <a:prstGeom prst="rect">
            <a:avLst/>
          </a:prstGeom>
        </p:spPr>
      </p:pic>
      <p:pic>
        <p:nvPicPr>
          <p:cNvPr id="14" name="図 13">
            <a:extLst>
              <a:ext uri="{FF2B5EF4-FFF2-40B4-BE49-F238E27FC236}">
                <a16:creationId xmlns:a16="http://schemas.microsoft.com/office/drawing/2014/main" id="{CFDAD1FD-ED80-41D0-8034-56C27D9DC0B2}"/>
              </a:ext>
            </a:extLst>
          </p:cNvPr>
          <p:cNvPicPr>
            <a:picLocks noChangeAspect="1"/>
          </p:cNvPicPr>
          <p:nvPr/>
        </p:nvPicPr>
        <p:blipFill>
          <a:blip r:embed="rId5"/>
          <a:stretch>
            <a:fillRect/>
          </a:stretch>
        </p:blipFill>
        <p:spPr>
          <a:xfrm>
            <a:off x="1532532" y="4327952"/>
            <a:ext cx="3781425" cy="1638300"/>
          </a:xfrm>
          <a:prstGeom prst="rect">
            <a:avLst/>
          </a:prstGeom>
        </p:spPr>
      </p:pic>
      <p:sp>
        <p:nvSpPr>
          <p:cNvPr id="15" name="テキスト ボックス 14">
            <a:extLst>
              <a:ext uri="{FF2B5EF4-FFF2-40B4-BE49-F238E27FC236}">
                <a16:creationId xmlns:a16="http://schemas.microsoft.com/office/drawing/2014/main" id="{52C780F3-879C-4CDA-B239-76F308484527}"/>
              </a:ext>
            </a:extLst>
          </p:cNvPr>
          <p:cNvSpPr txBox="1"/>
          <p:nvPr/>
        </p:nvSpPr>
        <p:spPr>
          <a:xfrm>
            <a:off x="442061" y="1239260"/>
            <a:ext cx="10657490" cy="461665"/>
          </a:xfrm>
          <a:prstGeom prst="rect">
            <a:avLst/>
          </a:prstGeom>
          <a:noFill/>
        </p:spPr>
        <p:txBody>
          <a:bodyPr wrap="square" rtlCol="0">
            <a:spAutoFit/>
          </a:bodyPr>
          <a:lstStyle/>
          <a:p>
            <a:r>
              <a:rPr lang="ja-JP" altLang="en-US" sz="2400" b="1" dirty="0"/>
              <a:t>～高校化学の復習～</a:t>
            </a:r>
            <a:endParaRPr lang="en-US" altLang="ja-JP" sz="2400" b="1" dirty="0"/>
          </a:p>
        </p:txBody>
      </p:sp>
      <p:sp>
        <p:nvSpPr>
          <p:cNvPr id="4" name="正方形/長方形 3">
            <a:extLst>
              <a:ext uri="{FF2B5EF4-FFF2-40B4-BE49-F238E27FC236}">
                <a16:creationId xmlns:a16="http://schemas.microsoft.com/office/drawing/2014/main" id="{89D8E83B-86C6-4D93-9F39-B73139BD451C}"/>
              </a:ext>
            </a:extLst>
          </p:cNvPr>
          <p:cNvSpPr/>
          <p:nvPr/>
        </p:nvSpPr>
        <p:spPr>
          <a:xfrm>
            <a:off x="7699547" y="2393769"/>
            <a:ext cx="2878806" cy="716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3563798875"/>
      </p:ext>
    </p:extLst>
  </p:cSld>
  <p:clrMapOvr>
    <a:masterClrMapping/>
  </p:clrMapOvr>
  <mc:AlternateContent xmlns:mc="http://schemas.openxmlformats.org/markup-compatibility/2006" xmlns:p14="http://schemas.microsoft.com/office/powerpoint/2010/main">
    <mc:Choice Requires="p14">
      <p:transition spd="slow" p14:dur="2000" advTm="147204"/>
    </mc:Choice>
    <mc:Fallback xmlns="">
      <p:transition spd="slow" advTm="1472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75337F3-00D3-41D8-B4FD-E55E3A9FDF3C}"/>
              </a:ext>
            </a:extLst>
          </p:cNvPr>
          <p:cNvSpPr txBox="1"/>
          <p:nvPr/>
        </p:nvSpPr>
        <p:spPr>
          <a:xfrm>
            <a:off x="2249213" y="1975945"/>
            <a:ext cx="10741573" cy="646331"/>
          </a:xfrm>
          <a:prstGeom prst="rect">
            <a:avLst/>
          </a:prstGeom>
          <a:noFill/>
        </p:spPr>
        <p:txBody>
          <a:bodyPr wrap="square" rtlCol="0">
            <a:spAutoFit/>
          </a:bodyPr>
          <a:lstStyle/>
          <a:p>
            <a:r>
              <a:rPr lang="ja-JP" altLang="en-US" dirty="0"/>
              <a:t>最外殻電子の状態が原子の性質を決めている！</a:t>
            </a:r>
            <a:br>
              <a:rPr lang="en-US" altLang="ja-JP" dirty="0"/>
            </a:br>
            <a:endParaRPr kumimoji="1" lang="ja-JP" altLang="en-US" dirty="0"/>
          </a:p>
        </p:txBody>
      </p:sp>
      <p:pic>
        <p:nvPicPr>
          <p:cNvPr id="4" name="図 3">
            <a:extLst>
              <a:ext uri="{FF2B5EF4-FFF2-40B4-BE49-F238E27FC236}">
                <a16:creationId xmlns:a16="http://schemas.microsoft.com/office/drawing/2014/main" id="{47207AC5-B94C-42EB-97D1-F2C611ED8A8B}"/>
              </a:ext>
            </a:extLst>
          </p:cNvPr>
          <p:cNvPicPr>
            <a:picLocks noChangeAspect="1"/>
          </p:cNvPicPr>
          <p:nvPr/>
        </p:nvPicPr>
        <p:blipFill>
          <a:blip r:embed="rId4"/>
          <a:stretch>
            <a:fillRect/>
          </a:stretch>
        </p:blipFill>
        <p:spPr>
          <a:xfrm>
            <a:off x="5058244" y="1975945"/>
            <a:ext cx="7110854" cy="3730284"/>
          </a:xfrm>
          <a:prstGeom prst="rect">
            <a:avLst/>
          </a:prstGeom>
        </p:spPr>
      </p:pic>
      <p:sp>
        <p:nvSpPr>
          <p:cNvPr id="5" name="テキスト ボックス 4">
            <a:extLst>
              <a:ext uri="{FF2B5EF4-FFF2-40B4-BE49-F238E27FC236}">
                <a16:creationId xmlns:a16="http://schemas.microsoft.com/office/drawing/2014/main" id="{CFD2E620-2561-4561-B4A7-B72C2AF5D6BB}"/>
              </a:ext>
            </a:extLst>
          </p:cNvPr>
          <p:cNvSpPr txBox="1"/>
          <p:nvPr/>
        </p:nvSpPr>
        <p:spPr>
          <a:xfrm>
            <a:off x="1713903" y="299021"/>
            <a:ext cx="8412880" cy="646331"/>
          </a:xfrm>
          <a:prstGeom prst="rect">
            <a:avLst/>
          </a:prstGeom>
          <a:solidFill>
            <a:schemeClr val="accent4">
              <a:lumMod val="20000"/>
              <a:lumOff val="80000"/>
            </a:schemeClr>
          </a:solidFill>
        </p:spPr>
        <p:txBody>
          <a:bodyPr wrap="none" rtlCol="0">
            <a:spAutoFit/>
          </a:bodyPr>
          <a:lstStyle/>
          <a:p>
            <a:r>
              <a:rPr kumimoji="1" lang="ja-JP" altLang="en-US" sz="3600" b="1" dirty="0"/>
              <a:t>③有機化学</a:t>
            </a:r>
            <a:r>
              <a:rPr kumimoji="1" lang="en-US" altLang="ja-JP" sz="3600" b="1" dirty="0"/>
              <a:t>(Organic Chemistry)</a:t>
            </a:r>
            <a:r>
              <a:rPr lang="ja-JP" altLang="en-US" sz="3600" b="1" dirty="0"/>
              <a:t>の基礎</a:t>
            </a:r>
            <a:endParaRPr kumimoji="1" lang="ja-JP" altLang="en-US" sz="3600" b="1" dirty="0"/>
          </a:p>
        </p:txBody>
      </p:sp>
      <p:pic>
        <p:nvPicPr>
          <p:cNvPr id="6" name="図 5">
            <a:extLst>
              <a:ext uri="{FF2B5EF4-FFF2-40B4-BE49-F238E27FC236}">
                <a16:creationId xmlns:a16="http://schemas.microsoft.com/office/drawing/2014/main" id="{744919A7-06E9-4D69-9253-4B69D0F05EBF}"/>
              </a:ext>
            </a:extLst>
          </p:cNvPr>
          <p:cNvPicPr>
            <a:picLocks noChangeAspect="1"/>
          </p:cNvPicPr>
          <p:nvPr/>
        </p:nvPicPr>
        <p:blipFill>
          <a:blip r:embed="rId5"/>
          <a:stretch>
            <a:fillRect/>
          </a:stretch>
        </p:blipFill>
        <p:spPr>
          <a:xfrm>
            <a:off x="1017386" y="1577202"/>
            <a:ext cx="4040858" cy="2893367"/>
          </a:xfrm>
          <a:prstGeom prst="rect">
            <a:avLst/>
          </a:prstGeom>
        </p:spPr>
      </p:pic>
      <p:cxnSp>
        <p:nvCxnSpPr>
          <p:cNvPr id="7" name="直線矢印コネクタ 6">
            <a:extLst>
              <a:ext uri="{FF2B5EF4-FFF2-40B4-BE49-F238E27FC236}">
                <a16:creationId xmlns:a16="http://schemas.microsoft.com/office/drawing/2014/main" id="{DA353941-3E8B-4600-B753-D3BA3113E384}"/>
              </a:ext>
            </a:extLst>
          </p:cNvPr>
          <p:cNvCxnSpPr/>
          <p:nvPr/>
        </p:nvCxnSpPr>
        <p:spPr>
          <a:xfrm>
            <a:off x="2685969" y="4120069"/>
            <a:ext cx="0" cy="10329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831733A-A74A-449F-945A-B408F1C2F747}"/>
              </a:ext>
            </a:extLst>
          </p:cNvPr>
          <p:cNvSpPr txBox="1"/>
          <p:nvPr/>
        </p:nvSpPr>
        <p:spPr>
          <a:xfrm>
            <a:off x="1202559" y="5311635"/>
            <a:ext cx="3670511" cy="461665"/>
          </a:xfrm>
          <a:prstGeom prst="rect">
            <a:avLst/>
          </a:prstGeom>
          <a:noFill/>
        </p:spPr>
        <p:txBody>
          <a:bodyPr wrap="square" rtlCol="0">
            <a:spAutoFit/>
          </a:bodyPr>
          <a:lstStyle/>
          <a:p>
            <a:r>
              <a:rPr kumimoji="1" lang="ja-JP" altLang="en-US" sz="2400" b="1" dirty="0"/>
              <a:t>最外核電子 </a:t>
            </a:r>
            <a:r>
              <a:rPr kumimoji="1" lang="en-US" altLang="ja-JP" sz="2400" b="1" dirty="0"/>
              <a:t>(</a:t>
            </a:r>
            <a:r>
              <a:rPr lang="ja-JP" altLang="en-US" sz="2400" b="1" dirty="0"/>
              <a:t>価電子</a:t>
            </a:r>
            <a:r>
              <a:rPr kumimoji="1" lang="en-US" altLang="ja-JP" sz="2400" b="1" dirty="0"/>
              <a:t>)</a:t>
            </a:r>
            <a:endParaRPr kumimoji="1" lang="ja-JP" altLang="en-US" sz="2400" b="1" dirty="0"/>
          </a:p>
        </p:txBody>
      </p:sp>
      <p:sp>
        <p:nvSpPr>
          <p:cNvPr id="9" name="テキスト ボックス 8">
            <a:extLst>
              <a:ext uri="{FF2B5EF4-FFF2-40B4-BE49-F238E27FC236}">
                <a16:creationId xmlns:a16="http://schemas.microsoft.com/office/drawing/2014/main" id="{6AE3843F-92B5-4B5A-9970-A3AA8D223949}"/>
              </a:ext>
            </a:extLst>
          </p:cNvPr>
          <p:cNvSpPr txBox="1"/>
          <p:nvPr/>
        </p:nvSpPr>
        <p:spPr>
          <a:xfrm>
            <a:off x="442061" y="1239260"/>
            <a:ext cx="10657490" cy="461665"/>
          </a:xfrm>
          <a:prstGeom prst="rect">
            <a:avLst/>
          </a:prstGeom>
          <a:noFill/>
        </p:spPr>
        <p:txBody>
          <a:bodyPr wrap="square" rtlCol="0">
            <a:spAutoFit/>
          </a:bodyPr>
          <a:lstStyle/>
          <a:p>
            <a:r>
              <a:rPr lang="ja-JP" altLang="en-US" sz="2400" b="1" dirty="0"/>
              <a:t>～高校化学の復習～</a:t>
            </a:r>
            <a:endParaRPr lang="en-US" altLang="ja-JP" sz="2400" b="1" dirty="0"/>
          </a:p>
        </p:txBody>
      </p:sp>
    </p:spTree>
    <p:custDataLst>
      <p:tags r:id="rId1"/>
    </p:custDataLst>
    <p:extLst>
      <p:ext uri="{BB962C8B-B14F-4D97-AF65-F5344CB8AC3E}">
        <p14:creationId xmlns:p14="http://schemas.microsoft.com/office/powerpoint/2010/main" val="1334359599"/>
      </p:ext>
    </p:extLst>
  </p:cSld>
  <p:clrMapOvr>
    <a:masterClrMapping/>
  </p:clrMapOvr>
  <mc:AlternateContent xmlns:mc="http://schemas.openxmlformats.org/markup-compatibility/2006" xmlns:p14="http://schemas.microsoft.com/office/powerpoint/2010/main">
    <mc:Choice Requires="p14">
      <p:transition spd="slow" p14:dur="2000" advTm="59659"/>
    </mc:Choice>
    <mc:Fallback xmlns="">
      <p:transition spd="slow" advTm="596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68D870-A8DE-491C-A0D3-5B735A5B65A6}"/>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a:t>
            </a:r>
            <a:r>
              <a:rPr lang="ja-JP" altLang="en-US" sz="3600" b="1" dirty="0"/>
              <a:t>有機化学の基礎</a:t>
            </a:r>
            <a:endParaRPr kumimoji="1" lang="ja-JP" altLang="en-US" sz="3600" b="1" dirty="0"/>
          </a:p>
        </p:txBody>
      </p:sp>
      <p:sp>
        <p:nvSpPr>
          <p:cNvPr id="3" name="テキスト ボックス 2">
            <a:extLst>
              <a:ext uri="{FF2B5EF4-FFF2-40B4-BE49-F238E27FC236}">
                <a16:creationId xmlns:a16="http://schemas.microsoft.com/office/drawing/2014/main" id="{CC5C8B5C-4BB3-4A82-B8F8-788490605604}"/>
              </a:ext>
            </a:extLst>
          </p:cNvPr>
          <p:cNvSpPr txBox="1"/>
          <p:nvPr/>
        </p:nvSpPr>
        <p:spPr>
          <a:xfrm>
            <a:off x="987972" y="1158640"/>
            <a:ext cx="10657490" cy="461665"/>
          </a:xfrm>
          <a:prstGeom prst="rect">
            <a:avLst/>
          </a:prstGeom>
          <a:noFill/>
        </p:spPr>
        <p:txBody>
          <a:bodyPr wrap="square" rtlCol="0">
            <a:spAutoFit/>
          </a:bodyPr>
          <a:lstStyle/>
          <a:p>
            <a:r>
              <a:rPr lang="ja-JP" altLang="en-US" sz="2400" b="1" dirty="0"/>
              <a:t>～高校化学の復習～</a:t>
            </a:r>
            <a:endParaRPr lang="en-US" altLang="ja-JP" sz="2400" b="1" dirty="0"/>
          </a:p>
        </p:txBody>
      </p:sp>
      <p:sp>
        <p:nvSpPr>
          <p:cNvPr id="7" name="テキスト ボックス 6">
            <a:extLst>
              <a:ext uri="{FF2B5EF4-FFF2-40B4-BE49-F238E27FC236}">
                <a16:creationId xmlns:a16="http://schemas.microsoft.com/office/drawing/2014/main" id="{CD68A2D6-EA37-4F1D-8451-71C443ACB85A}"/>
              </a:ext>
            </a:extLst>
          </p:cNvPr>
          <p:cNvSpPr txBox="1"/>
          <p:nvPr/>
        </p:nvSpPr>
        <p:spPr>
          <a:xfrm>
            <a:off x="1608082" y="6581001"/>
            <a:ext cx="13106400" cy="276999"/>
          </a:xfrm>
          <a:prstGeom prst="rect">
            <a:avLst/>
          </a:prstGeom>
          <a:noFill/>
        </p:spPr>
        <p:txBody>
          <a:bodyPr wrap="square">
            <a:spAutoFit/>
          </a:bodyPr>
          <a:lstStyle/>
          <a:p>
            <a:r>
              <a:rPr lang="ja-JP" altLang="en-US" sz="1200" dirty="0"/>
              <a:t>画像拝借：</a:t>
            </a:r>
            <a:r>
              <a:rPr lang="en-US" altLang="ja-JP" sz="1200" dirty="0"/>
              <a:t>https://www.hamajima.co.jp/bio/2015/01/19/%E3%82%A4%E3%82%AA%E3%83%B3%E3%81%A8%E7%94%9F%E7%89%A9%E5%AD%A6/</a:t>
            </a:r>
            <a:endParaRPr lang="ja-JP" altLang="en-US" sz="1200" dirty="0"/>
          </a:p>
        </p:txBody>
      </p:sp>
      <p:sp>
        <p:nvSpPr>
          <p:cNvPr id="9" name="テキスト ボックス 8">
            <a:extLst>
              <a:ext uri="{FF2B5EF4-FFF2-40B4-BE49-F238E27FC236}">
                <a16:creationId xmlns:a16="http://schemas.microsoft.com/office/drawing/2014/main" id="{DBBA390D-656F-4445-8175-5CCAA69A4DB1}"/>
              </a:ext>
            </a:extLst>
          </p:cNvPr>
          <p:cNvSpPr txBox="1"/>
          <p:nvPr/>
        </p:nvSpPr>
        <p:spPr>
          <a:xfrm>
            <a:off x="987972" y="1792609"/>
            <a:ext cx="10216056" cy="830997"/>
          </a:xfrm>
          <a:prstGeom prst="rect">
            <a:avLst/>
          </a:prstGeom>
          <a:noFill/>
        </p:spPr>
        <p:txBody>
          <a:bodyPr wrap="square" rtlCol="0">
            <a:spAutoFit/>
          </a:bodyPr>
          <a:lstStyle/>
          <a:p>
            <a:r>
              <a:rPr kumimoji="1" lang="ja-JP" altLang="en-US" sz="2400" b="1" u="sng" dirty="0"/>
              <a:t>原子は最外殻がすべて電子で満たされる</a:t>
            </a:r>
            <a:r>
              <a:rPr kumimoji="1" lang="ja-JP" altLang="en-US" sz="2400" b="1" dirty="0"/>
              <a:t>と、安定化する。</a:t>
            </a:r>
            <a:endParaRPr kumimoji="1" lang="en-US" altLang="ja-JP" sz="2400" b="1" dirty="0"/>
          </a:p>
          <a:p>
            <a:endParaRPr kumimoji="1" lang="ja-JP" altLang="en-US" sz="2400" b="1" dirty="0"/>
          </a:p>
        </p:txBody>
      </p:sp>
      <p:sp>
        <p:nvSpPr>
          <p:cNvPr id="6" name="テキスト ボックス 5">
            <a:extLst>
              <a:ext uri="{FF2B5EF4-FFF2-40B4-BE49-F238E27FC236}">
                <a16:creationId xmlns:a16="http://schemas.microsoft.com/office/drawing/2014/main" id="{35FA6C57-D44B-4B90-8D9F-DAB0B0D83617}"/>
              </a:ext>
            </a:extLst>
          </p:cNvPr>
          <p:cNvSpPr txBox="1"/>
          <p:nvPr/>
        </p:nvSpPr>
        <p:spPr>
          <a:xfrm>
            <a:off x="7248780" y="2208107"/>
            <a:ext cx="4722501" cy="1200329"/>
          </a:xfrm>
          <a:prstGeom prst="rect">
            <a:avLst/>
          </a:prstGeom>
          <a:noFill/>
        </p:spPr>
        <p:txBody>
          <a:bodyPr wrap="square" rtlCol="0">
            <a:spAutoFit/>
          </a:bodyPr>
          <a:lstStyle/>
          <a:p>
            <a:r>
              <a:rPr kumimoji="1" lang="ja-JP" altLang="en-US" sz="2400" b="1" dirty="0">
                <a:solidFill>
                  <a:srgbClr val="FF0000"/>
                </a:solidFill>
              </a:rPr>
              <a:t>閉殻構造</a:t>
            </a:r>
            <a:endParaRPr kumimoji="1" lang="en-US" altLang="ja-JP" sz="2400" b="1" dirty="0">
              <a:solidFill>
                <a:srgbClr val="FF0000"/>
              </a:solidFill>
            </a:endParaRPr>
          </a:p>
          <a:p>
            <a:r>
              <a:rPr lang="ja-JP" altLang="en-US" sz="2400" b="1" dirty="0">
                <a:solidFill>
                  <a:srgbClr val="FF0000"/>
                </a:solidFill>
              </a:rPr>
              <a:t>　＝希ガスと同じ電子配置</a:t>
            </a:r>
            <a:endParaRPr kumimoji="1" lang="en-US" altLang="ja-JP" sz="2400" b="1" dirty="0">
              <a:solidFill>
                <a:srgbClr val="FF0000"/>
              </a:solidFill>
            </a:endParaRPr>
          </a:p>
          <a:p>
            <a:endParaRPr lang="en-US" altLang="ja-JP" sz="2400" b="1" dirty="0">
              <a:solidFill>
                <a:srgbClr val="FF0000"/>
              </a:solidFill>
            </a:endParaRPr>
          </a:p>
        </p:txBody>
      </p:sp>
      <p:pic>
        <p:nvPicPr>
          <p:cNvPr id="35" name="図 34">
            <a:extLst>
              <a:ext uri="{FF2B5EF4-FFF2-40B4-BE49-F238E27FC236}">
                <a16:creationId xmlns:a16="http://schemas.microsoft.com/office/drawing/2014/main" id="{AFE29BE0-A64A-4B6C-932B-0C206D59166B}"/>
              </a:ext>
            </a:extLst>
          </p:cNvPr>
          <p:cNvPicPr>
            <a:picLocks noChangeAspect="1"/>
          </p:cNvPicPr>
          <p:nvPr/>
        </p:nvPicPr>
        <p:blipFill>
          <a:blip r:embed="rId3"/>
          <a:stretch>
            <a:fillRect/>
          </a:stretch>
        </p:blipFill>
        <p:spPr>
          <a:xfrm>
            <a:off x="880733" y="2248559"/>
            <a:ext cx="5866910" cy="2270777"/>
          </a:xfrm>
          <a:prstGeom prst="rect">
            <a:avLst/>
          </a:prstGeom>
        </p:spPr>
      </p:pic>
      <p:pic>
        <p:nvPicPr>
          <p:cNvPr id="37" name="図 36">
            <a:extLst>
              <a:ext uri="{FF2B5EF4-FFF2-40B4-BE49-F238E27FC236}">
                <a16:creationId xmlns:a16="http://schemas.microsoft.com/office/drawing/2014/main" id="{09DC3A0E-1D88-43E2-A5E6-00AE1D89E556}"/>
              </a:ext>
            </a:extLst>
          </p:cNvPr>
          <p:cNvPicPr>
            <a:picLocks noChangeAspect="1"/>
          </p:cNvPicPr>
          <p:nvPr/>
        </p:nvPicPr>
        <p:blipFill>
          <a:blip r:embed="rId4"/>
          <a:stretch>
            <a:fillRect/>
          </a:stretch>
        </p:blipFill>
        <p:spPr>
          <a:xfrm>
            <a:off x="977462" y="4409746"/>
            <a:ext cx="5822731" cy="2173584"/>
          </a:xfrm>
          <a:prstGeom prst="rect">
            <a:avLst/>
          </a:prstGeom>
        </p:spPr>
      </p:pic>
      <p:sp>
        <p:nvSpPr>
          <p:cNvPr id="38" name="テキスト ボックス 37">
            <a:extLst>
              <a:ext uri="{FF2B5EF4-FFF2-40B4-BE49-F238E27FC236}">
                <a16:creationId xmlns:a16="http://schemas.microsoft.com/office/drawing/2014/main" id="{F615321E-2BA1-4094-83AC-7E1ACDAC9062}"/>
              </a:ext>
            </a:extLst>
          </p:cNvPr>
          <p:cNvSpPr txBox="1"/>
          <p:nvPr/>
        </p:nvSpPr>
        <p:spPr>
          <a:xfrm>
            <a:off x="7248780" y="3563557"/>
            <a:ext cx="3773214" cy="923330"/>
          </a:xfrm>
          <a:prstGeom prst="rect">
            <a:avLst/>
          </a:prstGeom>
          <a:noFill/>
        </p:spPr>
        <p:txBody>
          <a:bodyPr wrap="square" rtlCol="0">
            <a:spAutoFit/>
          </a:bodyPr>
          <a:lstStyle/>
          <a:p>
            <a:r>
              <a:rPr kumimoji="1" lang="ja-JP" altLang="en-US" b="1" dirty="0"/>
              <a:t>特に最外殻に電子が</a:t>
            </a:r>
            <a:r>
              <a:rPr kumimoji="1" lang="en-US" altLang="ja-JP" b="1" dirty="0"/>
              <a:t>8</a:t>
            </a:r>
            <a:r>
              <a:rPr kumimoji="1" lang="ja-JP" altLang="en-US" b="1" dirty="0"/>
              <a:t>つあることで</a:t>
            </a:r>
            <a:endParaRPr kumimoji="1" lang="en-US" altLang="ja-JP" b="1" dirty="0"/>
          </a:p>
          <a:p>
            <a:r>
              <a:rPr kumimoji="1" lang="ja-JP" altLang="en-US" b="1" dirty="0"/>
              <a:t>イオンや化合物が安定化することを</a:t>
            </a:r>
            <a:r>
              <a:rPr kumimoji="1" lang="ja-JP" altLang="en-US" b="1" dirty="0">
                <a:solidFill>
                  <a:srgbClr val="FF0000"/>
                </a:solidFill>
              </a:rPr>
              <a:t>オクテット則と</a:t>
            </a:r>
            <a:r>
              <a:rPr kumimoji="1" lang="ja-JP" altLang="en-US" b="1" dirty="0"/>
              <a:t>いう</a:t>
            </a:r>
          </a:p>
        </p:txBody>
      </p:sp>
    </p:spTree>
    <p:extLst>
      <p:ext uri="{BB962C8B-B14F-4D97-AF65-F5344CB8AC3E}">
        <p14:creationId xmlns:p14="http://schemas.microsoft.com/office/powerpoint/2010/main" val="2940641978"/>
      </p:ext>
    </p:extLst>
  </p:cSld>
  <p:clrMapOvr>
    <a:masterClrMapping/>
  </p:clrMapOvr>
  <mc:AlternateContent xmlns:mc="http://schemas.openxmlformats.org/markup-compatibility/2006" xmlns:p14="http://schemas.microsoft.com/office/powerpoint/2010/main">
    <mc:Choice Requires="p14">
      <p:transition spd="slow" p14:dur="2000" advTm="111374"/>
    </mc:Choice>
    <mc:Fallback xmlns="">
      <p:transition spd="slow" advTm="11137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B3412DE4-FDFD-4D7E-8FAC-59CEF6AA0C01}"/>
              </a:ext>
            </a:extLst>
          </p:cNvPr>
          <p:cNvSpPr/>
          <p:nvPr/>
        </p:nvSpPr>
        <p:spPr>
          <a:xfrm>
            <a:off x="9331207" y="2050288"/>
            <a:ext cx="2642054" cy="30811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EA18060F-D0DB-4605-81CD-E9A6D8A78DEB}"/>
              </a:ext>
            </a:extLst>
          </p:cNvPr>
          <p:cNvPicPr>
            <a:picLocks noChangeAspect="1"/>
          </p:cNvPicPr>
          <p:nvPr/>
        </p:nvPicPr>
        <p:blipFill>
          <a:blip r:embed="rId3"/>
          <a:stretch>
            <a:fillRect/>
          </a:stretch>
        </p:blipFill>
        <p:spPr>
          <a:xfrm>
            <a:off x="2364513" y="2105810"/>
            <a:ext cx="5753183" cy="4752190"/>
          </a:xfrm>
          <a:prstGeom prst="rect">
            <a:avLst/>
          </a:prstGeom>
        </p:spPr>
      </p:pic>
      <p:sp>
        <p:nvSpPr>
          <p:cNvPr id="4" name="テキスト ボックス 3">
            <a:extLst>
              <a:ext uri="{FF2B5EF4-FFF2-40B4-BE49-F238E27FC236}">
                <a16:creationId xmlns:a16="http://schemas.microsoft.com/office/drawing/2014/main" id="{E6CAA75C-D979-42CF-B55E-6455D6A5DF5E}"/>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a:t>
            </a:r>
            <a:r>
              <a:rPr lang="ja-JP" altLang="en-US" sz="3600" b="1" dirty="0"/>
              <a:t>有機化学の基礎</a:t>
            </a:r>
            <a:endParaRPr kumimoji="1" lang="ja-JP" altLang="en-US" sz="3600" b="1" dirty="0"/>
          </a:p>
        </p:txBody>
      </p:sp>
      <p:sp>
        <p:nvSpPr>
          <p:cNvPr id="5" name="テキスト ボックス 4">
            <a:extLst>
              <a:ext uri="{FF2B5EF4-FFF2-40B4-BE49-F238E27FC236}">
                <a16:creationId xmlns:a16="http://schemas.microsoft.com/office/drawing/2014/main" id="{A8687A10-5406-4482-AB3D-726D53BB86E3}"/>
              </a:ext>
            </a:extLst>
          </p:cNvPr>
          <p:cNvSpPr txBox="1"/>
          <p:nvPr/>
        </p:nvSpPr>
        <p:spPr>
          <a:xfrm>
            <a:off x="840828" y="1051996"/>
            <a:ext cx="10657490" cy="461665"/>
          </a:xfrm>
          <a:prstGeom prst="rect">
            <a:avLst/>
          </a:prstGeom>
          <a:noFill/>
        </p:spPr>
        <p:txBody>
          <a:bodyPr wrap="square" rtlCol="0">
            <a:spAutoFit/>
          </a:bodyPr>
          <a:lstStyle/>
          <a:p>
            <a:r>
              <a:rPr lang="ja-JP" altLang="en-US" sz="2400" b="1" dirty="0"/>
              <a:t>～高校化学の復習～</a:t>
            </a:r>
            <a:endParaRPr lang="en-US" altLang="ja-JP" sz="2400" b="1" dirty="0"/>
          </a:p>
        </p:txBody>
      </p:sp>
      <p:sp>
        <p:nvSpPr>
          <p:cNvPr id="6" name="テキスト ボックス 5">
            <a:extLst>
              <a:ext uri="{FF2B5EF4-FFF2-40B4-BE49-F238E27FC236}">
                <a16:creationId xmlns:a16="http://schemas.microsoft.com/office/drawing/2014/main" id="{E954E4BF-BB6D-408D-822F-A613F7F8ABB4}"/>
              </a:ext>
            </a:extLst>
          </p:cNvPr>
          <p:cNvSpPr txBox="1"/>
          <p:nvPr/>
        </p:nvSpPr>
        <p:spPr>
          <a:xfrm>
            <a:off x="1376855" y="1494352"/>
            <a:ext cx="10216056" cy="461665"/>
          </a:xfrm>
          <a:prstGeom prst="rect">
            <a:avLst/>
          </a:prstGeom>
          <a:noFill/>
        </p:spPr>
        <p:txBody>
          <a:bodyPr wrap="square" rtlCol="0">
            <a:spAutoFit/>
          </a:bodyPr>
          <a:lstStyle/>
          <a:p>
            <a:r>
              <a:rPr lang="ja-JP" altLang="en-US" sz="2400" b="1" dirty="0"/>
              <a:t>周期表と元素の性質</a:t>
            </a:r>
            <a:endParaRPr kumimoji="1" lang="ja-JP" altLang="en-US" sz="2400" b="1" dirty="0"/>
          </a:p>
        </p:txBody>
      </p:sp>
      <p:sp>
        <p:nvSpPr>
          <p:cNvPr id="7" name="正方形/長方形 6">
            <a:extLst>
              <a:ext uri="{FF2B5EF4-FFF2-40B4-BE49-F238E27FC236}">
                <a16:creationId xmlns:a16="http://schemas.microsoft.com/office/drawing/2014/main" id="{D032D63A-4DF1-48B1-944E-C1C7F0B89ED7}"/>
              </a:ext>
            </a:extLst>
          </p:cNvPr>
          <p:cNvSpPr/>
          <p:nvPr/>
        </p:nvSpPr>
        <p:spPr>
          <a:xfrm>
            <a:off x="2746910" y="3142592"/>
            <a:ext cx="1681655" cy="1797269"/>
          </a:xfrm>
          <a:prstGeom prst="rect">
            <a:avLst/>
          </a:prstGeom>
          <a:noFill/>
          <a:ln w="3810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EF55D18-EFA6-4F31-A041-FEE627B657AB}"/>
              </a:ext>
            </a:extLst>
          </p:cNvPr>
          <p:cNvSpPr/>
          <p:nvPr/>
        </p:nvSpPr>
        <p:spPr>
          <a:xfrm>
            <a:off x="5064798" y="3142592"/>
            <a:ext cx="1681655" cy="1797269"/>
          </a:xfrm>
          <a:prstGeom prst="rect">
            <a:avLst/>
          </a:prstGeom>
          <a:noFill/>
          <a:ln w="3810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2B58D68-6558-49D9-A404-9724E596DA18}"/>
              </a:ext>
            </a:extLst>
          </p:cNvPr>
          <p:cNvSpPr txBox="1"/>
          <p:nvPr/>
        </p:nvSpPr>
        <p:spPr>
          <a:xfrm>
            <a:off x="119072" y="4346027"/>
            <a:ext cx="2551208" cy="646331"/>
          </a:xfrm>
          <a:prstGeom prst="rect">
            <a:avLst/>
          </a:prstGeom>
          <a:noFill/>
        </p:spPr>
        <p:txBody>
          <a:bodyPr wrap="square" rtlCol="0">
            <a:spAutoFit/>
          </a:bodyPr>
          <a:lstStyle/>
          <a:p>
            <a:r>
              <a:rPr kumimoji="1" lang="ja-JP" altLang="en-US" b="1" dirty="0">
                <a:solidFill>
                  <a:schemeClr val="accent4">
                    <a:lumMod val="75000"/>
                  </a:schemeClr>
                </a:solidFill>
              </a:rPr>
              <a:t>電子を</a:t>
            </a:r>
            <a:r>
              <a:rPr kumimoji="1" lang="en-US" altLang="ja-JP" b="1" dirty="0">
                <a:solidFill>
                  <a:schemeClr val="accent4">
                    <a:lumMod val="75000"/>
                  </a:schemeClr>
                </a:solidFill>
              </a:rPr>
              <a:t>1~3</a:t>
            </a:r>
            <a:r>
              <a:rPr kumimoji="1" lang="ja-JP" altLang="en-US" b="1" dirty="0">
                <a:solidFill>
                  <a:schemeClr val="accent4">
                    <a:lumMod val="75000"/>
                  </a:schemeClr>
                </a:solidFill>
              </a:rPr>
              <a:t>つ放出することで閉殻構造を取る</a:t>
            </a:r>
          </a:p>
        </p:txBody>
      </p:sp>
      <p:sp>
        <p:nvSpPr>
          <p:cNvPr id="10" name="テキスト ボックス 9">
            <a:extLst>
              <a:ext uri="{FF2B5EF4-FFF2-40B4-BE49-F238E27FC236}">
                <a16:creationId xmlns:a16="http://schemas.microsoft.com/office/drawing/2014/main" id="{5B55599A-3DDF-42B8-9A33-0D985A9BB60B}"/>
              </a:ext>
            </a:extLst>
          </p:cNvPr>
          <p:cNvSpPr txBox="1"/>
          <p:nvPr/>
        </p:nvSpPr>
        <p:spPr>
          <a:xfrm>
            <a:off x="6918722" y="4346027"/>
            <a:ext cx="2551208" cy="646331"/>
          </a:xfrm>
          <a:prstGeom prst="rect">
            <a:avLst/>
          </a:prstGeom>
          <a:noFill/>
        </p:spPr>
        <p:txBody>
          <a:bodyPr wrap="square" rtlCol="0">
            <a:spAutoFit/>
          </a:bodyPr>
          <a:lstStyle/>
          <a:p>
            <a:r>
              <a:rPr kumimoji="1" lang="ja-JP" altLang="en-US" b="1" dirty="0">
                <a:solidFill>
                  <a:schemeClr val="accent1">
                    <a:lumMod val="75000"/>
                  </a:schemeClr>
                </a:solidFill>
              </a:rPr>
              <a:t>電子を</a:t>
            </a:r>
            <a:r>
              <a:rPr kumimoji="1" lang="en-US" altLang="ja-JP" b="1" dirty="0">
                <a:solidFill>
                  <a:schemeClr val="accent1">
                    <a:lumMod val="75000"/>
                  </a:schemeClr>
                </a:solidFill>
              </a:rPr>
              <a:t>1~3</a:t>
            </a:r>
            <a:r>
              <a:rPr kumimoji="1" lang="ja-JP" altLang="en-US" b="1" dirty="0">
                <a:solidFill>
                  <a:schemeClr val="accent1">
                    <a:lumMod val="75000"/>
                  </a:schemeClr>
                </a:solidFill>
              </a:rPr>
              <a:t>つ受け取ることで閉殻構造を取る</a:t>
            </a:r>
          </a:p>
        </p:txBody>
      </p:sp>
      <p:sp>
        <p:nvSpPr>
          <p:cNvPr id="11" name="正方形/長方形 10">
            <a:extLst>
              <a:ext uri="{FF2B5EF4-FFF2-40B4-BE49-F238E27FC236}">
                <a16:creationId xmlns:a16="http://schemas.microsoft.com/office/drawing/2014/main" id="{477E1CCC-0564-4913-9146-E25DF3BE965B}"/>
              </a:ext>
            </a:extLst>
          </p:cNvPr>
          <p:cNvSpPr/>
          <p:nvPr/>
        </p:nvSpPr>
        <p:spPr>
          <a:xfrm>
            <a:off x="3913558" y="5549462"/>
            <a:ext cx="1429407" cy="3468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292B1D9-F67A-499A-B360-0922CE46957D}"/>
              </a:ext>
            </a:extLst>
          </p:cNvPr>
          <p:cNvSpPr/>
          <p:nvPr/>
        </p:nvSpPr>
        <p:spPr>
          <a:xfrm>
            <a:off x="7272170" y="2635624"/>
            <a:ext cx="645459" cy="156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F34C865-5846-46BC-A161-E0C41F021BF9}"/>
              </a:ext>
            </a:extLst>
          </p:cNvPr>
          <p:cNvSpPr txBox="1"/>
          <p:nvPr/>
        </p:nvSpPr>
        <p:spPr>
          <a:xfrm>
            <a:off x="8073109" y="2660601"/>
            <a:ext cx="974404" cy="369332"/>
          </a:xfrm>
          <a:prstGeom prst="rect">
            <a:avLst/>
          </a:prstGeom>
          <a:noFill/>
        </p:spPr>
        <p:txBody>
          <a:bodyPr wrap="square" rtlCol="0">
            <a:spAutoFit/>
          </a:bodyPr>
          <a:lstStyle/>
          <a:p>
            <a:r>
              <a:rPr kumimoji="1" lang="ja-JP" altLang="en-US" b="1" dirty="0">
                <a:solidFill>
                  <a:srgbClr val="FF0000"/>
                </a:solidFill>
              </a:rPr>
              <a:t>希ガス</a:t>
            </a:r>
          </a:p>
        </p:txBody>
      </p:sp>
      <p:sp>
        <p:nvSpPr>
          <p:cNvPr id="14" name="テキスト ボックス 13">
            <a:extLst>
              <a:ext uri="{FF2B5EF4-FFF2-40B4-BE49-F238E27FC236}">
                <a16:creationId xmlns:a16="http://schemas.microsoft.com/office/drawing/2014/main" id="{EEECC6EF-EB9C-48F4-881C-2ADC87F49689}"/>
              </a:ext>
            </a:extLst>
          </p:cNvPr>
          <p:cNvSpPr txBox="1"/>
          <p:nvPr/>
        </p:nvSpPr>
        <p:spPr>
          <a:xfrm>
            <a:off x="10106337" y="2717241"/>
            <a:ext cx="1056476" cy="1015663"/>
          </a:xfrm>
          <a:prstGeom prst="rect">
            <a:avLst/>
          </a:prstGeom>
          <a:noFill/>
        </p:spPr>
        <p:txBody>
          <a:bodyPr wrap="square" rtlCol="0">
            <a:spAutoFit/>
          </a:bodyPr>
          <a:lstStyle/>
          <a:p>
            <a:r>
              <a:rPr kumimoji="1" lang="en-US" altLang="ja-JP" sz="6000" b="1" dirty="0"/>
              <a:t>C</a:t>
            </a:r>
            <a:endParaRPr kumimoji="1" lang="ja-JP" altLang="en-US" sz="6000" b="1" dirty="0"/>
          </a:p>
        </p:txBody>
      </p:sp>
      <p:sp>
        <p:nvSpPr>
          <p:cNvPr id="15" name="矢印: 下カーブ 14">
            <a:extLst>
              <a:ext uri="{FF2B5EF4-FFF2-40B4-BE49-F238E27FC236}">
                <a16:creationId xmlns:a16="http://schemas.microsoft.com/office/drawing/2014/main" id="{C4E66748-B235-4853-B8D4-0F283FDF820D}"/>
              </a:ext>
            </a:extLst>
          </p:cNvPr>
          <p:cNvSpPr/>
          <p:nvPr/>
        </p:nvSpPr>
        <p:spPr>
          <a:xfrm>
            <a:off x="9531275" y="2528047"/>
            <a:ext cx="742278" cy="3172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カーブ 15">
            <a:extLst>
              <a:ext uri="{FF2B5EF4-FFF2-40B4-BE49-F238E27FC236}">
                <a16:creationId xmlns:a16="http://schemas.microsoft.com/office/drawing/2014/main" id="{A3429A9C-9537-4343-8800-183F1AD84596}"/>
              </a:ext>
            </a:extLst>
          </p:cNvPr>
          <p:cNvSpPr/>
          <p:nvPr/>
        </p:nvSpPr>
        <p:spPr>
          <a:xfrm>
            <a:off x="10718765" y="2491330"/>
            <a:ext cx="742278" cy="3172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121428C7-F12E-43A4-9D5A-ED6E04C5E304}"/>
              </a:ext>
            </a:extLst>
          </p:cNvPr>
          <p:cNvSpPr txBox="1"/>
          <p:nvPr/>
        </p:nvSpPr>
        <p:spPr>
          <a:xfrm>
            <a:off x="9331207" y="2050288"/>
            <a:ext cx="942345" cy="369332"/>
          </a:xfrm>
          <a:prstGeom prst="rect">
            <a:avLst/>
          </a:prstGeom>
          <a:noFill/>
        </p:spPr>
        <p:txBody>
          <a:bodyPr wrap="square" rtlCol="0">
            <a:spAutoFit/>
          </a:bodyPr>
          <a:lstStyle/>
          <a:p>
            <a:r>
              <a:rPr kumimoji="1" lang="en-US" altLang="ja-JP" dirty="0"/>
              <a:t>+4e?</a:t>
            </a:r>
            <a:endParaRPr kumimoji="1" lang="ja-JP" altLang="en-US" dirty="0"/>
          </a:p>
        </p:txBody>
      </p:sp>
      <p:sp>
        <p:nvSpPr>
          <p:cNvPr id="18" name="テキスト ボックス 17">
            <a:extLst>
              <a:ext uri="{FF2B5EF4-FFF2-40B4-BE49-F238E27FC236}">
                <a16:creationId xmlns:a16="http://schemas.microsoft.com/office/drawing/2014/main" id="{55B9266A-7201-41FB-A92E-1859791C9433}"/>
              </a:ext>
            </a:extLst>
          </p:cNvPr>
          <p:cNvSpPr txBox="1"/>
          <p:nvPr/>
        </p:nvSpPr>
        <p:spPr>
          <a:xfrm>
            <a:off x="10650566" y="2066009"/>
            <a:ext cx="942345" cy="369332"/>
          </a:xfrm>
          <a:prstGeom prst="rect">
            <a:avLst/>
          </a:prstGeom>
          <a:noFill/>
        </p:spPr>
        <p:txBody>
          <a:bodyPr wrap="square" rtlCol="0">
            <a:spAutoFit/>
          </a:bodyPr>
          <a:lstStyle/>
          <a:p>
            <a:r>
              <a:rPr lang="en-US" altLang="ja-JP" dirty="0"/>
              <a:t>-</a:t>
            </a:r>
            <a:r>
              <a:rPr kumimoji="1" lang="en-US" altLang="ja-JP" dirty="0"/>
              <a:t>4e?</a:t>
            </a:r>
            <a:endParaRPr kumimoji="1" lang="ja-JP" altLang="en-US" dirty="0"/>
          </a:p>
        </p:txBody>
      </p:sp>
      <p:sp>
        <p:nvSpPr>
          <p:cNvPr id="19" name="テキスト ボックス 18">
            <a:extLst>
              <a:ext uri="{FF2B5EF4-FFF2-40B4-BE49-F238E27FC236}">
                <a16:creationId xmlns:a16="http://schemas.microsoft.com/office/drawing/2014/main" id="{0FC23E78-B0B5-4671-AEC8-B67F01415402}"/>
              </a:ext>
            </a:extLst>
          </p:cNvPr>
          <p:cNvSpPr txBox="1"/>
          <p:nvPr/>
        </p:nvSpPr>
        <p:spPr>
          <a:xfrm>
            <a:off x="9697672" y="3579119"/>
            <a:ext cx="2026016" cy="1200329"/>
          </a:xfrm>
          <a:prstGeom prst="rect">
            <a:avLst/>
          </a:prstGeom>
          <a:noFill/>
          <a:ln>
            <a:solidFill>
              <a:srgbClr val="FF0000"/>
            </a:solidFill>
          </a:ln>
        </p:spPr>
        <p:txBody>
          <a:bodyPr wrap="square" rtlCol="0">
            <a:spAutoFit/>
          </a:bodyPr>
          <a:lstStyle/>
          <a:p>
            <a:r>
              <a:rPr lang="ja-JP" altLang="en-US" b="1" dirty="0"/>
              <a:t>電気的に中性</a:t>
            </a:r>
            <a:endParaRPr lang="en-US" altLang="ja-JP" b="1" dirty="0"/>
          </a:p>
          <a:p>
            <a:endParaRPr kumimoji="1" lang="en-US" altLang="ja-JP" b="1" dirty="0"/>
          </a:p>
          <a:p>
            <a:r>
              <a:rPr lang="ja-JP" altLang="en-US" b="1" dirty="0"/>
              <a:t>共有結合を作ることで安定化</a:t>
            </a:r>
            <a:endParaRPr kumimoji="1" lang="ja-JP" altLang="en-US" b="1" dirty="0"/>
          </a:p>
        </p:txBody>
      </p:sp>
    </p:spTree>
    <p:extLst>
      <p:ext uri="{BB962C8B-B14F-4D97-AF65-F5344CB8AC3E}">
        <p14:creationId xmlns:p14="http://schemas.microsoft.com/office/powerpoint/2010/main" val="1128198990"/>
      </p:ext>
    </p:extLst>
  </p:cSld>
  <p:clrMapOvr>
    <a:masterClrMapping/>
  </p:clrMapOvr>
  <mc:AlternateContent xmlns:mc="http://schemas.openxmlformats.org/markup-compatibility/2006" xmlns:p14="http://schemas.microsoft.com/office/powerpoint/2010/main">
    <mc:Choice Requires="p14">
      <p:transition spd="slow" p14:dur="2000" advTm="140300"/>
    </mc:Choice>
    <mc:Fallback xmlns="">
      <p:transition spd="slow" advTm="1403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E7748A2-17B8-485E-A10C-29D67CA91F8D}"/>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p>
        </p:txBody>
      </p:sp>
      <p:pic>
        <p:nvPicPr>
          <p:cNvPr id="3" name="図 2">
            <a:extLst>
              <a:ext uri="{FF2B5EF4-FFF2-40B4-BE49-F238E27FC236}">
                <a16:creationId xmlns:a16="http://schemas.microsoft.com/office/drawing/2014/main" id="{CF8A9996-2737-4928-932C-A674C21A73C4}"/>
              </a:ext>
            </a:extLst>
          </p:cNvPr>
          <p:cNvPicPr>
            <a:picLocks noChangeAspect="1"/>
          </p:cNvPicPr>
          <p:nvPr/>
        </p:nvPicPr>
        <p:blipFill>
          <a:blip r:embed="rId3"/>
          <a:stretch>
            <a:fillRect/>
          </a:stretch>
        </p:blipFill>
        <p:spPr>
          <a:xfrm>
            <a:off x="1455200" y="3822495"/>
            <a:ext cx="3132737" cy="2243127"/>
          </a:xfrm>
          <a:prstGeom prst="rect">
            <a:avLst/>
          </a:prstGeom>
        </p:spPr>
      </p:pic>
      <p:sp>
        <p:nvSpPr>
          <p:cNvPr id="5" name="テキスト ボックス 4">
            <a:extLst>
              <a:ext uri="{FF2B5EF4-FFF2-40B4-BE49-F238E27FC236}">
                <a16:creationId xmlns:a16="http://schemas.microsoft.com/office/drawing/2014/main" id="{03845183-93E5-4C85-9297-DB4A793C82F9}"/>
              </a:ext>
            </a:extLst>
          </p:cNvPr>
          <p:cNvSpPr txBox="1"/>
          <p:nvPr/>
        </p:nvSpPr>
        <p:spPr>
          <a:xfrm>
            <a:off x="872358" y="1202829"/>
            <a:ext cx="10657490" cy="1754326"/>
          </a:xfrm>
          <a:prstGeom prst="rect">
            <a:avLst/>
          </a:prstGeom>
          <a:noFill/>
        </p:spPr>
        <p:txBody>
          <a:bodyPr wrap="square" rtlCol="0">
            <a:spAutoFit/>
          </a:bodyPr>
          <a:lstStyle/>
          <a:p>
            <a:r>
              <a:rPr kumimoji="1" lang="ja-JP" altLang="en-US" sz="2400" b="1" dirty="0"/>
              <a:t>原子に存在する電子は、</a:t>
            </a:r>
            <a:endParaRPr kumimoji="1" lang="en-US" altLang="ja-JP" sz="2400" b="1" dirty="0"/>
          </a:p>
          <a:p>
            <a:r>
              <a:rPr lang="ja-JP" altLang="en-US" sz="2400" b="1" dirty="0"/>
              <a:t>特定の点に留まっているのではなく、常に動き回っている。</a:t>
            </a:r>
            <a:endParaRPr lang="en-US" altLang="ja-JP" sz="2400" b="1" dirty="0"/>
          </a:p>
          <a:p>
            <a:endParaRPr lang="en-US" altLang="ja-JP" sz="2400" b="1" dirty="0"/>
          </a:p>
          <a:p>
            <a:r>
              <a:rPr lang="ja-JP" altLang="en-US" sz="2400" b="1" dirty="0"/>
              <a:t>→</a:t>
            </a:r>
            <a:r>
              <a:rPr lang="ja-JP" altLang="en-US" sz="3600" b="1" dirty="0">
                <a:solidFill>
                  <a:srgbClr val="FF0000"/>
                </a:solidFill>
              </a:rPr>
              <a:t>電子軌道</a:t>
            </a:r>
            <a:endParaRPr lang="en-US" altLang="ja-JP" sz="2400" b="1" dirty="0">
              <a:solidFill>
                <a:srgbClr val="FF0000"/>
              </a:solidFill>
            </a:endParaRPr>
          </a:p>
        </p:txBody>
      </p:sp>
      <p:sp>
        <p:nvSpPr>
          <p:cNvPr id="6" name="テキスト ボックス 5">
            <a:extLst>
              <a:ext uri="{FF2B5EF4-FFF2-40B4-BE49-F238E27FC236}">
                <a16:creationId xmlns:a16="http://schemas.microsoft.com/office/drawing/2014/main" id="{AC34C99E-A3DA-47DE-A031-75541E726ABE}"/>
              </a:ext>
            </a:extLst>
          </p:cNvPr>
          <p:cNvSpPr txBox="1"/>
          <p:nvPr/>
        </p:nvSpPr>
        <p:spPr>
          <a:xfrm>
            <a:off x="6937827" y="6230479"/>
            <a:ext cx="4592021" cy="461665"/>
          </a:xfrm>
          <a:prstGeom prst="rect">
            <a:avLst/>
          </a:prstGeom>
          <a:noFill/>
        </p:spPr>
        <p:txBody>
          <a:bodyPr wrap="square" rtlCol="0">
            <a:spAutoFit/>
          </a:bodyPr>
          <a:lstStyle/>
          <a:p>
            <a:r>
              <a:rPr lang="ja-JP" altLang="en-US" sz="2400" b="1" dirty="0"/>
              <a:t>副殻：</a:t>
            </a:r>
            <a:r>
              <a:rPr lang="en-US" altLang="ja-JP" sz="2400" b="1" dirty="0"/>
              <a:t>s</a:t>
            </a:r>
            <a:r>
              <a:rPr lang="ja-JP" altLang="en-US" sz="2400" b="1" dirty="0"/>
              <a:t>軌道、</a:t>
            </a:r>
            <a:r>
              <a:rPr lang="en-US" altLang="ja-JP" sz="2400" b="1" dirty="0"/>
              <a:t>p</a:t>
            </a:r>
            <a:r>
              <a:rPr lang="ja-JP" altLang="en-US" sz="2400" b="1" dirty="0"/>
              <a:t>軌道</a:t>
            </a:r>
            <a:r>
              <a:rPr lang="en-US" altLang="ja-JP" sz="2400" b="1" dirty="0"/>
              <a:t>…</a:t>
            </a:r>
          </a:p>
        </p:txBody>
      </p:sp>
      <p:pic>
        <p:nvPicPr>
          <p:cNvPr id="8" name="図 7">
            <a:extLst>
              <a:ext uri="{FF2B5EF4-FFF2-40B4-BE49-F238E27FC236}">
                <a16:creationId xmlns:a16="http://schemas.microsoft.com/office/drawing/2014/main" id="{62BE180D-AD5D-4F52-A413-0FED3E2FF7F4}"/>
              </a:ext>
            </a:extLst>
          </p:cNvPr>
          <p:cNvPicPr>
            <a:picLocks noChangeAspect="1"/>
          </p:cNvPicPr>
          <p:nvPr/>
        </p:nvPicPr>
        <p:blipFill>
          <a:blip r:embed="rId4"/>
          <a:stretch>
            <a:fillRect/>
          </a:stretch>
        </p:blipFill>
        <p:spPr>
          <a:xfrm>
            <a:off x="6659784" y="3429000"/>
            <a:ext cx="4050257" cy="2843797"/>
          </a:xfrm>
          <a:prstGeom prst="rect">
            <a:avLst/>
          </a:prstGeom>
        </p:spPr>
      </p:pic>
      <p:sp>
        <p:nvSpPr>
          <p:cNvPr id="10" name="テキスト ボックス 9">
            <a:extLst>
              <a:ext uri="{FF2B5EF4-FFF2-40B4-BE49-F238E27FC236}">
                <a16:creationId xmlns:a16="http://schemas.microsoft.com/office/drawing/2014/main" id="{3E81C738-7622-4D4A-887C-F4A323934406}"/>
              </a:ext>
            </a:extLst>
          </p:cNvPr>
          <p:cNvSpPr txBox="1"/>
          <p:nvPr/>
        </p:nvSpPr>
        <p:spPr>
          <a:xfrm>
            <a:off x="1371118" y="6188161"/>
            <a:ext cx="6096000" cy="461665"/>
          </a:xfrm>
          <a:prstGeom prst="rect">
            <a:avLst/>
          </a:prstGeom>
          <a:noFill/>
        </p:spPr>
        <p:txBody>
          <a:bodyPr wrap="square">
            <a:spAutoFit/>
          </a:bodyPr>
          <a:lstStyle/>
          <a:p>
            <a:r>
              <a:rPr lang="ja-JP" altLang="en-US" sz="2400" b="1" dirty="0"/>
              <a:t>主殻：</a:t>
            </a:r>
            <a:r>
              <a:rPr lang="en-US" altLang="ja-JP" sz="2400" b="1" dirty="0"/>
              <a:t>K</a:t>
            </a:r>
            <a:r>
              <a:rPr lang="ja-JP" altLang="en-US" sz="2400" b="1" dirty="0"/>
              <a:t>殻、</a:t>
            </a:r>
            <a:r>
              <a:rPr lang="en-US" altLang="ja-JP" sz="2400" b="1" dirty="0"/>
              <a:t>L</a:t>
            </a:r>
            <a:r>
              <a:rPr lang="ja-JP" altLang="en-US" sz="2400" b="1" dirty="0"/>
              <a:t>殻、</a:t>
            </a:r>
            <a:r>
              <a:rPr lang="en-US" altLang="ja-JP" sz="2400" b="1" dirty="0"/>
              <a:t>M</a:t>
            </a:r>
            <a:r>
              <a:rPr lang="ja-JP" altLang="en-US" sz="2400" b="1" dirty="0"/>
              <a:t>殻</a:t>
            </a:r>
            <a:r>
              <a:rPr lang="en-US" altLang="ja-JP" sz="2400" b="1" dirty="0"/>
              <a:t>…</a:t>
            </a:r>
          </a:p>
        </p:txBody>
      </p:sp>
      <p:cxnSp>
        <p:nvCxnSpPr>
          <p:cNvPr id="15" name="直線コネクタ 14">
            <a:extLst>
              <a:ext uri="{FF2B5EF4-FFF2-40B4-BE49-F238E27FC236}">
                <a16:creationId xmlns:a16="http://schemas.microsoft.com/office/drawing/2014/main" id="{AC5EC434-5A00-40B1-9EF3-F13B4E5B9643}"/>
              </a:ext>
            </a:extLst>
          </p:cNvPr>
          <p:cNvCxnSpPr>
            <a:cxnSpLocks/>
          </p:cNvCxnSpPr>
          <p:nvPr/>
        </p:nvCxnSpPr>
        <p:spPr>
          <a:xfrm>
            <a:off x="0" y="3429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8C02C8B-6E65-43E6-B1A0-92A0E3A8901D}"/>
              </a:ext>
            </a:extLst>
          </p:cNvPr>
          <p:cNvSpPr txBox="1"/>
          <p:nvPr/>
        </p:nvSpPr>
        <p:spPr>
          <a:xfrm>
            <a:off x="841827" y="3214633"/>
            <a:ext cx="1838311" cy="461665"/>
          </a:xfrm>
          <a:prstGeom prst="rect">
            <a:avLst/>
          </a:prstGeom>
          <a:solidFill>
            <a:schemeClr val="bg1"/>
          </a:solidFill>
          <a:ln>
            <a:solidFill>
              <a:schemeClr val="tx1"/>
            </a:solidFill>
          </a:ln>
        </p:spPr>
        <p:txBody>
          <a:bodyPr wrap="square">
            <a:spAutoFit/>
          </a:bodyPr>
          <a:lstStyle/>
          <a:p>
            <a:pPr algn="ctr"/>
            <a:r>
              <a:rPr lang="ja-JP" altLang="en-US" sz="2400" b="1" dirty="0">
                <a:solidFill>
                  <a:schemeClr val="accent1">
                    <a:lumMod val="75000"/>
                  </a:schemeClr>
                </a:solidFill>
              </a:rPr>
              <a:t>軌道の種類</a:t>
            </a:r>
            <a:endParaRPr lang="en-US" altLang="ja-JP" sz="2400" b="1" dirty="0">
              <a:solidFill>
                <a:schemeClr val="accent1">
                  <a:lumMod val="75000"/>
                </a:schemeClr>
              </a:solidFill>
            </a:endParaRPr>
          </a:p>
        </p:txBody>
      </p:sp>
      <p:sp>
        <p:nvSpPr>
          <p:cNvPr id="17" name="テキスト ボックス 16">
            <a:extLst>
              <a:ext uri="{FF2B5EF4-FFF2-40B4-BE49-F238E27FC236}">
                <a16:creationId xmlns:a16="http://schemas.microsoft.com/office/drawing/2014/main" id="{BCA2027A-96D9-4B58-BF61-5A7F28B6F8BD}"/>
              </a:ext>
            </a:extLst>
          </p:cNvPr>
          <p:cNvSpPr txBox="1"/>
          <p:nvPr/>
        </p:nvSpPr>
        <p:spPr>
          <a:xfrm>
            <a:off x="7357242" y="2814522"/>
            <a:ext cx="4288220" cy="400110"/>
          </a:xfrm>
          <a:prstGeom prst="rect">
            <a:avLst/>
          </a:prstGeom>
          <a:solidFill>
            <a:schemeClr val="accent4">
              <a:lumMod val="20000"/>
              <a:lumOff val="80000"/>
            </a:schemeClr>
          </a:solidFill>
        </p:spPr>
        <p:txBody>
          <a:bodyPr wrap="square" rtlCol="0">
            <a:spAutoFit/>
          </a:bodyPr>
          <a:lstStyle/>
          <a:p>
            <a:pPr algn="ctr"/>
            <a:r>
              <a:rPr kumimoji="1" lang="ja-JP" altLang="en-US" sz="2000" b="1" dirty="0"/>
              <a:t>電子の分布は広がりを持っている</a:t>
            </a:r>
          </a:p>
        </p:txBody>
      </p:sp>
      <p:sp>
        <p:nvSpPr>
          <p:cNvPr id="18" name="正方形/長方形 17">
            <a:extLst>
              <a:ext uri="{FF2B5EF4-FFF2-40B4-BE49-F238E27FC236}">
                <a16:creationId xmlns:a16="http://schemas.microsoft.com/office/drawing/2014/main" id="{1EBBF2D0-EE90-4C2B-85BE-A01DCDE727B9}"/>
              </a:ext>
            </a:extLst>
          </p:cNvPr>
          <p:cNvSpPr/>
          <p:nvPr/>
        </p:nvSpPr>
        <p:spPr>
          <a:xfrm>
            <a:off x="6547945" y="3429000"/>
            <a:ext cx="4981903" cy="326314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27432BB-0560-40D2-AA26-C99179555E93}"/>
              </a:ext>
            </a:extLst>
          </p:cNvPr>
          <p:cNvSpPr txBox="1"/>
          <p:nvPr/>
        </p:nvSpPr>
        <p:spPr>
          <a:xfrm>
            <a:off x="10777858" y="3501811"/>
            <a:ext cx="1503979" cy="369332"/>
          </a:xfrm>
          <a:prstGeom prst="rect">
            <a:avLst/>
          </a:prstGeom>
          <a:noFill/>
        </p:spPr>
        <p:txBody>
          <a:bodyPr wrap="square" rtlCol="0">
            <a:spAutoFit/>
          </a:bodyPr>
          <a:lstStyle/>
          <a:p>
            <a:r>
              <a:rPr kumimoji="1" lang="en-US" altLang="ja-JP" dirty="0"/>
              <a:t>New!</a:t>
            </a:r>
            <a:endParaRPr kumimoji="1" lang="ja-JP" altLang="en-US" dirty="0"/>
          </a:p>
        </p:txBody>
      </p:sp>
    </p:spTree>
    <p:extLst>
      <p:ext uri="{BB962C8B-B14F-4D97-AF65-F5344CB8AC3E}">
        <p14:creationId xmlns:p14="http://schemas.microsoft.com/office/powerpoint/2010/main" val="3317036418"/>
      </p:ext>
    </p:extLst>
  </p:cSld>
  <p:clrMapOvr>
    <a:masterClrMapping/>
  </p:clrMapOvr>
  <mc:AlternateContent xmlns:mc="http://schemas.openxmlformats.org/markup-compatibility/2006" xmlns:p14="http://schemas.microsoft.com/office/powerpoint/2010/main">
    <mc:Choice Requires="p14">
      <p:transition spd="slow" p14:dur="2000" advTm="108084"/>
    </mc:Choice>
    <mc:Fallback xmlns="">
      <p:transition spd="slow" advTm="10808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DB2394-D8C7-4946-B775-4F16ECA6B831}"/>
              </a:ext>
            </a:extLst>
          </p:cNvPr>
          <p:cNvSpPr txBox="1"/>
          <p:nvPr/>
        </p:nvSpPr>
        <p:spPr>
          <a:xfrm>
            <a:off x="4558962" y="390533"/>
            <a:ext cx="2031325" cy="646331"/>
          </a:xfrm>
          <a:prstGeom prst="rect">
            <a:avLst/>
          </a:prstGeom>
          <a:noFill/>
        </p:spPr>
        <p:txBody>
          <a:bodyPr wrap="none" rtlCol="0">
            <a:spAutoFit/>
          </a:bodyPr>
          <a:lstStyle/>
          <a:p>
            <a:r>
              <a:rPr kumimoji="1" lang="ja-JP" altLang="en-US" sz="3600" b="1" dirty="0"/>
              <a:t>自己紹介</a:t>
            </a:r>
          </a:p>
        </p:txBody>
      </p:sp>
      <p:sp>
        <p:nvSpPr>
          <p:cNvPr id="4" name="テキスト ボックス 3">
            <a:extLst>
              <a:ext uri="{FF2B5EF4-FFF2-40B4-BE49-F238E27FC236}">
                <a16:creationId xmlns:a16="http://schemas.microsoft.com/office/drawing/2014/main" id="{93D2F044-C438-4753-B0B4-2F59C280F3AF}"/>
              </a:ext>
            </a:extLst>
          </p:cNvPr>
          <p:cNvSpPr txBox="1"/>
          <p:nvPr/>
        </p:nvSpPr>
        <p:spPr>
          <a:xfrm>
            <a:off x="3056129" y="1351137"/>
            <a:ext cx="4801314" cy="2431435"/>
          </a:xfrm>
          <a:prstGeom prst="rect">
            <a:avLst/>
          </a:prstGeom>
          <a:noFill/>
        </p:spPr>
        <p:txBody>
          <a:bodyPr wrap="none" rtlCol="0">
            <a:spAutoFit/>
          </a:bodyPr>
          <a:lstStyle/>
          <a:p>
            <a:r>
              <a:rPr lang="ja-JP" altLang="en-US" sz="3200" b="1" dirty="0"/>
              <a:t>小川　慶子</a:t>
            </a:r>
            <a:endParaRPr lang="en-US" altLang="ja-JP" sz="3200" b="1" dirty="0"/>
          </a:p>
          <a:p>
            <a:endParaRPr kumimoji="1" lang="en-US" altLang="ja-JP" sz="2400" b="1" dirty="0"/>
          </a:p>
          <a:p>
            <a:r>
              <a:rPr kumimoji="1" lang="ja-JP" altLang="en-US" sz="2400" b="1" dirty="0"/>
              <a:t>薬学部 助教・薬剤師</a:t>
            </a:r>
            <a:endParaRPr kumimoji="1" lang="en-US" altLang="ja-JP" sz="2400" b="1" dirty="0"/>
          </a:p>
          <a:p>
            <a:r>
              <a:rPr lang="ja-JP" altLang="en-US" sz="2400" b="1" dirty="0"/>
              <a:t>大阪府・吹田市出身</a:t>
            </a:r>
            <a:endParaRPr lang="en-US" altLang="ja-JP" sz="2400" b="1" dirty="0"/>
          </a:p>
          <a:p>
            <a:r>
              <a:rPr kumimoji="1" lang="ja-JP" altLang="en-US" sz="2400" b="1" dirty="0"/>
              <a:t>趣味：温泉めぐり、ガーデニング</a:t>
            </a:r>
            <a:endParaRPr kumimoji="1" lang="en-US" altLang="ja-JP" sz="2400" b="1" dirty="0"/>
          </a:p>
          <a:p>
            <a:endParaRPr kumimoji="1" lang="ja-JP" altLang="en-US" sz="2400" b="1" dirty="0"/>
          </a:p>
        </p:txBody>
      </p:sp>
      <p:sp>
        <p:nvSpPr>
          <p:cNvPr id="2" name="テキスト ボックス 1">
            <a:extLst>
              <a:ext uri="{FF2B5EF4-FFF2-40B4-BE49-F238E27FC236}">
                <a16:creationId xmlns:a16="http://schemas.microsoft.com/office/drawing/2014/main" id="{DDAD47DE-BBE4-479A-A92D-E968AE887DFB}"/>
              </a:ext>
            </a:extLst>
          </p:cNvPr>
          <p:cNvSpPr txBox="1"/>
          <p:nvPr/>
        </p:nvSpPr>
        <p:spPr>
          <a:xfrm flipH="1">
            <a:off x="7422388" y="1470334"/>
            <a:ext cx="4009814" cy="646331"/>
          </a:xfrm>
          <a:prstGeom prst="rect">
            <a:avLst/>
          </a:prstGeom>
          <a:noFill/>
        </p:spPr>
        <p:txBody>
          <a:bodyPr wrap="square" rtlCol="0">
            <a:spAutoFit/>
          </a:bodyPr>
          <a:lstStyle/>
          <a:p>
            <a:r>
              <a:rPr lang="ja-JP" altLang="en-US" b="1" dirty="0"/>
              <a:t>→連絡、授業の質問など・・・</a:t>
            </a:r>
            <a:endParaRPr kumimoji="1" lang="en-US" altLang="ja-JP" b="1" dirty="0"/>
          </a:p>
          <a:p>
            <a:r>
              <a:rPr lang="ja-JP" altLang="en-US" b="1" dirty="0"/>
              <a:t>　</a:t>
            </a:r>
            <a:r>
              <a:rPr lang="en-US" altLang="ja-JP" b="1" dirty="0"/>
              <a:t>ogawak23@fc.ritsumei.ac.jp</a:t>
            </a:r>
            <a:endParaRPr kumimoji="1" lang="ja-JP" altLang="en-US" b="1" dirty="0"/>
          </a:p>
        </p:txBody>
      </p:sp>
      <p:pic>
        <p:nvPicPr>
          <p:cNvPr id="2050" name="Picture 2" descr="温泉のイラスト「女性」">
            <a:extLst>
              <a:ext uri="{FF2B5EF4-FFF2-40B4-BE49-F238E27FC236}">
                <a16:creationId xmlns:a16="http://schemas.microsoft.com/office/drawing/2014/main" id="{8C968F47-6433-427A-B547-1AAF3513D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33" y="1102518"/>
            <a:ext cx="2407472" cy="2028295"/>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B28B92E1-8212-4414-915D-8609BF2C27B3}"/>
              </a:ext>
            </a:extLst>
          </p:cNvPr>
          <p:cNvPicPr>
            <a:picLocks noChangeAspect="1"/>
          </p:cNvPicPr>
          <p:nvPr/>
        </p:nvPicPr>
        <p:blipFill rotWithShape="1">
          <a:blip r:embed="rId4"/>
          <a:srcRect t="19702" b="37037"/>
          <a:stretch/>
        </p:blipFill>
        <p:spPr>
          <a:xfrm>
            <a:off x="372533" y="4585848"/>
            <a:ext cx="2126313" cy="1941952"/>
          </a:xfrm>
          <a:prstGeom prst="rect">
            <a:avLst/>
          </a:prstGeom>
        </p:spPr>
      </p:pic>
      <p:sp>
        <p:nvSpPr>
          <p:cNvPr id="6" name="矢印: 右 5">
            <a:extLst>
              <a:ext uri="{FF2B5EF4-FFF2-40B4-BE49-F238E27FC236}">
                <a16:creationId xmlns:a16="http://schemas.microsoft.com/office/drawing/2014/main" id="{A6094E38-21E7-476D-8587-E08A8598D590}"/>
              </a:ext>
            </a:extLst>
          </p:cNvPr>
          <p:cNvSpPr/>
          <p:nvPr/>
        </p:nvSpPr>
        <p:spPr>
          <a:xfrm>
            <a:off x="2650067" y="5264028"/>
            <a:ext cx="541866" cy="55033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E0E4D296-AE57-41D9-BBC7-92BE4789FA52}"/>
              </a:ext>
            </a:extLst>
          </p:cNvPr>
          <p:cNvPicPr>
            <a:picLocks noChangeAspect="1"/>
          </p:cNvPicPr>
          <p:nvPr/>
        </p:nvPicPr>
        <p:blipFill>
          <a:blip r:embed="rId5"/>
          <a:stretch>
            <a:fillRect/>
          </a:stretch>
        </p:blipFill>
        <p:spPr>
          <a:xfrm>
            <a:off x="3191933" y="4399361"/>
            <a:ext cx="2248311" cy="2215003"/>
          </a:xfrm>
          <a:prstGeom prst="rect">
            <a:avLst/>
          </a:prstGeom>
        </p:spPr>
      </p:pic>
      <p:graphicFrame>
        <p:nvGraphicFramePr>
          <p:cNvPr id="10" name="オブジェクト 9">
            <a:extLst>
              <a:ext uri="{FF2B5EF4-FFF2-40B4-BE49-F238E27FC236}">
                <a16:creationId xmlns:a16="http://schemas.microsoft.com/office/drawing/2014/main" id="{E08EE486-960B-4DD2-8F85-5E632DAC1BD5}"/>
              </a:ext>
            </a:extLst>
          </p:cNvPr>
          <p:cNvGraphicFramePr>
            <a:graphicFrameLocks noChangeAspect="1"/>
          </p:cNvGraphicFramePr>
          <p:nvPr>
            <p:extLst>
              <p:ext uri="{D42A27DB-BD31-4B8C-83A1-F6EECF244321}">
                <p14:modId xmlns:p14="http://schemas.microsoft.com/office/powerpoint/2010/main" val="3726467199"/>
              </p:ext>
            </p:extLst>
          </p:nvPr>
        </p:nvGraphicFramePr>
        <p:xfrm>
          <a:off x="6091350" y="5062522"/>
          <a:ext cx="2083650" cy="1238927"/>
        </p:xfrm>
        <a:graphic>
          <a:graphicData uri="http://schemas.openxmlformats.org/presentationml/2006/ole">
            <mc:AlternateContent xmlns:mc="http://schemas.openxmlformats.org/markup-compatibility/2006">
              <mc:Choice xmlns:v="urn:schemas-microsoft-com:vml" Requires="v">
                <p:oleObj name="CS ChemDraw Drawing" r:id="rId6" imgW="1938240" imgH="1150920" progId="ChemDraw.Document.6.0">
                  <p:embed/>
                </p:oleObj>
              </mc:Choice>
              <mc:Fallback>
                <p:oleObj name="CS ChemDraw Drawing" r:id="rId6" imgW="1938240" imgH="1150920" progId="ChemDraw.Document.6.0">
                  <p:embed/>
                  <p:pic>
                    <p:nvPicPr>
                      <p:cNvPr id="10" name="オブジェクト 9">
                        <a:extLst>
                          <a:ext uri="{FF2B5EF4-FFF2-40B4-BE49-F238E27FC236}">
                            <a16:creationId xmlns:a16="http://schemas.microsoft.com/office/drawing/2014/main" id="{E08EE486-960B-4DD2-8F85-5E632DAC1BD5}"/>
                          </a:ext>
                        </a:extLst>
                      </p:cNvPr>
                      <p:cNvPicPr>
                        <a:picLocks noChangeAspect="1" noChangeArrowheads="1"/>
                      </p:cNvPicPr>
                      <p:nvPr/>
                    </p:nvPicPr>
                    <p:blipFill>
                      <a:blip r:embed="rId7"/>
                      <a:srcRect/>
                      <a:stretch>
                        <a:fillRect/>
                      </a:stretch>
                    </p:blipFill>
                    <p:spPr bwMode="auto">
                      <a:xfrm>
                        <a:off x="6091350" y="5062522"/>
                        <a:ext cx="2083650" cy="1238927"/>
                      </a:xfrm>
                      <a:prstGeom prst="rect">
                        <a:avLst/>
                      </a:prstGeom>
                      <a:noFill/>
                    </p:spPr>
                  </p:pic>
                </p:oleObj>
              </mc:Fallback>
            </mc:AlternateContent>
          </a:graphicData>
        </a:graphic>
      </p:graphicFrame>
      <p:sp>
        <p:nvSpPr>
          <p:cNvPr id="9" name="四角形: 角を丸くする 8">
            <a:extLst>
              <a:ext uri="{FF2B5EF4-FFF2-40B4-BE49-F238E27FC236}">
                <a16:creationId xmlns:a16="http://schemas.microsoft.com/office/drawing/2014/main" id="{4A55CD78-60F5-4CE5-9EC9-C81194C3CC15}"/>
              </a:ext>
            </a:extLst>
          </p:cNvPr>
          <p:cNvSpPr/>
          <p:nvPr/>
        </p:nvSpPr>
        <p:spPr>
          <a:xfrm>
            <a:off x="8585192" y="5063067"/>
            <a:ext cx="1312333" cy="12615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抗</a:t>
            </a:r>
            <a:r>
              <a:rPr kumimoji="1" lang="en-US" altLang="ja-JP" dirty="0"/>
              <a:t>HSV-1</a:t>
            </a:r>
            <a:r>
              <a:rPr kumimoji="1" lang="ja-JP" altLang="en-US" dirty="0"/>
              <a:t>活性</a:t>
            </a:r>
            <a:endParaRPr kumimoji="1" lang="en-US" altLang="ja-JP" dirty="0"/>
          </a:p>
          <a:p>
            <a:pPr algn="ctr"/>
            <a:r>
              <a:rPr lang="ja-JP" altLang="en-US" dirty="0"/>
              <a:t>予測</a:t>
            </a:r>
            <a:endParaRPr lang="en-US" altLang="ja-JP" dirty="0"/>
          </a:p>
          <a:p>
            <a:pPr algn="ctr"/>
            <a:r>
              <a:rPr lang="ja-JP" altLang="en-US" dirty="0"/>
              <a:t>モデル</a:t>
            </a:r>
            <a:endParaRPr kumimoji="1" lang="ja-JP" altLang="en-US" dirty="0"/>
          </a:p>
        </p:txBody>
      </p:sp>
      <p:sp>
        <p:nvSpPr>
          <p:cNvPr id="12" name="矢印: 右 11">
            <a:extLst>
              <a:ext uri="{FF2B5EF4-FFF2-40B4-BE49-F238E27FC236}">
                <a16:creationId xmlns:a16="http://schemas.microsoft.com/office/drawing/2014/main" id="{C6AAF5D8-B77C-441C-BDD6-13EBFED5A693}"/>
              </a:ext>
            </a:extLst>
          </p:cNvPr>
          <p:cNvSpPr/>
          <p:nvPr/>
        </p:nvSpPr>
        <p:spPr>
          <a:xfrm>
            <a:off x="8175000" y="5506862"/>
            <a:ext cx="270933" cy="55033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4FA4BE63-3C78-44AF-ACCD-2D9FAF3397D1}"/>
              </a:ext>
            </a:extLst>
          </p:cNvPr>
          <p:cNvSpPr/>
          <p:nvPr/>
        </p:nvSpPr>
        <p:spPr>
          <a:xfrm>
            <a:off x="10036784" y="5506862"/>
            <a:ext cx="270933" cy="55033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468CB1F-843C-4F80-AD3E-825C0CD59544}"/>
              </a:ext>
            </a:extLst>
          </p:cNvPr>
          <p:cNvSpPr txBox="1"/>
          <p:nvPr/>
        </p:nvSpPr>
        <p:spPr>
          <a:xfrm>
            <a:off x="10172250" y="5506862"/>
            <a:ext cx="1921934" cy="646331"/>
          </a:xfrm>
          <a:prstGeom prst="rect">
            <a:avLst/>
          </a:prstGeom>
          <a:noFill/>
        </p:spPr>
        <p:txBody>
          <a:bodyPr wrap="square" rtlCol="0">
            <a:spAutoFit/>
          </a:bodyPr>
          <a:lstStyle/>
          <a:p>
            <a:pPr algn="ctr"/>
            <a:r>
              <a:rPr kumimoji="1" lang="ja-JP" altLang="en-US" dirty="0"/>
              <a:t>抗</a:t>
            </a:r>
            <a:r>
              <a:rPr kumimoji="1" lang="en-US" altLang="ja-JP" dirty="0"/>
              <a:t>HSV-1</a:t>
            </a:r>
            <a:r>
              <a:rPr kumimoji="1" lang="ja-JP" altLang="en-US" dirty="0"/>
              <a:t>活性</a:t>
            </a:r>
            <a:endParaRPr kumimoji="1" lang="en-US" altLang="ja-JP" dirty="0"/>
          </a:p>
          <a:p>
            <a:pPr algn="ctr"/>
            <a:r>
              <a:rPr kumimoji="1" lang="ja-JP" altLang="en-US" dirty="0"/>
              <a:t>強</a:t>
            </a:r>
            <a:r>
              <a:rPr kumimoji="1" lang="en-US" altLang="ja-JP" dirty="0"/>
              <a:t>/</a:t>
            </a:r>
            <a:r>
              <a:rPr kumimoji="1" lang="ja-JP" altLang="en-US" dirty="0"/>
              <a:t>弱</a:t>
            </a:r>
          </a:p>
        </p:txBody>
      </p:sp>
      <p:sp>
        <p:nvSpPr>
          <p:cNvPr id="15" name="四角形: 対角を丸める 14">
            <a:extLst>
              <a:ext uri="{FF2B5EF4-FFF2-40B4-BE49-F238E27FC236}">
                <a16:creationId xmlns:a16="http://schemas.microsoft.com/office/drawing/2014/main" id="{AEB04538-5ABF-46F8-A50E-1DA523D47D27}"/>
              </a:ext>
            </a:extLst>
          </p:cNvPr>
          <p:cNvSpPr/>
          <p:nvPr/>
        </p:nvSpPr>
        <p:spPr>
          <a:xfrm>
            <a:off x="101600" y="4399361"/>
            <a:ext cx="5494867" cy="2314706"/>
          </a:xfrm>
          <a:prstGeom prst="round2Diag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対角を丸める 16">
            <a:extLst>
              <a:ext uri="{FF2B5EF4-FFF2-40B4-BE49-F238E27FC236}">
                <a16:creationId xmlns:a16="http://schemas.microsoft.com/office/drawing/2014/main" id="{FB7E7170-0B6E-4DEA-924D-3403DA2369ED}"/>
              </a:ext>
            </a:extLst>
          </p:cNvPr>
          <p:cNvSpPr/>
          <p:nvPr/>
        </p:nvSpPr>
        <p:spPr>
          <a:xfrm>
            <a:off x="5834265" y="4349509"/>
            <a:ext cx="6256135" cy="2314706"/>
          </a:xfrm>
          <a:prstGeom prst="round2Diag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39A8-56F4-4498-AD9F-1CEC69363D4B}"/>
              </a:ext>
            </a:extLst>
          </p:cNvPr>
          <p:cNvSpPr txBox="1"/>
          <p:nvPr/>
        </p:nvSpPr>
        <p:spPr>
          <a:xfrm>
            <a:off x="840958" y="4015919"/>
            <a:ext cx="4016150" cy="369332"/>
          </a:xfrm>
          <a:prstGeom prst="rect">
            <a:avLst/>
          </a:prstGeom>
          <a:noFill/>
        </p:spPr>
        <p:txBody>
          <a:bodyPr wrap="square" rtlCol="0">
            <a:spAutoFit/>
          </a:bodyPr>
          <a:lstStyle/>
          <a:p>
            <a:r>
              <a:rPr kumimoji="1" lang="ja-JP" altLang="en-US" b="1" dirty="0"/>
              <a:t>植物から天然物の単離・構造決定</a:t>
            </a:r>
          </a:p>
        </p:txBody>
      </p:sp>
      <p:sp>
        <p:nvSpPr>
          <p:cNvPr id="19" name="テキスト ボックス 18">
            <a:extLst>
              <a:ext uri="{FF2B5EF4-FFF2-40B4-BE49-F238E27FC236}">
                <a16:creationId xmlns:a16="http://schemas.microsoft.com/office/drawing/2014/main" id="{84EE82AB-81DC-4A1E-8D76-BAFDCC2D029A}"/>
              </a:ext>
            </a:extLst>
          </p:cNvPr>
          <p:cNvSpPr txBox="1"/>
          <p:nvPr/>
        </p:nvSpPr>
        <p:spPr>
          <a:xfrm>
            <a:off x="7564975" y="3980177"/>
            <a:ext cx="4016150" cy="369332"/>
          </a:xfrm>
          <a:prstGeom prst="rect">
            <a:avLst/>
          </a:prstGeom>
          <a:noFill/>
        </p:spPr>
        <p:txBody>
          <a:bodyPr wrap="square" rtlCol="0">
            <a:spAutoFit/>
          </a:bodyPr>
          <a:lstStyle/>
          <a:p>
            <a:r>
              <a:rPr kumimoji="1" lang="ja-JP" altLang="en-US" b="1" dirty="0"/>
              <a:t>化合物の生物活性予測</a:t>
            </a:r>
          </a:p>
        </p:txBody>
      </p:sp>
    </p:spTree>
    <p:extLst>
      <p:ext uri="{BB962C8B-B14F-4D97-AF65-F5344CB8AC3E}">
        <p14:creationId xmlns:p14="http://schemas.microsoft.com/office/powerpoint/2010/main" val="630445134"/>
      </p:ext>
    </p:extLst>
  </p:cSld>
  <p:clrMapOvr>
    <a:masterClrMapping/>
  </p:clrMapOvr>
  <mc:AlternateContent xmlns:mc="http://schemas.openxmlformats.org/markup-compatibility/2006">
    <mc:Choice xmlns:p14="http://schemas.microsoft.com/office/powerpoint/2010/main" Requires="p14">
      <p:transition spd="slow" p14:dur="2000" advTm="196670"/>
    </mc:Choice>
    <mc:Fallback>
      <p:transition spd="slow" advTm="19667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68D870-A8DE-491C-A0D3-5B735A5B65A6}"/>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p>
        </p:txBody>
      </p:sp>
      <p:sp>
        <p:nvSpPr>
          <p:cNvPr id="3" name="テキスト ボックス 2">
            <a:extLst>
              <a:ext uri="{FF2B5EF4-FFF2-40B4-BE49-F238E27FC236}">
                <a16:creationId xmlns:a16="http://schemas.microsoft.com/office/drawing/2014/main" id="{CC5C8B5C-4BB3-4A82-B8F8-788490605604}"/>
              </a:ext>
            </a:extLst>
          </p:cNvPr>
          <p:cNvSpPr txBox="1"/>
          <p:nvPr/>
        </p:nvSpPr>
        <p:spPr>
          <a:xfrm>
            <a:off x="987972" y="1158640"/>
            <a:ext cx="10657490" cy="461665"/>
          </a:xfrm>
          <a:prstGeom prst="rect">
            <a:avLst/>
          </a:prstGeom>
          <a:noFill/>
        </p:spPr>
        <p:txBody>
          <a:bodyPr wrap="square" rtlCol="0">
            <a:spAutoFit/>
          </a:bodyPr>
          <a:lstStyle/>
          <a:p>
            <a:r>
              <a:rPr lang="ja-JP" altLang="en-US" sz="2400" b="1" dirty="0"/>
              <a:t>～高校化学の復習～</a:t>
            </a:r>
            <a:endParaRPr lang="en-US" altLang="ja-JP" sz="2400" b="1" dirty="0"/>
          </a:p>
        </p:txBody>
      </p:sp>
      <p:pic>
        <p:nvPicPr>
          <p:cNvPr id="5" name="図 4">
            <a:extLst>
              <a:ext uri="{FF2B5EF4-FFF2-40B4-BE49-F238E27FC236}">
                <a16:creationId xmlns:a16="http://schemas.microsoft.com/office/drawing/2014/main" id="{EDF0732B-FB79-4285-BB12-9BFD98AFF515}"/>
              </a:ext>
            </a:extLst>
          </p:cNvPr>
          <p:cNvPicPr>
            <a:picLocks noChangeAspect="1"/>
          </p:cNvPicPr>
          <p:nvPr/>
        </p:nvPicPr>
        <p:blipFill>
          <a:blip r:embed="rId3"/>
          <a:stretch>
            <a:fillRect/>
          </a:stretch>
        </p:blipFill>
        <p:spPr>
          <a:xfrm>
            <a:off x="4237789" y="2844276"/>
            <a:ext cx="3716422" cy="3466702"/>
          </a:xfrm>
          <a:prstGeom prst="rect">
            <a:avLst/>
          </a:prstGeom>
        </p:spPr>
      </p:pic>
      <p:sp>
        <p:nvSpPr>
          <p:cNvPr id="7" name="テキスト ボックス 6">
            <a:extLst>
              <a:ext uri="{FF2B5EF4-FFF2-40B4-BE49-F238E27FC236}">
                <a16:creationId xmlns:a16="http://schemas.microsoft.com/office/drawing/2014/main" id="{CD68A2D6-EA37-4F1D-8451-71C443ACB85A}"/>
              </a:ext>
            </a:extLst>
          </p:cNvPr>
          <p:cNvSpPr txBox="1"/>
          <p:nvPr/>
        </p:nvSpPr>
        <p:spPr>
          <a:xfrm>
            <a:off x="8334703" y="6488668"/>
            <a:ext cx="3773214" cy="369332"/>
          </a:xfrm>
          <a:prstGeom prst="rect">
            <a:avLst/>
          </a:prstGeom>
          <a:noFill/>
        </p:spPr>
        <p:txBody>
          <a:bodyPr wrap="square">
            <a:spAutoFit/>
          </a:bodyPr>
          <a:lstStyle/>
          <a:p>
            <a:r>
              <a:rPr lang="ja-JP" altLang="en-US" dirty="0"/>
              <a:t>画像拝借：http://qft.jp/atom.html</a:t>
            </a:r>
          </a:p>
        </p:txBody>
      </p:sp>
      <p:pic>
        <p:nvPicPr>
          <p:cNvPr id="8" name="図 7">
            <a:extLst>
              <a:ext uri="{FF2B5EF4-FFF2-40B4-BE49-F238E27FC236}">
                <a16:creationId xmlns:a16="http://schemas.microsoft.com/office/drawing/2014/main" id="{7BF40F21-32C4-4B58-A2A7-EDAD2063CB13}"/>
              </a:ext>
            </a:extLst>
          </p:cNvPr>
          <p:cNvPicPr>
            <a:picLocks noChangeAspect="1"/>
          </p:cNvPicPr>
          <p:nvPr/>
        </p:nvPicPr>
        <p:blipFill>
          <a:blip r:embed="rId3"/>
          <a:stretch>
            <a:fillRect/>
          </a:stretch>
        </p:blipFill>
        <p:spPr>
          <a:xfrm>
            <a:off x="367356" y="2844276"/>
            <a:ext cx="3716422" cy="3466702"/>
          </a:xfrm>
          <a:prstGeom prst="rect">
            <a:avLst/>
          </a:prstGeom>
        </p:spPr>
      </p:pic>
      <p:sp>
        <p:nvSpPr>
          <p:cNvPr id="9" name="テキスト ボックス 8">
            <a:extLst>
              <a:ext uri="{FF2B5EF4-FFF2-40B4-BE49-F238E27FC236}">
                <a16:creationId xmlns:a16="http://schemas.microsoft.com/office/drawing/2014/main" id="{DBBA390D-656F-4445-8175-5CCAA69A4DB1}"/>
              </a:ext>
            </a:extLst>
          </p:cNvPr>
          <p:cNvSpPr txBox="1"/>
          <p:nvPr/>
        </p:nvSpPr>
        <p:spPr>
          <a:xfrm>
            <a:off x="1429407" y="1623272"/>
            <a:ext cx="7083972" cy="461665"/>
          </a:xfrm>
          <a:prstGeom prst="rect">
            <a:avLst/>
          </a:prstGeom>
          <a:noFill/>
        </p:spPr>
        <p:txBody>
          <a:bodyPr wrap="square" rtlCol="0">
            <a:spAutoFit/>
          </a:bodyPr>
          <a:lstStyle/>
          <a:p>
            <a:r>
              <a:rPr kumimoji="1" lang="en-US" altLang="ja-JP" sz="2400" b="1" dirty="0"/>
              <a:t>K</a:t>
            </a:r>
            <a:r>
              <a:rPr kumimoji="1" lang="ja-JP" altLang="en-US" sz="2400" b="1" dirty="0"/>
              <a:t>殻、</a:t>
            </a:r>
            <a:r>
              <a:rPr kumimoji="1" lang="en-US" altLang="ja-JP" sz="2400" b="1" dirty="0"/>
              <a:t>L</a:t>
            </a:r>
            <a:r>
              <a:rPr lang="ja-JP" altLang="en-US" sz="2400" b="1" dirty="0"/>
              <a:t>殻、</a:t>
            </a:r>
            <a:r>
              <a:rPr lang="en-US" altLang="ja-JP" sz="2400" b="1" dirty="0"/>
              <a:t>M</a:t>
            </a:r>
            <a:r>
              <a:rPr lang="ja-JP" altLang="en-US" sz="2400" b="1" dirty="0"/>
              <a:t>殻</a:t>
            </a:r>
            <a:r>
              <a:rPr lang="en-US" altLang="ja-JP" sz="2400" b="1" dirty="0"/>
              <a:t>…</a:t>
            </a:r>
            <a:r>
              <a:rPr lang="ja-JP" altLang="en-US" sz="2400" b="1" dirty="0"/>
              <a:t>に電子を配置してみよう</a:t>
            </a:r>
            <a:endParaRPr kumimoji="1" lang="ja-JP" altLang="en-US" sz="2400" b="1" dirty="0"/>
          </a:p>
        </p:txBody>
      </p:sp>
      <p:sp>
        <p:nvSpPr>
          <p:cNvPr id="10" name="テキスト ボックス 9">
            <a:extLst>
              <a:ext uri="{FF2B5EF4-FFF2-40B4-BE49-F238E27FC236}">
                <a16:creationId xmlns:a16="http://schemas.microsoft.com/office/drawing/2014/main" id="{472BE591-59ED-496D-AB10-4FD6EB7C6D32}"/>
              </a:ext>
            </a:extLst>
          </p:cNvPr>
          <p:cNvSpPr txBox="1"/>
          <p:nvPr/>
        </p:nvSpPr>
        <p:spPr>
          <a:xfrm>
            <a:off x="294291" y="2255785"/>
            <a:ext cx="1204450" cy="461665"/>
          </a:xfrm>
          <a:prstGeom prst="rect">
            <a:avLst/>
          </a:prstGeom>
          <a:noFill/>
        </p:spPr>
        <p:txBody>
          <a:bodyPr wrap="square" rtlCol="0">
            <a:spAutoFit/>
          </a:bodyPr>
          <a:lstStyle/>
          <a:p>
            <a:r>
              <a:rPr kumimoji="1" lang="ja-JP" altLang="en-US" sz="2400" b="1" dirty="0"/>
              <a:t>①炭素</a:t>
            </a:r>
          </a:p>
        </p:txBody>
      </p:sp>
      <p:sp>
        <p:nvSpPr>
          <p:cNvPr id="11" name="テキスト ボックス 10">
            <a:extLst>
              <a:ext uri="{FF2B5EF4-FFF2-40B4-BE49-F238E27FC236}">
                <a16:creationId xmlns:a16="http://schemas.microsoft.com/office/drawing/2014/main" id="{0EC02F24-5D0D-424E-9956-4A3551985B2E}"/>
              </a:ext>
            </a:extLst>
          </p:cNvPr>
          <p:cNvSpPr txBox="1"/>
          <p:nvPr/>
        </p:nvSpPr>
        <p:spPr>
          <a:xfrm>
            <a:off x="4083777" y="2319198"/>
            <a:ext cx="1773709" cy="461665"/>
          </a:xfrm>
          <a:prstGeom prst="rect">
            <a:avLst/>
          </a:prstGeom>
          <a:noFill/>
        </p:spPr>
        <p:txBody>
          <a:bodyPr wrap="square" rtlCol="0">
            <a:spAutoFit/>
          </a:bodyPr>
          <a:lstStyle/>
          <a:p>
            <a:r>
              <a:rPr lang="ja-JP" altLang="en-US" sz="2400" b="1" dirty="0"/>
              <a:t>②フッ素</a:t>
            </a:r>
            <a:endParaRPr kumimoji="1" lang="ja-JP" altLang="en-US" sz="2400" b="1" dirty="0"/>
          </a:p>
        </p:txBody>
      </p:sp>
      <p:pic>
        <p:nvPicPr>
          <p:cNvPr id="12" name="図 11">
            <a:extLst>
              <a:ext uri="{FF2B5EF4-FFF2-40B4-BE49-F238E27FC236}">
                <a16:creationId xmlns:a16="http://schemas.microsoft.com/office/drawing/2014/main" id="{274551A5-2163-4A8A-B8FF-E2428CEB10AE}"/>
              </a:ext>
            </a:extLst>
          </p:cNvPr>
          <p:cNvPicPr>
            <a:picLocks noChangeAspect="1"/>
          </p:cNvPicPr>
          <p:nvPr/>
        </p:nvPicPr>
        <p:blipFill>
          <a:blip r:embed="rId3"/>
          <a:stretch>
            <a:fillRect/>
          </a:stretch>
        </p:blipFill>
        <p:spPr>
          <a:xfrm>
            <a:off x="8442524" y="2815990"/>
            <a:ext cx="3716422" cy="3466702"/>
          </a:xfrm>
          <a:prstGeom prst="rect">
            <a:avLst/>
          </a:prstGeom>
        </p:spPr>
      </p:pic>
      <p:sp>
        <p:nvSpPr>
          <p:cNvPr id="13" name="テキスト ボックス 12">
            <a:extLst>
              <a:ext uri="{FF2B5EF4-FFF2-40B4-BE49-F238E27FC236}">
                <a16:creationId xmlns:a16="http://schemas.microsoft.com/office/drawing/2014/main" id="{21885107-C429-4AB4-B4BB-6434646A2C11}"/>
              </a:ext>
            </a:extLst>
          </p:cNvPr>
          <p:cNvSpPr txBox="1"/>
          <p:nvPr/>
        </p:nvSpPr>
        <p:spPr>
          <a:xfrm>
            <a:off x="8067796" y="2290912"/>
            <a:ext cx="2673776" cy="461665"/>
          </a:xfrm>
          <a:prstGeom prst="rect">
            <a:avLst/>
          </a:prstGeom>
          <a:noFill/>
        </p:spPr>
        <p:txBody>
          <a:bodyPr wrap="square" rtlCol="0">
            <a:spAutoFit/>
          </a:bodyPr>
          <a:lstStyle/>
          <a:p>
            <a:r>
              <a:rPr lang="ja-JP" altLang="en-US" sz="2400" b="1" dirty="0"/>
              <a:t>②ナトリウム</a:t>
            </a:r>
            <a:endParaRPr kumimoji="1" lang="ja-JP" altLang="en-US" sz="2400" b="1" dirty="0"/>
          </a:p>
        </p:txBody>
      </p:sp>
    </p:spTree>
    <p:extLst>
      <p:ext uri="{BB962C8B-B14F-4D97-AF65-F5344CB8AC3E}">
        <p14:creationId xmlns:p14="http://schemas.microsoft.com/office/powerpoint/2010/main" val="3457626271"/>
      </p:ext>
    </p:extLst>
  </p:cSld>
  <p:clrMapOvr>
    <a:masterClrMapping/>
  </p:clrMapOvr>
  <mc:AlternateContent xmlns:mc="http://schemas.openxmlformats.org/markup-compatibility/2006" xmlns:p14="http://schemas.microsoft.com/office/powerpoint/2010/main">
    <mc:Choice Requires="p14">
      <p:transition spd="slow" p14:dur="2000" advTm="30981"/>
    </mc:Choice>
    <mc:Fallback xmlns="">
      <p:transition spd="slow" advTm="3098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68D870-A8DE-491C-A0D3-5B735A5B65A6}"/>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p>
        </p:txBody>
      </p:sp>
      <p:sp>
        <p:nvSpPr>
          <p:cNvPr id="3" name="テキスト ボックス 2">
            <a:extLst>
              <a:ext uri="{FF2B5EF4-FFF2-40B4-BE49-F238E27FC236}">
                <a16:creationId xmlns:a16="http://schemas.microsoft.com/office/drawing/2014/main" id="{CC5C8B5C-4BB3-4A82-B8F8-788490605604}"/>
              </a:ext>
            </a:extLst>
          </p:cNvPr>
          <p:cNvSpPr txBox="1"/>
          <p:nvPr/>
        </p:nvSpPr>
        <p:spPr>
          <a:xfrm>
            <a:off x="987972" y="1158640"/>
            <a:ext cx="10657490" cy="461665"/>
          </a:xfrm>
          <a:prstGeom prst="rect">
            <a:avLst/>
          </a:prstGeom>
          <a:noFill/>
        </p:spPr>
        <p:txBody>
          <a:bodyPr wrap="square" rtlCol="0">
            <a:spAutoFit/>
          </a:bodyPr>
          <a:lstStyle/>
          <a:p>
            <a:r>
              <a:rPr lang="ja-JP" altLang="en-US" sz="2400" b="1" dirty="0"/>
              <a:t>～高校化学の復習～</a:t>
            </a:r>
            <a:endParaRPr lang="en-US" altLang="ja-JP" sz="2400" b="1" dirty="0"/>
          </a:p>
        </p:txBody>
      </p:sp>
      <p:sp>
        <p:nvSpPr>
          <p:cNvPr id="7" name="テキスト ボックス 6">
            <a:extLst>
              <a:ext uri="{FF2B5EF4-FFF2-40B4-BE49-F238E27FC236}">
                <a16:creationId xmlns:a16="http://schemas.microsoft.com/office/drawing/2014/main" id="{CD68A2D6-EA37-4F1D-8451-71C443ACB85A}"/>
              </a:ext>
            </a:extLst>
          </p:cNvPr>
          <p:cNvSpPr txBox="1"/>
          <p:nvPr/>
        </p:nvSpPr>
        <p:spPr>
          <a:xfrm>
            <a:off x="8334703" y="6488668"/>
            <a:ext cx="3773214" cy="369332"/>
          </a:xfrm>
          <a:prstGeom prst="rect">
            <a:avLst/>
          </a:prstGeom>
          <a:noFill/>
        </p:spPr>
        <p:txBody>
          <a:bodyPr wrap="square">
            <a:spAutoFit/>
          </a:bodyPr>
          <a:lstStyle/>
          <a:p>
            <a:r>
              <a:rPr lang="ja-JP" altLang="en-US" dirty="0"/>
              <a:t>画像拝借：http://qft.jp/atom.html</a:t>
            </a:r>
          </a:p>
        </p:txBody>
      </p:sp>
      <p:pic>
        <p:nvPicPr>
          <p:cNvPr id="8" name="図 7">
            <a:extLst>
              <a:ext uri="{FF2B5EF4-FFF2-40B4-BE49-F238E27FC236}">
                <a16:creationId xmlns:a16="http://schemas.microsoft.com/office/drawing/2014/main" id="{7BF40F21-32C4-4B58-A2A7-EDAD2063CB13}"/>
              </a:ext>
            </a:extLst>
          </p:cNvPr>
          <p:cNvPicPr>
            <a:picLocks noChangeAspect="1"/>
          </p:cNvPicPr>
          <p:nvPr/>
        </p:nvPicPr>
        <p:blipFill>
          <a:blip r:embed="rId3"/>
          <a:stretch>
            <a:fillRect/>
          </a:stretch>
        </p:blipFill>
        <p:spPr>
          <a:xfrm>
            <a:off x="294291" y="4949779"/>
            <a:ext cx="1649741" cy="1538889"/>
          </a:xfrm>
          <a:prstGeom prst="rect">
            <a:avLst/>
          </a:prstGeom>
        </p:spPr>
      </p:pic>
      <p:sp>
        <p:nvSpPr>
          <p:cNvPr id="9" name="テキスト ボックス 8">
            <a:extLst>
              <a:ext uri="{FF2B5EF4-FFF2-40B4-BE49-F238E27FC236}">
                <a16:creationId xmlns:a16="http://schemas.microsoft.com/office/drawing/2014/main" id="{DBBA390D-656F-4445-8175-5CCAA69A4DB1}"/>
              </a:ext>
            </a:extLst>
          </p:cNvPr>
          <p:cNvSpPr txBox="1"/>
          <p:nvPr/>
        </p:nvSpPr>
        <p:spPr>
          <a:xfrm>
            <a:off x="1429407" y="2025644"/>
            <a:ext cx="10216056" cy="1200329"/>
          </a:xfrm>
          <a:prstGeom prst="rect">
            <a:avLst/>
          </a:prstGeom>
          <a:noFill/>
        </p:spPr>
        <p:txBody>
          <a:bodyPr wrap="square" rtlCol="0">
            <a:spAutoFit/>
          </a:bodyPr>
          <a:lstStyle/>
          <a:p>
            <a:r>
              <a:rPr kumimoji="1" lang="ja-JP" altLang="en-US" sz="2400" b="1" dirty="0"/>
              <a:t>電子配置のルール</a:t>
            </a:r>
            <a:endParaRPr kumimoji="1" lang="en-US" altLang="ja-JP" sz="2400" b="1" dirty="0"/>
          </a:p>
          <a:p>
            <a:r>
              <a:rPr lang="ja-JP" altLang="en-US" sz="2400" b="1" dirty="0"/>
              <a:t>①電子は内側の殻から配置される</a:t>
            </a:r>
            <a:r>
              <a:rPr lang="en-US" altLang="ja-JP" sz="2400" b="1" dirty="0"/>
              <a:t>(K</a:t>
            </a:r>
            <a:r>
              <a:rPr lang="ja-JP" altLang="en-US" sz="2400" b="1" dirty="0"/>
              <a:t>→</a:t>
            </a:r>
            <a:r>
              <a:rPr lang="en-US" altLang="ja-JP" sz="2400" b="1" dirty="0"/>
              <a:t>L</a:t>
            </a:r>
            <a:r>
              <a:rPr lang="ja-JP" altLang="en-US" sz="2400" b="1" dirty="0"/>
              <a:t>→</a:t>
            </a:r>
            <a:r>
              <a:rPr lang="en-US" altLang="ja-JP" sz="2400" b="1" dirty="0"/>
              <a:t>M…</a:t>
            </a:r>
            <a:r>
              <a:rPr lang="ja-JP" altLang="en-US" sz="2400" b="1" dirty="0"/>
              <a:t>の順</a:t>
            </a:r>
            <a:r>
              <a:rPr lang="en-US" altLang="ja-JP" sz="2400" b="1" dirty="0"/>
              <a:t>)</a:t>
            </a:r>
          </a:p>
          <a:p>
            <a:r>
              <a:rPr kumimoji="1" lang="ja-JP" altLang="en-US" sz="2400" b="1" dirty="0"/>
              <a:t>②</a:t>
            </a:r>
            <a:r>
              <a:rPr kumimoji="1" lang="en-US" altLang="ja-JP" sz="2400" b="1" dirty="0"/>
              <a:t>K</a:t>
            </a:r>
            <a:r>
              <a:rPr kumimoji="1" lang="ja-JP" altLang="en-US" sz="2400" b="1" dirty="0"/>
              <a:t>殻には</a:t>
            </a:r>
            <a:r>
              <a:rPr kumimoji="1" lang="en-US" altLang="ja-JP" sz="2400" b="1" dirty="0"/>
              <a:t>2</a:t>
            </a:r>
            <a:r>
              <a:rPr kumimoji="1" lang="ja-JP" altLang="en-US" sz="2400" b="1" dirty="0"/>
              <a:t>つ、</a:t>
            </a:r>
            <a:r>
              <a:rPr kumimoji="1" lang="en-US" altLang="ja-JP" sz="2400" b="1" dirty="0"/>
              <a:t>L</a:t>
            </a:r>
            <a:r>
              <a:rPr lang="ja-JP" altLang="en-US" sz="2400" b="1" dirty="0"/>
              <a:t>殻には</a:t>
            </a:r>
            <a:r>
              <a:rPr lang="en-US" altLang="ja-JP" sz="2400" b="1" dirty="0"/>
              <a:t>8</a:t>
            </a:r>
            <a:r>
              <a:rPr lang="ja-JP" altLang="en-US" sz="2400" b="1" dirty="0"/>
              <a:t>つ、</a:t>
            </a:r>
            <a:r>
              <a:rPr lang="en-US" altLang="ja-JP" sz="2400" b="1" dirty="0"/>
              <a:t>M</a:t>
            </a:r>
            <a:r>
              <a:rPr lang="ja-JP" altLang="en-US" sz="2400" b="1" dirty="0"/>
              <a:t>殻には</a:t>
            </a:r>
            <a:r>
              <a:rPr lang="en-US" altLang="ja-JP" sz="2400" b="1" dirty="0"/>
              <a:t>18</a:t>
            </a:r>
            <a:r>
              <a:rPr lang="ja-JP" altLang="en-US" sz="2400" b="1" dirty="0"/>
              <a:t>つの電子が入ることができる</a:t>
            </a:r>
            <a:endParaRPr kumimoji="1" lang="ja-JP" altLang="en-US" sz="2400" b="1" dirty="0"/>
          </a:p>
        </p:txBody>
      </p:sp>
      <p:sp>
        <p:nvSpPr>
          <p:cNvPr id="10" name="テキスト ボックス 9">
            <a:extLst>
              <a:ext uri="{FF2B5EF4-FFF2-40B4-BE49-F238E27FC236}">
                <a16:creationId xmlns:a16="http://schemas.microsoft.com/office/drawing/2014/main" id="{472BE591-59ED-496D-AB10-4FD6EB7C6D32}"/>
              </a:ext>
            </a:extLst>
          </p:cNvPr>
          <p:cNvSpPr txBox="1"/>
          <p:nvPr/>
        </p:nvSpPr>
        <p:spPr>
          <a:xfrm>
            <a:off x="641133" y="4459826"/>
            <a:ext cx="1204450" cy="461665"/>
          </a:xfrm>
          <a:prstGeom prst="rect">
            <a:avLst/>
          </a:prstGeom>
          <a:noFill/>
        </p:spPr>
        <p:txBody>
          <a:bodyPr wrap="square" rtlCol="0">
            <a:spAutoFit/>
          </a:bodyPr>
          <a:lstStyle/>
          <a:p>
            <a:r>
              <a:rPr kumimoji="1" lang="ja-JP" altLang="en-US" sz="2400" b="1" dirty="0"/>
              <a:t>①炭素</a:t>
            </a:r>
          </a:p>
        </p:txBody>
      </p:sp>
      <p:sp>
        <p:nvSpPr>
          <p:cNvPr id="11" name="テキスト ボックス 10">
            <a:extLst>
              <a:ext uri="{FF2B5EF4-FFF2-40B4-BE49-F238E27FC236}">
                <a16:creationId xmlns:a16="http://schemas.microsoft.com/office/drawing/2014/main" id="{0EC02F24-5D0D-424E-9956-4A3551985B2E}"/>
              </a:ext>
            </a:extLst>
          </p:cNvPr>
          <p:cNvSpPr txBox="1"/>
          <p:nvPr/>
        </p:nvSpPr>
        <p:spPr>
          <a:xfrm>
            <a:off x="2887400" y="4456860"/>
            <a:ext cx="1537115" cy="461665"/>
          </a:xfrm>
          <a:prstGeom prst="rect">
            <a:avLst/>
          </a:prstGeom>
          <a:noFill/>
        </p:spPr>
        <p:txBody>
          <a:bodyPr wrap="square" rtlCol="0">
            <a:spAutoFit/>
          </a:bodyPr>
          <a:lstStyle/>
          <a:p>
            <a:r>
              <a:rPr lang="ja-JP" altLang="en-US" sz="2400" b="1" dirty="0"/>
              <a:t>②フッ素</a:t>
            </a:r>
            <a:endParaRPr kumimoji="1" lang="ja-JP" altLang="en-US" sz="2400" b="1" dirty="0"/>
          </a:p>
        </p:txBody>
      </p:sp>
      <p:sp>
        <p:nvSpPr>
          <p:cNvPr id="13" name="テキスト ボックス 12">
            <a:extLst>
              <a:ext uri="{FF2B5EF4-FFF2-40B4-BE49-F238E27FC236}">
                <a16:creationId xmlns:a16="http://schemas.microsoft.com/office/drawing/2014/main" id="{21885107-C429-4AB4-B4BB-6434646A2C11}"/>
              </a:ext>
            </a:extLst>
          </p:cNvPr>
          <p:cNvSpPr txBox="1"/>
          <p:nvPr/>
        </p:nvSpPr>
        <p:spPr>
          <a:xfrm>
            <a:off x="4971393" y="4456859"/>
            <a:ext cx="2673776" cy="461665"/>
          </a:xfrm>
          <a:prstGeom prst="rect">
            <a:avLst/>
          </a:prstGeom>
          <a:noFill/>
        </p:spPr>
        <p:txBody>
          <a:bodyPr wrap="square" rtlCol="0">
            <a:spAutoFit/>
          </a:bodyPr>
          <a:lstStyle/>
          <a:p>
            <a:r>
              <a:rPr lang="ja-JP" altLang="en-US" sz="2400" b="1" dirty="0"/>
              <a:t>②ナトリウム</a:t>
            </a:r>
            <a:endParaRPr kumimoji="1" lang="ja-JP" altLang="en-US" sz="2400" b="1" dirty="0"/>
          </a:p>
        </p:txBody>
      </p:sp>
      <p:sp>
        <p:nvSpPr>
          <p:cNvPr id="4" name="楕円 3">
            <a:extLst>
              <a:ext uri="{FF2B5EF4-FFF2-40B4-BE49-F238E27FC236}">
                <a16:creationId xmlns:a16="http://schemas.microsoft.com/office/drawing/2014/main" id="{698794FC-D235-4BD4-8D59-2DCC526F5D32}"/>
              </a:ext>
            </a:extLst>
          </p:cNvPr>
          <p:cNvSpPr/>
          <p:nvPr/>
        </p:nvSpPr>
        <p:spPr>
          <a:xfrm>
            <a:off x="1145870" y="5351462"/>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E3148E5C-6853-4924-A890-3471F371B93E}"/>
              </a:ext>
            </a:extLst>
          </p:cNvPr>
          <p:cNvSpPr/>
          <p:nvPr/>
        </p:nvSpPr>
        <p:spPr>
          <a:xfrm>
            <a:off x="1145870" y="5879553"/>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9BAE2C4-139F-44C9-8B82-CD6FE145B59D}"/>
              </a:ext>
            </a:extLst>
          </p:cNvPr>
          <p:cNvSpPr/>
          <p:nvPr/>
        </p:nvSpPr>
        <p:spPr>
          <a:xfrm>
            <a:off x="1145869" y="5215784"/>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BD6500C-01B5-4147-827E-481D1BF735B5}"/>
              </a:ext>
            </a:extLst>
          </p:cNvPr>
          <p:cNvSpPr/>
          <p:nvPr/>
        </p:nvSpPr>
        <p:spPr>
          <a:xfrm>
            <a:off x="1145868" y="6049047"/>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A299489D-08E0-4665-A225-9F968D32043E}"/>
              </a:ext>
            </a:extLst>
          </p:cNvPr>
          <p:cNvSpPr/>
          <p:nvPr/>
        </p:nvSpPr>
        <p:spPr>
          <a:xfrm>
            <a:off x="730455" y="5609912"/>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9A92F12-4B68-4FF1-92B3-C9B0B4E67047}"/>
              </a:ext>
            </a:extLst>
          </p:cNvPr>
          <p:cNvSpPr/>
          <p:nvPr/>
        </p:nvSpPr>
        <p:spPr>
          <a:xfrm>
            <a:off x="1527615" y="5618337"/>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29ED4331-7FB2-4541-A68D-59D28DD8D22C}"/>
              </a:ext>
            </a:extLst>
          </p:cNvPr>
          <p:cNvGrpSpPr/>
          <p:nvPr/>
        </p:nvGrpSpPr>
        <p:grpSpPr>
          <a:xfrm>
            <a:off x="2664756" y="4921492"/>
            <a:ext cx="1649741" cy="1538889"/>
            <a:chOff x="2664756" y="4921492"/>
            <a:chExt cx="1649741" cy="1538889"/>
          </a:xfrm>
        </p:grpSpPr>
        <p:pic>
          <p:nvPicPr>
            <p:cNvPr id="5" name="図 4">
              <a:extLst>
                <a:ext uri="{FF2B5EF4-FFF2-40B4-BE49-F238E27FC236}">
                  <a16:creationId xmlns:a16="http://schemas.microsoft.com/office/drawing/2014/main" id="{EDF0732B-FB79-4285-BB12-9BFD98AFF515}"/>
                </a:ext>
              </a:extLst>
            </p:cNvPr>
            <p:cNvPicPr>
              <a:picLocks noChangeAspect="1"/>
            </p:cNvPicPr>
            <p:nvPr/>
          </p:nvPicPr>
          <p:blipFill>
            <a:blip r:embed="rId3"/>
            <a:stretch>
              <a:fillRect/>
            </a:stretch>
          </p:blipFill>
          <p:spPr>
            <a:xfrm>
              <a:off x="2664756" y="4921492"/>
              <a:ext cx="1649741" cy="1538889"/>
            </a:xfrm>
            <a:prstGeom prst="rect">
              <a:avLst/>
            </a:prstGeom>
          </p:spPr>
        </p:pic>
        <p:sp>
          <p:nvSpPr>
            <p:cNvPr id="19" name="楕円 18">
              <a:extLst>
                <a:ext uri="{FF2B5EF4-FFF2-40B4-BE49-F238E27FC236}">
                  <a16:creationId xmlns:a16="http://schemas.microsoft.com/office/drawing/2014/main" id="{00D01AFD-A343-469E-B162-0EEBFAE54EDA}"/>
                </a:ext>
              </a:extLst>
            </p:cNvPr>
            <p:cNvSpPr/>
            <p:nvPr/>
          </p:nvSpPr>
          <p:spPr>
            <a:xfrm>
              <a:off x="3497000" y="5320645"/>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1CD6BEE-F111-4F2F-97D3-C56678E6A4DF}"/>
                </a:ext>
              </a:extLst>
            </p:cNvPr>
            <p:cNvSpPr/>
            <p:nvPr/>
          </p:nvSpPr>
          <p:spPr>
            <a:xfrm>
              <a:off x="3496999" y="5850001"/>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888810C1-5EF4-4BA1-9071-89E32FDEC8BB}"/>
                </a:ext>
              </a:extLst>
            </p:cNvPr>
            <p:cNvSpPr/>
            <p:nvPr/>
          </p:nvSpPr>
          <p:spPr>
            <a:xfrm>
              <a:off x="3496998" y="5175272"/>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832907AA-A371-44C0-AD4A-3829C2646B6C}"/>
                </a:ext>
              </a:extLst>
            </p:cNvPr>
            <p:cNvSpPr/>
            <p:nvPr/>
          </p:nvSpPr>
          <p:spPr>
            <a:xfrm>
              <a:off x="3496998" y="6008535"/>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893E320-23CE-4341-AEA8-013C80F13707}"/>
                </a:ext>
              </a:extLst>
            </p:cNvPr>
            <p:cNvSpPr/>
            <p:nvPr/>
          </p:nvSpPr>
          <p:spPr>
            <a:xfrm>
              <a:off x="3096333" y="5588207"/>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91CAB7F-28FB-4E6C-BFF9-A5A3321B875E}"/>
                </a:ext>
              </a:extLst>
            </p:cNvPr>
            <p:cNvSpPr/>
            <p:nvPr/>
          </p:nvSpPr>
          <p:spPr>
            <a:xfrm>
              <a:off x="3214226" y="5304181"/>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C4BEBB3-1549-466A-8F11-75CCE34B3F63}"/>
                </a:ext>
              </a:extLst>
            </p:cNvPr>
            <p:cNvSpPr/>
            <p:nvPr/>
          </p:nvSpPr>
          <p:spPr>
            <a:xfrm>
              <a:off x="3214226" y="5890512"/>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16CFC45-6D27-43D5-85A5-6622BE407E93}"/>
                </a:ext>
              </a:extLst>
            </p:cNvPr>
            <p:cNvSpPr/>
            <p:nvPr/>
          </p:nvSpPr>
          <p:spPr>
            <a:xfrm>
              <a:off x="3906846" y="5609911"/>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0EEAE3E-D02A-4174-94EF-F43192D55E9E}"/>
                </a:ext>
              </a:extLst>
            </p:cNvPr>
            <p:cNvSpPr/>
            <p:nvPr/>
          </p:nvSpPr>
          <p:spPr>
            <a:xfrm>
              <a:off x="3811437" y="5879553"/>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0C97198B-D2EC-4747-ADD0-877162C1CF1A}"/>
              </a:ext>
            </a:extLst>
          </p:cNvPr>
          <p:cNvGrpSpPr/>
          <p:nvPr/>
        </p:nvGrpSpPr>
        <p:grpSpPr>
          <a:xfrm>
            <a:off x="5133670" y="4952007"/>
            <a:ext cx="1649741" cy="1538889"/>
            <a:chOff x="2664756" y="4921492"/>
            <a:chExt cx="1649741" cy="1538889"/>
          </a:xfrm>
        </p:grpSpPr>
        <p:pic>
          <p:nvPicPr>
            <p:cNvPr id="33" name="図 32">
              <a:extLst>
                <a:ext uri="{FF2B5EF4-FFF2-40B4-BE49-F238E27FC236}">
                  <a16:creationId xmlns:a16="http://schemas.microsoft.com/office/drawing/2014/main" id="{3FE4EA7D-158F-4A19-B732-DDB00B9215B0}"/>
                </a:ext>
              </a:extLst>
            </p:cNvPr>
            <p:cNvPicPr>
              <a:picLocks noChangeAspect="1"/>
            </p:cNvPicPr>
            <p:nvPr/>
          </p:nvPicPr>
          <p:blipFill>
            <a:blip r:embed="rId3"/>
            <a:stretch>
              <a:fillRect/>
            </a:stretch>
          </p:blipFill>
          <p:spPr>
            <a:xfrm>
              <a:off x="2664756" y="4921492"/>
              <a:ext cx="1649741" cy="1538889"/>
            </a:xfrm>
            <a:prstGeom prst="rect">
              <a:avLst/>
            </a:prstGeom>
          </p:spPr>
        </p:pic>
        <p:sp>
          <p:nvSpPr>
            <p:cNvPr id="34" name="楕円 33">
              <a:extLst>
                <a:ext uri="{FF2B5EF4-FFF2-40B4-BE49-F238E27FC236}">
                  <a16:creationId xmlns:a16="http://schemas.microsoft.com/office/drawing/2014/main" id="{9941BE1F-6DE8-4825-855A-DC400AFCCD78}"/>
                </a:ext>
              </a:extLst>
            </p:cNvPr>
            <p:cNvSpPr/>
            <p:nvPr/>
          </p:nvSpPr>
          <p:spPr>
            <a:xfrm>
              <a:off x="3497000" y="5320645"/>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30C4E7D8-3561-4E67-950D-AD6DC989BDEA}"/>
                </a:ext>
              </a:extLst>
            </p:cNvPr>
            <p:cNvSpPr/>
            <p:nvPr/>
          </p:nvSpPr>
          <p:spPr>
            <a:xfrm>
              <a:off x="3496999" y="5850001"/>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D517E73-1AD2-45F7-940B-F32C35A34BEE}"/>
                </a:ext>
              </a:extLst>
            </p:cNvPr>
            <p:cNvSpPr/>
            <p:nvPr/>
          </p:nvSpPr>
          <p:spPr>
            <a:xfrm>
              <a:off x="3496998" y="5175272"/>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2847F333-199E-4370-B9FD-5540449DC9BC}"/>
                </a:ext>
              </a:extLst>
            </p:cNvPr>
            <p:cNvSpPr/>
            <p:nvPr/>
          </p:nvSpPr>
          <p:spPr>
            <a:xfrm>
              <a:off x="3496998" y="6008535"/>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60686546-213D-4C71-8726-C953B3DA897C}"/>
                </a:ext>
              </a:extLst>
            </p:cNvPr>
            <p:cNvSpPr/>
            <p:nvPr/>
          </p:nvSpPr>
          <p:spPr>
            <a:xfrm>
              <a:off x="3096333" y="5588207"/>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2DD13DE-ACF8-43CB-9E4D-F28D667ABAEA}"/>
                </a:ext>
              </a:extLst>
            </p:cNvPr>
            <p:cNvSpPr/>
            <p:nvPr/>
          </p:nvSpPr>
          <p:spPr>
            <a:xfrm>
              <a:off x="3214226" y="5304181"/>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C64C0059-6067-4F28-B16B-4D395C85317C}"/>
                </a:ext>
              </a:extLst>
            </p:cNvPr>
            <p:cNvSpPr/>
            <p:nvPr/>
          </p:nvSpPr>
          <p:spPr>
            <a:xfrm>
              <a:off x="3214226" y="5890512"/>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307A79-AFAC-4D6F-9D75-7A355A315423}"/>
                </a:ext>
              </a:extLst>
            </p:cNvPr>
            <p:cNvSpPr/>
            <p:nvPr/>
          </p:nvSpPr>
          <p:spPr>
            <a:xfrm>
              <a:off x="3906846" y="5609911"/>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9F8DCD2E-57F4-43CE-BC43-BA2328A9D767}"/>
                </a:ext>
              </a:extLst>
            </p:cNvPr>
            <p:cNvSpPr/>
            <p:nvPr/>
          </p:nvSpPr>
          <p:spPr>
            <a:xfrm>
              <a:off x="3811437" y="5879553"/>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3" name="楕円 42">
            <a:extLst>
              <a:ext uri="{FF2B5EF4-FFF2-40B4-BE49-F238E27FC236}">
                <a16:creationId xmlns:a16="http://schemas.microsoft.com/office/drawing/2014/main" id="{ECDAAED5-2447-41D5-96C0-A5B223352E50}"/>
              </a:ext>
            </a:extLst>
          </p:cNvPr>
          <p:cNvSpPr/>
          <p:nvPr/>
        </p:nvSpPr>
        <p:spPr>
          <a:xfrm>
            <a:off x="6276205" y="5351159"/>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21588281-ECD5-4970-81F2-36205D60B766}"/>
              </a:ext>
            </a:extLst>
          </p:cNvPr>
          <p:cNvSpPr/>
          <p:nvPr/>
        </p:nvSpPr>
        <p:spPr>
          <a:xfrm>
            <a:off x="5965911" y="5076533"/>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96659542"/>
      </p:ext>
    </p:extLst>
  </p:cSld>
  <p:clrMapOvr>
    <a:masterClrMapping/>
  </p:clrMapOvr>
  <mc:AlternateContent xmlns:mc="http://schemas.openxmlformats.org/markup-compatibility/2006" xmlns:p14="http://schemas.microsoft.com/office/powerpoint/2010/main">
    <mc:Choice Requires="p14">
      <p:transition spd="slow" p14:dur="2000" advTm="40068"/>
    </mc:Choice>
    <mc:Fallback xmlns="">
      <p:transition spd="slow" advTm="4006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C4C314-AFC2-4A4E-82A6-4A50B8E6E523}"/>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p>
        </p:txBody>
      </p:sp>
      <p:pic>
        <p:nvPicPr>
          <p:cNvPr id="3" name="図 2">
            <a:extLst>
              <a:ext uri="{FF2B5EF4-FFF2-40B4-BE49-F238E27FC236}">
                <a16:creationId xmlns:a16="http://schemas.microsoft.com/office/drawing/2014/main" id="{7479C7EB-7FC5-41D4-8D9E-ED53A364D139}"/>
              </a:ext>
            </a:extLst>
          </p:cNvPr>
          <p:cNvPicPr>
            <a:picLocks noChangeAspect="1"/>
          </p:cNvPicPr>
          <p:nvPr/>
        </p:nvPicPr>
        <p:blipFill>
          <a:blip r:embed="rId3"/>
          <a:stretch>
            <a:fillRect/>
          </a:stretch>
        </p:blipFill>
        <p:spPr>
          <a:xfrm>
            <a:off x="3138819" y="1673772"/>
            <a:ext cx="5637319" cy="3958117"/>
          </a:xfrm>
          <a:prstGeom prst="rect">
            <a:avLst/>
          </a:prstGeom>
        </p:spPr>
      </p:pic>
      <p:sp>
        <p:nvSpPr>
          <p:cNvPr id="4" name="テキスト ボックス 3">
            <a:extLst>
              <a:ext uri="{FF2B5EF4-FFF2-40B4-BE49-F238E27FC236}">
                <a16:creationId xmlns:a16="http://schemas.microsoft.com/office/drawing/2014/main" id="{9E7E427F-BE00-41C2-ADEB-5B638DBE773E}"/>
              </a:ext>
            </a:extLst>
          </p:cNvPr>
          <p:cNvSpPr txBox="1"/>
          <p:nvPr/>
        </p:nvSpPr>
        <p:spPr>
          <a:xfrm>
            <a:off x="8965325" y="2532993"/>
            <a:ext cx="861848" cy="369332"/>
          </a:xfrm>
          <a:prstGeom prst="rect">
            <a:avLst/>
          </a:prstGeom>
          <a:solidFill>
            <a:schemeClr val="accent6">
              <a:lumMod val="40000"/>
              <a:lumOff val="60000"/>
            </a:schemeClr>
          </a:solidFill>
        </p:spPr>
        <p:txBody>
          <a:bodyPr wrap="square" rtlCol="0">
            <a:spAutoFit/>
          </a:bodyPr>
          <a:lstStyle/>
          <a:p>
            <a:r>
              <a:rPr kumimoji="1" lang="en-US" altLang="ja-JP" b="1" dirty="0"/>
              <a:t>1</a:t>
            </a:r>
            <a:r>
              <a:rPr kumimoji="1" lang="ja-JP" altLang="en-US" b="1" dirty="0"/>
              <a:t>種類</a:t>
            </a:r>
          </a:p>
        </p:txBody>
      </p:sp>
      <p:sp>
        <p:nvSpPr>
          <p:cNvPr id="5" name="テキスト ボックス 4">
            <a:extLst>
              <a:ext uri="{FF2B5EF4-FFF2-40B4-BE49-F238E27FC236}">
                <a16:creationId xmlns:a16="http://schemas.microsoft.com/office/drawing/2014/main" id="{6A058130-D932-4702-8100-DD7D7627D056}"/>
              </a:ext>
            </a:extLst>
          </p:cNvPr>
          <p:cNvSpPr txBox="1"/>
          <p:nvPr/>
        </p:nvSpPr>
        <p:spPr>
          <a:xfrm>
            <a:off x="8965325" y="4489966"/>
            <a:ext cx="861848" cy="369332"/>
          </a:xfrm>
          <a:prstGeom prst="rect">
            <a:avLst/>
          </a:prstGeom>
          <a:solidFill>
            <a:schemeClr val="accent6">
              <a:lumMod val="40000"/>
              <a:lumOff val="60000"/>
            </a:schemeClr>
          </a:solidFill>
        </p:spPr>
        <p:txBody>
          <a:bodyPr wrap="square" rtlCol="0">
            <a:spAutoFit/>
          </a:bodyPr>
          <a:lstStyle/>
          <a:p>
            <a:r>
              <a:rPr lang="en-US" altLang="ja-JP" b="1" dirty="0"/>
              <a:t>3</a:t>
            </a:r>
            <a:r>
              <a:rPr kumimoji="1" lang="ja-JP" altLang="en-US" b="1" dirty="0"/>
              <a:t>種類</a:t>
            </a:r>
          </a:p>
        </p:txBody>
      </p:sp>
      <p:sp>
        <p:nvSpPr>
          <p:cNvPr id="6" name="テキスト ボックス 5">
            <a:extLst>
              <a:ext uri="{FF2B5EF4-FFF2-40B4-BE49-F238E27FC236}">
                <a16:creationId xmlns:a16="http://schemas.microsoft.com/office/drawing/2014/main" id="{9079892A-1476-41EA-BFAA-F2BC15F257FA}"/>
              </a:ext>
            </a:extLst>
          </p:cNvPr>
          <p:cNvSpPr txBox="1"/>
          <p:nvPr/>
        </p:nvSpPr>
        <p:spPr>
          <a:xfrm>
            <a:off x="987972" y="1158640"/>
            <a:ext cx="10657490" cy="461665"/>
          </a:xfrm>
          <a:prstGeom prst="rect">
            <a:avLst/>
          </a:prstGeom>
          <a:noFill/>
        </p:spPr>
        <p:txBody>
          <a:bodyPr wrap="square" rtlCol="0">
            <a:spAutoFit/>
          </a:bodyPr>
          <a:lstStyle/>
          <a:p>
            <a:r>
              <a:rPr lang="ja-JP" altLang="en-US" sz="2400" b="1" dirty="0"/>
              <a:t>副殻～</a:t>
            </a:r>
            <a:r>
              <a:rPr lang="en-US" altLang="ja-JP" sz="2400" b="1" dirty="0"/>
              <a:t>s</a:t>
            </a:r>
            <a:r>
              <a:rPr lang="ja-JP" altLang="en-US" sz="2400" b="1" dirty="0"/>
              <a:t>軌道と</a:t>
            </a:r>
            <a:r>
              <a:rPr lang="en-US" altLang="ja-JP" sz="2400" b="1" dirty="0"/>
              <a:t>p</a:t>
            </a:r>
            <a:r>
              <a:rPr lang="ja-JP" altLang="en-US" sz="2400" b="1" dirty="0"/>
              <a:t>軌道～</a:t>
            </a:r>
            <a:endParaRPr lang="en-US" altLang="ja-JP" sz="2400" b="1" dirty="0"/>
          </a:p>
        </p:txBody>
      </p:sp>
      <p:sp>
        <p:nvSpPr>
          <p:cNvPr id="7" name="テキスト ボックス 6">
            <a:extLst>
              <a:ext uri="{FF2B5EF4-FFF2-40B4-BE49-F238E27FC236}">
                <a16:creationId xmlns:a16="http://schemas.microsoft.com/office/drawing/2014/main" id="{45CCBBAD-DCF6-4430-9D12-F500C5FB3FCC}"/>
              </a:ext>
            </a:extLst>
          </p:cNvPr>
          <p:cNvSpPr txBox="1"/>
          <p:nvPr/>
        </p:nvSpPr>
        <p:spPr>
          <a:xfrm>
            <a:off x="2624866" y="6102544"/>
            <a:ext cx="10391887" cy="646331"/>
          </a:xfrm>
          <a:prstGeom prst="rect">
            <a:avLst/>
          </a:prstGeom>
          <a:noFill/>
        </p:spPr>
        <p:txBody>
          <a:bodyPr wrap="square" rtlCol="0">
            <a:spAutoFit/>
          </a:bodyPr>
          <a:lstStyle/>
          <a:p>
            <a:r>
              <a:rPr kumimoji="1" lang="en-US" altLang="ja-JP" sz="3600" b="1" dirty="0">
                <a:solidFill>
                  <a:srgbClr val="FF0000"/>
                </a:solidFill>
              </a:rPr>
              <a:t>1</a:t>
            </a:r>
            <a:r>
              <a:rPr kumimoji="1" lang="ja-JP" altLang="en-US" sz="3600" b="1" dirty="0">
                <a:solidFill>
                  <a:srgbClr val="FF0000"/>
                </a:solidFill>
              </a:rPr>
              <a:t>つの軌道には</a:t>
            </a:r>
            <a:r>
              <a:rPr kumimoji="1" lang="en-US" altLang="ja-JP" sz="3600" b="1" dirty="0">
                <a:solidFill>
                  <a:srgbClr val="FF0000"/>
                </a:solidFill>
              </a:rPr>
              <a:t>2</a:t>
            </a:r>
            <a:r>
              <a:rPr kumimoji="1" lang="ja-JP" altLang="en-US" sz="3600" b="1" dirty="0">
                <a:solidFill>
                  <a:srgbClr val="FF0000"/>
                </a:solidFill>
              </a:rPr>
              <a:t>つずつ電子が入る</a:t>
            </a:r>
          </a:p>
        </p:txBody>
      </p:sp>
    </p:spTree>
    <p:extLst>
      <p:ext uri="{BB962C8B-B14F-4D97-AF65-F5344CB8AC3E}">
        <p14:creationId xmlns:p14="http://schemas.microsoft.com/office/powerpoint/2010/main" val="1486288024"/>
      </p:ext>
    </p:extLst>
  </p:cSld>
  <p:clrMapOvr>
    <a:masterClrMapping/>
  </p:clrMapOvr>
  <mc:AlternateContent xmlns:mc="http://schemas.openxmlformats.org/markup-compatibility/2006" xmlns:p14="http://schemas.microsoft.com/office/powerpoint/2010/main">
    <mc:Choice Requires="p14">
      <p:transition spd="slow" p14:dur="2000" advTm="117700"/>
    </mc:Choice>
    <mc:Fallback xmlns="">
      <p:transition spd="slow" advTm="1177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68D870-A8DE-491C-A0D3-5B735A5B65A6}"/>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p>
        </p:txBody>
      </p:sp>
      <p:sp>
        <p:nvSpPr>
          <p:cNvPr id="9" name="テキスト ボックス 8">
            <a:extLst>
              <a:ext uri="{FF2B5EF4-FFF2-40B4-BE49-F238E27FC236}">
                <a16:creationId xmlns:a16="http://schemas.microsoft.com/office/drawing/2014/main" id="{DBBA390D-656F-4445-8175-5CCAA69A4DB1}"/>
              </a:ext>
            </a:extLst>
          </p:cNvPr>
          <p:cNvSpPr txBox="1"/>
          <p:nvPr/>
        </p:nvSpPr>
        <p:spPr>
          <a:xfrm>
            <a:off x="987972" y="1410355"/>
            <a:ext cx="10216056" cy="4154984"/>
          </a:xfrm>
          <a:prstGeom prst="rect">
            <a:avLst/>
          </a:prstGeom>
          <a:noFill/>
        </p:spPr>
        <p:txBody>
          <a:bodyPr wrap="square" rtlCol="0">
            <a:spAutoFit/>
          </a:bodyPr>
          <a:lstStyle/>
          <a:p>
            <a:r>
              <a:rPr kumimoji="1" lang="ja-JP" altLang="en-US" sz="2400" b="1" dirty="0"/>
              <a:t>電子配置のルール</a:t>
            </a:r>
            <a:endParaRPr kumimoji="1" lang="en-US" altLang="ja-JP" sz="2400" b="1" dirty="0"/>
          </a:p>
          <a:p>
            <a:r>
              <a:rPr lang="ja-JP" altLang="en-US" sz="2400" b="1" dirty="0"/>
              <a:t>①電子は内側の殻から配置される</a:t>
            </a:r>
            <a:r>
              <a:rPr lang="en-US" altLang="ja-JP" sz="2400" b="1" dirty="0"/>
              <a:t>(K</a:t>
            </a:r>
            <a:r>
              <a:rPr lang="ja-JP" altLang="en-US" sz="2400" b="1" dirty="0"/>
              <a:t>→</a:t>
            </a:r>
            <a:r>
              <a:rPr lang="en-US" altLang="ja-JP" sz="2400" b="1" dirty="0"/>
              <a:t>L</a:t>
            </a:r>
            <a:r>
              <a:rPr lang="ja-JP" altLang="en-US" sz="2400" b="1" dirty="0"/>
              <a:t>→</a:t>
            </a:r>
            <a:r>
              <a:rPr lang="en-US" altLang="ja-JP" sz="2400" b="1" dirty="0"/>
              <a:t>M…</a:t>
            </a:r>
            <a:r>
              <a:rPr lang="ja-JP" altLang="en-US" sz="2400" b="1" dirty="0"/>
              <a:t>の順</a:t>
            </a:r>
            <a:r>
              <a:rPr lang="en-US" altLang="ja-JP" sz="2400" b="1" dirty="0"/>
              <a:t>)</a:t>
            </a:r>
          </a:p>
          <a:p>
            <a:r>
              <a:rPr kumimoji="1" lang="ja-JP" altLang="en-US" sz="2400" b="1" dirty="0"/>
              <a:t>②</a:t>
            </a:r>
            <a:r>
              <a:rPr kumimoji="1" lang="en-US" altLang="ja-JP" sz="2400" b="1" dirty="0"/>
              <a:t>K</a:t>
            </a:r>
            <a:r>
              <a:rPr kumimoji="1" lang="ja-JP" altLang="en-US" sz="2400" b="1" dirty="0"/>
              <a:t>殻には</a:t>
            </a:r>
            <a:r>
              <a:rPr kumimoji="1" lang="en-US" altLang="ja-JP" sz="2400" b="1" dirty="0"/>
              <a:t>2</a:t>
            </a:r>
            <a:r>
              <a:rPr kumimoji="1" lang="ja-JP" altLang="en-US" sz="2400" b="1" dirty="0"/>
              <a:t>つ、</a:t>
            </a:r>
            <a:r>
              <a:rPr kumimoji="1" lang="en-US" altLang="ja-JP" sz="2400" b="1" dirty="0"/>
              <a:t>L</a:t>
            </a:r>
            <a:r>
              <a:rPr lang="ja-JP" altLang="en-US" sz="2400" b="1" dirty="0"/>
              <a:t>殻には</a:t>
            </a:r>
            <a:r>
              <a:rPr lang="en-US" altLang="ja-JP" sz="2400" b="1" dirty="0"/>
              <a:t>8</a:t>
            </a:r>
            <a:r>
              <a:rPr lang="ja-JP" altLang="en-US" sz="2400" b="1" dirty="0"/>
              <a:t>つ、</a:t>
            </a:r>
            <a:r>
              <a:rPr lang="en-US" altLang="ja-JP" sz="2400" b="1" dirty="0"/>
              <a:t>M</a:t>
            </a:r>
            <a:r>
              <a:rPr lang="ja-JP" altLang="en-US" sz="2400" b="1" dirty="0"/>
              <a:t>殻には</a:t>
            </a:r>
            <a:r>
              <a:rPr lang="en-US" altLang="ja-JP" sz="2400" b="1" dirty="0"/>
              <a:t>18</a:t>
            </a:r>
            <a:r>
              <a:rPr lang="ja-JP" altLang="en-US" sz="2400" b="1" dirty="0"/>
              <a:t>つの電子が入ることができる</a:t>
            </a:r>
            <a:endParaRPr lang="en-US" altLang="ja-JP" sz="2400" b="1" dirty="0"/>
          </a:p>
          <a:p>
            <a:endParaRPr lang="en-US" altLang="ja-JP" sz="2400" b="1" dirty="0"/>
          </a:p>
          <a:p>
            <a:r>
              <a:rPr lang="ja-JP" altLang="en-US" sz="2400" b="1" dirty="0"/>
              <a:t>↓</a:t>
            </a:r>
            <a:r>
              <a:rPr lang="ja-JP" altLang="en-US" sz="2400" b="1" dirty="0">
                <a:solidFill>
                  <a:schemeClr val="accent1">
                    <a:lumMod val="75000"/>
                  </a:schemeClr>
                </a:solidFill>
              </a:rPr>
              <a:t>＋</a:t>
            </a:r>
            <a:r>
              <a:rPr lang="en-US" altLang="ja-JP" sz="2400" b="1" dirty="0">
                <a:solidFill>
                  <a:schemeClr val="accent1">
                    <a:lumMod val="75000"/>
                  </a:schemeClr>
                </a:solidFill>
              </a:rPr>
              <a:t>s</a:t>
            </a:r>
            <a:r>
              <a:rPr kumimoji="1" lang="ja-JP" altLang="en-US" sz="2400" b="1" dirty="0">
                <a:solidFill>
                  <a:schemeClr val="accent1">
                    <a:lumMod val="75000"/>
                  </a:schemeClr>
                </a:solidFill>
              </a:rPr>
              <a:t>軌道、</a:t>
            </a:r>
            <a:r>
              <a:rPr kumimoji="1" lang="en-US" altLang="ja-JP" sz="2400" b="1" dirty="0">
                <a:solidFill>
                  <a:schemeClr val="accent1">
                    <a:lumMod val="75000"/>
                  </a:schemeClr>
                </a:solidFill>
              </a:rPr>
              <a:t>p</a:t>
            </a:r>
            <a:r>
              <a:rPr kumimoji="1" lang="ja-JP" altLang="en-US" sz="2400" b="1" dirty="0">
                <a:solidFill>
                  <a:schemeClr val="accent1">
                    <a:lumMod val="75000"/>
                  </a:schemeClr>
                </a:solidFill>
              </a:rPr>
              <a:t>軌道のルール</a:t>
            </a:r>
            <a:endParaRPr kumimoji="1" lang="en-US" altLang="ja-JP" sz="2400" b="1" dirty="0">
              <a:solidFill>
                <a:schemeClr val="accent1">
                  <a:lumMod val="75000"/>
                </a:schemeClr>
              </a:solidFill>
            </a:endParaRPr>
          </a:p>
          <a:p>
            <a:endParaRPr kumimoji="1" lang="en-US" altLang="ja-JP" sz="2400" b="1" dirty="0"/>
          </a:p>
          <a:p>
            <a:r>
              <a:rPr lang="ja-JP" altLang="en-US" sz="2400" b="1" dirty="0">
                <a:solidFill>
                  <a:schemeClr val="accent1">
                    <a:lumMod val="75000"/>
                  </a:schemeClr>
                </a:solidFill>
              </a:rPr>
              <a:t>・</a:t>
            </a:r>
            <a:r>
              <a:rPr kumimoji="1" lang="ja-JP" altLang="en-US" sz="2400" b="1" dirty="0">
                <a:solidFill>
                  <a:schemeClr val="accent1">
                    <a:lumMod val="75000"/>
                  </a:schemeClr>
                </a:solidFill>
              </a:rPr>
              <a:t>内側の殻から</a:t>
            </a:r>
            <a:r>
              <a:rPr kumimoji="1" lang="en-US" altLang="ja-JP" sz="2400" b="1" dirty="0">
                <a:solidFill>
                  <a:schemeClr val="accent1">
                    <a:lumMod val="75000"/>
                  </a:schemeClr>
                </a:solidFill>
              </a:rPr>
              <a:t>1,2,3…</a:t>
            </a:r>
            <a:r>
              <a:rPr kumimoji="1" lang="ja-JP" altLang="en-US" sz="2400" b="1" dirty="0">
                <a:solidFill>
                  <a:schemeClr val="accent1">
                    <a:lumMod val="75000"/>
                  </a:schemeClr>
                </a:solidFill>
              </a:rPr>
              <a:t>と順番を付ける</a:t>
            </a:r>
            <a:r>
              <a:rPr kumimoji="1" lang="en-US" altLang="ja-JP" sz="2400" b="1" dirty="0">
                <a:solidFill>
                  <a:schemeClr val="accent1">
                    <a:lumMod val="75000"/>
                  </a:schemeClr>
                </a:solidFill>
              </a:rPr>
              <a:t>(K</a:t>
            </a:r>
            <a:r>
              <a:rPr kumimoji="1" lang="ja-JP" altLang="en-US" sz="2400" b="1" dirty="0">
                <a:solidFill>
                  <a:schemeClr val="accent1">
                    <a:lumMod val="75000"/>
                  </a:schemeClr>
                </a:solidFill>
              </a:rPr>
              <a:t>殻</a:t>
            </a:r>
            <a:r>
              <a:rPr kumimoji="1" lang="en-US" altLang="ja-JP" sz="2400" b="1" dirty="0">
                <a:solidFill>
                  <a:schemeClr val="accent1">
                    <a:lumMod val="75000"/>
                  </a:schemeClr>
                </a:solidFill>
              </a:rPr>
              <a:t>=1, L</a:t>
            </a:r>
            <a:r>
              <a:rPr kumimoji="1" lang="ja-JP" altLang="en-US" sz="2400" b="1" dirty="0">
                <a:solidFill>
                  <a:schemeClr val="accent1">
                    <a:lumMod val="75000"/>
                  </a:schemeClr>
                </a:solidFill>
              </a:rPr>
              <a:t>殻</a:t>
            </a:r>
            <a:r>
              <a:rPr kumimoji="1" lang="en-US" altLang="ja-JP" sz="2400" b="1" dirty="0">
                <a:solidFill>
                  <a:schemeClr val="accent1">
                    <a:lumMod val="75000"/>
                  </a:schemeClr>
                </a:solidFill>
              </a:rPr>
              <a:t>=2, M</a:t>
            </a:r>
            <a:r>
              <a:rPr kumimoji="1" lang="ja-JP" altLang="en-US" sz="2400" b="1" dirty="0">
                <a:solidFill>
                  <a:schemeClr val="accent1">
                    <a:lumMod val="75000"/>
                  </a:schemeClr>
                </a:solidFill>
              </a:rPr>
              <a:t>殻</a:t>
            </a:r>
            <a:r>
              <a:rPr kumimoji="1" lang="en-US" altLang="ja-JP" sz="2400" b="1" dirty="0">
                <a:solidFill>
                  <a:schemeClr val="accent1">
                    <a:lumMod val="75000"/>
                  </a:schemeClr>
                </a:solidFill>
              </a:rPr>
              <a:t>=3)</a:t>
            </a:r>
          </a:p>
          <a:p>
            <a:r>
              <a:rPr lang="ja-JP" altLang="en-US" sz="2400" b="1" dirty="0">
                <a:solidFill>
                  <a:schemeClr val="accent1">
                    <a:lumMod val="75000"/>
                  </a:schemeClr>
                </a:solidFill>
              </a:rPr>
              <a:t>・各軌道には電子が</a:t>
            </a:r>
            <a:r>
              <a:rPr lang="en-US" altLang="ja-JP" sz="2400" b="1" dirty="0">
                <a:solidFill>
                  <a:schemeClr val="accent1">
                    <a:lumMod val="75000"/>
                  </a:schemeClr>
                </a:solidFill>
              </a:rPr>
              <a:t>2</a:t>
            </a:r>
            <a:r>
              <a:rPr lang="ja-JP" altLang="en-US" sz="2400" b="1" dirty="0">
                <a:solidFill>
                  <a:schemeClr val="accent1">
                    <a:lumMod val="75000"/>
                  </a:schemeClr>
                </a:solidFill>
              </a:rPr>
              <a:t>つずつ入ることでができる</a:t>
            </a:r>
            <a:endParaRPr kumimoji="1" lang="en-US" altLang="ja-JP" sz="2400" b="1" dirty="0">
              <a:solidFill>
                <a:schemeClr val="accent1">
                  <a:lumMod val="75000"/>
                </a:schemeClr>
              </a:solidFill>
            </a:endParaRPr>
          </a:p>
          <a:p>
            <a:r>
              <a:rPr kumimoji="1" lang="ja-JP" altLang="en-US" sz="2400" b="1" dirty="0">
                <a:solidFill>
                  <a:schemeClr val="accent1">
                    <a:lumMod val="75000"/>
                  </a:schemeClr>
                </a:solidFill>
              </a:rPr>
              <a:t>・</a:t>
            </a:r>
            <a:r>
              <a:rPr kumimoji="1" lang="en-US" altLang="ja-JP" sz="2400" b="1" dirty="0">
                <a:solidFill>
                  <a:schemeClr val="accent1">
                    <a:lumMod val="75000"/>
                  </a:schemeClr>
                </a:solidFill>
              </a:rPr>
              <a:t>s</a:t>
            </a:r>
            <a:r>
              <a:rPr kumimoji="1" lang="ja-JP" altLang="en-US" sz="2400" b="1" dirty="0">
                <a:solidFill>
                  <a:schemeClr val="accent1">
                    <a:lumMod val="75000"/>
                  </a:schemeClr>
                </a:solidFill>
              </a:rPr>
              <a:t>軌道→</a:t>
            </a:r>
            <a:r>
              <a:rPr kumimoji="1" lang="en-US" altLang="ja-JP" sz="2400" b="1" dirty="0">
                <a:solidFill>
                  <a:schemeClr val="accent1">
                    <a:lumMod val="75000"/>
                  </a:schemeClr>
                </a:solidFill>
              </a:rPr>
              <a:t>p</a:t>
            </a:r>
            <a:r>
              <a:rPr kumimoji="1" lang="ja-JP" altLang="en-US" sz="2400" b="1" dirty="0">
                <a:solidFill>
                  <a:schemeClr val="accent1">
                    <a:lumMod val="75000"/>
                  </a:schemeClr>
                </a:solidFill>
              </a:rPr>
              <a:t>軌道の順番で電子が入る</a:t>
            </a:r>
            <a:endParaRPr kumimoji="1" lang="en-US" altLang="ja-JP" sz="2400" b="1" dirty="0">
              <a:solidFill>
                <a:schemeClr val="accent1">
                  <a:lumMod val="75000"/>
                </a:schemeClr>
              </a:solidFill>
            </a:endParaRPr>
          </a:p>
          <a:p>
            <a:endParaRPr lang="en-US" altLang="ja-JP" sz="2400" b="1" dirty="0">
              <a:solidFill>
                <a:schemeClr val="accent1">
                  <a:lumMod val="75000"/>
                </a:schemeClr>
              </a:solidFill>
            </a:endParaRPr>
          </a:p>
          <a:p>
            <a:endParaRPr kumimoji="1" lang="ja-JP" altLang="en-US" sz="2400" b="1" dirty="0"/>
          </a:p>
        </p:txBody>
      </p:sp>
      <p:pic>
        <p:nvPicPr>
          <p:cNvPr id="6" name="図 5">
            <a:extLst>
              <a:ext uri="{FF2B5EF4-FFF2-40B4-BE49-F238E27FC236}">
                <a16:creationId xmlns:a16="http://schemas.microsoft.com/office/drawing/2014/main" id="{B551128E-182F-401D-A6CC-AE23ADC31FFA}"/>
              </a:ext>
            </a:extLst>
          </p:cNvPr>
          <p:cNvPicPr>
            <a:picLocks noChangeAspect="1"/>
          </p:cNvPicPr>
          <p:nvPr/>
        </p:nvPicPr>
        <p:blipFill>
          <a:blip r:embed="rId3"/>
          <a:stretch>
            <a:fillRect/>
          </a:stretch>
        </p:blipFill>
        <p:spPr>
          <a:xfrm>
            <a:off x="9054497" y="4246391"/>
            <a:ext cx="2333625" cy="2009775"/>
          </a:xfrm>
          <a:prstGeom prst="rect">
            <a:avLst/>
          </a:prstGeom>
        </p:spPr>
      </p:pic>
      <p:sp>
        <p:nvSpPr>
          <p:cNvPr id="8" name="テキスト ボックス 7">
            <a:extLst>
              <a:ext uri="{FF2B5EF4-FFF2-40B4-BE49-F238E27FC236}">
                <a16:creationId xmlns:a16="http://schemas.microsoft.com/office/drawing/2014/main" id="{C2C2EA18-14E7-42F5-8281-C3A57E9B5092}"/>
              </a:ext>
            </a:extLst>
          </p:cNvPr>
          <p:cNvSpPr txBox="1"/>
          <p:nvPr/>
        </p:nvSpPr>
        <p:spPr>
          <a:xfrm>
            <a:off x="611174" y="3303181"/>
            <a:ext cx="1503979" cy="369332"/>
          </a:xfrm>
          <a:prstGeom prst="rect">
            <a:avLst/>
          </a:prstGeom>
          <a:noFill/>
        </p:spPr>
        <p:txBody>
          <a:bodyPr wrap="square" rtlCol="0">
            <a:spAutoFit/>
          </a:bodyPr>
          <a:lstStyle/>
          <a:p>
            <a:r>
              <a:rPr kumimoji="1" lang="en-US" altLang="ja-JP" dirty="0"/>
              <a:t>New!</a:t>
            </a:r>
            <a:endParaRPr kumimoji="1" lang="ja-JP" altLang="en-US" dirty="0"/>
          </a:p>
        </p:txBody>
      </p:sp>
    </p:spTree>
    <p:extLst>
      <p:ext uri="{BB962C8B-B14F-4D97-AF65-F5344CB8AC3E}">
        <p14:creationId xmlns:p14="http://schemas.microsoft.com/office/powerpoint/2010/main" val="2426457690"/>
      </p:ext>
    </p:extLst>
  </p:cSld>
  <p:clrMapOvr>
    <a:masterClrMapping/>
  </p:clrMapOvr>
  <mc:AlternateContent xmlns:mc="http://schemas.openxmlformats.org/markup-compatibility/2006" xmlns:p14="http://schemas.microsoft.com/office/powerpoint/2010/main">
    <mc:Choice Requires="p14">
      <p:transition spd="slow" p14:dur="2000" advTm="88807"/>
    </mc:Choice>
    <mc:Fallback xmlns="">
      <p:transition spd="slow" advTm="8880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68D870-A8DE-491C-A0D3-5B735A5B65A6}"/>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p>
        </p:txBody>
      </p:sp>
      <p:sp>
        <p:nvSpPr>
          <p:cNvPr id="3" name="テキスト ボックス 2">
            <a:extLst>
              <a:ext uri="{FF2B5EF4-FFF2-40B4-BE49-F238E27FC236}">
                <a16:creationId xmlns:a16="http://schemas.microsoft.com/office/drawing/2014/main" id="{CC5C8B5C-4BB3-4A82-B8F8-788490605604}"/>
              </a:ext>
            </a:extLst>
          </p:cNvPr>
          <p:cNvSpPr txBox="1"/>
          <p:nvPr/>
        </p:nvSpPr>
        <p:spPr>
          <a:xfrm>
            <a:off x="987972" y="1158640"/>
            <a:ext cx="10657490" cy="461665"/>
          </a:xfrm>
          <a:prstGeom prst="rect">
            <a:avLst/>
          </a:prstGeom>
          <a:noFill/>
        </p:spPr>
        <p:txBody>
          <a:bodyPr wrap="square" rtlCol="0">
            <a:spAutoFit/>
          </a:bodyPr>
          <a:lstStyle/>
          <a:p>
            <a:r>
              <a:rPr lang="ja-JP" altLang="en-US" sz="2400" b="1" dirty="0"/>
              <a:t>～もう少し細かな説明～</a:t>
            </a:r>
            <a:endParaRPr lang="en-US" altLang="ja-JP" sz="2400" b="1" dirty="0"/>
          </a:p>
        </p:txBody>
      </p:sp>
      <p:sp>
        <p:nvSpPr>
          <p:cNvPr id="10" name="テキスト ボックス 9">
            <a:extLst>
              <a:ext uri="{FF2B5EF4-FFF2-40B4-BE49-F238E27FC236}">
                <a16:creationId xmlns:a16="http://schemas.microsoft.com/office/drawing/2014/main" id="{472BE591-59ED-496D-AB10-4FD6EB7C6D32}"/>
              </a:ext>
            </a:extLst>
          </p:cNvPr>
          <p:cNvSpPr txBox="1"/>
          <p:nvPr/>
        </p:nvSpPr>
        <p:spPr>
          <a:xfrm>
            <a:off x="685100" y="1949207"/>
            <a:ext cx="10413824" cy="1200329"/>
          </a:xfrm>
          <a:prstGeom prst="rect">
            <a:avLst/>
          </a:prstGeom>
          <a:noFill/>
        </p:spPr>
        <p:txBody>
          <a:bodyPr wrap="square" rtlCol="0">
            <a:spAutoFit/>
          </a:bodyPr>
          <a:lstStyle/>
          <a:p>
            <a:r>
              <a:rPr kumimoji="1" lang="en-US" altLang="ja-JP" sz="2400" b="1" dirty="0"/>
              <a:t>K</a:t>
            </a:r>
            <a:r>
              <a:rPr kumimoji="1" lang="ja-JP" altLang="en-US" sz="2400" b="1" dirty="0"/>
              <a:t>殻</a:t>
            </a:r>
            <a:r>
              <a:rPr kumimoji="1" lang="en-US" altLang="ja-JP" sz="2400" b="1" dirty="0"/>
              <a:t>…</a:t>
            </a:r>
            <a:r>
              <a:rPr kumimoji="1" lang="ja-JP" altLang="en-US" sz="2400" b="1" dirty="0"/>
              <a:t>電子が</a:t>
            </a:r>
            <a:r>
              <a:rPr kumimoji="1" lang="en-US" altLang="ja-JP" sz="2400" b="1" dirty="0"/>
              <a:t>2</a:t>
            </a:r>
            <a:r>
              <a:rPr kumimoji="1" lang="ja-JP" altLang="en-US" sz="2400" b="1" dirty="0"/>
              <a:t>つ入る　</a:t>
            </a:r>
            <a:r>
              <a:rPr kumimoji="1" lang="en-US" altLang="ja-JP" sz="2400" b="1" dirty="0"/>
              <a:t>=</a:t>
            </a:r>
            <a:r>
              <a:rPr kumimoji="1" lang="ja-JP" altLang="en-US" sz="2400" b="1" dirty="0"/>
              <a:t>　</a:t>
            </a:r>
            <a:r>
              <a:rPr kumimoji="1" lang="en-US" altLang="ja-JP" sz="2400" b="1" dirty="0"/>
              <a:t>1s</a:t>
            </a:r>
            <a:r>
              <a:rPr kumimoji="1" lang="ja-JP" altLang="en-US" sz="2400" b="1" dirty="0"/>
              <a:t>軌道</a:t>
            </a:r>
            <a:r>
              <a:rPr kumimoji="1" lang="en-US" altLang="ja-JP" sz="2400" b="1" dirty="0"/>
              <a:t>(</a:t>
            </a:r>
            <a:r>
              <a:rPr kumimoji="1" lang="ja-JP" altLang="en-US" sz="2400" b="1" dirty="0"/>
              <a:t>電子</a:t>
            </a:r>
            <a:r>
              <a:rPr kumimoji="1" lang="en-US" altLang="ja-JP" sz="2400" b="1" dirty="0"/>
              <a:t>×2)</a:t>
            </a:r>
          </a:p>
          <a:p>
            <a:endParaRPr lang="en-US" altLang="ja-JP" sz="2400" b="1" dirty="0"/>
          </a:p>
          <a:p>
            <a:r>
              <a:rPr kumimoji="1" lang="en-US" altLang="ja-JP" sz="2400" b="1" dirty="0"/>
              <a:t>L</a:t>
            </a:r>
            <a:r>
              <a:rPr kumimoji="1" lang="ja-JP" altLang="en-US" sz="2400" b="1" dirty="0"/>
              <a:t>殻</a:t>
            </a:r>
            <a:r>
              <a:rPr kumimoji="1" lang="en-US" altLang="ja-JP" sz="2400" b="1" dirty="0"/>
              <a:t>…</a:t>
            </a:r>
            <a:r>
              <a:rPr kumimoji="1" lang="ja-JP" altLang="en-US" sz="2400" b="1" dirty="0"/>
              <a:t>電子が</a:t>
            </a:r>
            <a:r>
              <a:rPr kumimoji="1" lang="en-US" altLang="ja-JP" sz="2400" b="1" dirty="0"/>
              <a:t>8</a:t>
            </a:r>
            <a:r>
              <a:rPr kumimoji="1" lang="ja-JP" altLang="en-US" sz="2400" b="1" dirty="0"/>
              <a:t>つ入る　</a:t>
            </a:r>
            <a:r>
              <a:rPr kumimoji="1" lang="en-US" altLang="ja-JP" sz="2400" b="1" dirty="0"/>
              <a:t>=</a:t>
            </a:r>
            <a:r>
              <a:rPr kumimoji="1" lang="ja-JP" altLang="en-US" sz="2400" b="1" dirty="0"/>
              <a:t>　</a:t>
            </a:r>
            <a:r>
              <a:rPr kumimoji="1" lang="en-US" altLang="ja-JP" sz="2400" b="1" dirty="0"/>
              <a:t>2s</a:t>
            </a:r>
            <a:r>
              <a:rPr kumimoji="1" lang="ja-JP" altLang="en-US" sz="2400" b="1" dirty="0"/>
              <a:t>軌道</a:t>
            </a:r>
            <a:r>
              <a:rPr kumimoji="1" lang="en-US" altLang="ja-JP" sz="2400" b="1" dirty="0"/>
              <a:t>(</a:t>
            </a:r>
            <a:r>
              <a:rPr kumimoji="1" lang="ja-JP" altLang="en-US" sz="2400" b="1" dirty="0"/>
              <a:t>電子</a:t>
            </a:r>
            <a:r>
              <a:rPr kumimoji="1" lang="en-US" altLang="ja-JP" sz="2400" b="1" dirty="0"/>
              <a:t>×2)+2p</a:t>
            </a:r>
            <a:r>
              <a:rPr kumimoji="1" lang="ja-JP" altLang="en-US" sz="2400" b="1" dirty="0"/>
              <a:t>軌道</a:t>
            </a:r>
            <a:r>
              <a:rPr kumimoji="1" lang="en-US" altLang="ja-JP" sz="2400" b="1" dirty="0"/>
              <a:t>(</a:t>
            </a:r>
            <a:r>
              <a:rPr lang="ja-JP" altLang="en-US" sz="2400" b="1" dirty="0"/>
              <a:t>電子</a:t>
            </a:r>
            <a:r>
              <a:rPr lang="en-US" altLang="ja-JP" sz="2400" b="1" dirty="0"/>
              <a:t>×2×</a:t>
            </a:r>
            <a:r>
              <a:rPr lang="en-US" altLang="ja-JP" sz="2400" b="1" u="sng" dirty="0"/>
              <a:t>3</a:t>
            </a:r>
            <a:r>
              <a:rPr kumimoji="1" lang="en-US" altLang="ja-JP" sz="2400" b="1" dirty="0"/>
              <a:t>)</a:t>
            </a:r>
          </a:p>
        </p:txBody>
      </p:sp>
      <p:sp>
        <p:nvSpPr>
          <p:cNvPr id="6" name="テキスト ボックス 5">
            <a:extLst>
              <a:ext uri="{FF2B5EF4-FFF2-40B4-BE49-F238E27FC236}">
                <a16:creationId xmlns:a16="http://schemas.microsoft.com/office/drawing/2014/main" id="{6942D5FE-209A-4A28-AB9A-FF6B1A80D95B}"/>
              </a:ext>
            </a:extLst>
          </p:cNvPr>
          <p:cNvSpPr txBox="1"/>
          <p:nvPr/>
        </p:nvSpPr>
        <p:spPr>
          <a:xfrm>
            <a:off x="8565931" y="3148701"/>
            <a:ext cx="2102069" cy="461665"/>
          </a:xfrm>
          <a:prstGeom prst="rect">
            <a:avLst/>
          </a:prstGeom>
          <a:noFill/>
        </p:spPr>
        <p:txBody>
          <a:bodyPr wrap="square" rtlCol="0">
            <a:spAutoFit/>
          </a:bodyPr>
          <a:lstStyle/>
          <a:p>
            <a:r>
              <a:rPr kumimoji="1" lang="en-US" altLang="ja-JP" sz="2400" b="1" dirty="0"/>
              <a:t>3</a:t>
            </a:r>
            <a:r>
              <a:rPr kumimoji="1" lang="ja-JP" altLang="en-US" sz="2400" b="1" dirty="0"/>
              <a:t>種類の</a:t>
            </a:r>
            <a:r>
              <a:rPr kumimoji="1" lang="en-US" altLang="ja-JP" sz="2400" b="1" dirty="0"/>
              <a:t>p</a:t>
            </a:r>
            <a:r>
              <a:rPr kumimoji="1" lang="ja-JP" altLang="en-US" sz="2400" b="1" dirty="0"/>
              <a:t>軌道</a:t>
            </a:r>
            <a:endParaRPr kumimoji="1" lang="en-US" altLang="ja-JP" sz="2400" b="1" dirty="0"/>
          </a:p>
        </p:txBody>
      </p:sp>
      <p:pic>
        <p:nvPicPr>
          <p:cNvPr id="5" name="図 4">
            <a:extLst>
              <a:ext uri="{FF2B5EF4-FFF2-40B4-BE49-F238E27FC236}">
                <a16:creationId xmlns:a16="http://schemas.microsoft.com/office/drawing/2014/main" id="{85B4555A-9224-47AB-9B9C-851441E29718}"/>
              </a:ext>
            </a:extLst>
          </p:cNvPr>
          <p:cNvPicPr>
            <a:picLocks noChangeAspect="1"/>
          </p:cNvPicPr>
          <p:nvPr/>
        </p:nvPicPr>
        <p:blipFill>
          <a:blip r:embed="rId3"/>
          <a:stretch>
            <a:fillRect/>
          </a:stretch>
        </p:blipFill>
        <p:spPr>
          <a:xfrm>
            <a:off x="7590603" y="3635462"/>
            <a:ext cx="3800475" cy="1323975"/>
          </a:xfrm>
          <a:prstGeom prst="rect">
            <a:avLst/>
          </a:prstGeom>
        </p:spPr>
      </p:pic>
      <p:sp>
        <p:nvSpPr>
          <p:cNvPr id="16" name="テキスト ボックス 15">
            <a:extLst>
              <a:ext uri="{FF2B5EF4-FFF2-40B4-BE49-F238E27FC236}">
                <a16:creationId xmlns:a16="http://schemas.microsoft.com/office/drawing/2014/main" id="{19089A25-F4A5-4400-AB9A-AD57BBA97EDB}"/>
              </a:ext>
            </a:extLst>
          </p:cNvPr>
          <p:cNvSpPr txBox="1"/>
          <p:nvPr/>
        </p:nvSpPr>
        <p:spPr>
          <a:xfrm>
            <a:off x="685100" y="5264161"/>
            <a:ext cx="1070597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b="1" dirty="0">
                <a:solidFill>
                  <a:schemeClr val="tx1">
                    <a:lumMod val="65000"/>
                    <a:lumOff val="35000"/>
                  </a:schemeClr>
                </a:solidFill>
                <a:latin typeface="游ゴシック" panose="020F0502020204030204"/>
                <a:ea typeface="游ゴシック" panose="020B0400000000000000" pitchFamily="50" charset="-128"/>
              </a:rPr>
              <a:t>M</a:t>
            </a:r>
            <a:r>
              <a:rPr kumimoji="1" lang="ja-JP" altLang="en-US"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殻</a:t>
            </a: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a:t>
            </a:r>
            <a:r>
              <a:rPr kumimoji="1" lang="ja-JP" altLang="en-US"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電子が</a:t>
            </a: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18</a:t>
            </a:r>
            <a:r>
              <a:rPr kumimoji="1" lang="ja-JP" altLang="en-US"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つ入る</a:t>
            </a:r>
            <a:endPar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a:t>
            </a:r>
            <a:r>
              <a:rPr kumimoji="1" lang="ja-JP" altLang="en-US"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　</a:t>
            </a:r>
            <a:r>
              <a:rPr lang="en-US" altLang="ja-JP" sz="2000" b="1" dirty="0">
                <a:solidFill>
                  <a:schemeClr val="tx1">
                    <a:lumMod val="65000"/>
                    <a:lumOff val="35000"/>
                  </a:schemeClr>
                </a:solidFill>
                <a:latin typeface="游ゴシック" panose="020F0502020204030204"/>
                <a:ea typeface="游ゴシック" panose="020B0400000000000000" pitchFamily="50" charset="-128"/>
              </a:rPr>
              <a:t>3s</a:t>
            </a:r>
            <a:r>
              <a:rPr lang="ja-JP" altLang="en-US" sz="2000" b="1" dirty="0">
                <a:solidFill>
                  <a:schemeClr val="tx1">
                    <a:lumMod val="65000"/>
                    <a:lumOff val="35000"/>
                  </a:schemeClr>
                </a:solidFill>
                <a:latin typeface="游ゴシック" panose="020F0502020204030204"/>
                <a:ea typeface="游ゴシック" panose="020B0400000000000000" pitchFamily="50" charset="-128"/>
              </a:rPr>
              <a:t>軌道</a:t>
            </a: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a:t>
            </a:r>
            <a:r>
              <a:rPr kumimoji="1" lang="ja-JP" altLang="en-US"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電子</a:t>
            </a: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×2)</a:t>
            </a:r>
            <a:r>
              <a:rPr lang="ja-JP" altLang="en-US" sz="2000" b="1" dirty="0">
                <a:solidFill>
                  <a:schemeClr val="tx1">
                    <a:lumMod val="65000"/>
                    <a:lumOff val="35000"/>
                  </a:schemeClr>
                </a:solidFill>
                <a:latin typeface="游ゴシック" panose="020F0502020204030204"/>
                <a:ea typeface="游ゴシック" panose="020B0400000000000000" pitchFamily="50" charset="-128"/>
              </a:rPr>
              <a:t>＋</a:t>
            </a:r>
            <a:r>
              <a:rPr lang="en-US" altLang="ja-JP" sz="2000" b="1" dirty="0">
                <a:solidFill>
                  <a:schemeClr val="tx1">
                    <a:lumMod val="65000"/>
                    <a:lumOff val="35000"/>
                  </a:schemeClr>
                </a:solidFill>
                <a:latin typeface="游ゴシック" panose="020F0502020204030204"/>
                <a:ea typeface="游ゴシック" panose="020B0400000000000000" pitchFamily="50" charset="-128"/>
              </a:rPr>
              <a:t>3p</a:t>
            </a:r>
            <a:r>
              <a:rPr lang="ja-JP" altLang="en-US" sz="2000" b="1" dirty="0">
                <a:solidFill>
                  <a:schemeClr val="tx1">
                    <a:lumMod val="65000"/>
                    <a:lumOff val="35000"/>
                  </a:schemeClr>
                </a:solidFill>
                <a:latin typeface="游ゴシック" panose="020F0502020204030204"/>
                <a:ea typeface="游ゴシック" panose="020B0400000000000000" pitchFamily="50" charset="-128"/>
              </a:rPr>
              <a:t>軌道</a:t>
            </a: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a:t>
            </a:r>
            <a:r>
              <a:rPr kumimoji="1" lang="ja-JP" altLang="en-US"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電子</a:t>
            </a: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×2×</a:t>
            </a:r>
            <a:r>
              <a:rPr kumimoji="1" lang="en-US" altLang="ja-JP" sz="2000" b="1" i="0" u="sng"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3</a:t>
            </a: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a:t>
            </a:r>
            <a:r>
              <a:rPr lang="ja-JP" altLang="en-US" sz="2000" b="1" dirty="0">
                <a:solidFill>
                  <a:schemeClr val="tx1">
                    <a:lumMod val="65000"/>
                    <a:lumOff val="35000"/>
                  </a:schemeClr>
                </a:solidFill>
                <a:latin typeface="游ゴシック" panose="020F0502020204030204"/>
                <a:ea typeface="游ゴシック" panose="020B0400000000000000" pitchFamily="50" charset="-128"/>
              </a:rPr>
              <a:t>＋</a:t>
            </a:r>
            <a:r>
              <a:rPr lang="en-US" altLang="ja-JP" sz="2000" b="1" dirty="0">
                <a:solidFill>
                  <a:schemeClr val="tx1">
                    <a:lumMod val="65000"/>
                    <a:lumOff val="35000"/>
                  </a:schemeClr>
                </a:solidFill>
                <a:latin typeface="游ゴシック" panose="020F0502020204030204"/>
                <a:ea typeface="游ゴシック" panose="020B0400000000000000" pitchFamily="50" charset="-128"/>
              </a:rPr>
              <a:t>3d</a:t>
            </a:r>
            <a:r>
              <a:rPr lang="ja-JP" altLang="en-US" sz="2000" b="1" dirty="0">
                <a:solidFill>
                  <a:schemeClr val="tx1">
                    <a:lumMod val="65000"/>
                    <a:lumOff val="35000"/>
                  </a:schemeClr>
                </a:solidFill>
                <a:latin typeface="游ゴシック" panose="020F0502020204030204"/>
                <a:ea typeface="游ゴシック" panose="020B0400000000000000" pitchFamily="50" charset="-128"/>
              </a:rPr>
              <a:t>軌道</a:t>
            </a: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a:t>
            </a:r>
            <a:r>
              <a:rPr kumimoji="1" lang="ja-JP" altLang="en-US"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電子</a:t>
            </a: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×2×</a:t>
            </a:r>
            <a:r>
              <a:rPr lang="en-US" altLang="ja-JP" sz="2000" b="1" u="sng" dirty="0">
                <a:solidFill>
                  <a:schemeClr val="tx1">
                    <a:lumMod val="65000"/>
                    <a:lumOff val="35000"/>
                  </a:schemeClr>
                </a:solidFill>
                <a:latin typeface="游ゴシック" panose="020F0502020204030204"/>
                <a:ea typeface="游ゴシック" panose="020B0400000000000000" pitchFamily="50" charset="-128"/>
              </a:rPr>
              <a:t>5</a:t>
            </a:r>
            <a:r>
              <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37D2E4F2-A270-47B9-9959-B5199A2DDB59}"/>
              </a:ext>
            </a:extLst>
          </p:cNvPr>
          <p:cNvSpPr txBox="1"/>
          <p:nvPr/>
        </p:nvSpPr>
        <p:spPr>
          <a:xfrm>
            <a:off x="7819696" y="5910492"/>
            <a:ext cx="2102069" cy="369332"/>
          </a:xfrm>
          <a:prstGeom prst="rect">
            <a:avLst/>
          </a:prstGeom>
          <a:noFill/>
        </p:spPr>
        <p:txBody>
          <a:bodyPr wrap="square" rtlCol="0">
            <a:spAutoFit/>
          </a:bodyPr>
          <a:lstStyle/>
          <a:p>
            <a:r>
              <a:rPr kumimoji="1" lang="en-US" altLang="ja-JP" b="1" dirty="0">
                <a:solidFill>
                  <a:schemeClr val="tx1">
                    <a:lumMod val="65000"/>
                    <a:lumOff val="35000"/>
                  </a:schemeClr>
                </a:solidFill>
              </a:rPr>
              <a:t>5</a:t>
            </a:r>
            <a:r>
              <a:rPr kumimoji="1" lang="ja-JP" altLang="en-US" b="1" dirty="0">
                <a:solidFill>
                  <a:schemeClr val="tx1">
                    <a:lumMod val="65000"/>
                    <a:lumOff val="35000"/>
                  </a:schemeClr>
                </a:solidFill>
              </a:rPr>
              <a:t>種類の</a:t>
            </a:r>
            <a:r>
              <a:rPr lang="en-US" altLang="ja-JP" b="1" dirty="0">
                <a:solidFill>
                  <a:schemeClr val="tx1">
                    <a:lumMod val="65000"/>
                    <a:lumOff val="35000"/>
                  </a:schemeClr>
                </a:solidFill>
              </a:rPr>
              <a:t>d</a:t>
            </a:r>
            <a:r>
              <a:rPr kumimoji="1" lang="ja-JP" altLang="en-US" b="1" dirty="0">
                <a:solidFill>
                  <a:schemeClr val="tx1">
                    <a:lumMod val="65000"/>
                    <a:lumOff val="35000"/>
                  </a:schemeClr>
                </a:solidFill>
              </a:rPr>
              <a:t>軌道</a:t>
            </a:r>
            <a:endParaRPr kumimoji="1" lang="en-US" altLang="ja-JP" b="1" dirty="0">
              <a:solidFill>
                <a:schemeClr val="tx1">
                  <a:lumMod val="65000"/>
                  <a:lumOff val="35000"/>
                </a:schemeClr>
              </a:solidFill>
            </a:endParaRPr>
          </a:p>
        </p:txBody>
      </p:sp>
      <p:sp>
        <p:nvSpPr>
          <p:cNvPr id="18" name="大かっこ 17">
            <a:extLst>
              <a:ext uri="{FF2B5EF4-FFF2-40B4-BE49-F238E27FC236}">
                <a16:creationId xmlns:a16="http://schemas.microsoft.com/office/drawing/2014/main" id="{44C9A068-6A52-4443-B080-8F79692D0A43}"/>
              </a:ext>
            </a:extLst>
          </p:cNvPr>
          <p:cNvSpPr/>
          <p:nvPr/>
        </p:nvSpPr>
        <p:spPr>
          <a:xfrm>
            <a:off x="685100" y="5232631"/>
            <a:ext cx="8784721" cy="1200329"/>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25185049"/>
      </p:ext>
    </p:extLst>
  </p:cSld>
  <p:clrMapOvr>
    <a:masterClrMapping/>
  </p:clrMapOvr>
  <mc:AlternateContent xmlns:mc="http://schemas.openxmlformats.org/markup-compatibility/2006" xmlns:p14="http://schemas.microsoft.com/office/powerpoint/2010/main">
    <mc:Choice Requires="p14">
      <p:transition spd="slow" p14:dur="2000" advTm="128897"/>
    </mc:Choice>
    <mc:Fallback xmlns="">
      <p:transition spd="slow" advTm="12889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68D870-A8DE-491C-A0D3-5B735A5B65A6}"/>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p>
        </p:txBody>
      </p:sp>
      <p:sp>
        <p:nvSpPr>
          <p:cNvPr id="3" name="テキスト ボックス 2">
            <a:extLst>
              <a:ext uri="{FF2B5EF4-FFF2-40B4-BE49-F238E27FC236}">
                <a16:creationId xmlns:a16="http://schemas.microsoft.com/office/drawing/2014/main" id="{CC5C8B5C-4BB3-4A82-B8F8-788490605604}"/>
              </a:ext>
            </a:extLst>
          </p:cNvPr>
          <p:cNvSpPr txBox="1"/>
          <p:nvPr/>
        </p:nvSpPr>
        <p:spPr>
          <a:xfrm>
            <a:off x="987972" y="1158640"/>
            <a:ext cx="10657490" cy="461665"/>
          </a:xfrm>
          <a:prstGeom prst="rect">
            <a:avLst/>
          </a:prstGeom>
          <a:noFill/>
        </p:spPr>
        <p:txBody>
          <a:bodyPr wrap="square" rtlCol="0">
            <a:spAutoFit/>
          </a:bodyPr>
          <a:lstStyle/>
          <a:p>
            <a:r>
              <a:rPr lang="ja-JP" altLang="en-US" sz="2400" b="1" dirty="0"/>
              <a:t>～やってみよう～</a:t>
            </a:r>
            <a:endParaRPr lang="en-US" altLang="ja-JP" sz="2400" b="1" dirty="0"/>
          </a:p>
        </p:txBody>
      </p:sp>
      <p:sp>
        <p:nvSpPr>
          <p:cNvPr id="7" name="テキスト ボックス 6">
            <a:extLst>
              <a:ext uri="{FF2B5EF4-FFF2-40B4-BE49-F238E27FC236}">
                <a16:creationId xmlns:a16="http://schemas.microsoft.com/office/drawing/2014/main" id="{CD68A2D6-EA37-4F1D-8451-71C443ACB85A}"/>
              </a:ext>
            </a:extLst>
          </p:cNvPr>
          <p:cNvSpPr txBox="1"/>
          <p:nvPr/>
        </p:nvSpPr>
        <p:spPr>
          <a:xfrm>
            <a:off x="8334703" y="6488668"/>
            <a:ext cx="3773214" cy="369332"/>
          </a:xfrm>
          <a:prstGeom prst="rect">
            <a:avLst/>
          </a:prstGeom>
          <a:noFill/>
        </p:spPr>
        <p:txBody>
          <a:bodyPr wrap="square">
            <a:spAutoFit/>
          </a:bodyPr>
          <a:lstStyle/>
          <a:p>
            <a:r>
              <a:rPr lang="ja-JP" altLang="en-US" dirty="0"/>
              <a:t>画像拝借：http://qft.jp/atom.html</a:t>
            </a:r>
          </a:p>
        </p:txBody>
      </p:sp>
      <p:sp>
        <p:nvSpPr>
          <p:cNvPr id="10" name="テキスト ボックス 9">
            <a:extLst>
              <a:ext uri="{FF2B5EF4-FFF2-40B4-BE49-F238E27FC236}">
                <a16:creationId xmlns:a16="http://schemas.microsoft.com/office/drawing/2014/main" id="{472BE591-59ED-496D-AB10-4FD6EB7C6D32}"/>
              </a:ext>
            </a:extLst>
          </p:cNvPr>
          <p:cNvSpPr txBox="1"/>
          <p:nvPr/>
        </p:nvSpPr>
        <p:spPr>
          <a:xfrm>
            <a:off x="1284191" y="2090172"/>
            <a:ext cx="1204450" cy="461665"/>
          </a:xfrm>
          <a:prstGeom prst="rect">
            <a:avLst/>
          </a:prstGeom>
          <a:noFill/>
        </p:spPr>
        <p:txBody>
          <a:bodyPr wrap="square" rtlCol="0">
            <a:spAutoFit/>
          </a:bodyPr>
          <a:lstStyle/>
          <a:p>
            <a:r>
              <a:rPr kumimoji="1" lang="ja-JP" altLang="en-US" sz="2400" b="1" dirty="0"/>
              <a:t>①炭素</a:t>
            </a:r>
          </a:p>
        </p:txBody>
      </p:sp>
      <p:sp>
        <p:nvSpPr>
          <p:cNvPr id="14" name="テキスト ボックス 13">
            <a:extLst>
              <a:ext uri="{FF2B5EF4-FFF2-40B4-BE49-F238E27FC236}">
                <a16:creationId xmlns:a16="http://schemas.microsoft.com/office/drawing/2014/main" id="{01609872-F922-45C7-AE69-C7B4D311AAF1}"/>
              </a:ext>
            </a:extLst>
          </p:cNvPr>
          <p:cNvSpPr txBox="1"/>
          <p:nvPr/>
        </p:nvSpPr>
        <p:spPr>
          <a:xfrm>
            <a:off x="4887309" y="2090172"/>
            <a:ext cx="5875283" cy="2677656"/>
          </a:xfrm>
          <a:prstGeom prst="rect">
            <a:avLst/>
          </a:prstGeom>
          <a:noFill/>
        </p:spPr>
        <p:txBody>
          <a:bodyPr wrap="square" rtlCol="0">
            <a:spAutoFit/>
          </a:bodyPr>
          <a:lstStyle/>
          <a:p>
            <a:r>
              <a:rPr lang="ja-JP" altLang="en-US" sz="2400" b="1" dirty="0"/>
              <a:t>炭素の原子番号は</a:t>
            </a:r>
            <a:r>
              <a:rPr lang="en-US" altLang="ja-JP" sz="2400" b="1" dirty="0"/>
              <a:t>6</a:t>
            </a:r>
          </a:p>
          <a:p>
            <a:r>
              <a:rPr lang="ja-JP" altLang="en-US" sz="2400" b="1" dirty="0"/>
              <a:t>→炭素がもつ電子の数は</a:t>
            </a:r>
            <a:r>
              <a:rPr lang="en-US" altLang="ja-JP" sz="2400" b="1" dirty="0"/>
              <a:t>6</a:t>
            </a:r>
          </a:p>
          <a:p>
            <a:r>
              <a:rPr kumimoji="1" lang="ja-JP" altLang="en-US" sz="2400" b="1" dirty="0"/>
              <a:t>→</a:t>
            </a:r>
            <a:r>
              <a:rPr kumimoji="1" lang="en-US" altLang="ja-JP" sz="2400" b="1" dirty="0"/>
              <a:t>1s</a:t>
            </a:r>
            <a:r>
              <a:rPr kumimoji="1" lang="ja-JP" altLang="en-US" sz="2400" b="1" dirty="0"/>
              <a:t>軌道に入る電子は</a:t>
            </a:r>
            <a:r>
              <a:rPr kumimoji="1" lang="en-US" altLang="ja-JP" sz="2400" b="1" dirty="0"/>
              <a:t>2</a:t>
            </a:r>
          </a:p>
          <a:p>
            <a:r>
              <a:rPr lang="ja-JP" altLang="en-US" sz="2400" b="1" dirty="0"/>
              <a:t>→</a:t>
            </a:r>
            <a:r>
              <a:rPr lang="en-US" altLang="ja-JP" sz="2400" b="1" dirty="0"/>
              <a:t>2s</a:t>
            </a:r>
            <a:r>
              <a:rPr lang="ja-JP" altLang="en-US" sz="2400" b="1" dirty="0"/>
              <a:t>軌道に入る電子は</a:t>
            </a:r>
            <a:r>
              <a:rPr lang="en-US" altLang="ja-JP" sz="2400" b="1" dirty="0"/>
              <a:t>2</a:t>
            </a:r>
          </a:p>
          <a:p>
            <a:r>
              <a:rPr kumimoji="1" lang="ja-JP" altLang="en-US" sz="2400" b="1" dirty="0"/>
              <a:t>→</a:t>
            </a:r>
            <a:r>
              <a:rPr kumimoji="1" lang="en-US" altLang="ja-JP" sz="2400" b="1" dirty="0"/>
              <a:t>2p</a:t>
            </a:r>
            <a:r>
              <a:rPr kumimoji="1" lang="ja-JP" altLang="en-US" sz="2400" b="1" dirty="0"/>
              <a:t>軌道に入る電子は</a:t>
            </a:r>
            <a:r>
              <a:rPr kumimoji="1" lang="en-US" altLang="ja-JP" sz="2400" b="1" dirty="0"/>
              <a:t>2</a:t>
            </a:r>
          </a:p>
          <a:p>
            <a:endParaRPr lang="en-US" altLang="ja-JP" sz="2400" b="1" dirty="0"/>
          </a:p>
          <a:p>
            <a:r>
              <a:rPr kumimoji="1" lang="ja-JP" altLang="en-US" sz="2400" b="1" dirty="0"/>
              <a:t>⇒</a:t>
            </a:r>
            <a:r>
              <a:rPr kumimoji="1" lang="en-US" altLang="ja-JP" sz="2400" b="1" dirty="0"/>
              <a:t>1s</a:t>
            </a:r>
            <a:r>
              <a:rPr kumimoji="1" lang="en-US" altLang="ja-JP" sz="2400" b="1" baseline="30000" dirty="0"/>
              <a:t>2</a:t>
            </a:r>
            <a:r>
              <a:rPr kumimoji="1" lang="en-US" altLang="ja-JP" sz="2400" b="1" dirty="0"/>
              <a:t>2s</a:t>
            </a:r>
            <a:r>
              <a:rPr kumimoji="1" lang="en-US" altLang="ja-JP" sz="2400" b="1" baseline="30000" dirty="0"/>
              <a:t>2</a:t>
            </a:r>
            <a:r>
              <a:rPr kumimoji="1" lang="en-US" altLang="ja-JP" sz="2400" b="1" dirty="0"/>
              <a:t>2p</a:t>
            </a:r>
            <a:r>
              <a:rPr kumimoji="1" lang="en-US" altLang="ja-JP" sz="2400" b="1" baseline="30000" dirty="0"/>
              <a:t>2</a:t>
            </a:r>
            <a:endParaRPr kumimoji="1" lang="ja-JP" altLang="en-US" sz="2400" b="1" baseline="30000" dirty="0"/>
          </a:p>
        </p:txBody>
      </p:sp>
    </p:spTree>
    <p:extLst>
      <p:ext uri="{BB962C8B-B14F-4D97-AF65-F5344CB8AC3E}">
        <p14:creationId xmlns:p14="http://schemas.microsoft.com/office/powerpoint/2010/main" val="2077646367"/>
      </p:ext>
    </p:extLst>
  </p:cSld>
  <p:clrMapOvr>
    <a:masterClrMapping/>
  </p:clrMapOvr>
  <mc:AlternateContent xmlns:mc="http://schemas.openxmlformats.org/markup-compatibility/2006" xmlns:p14="http://schemas.microsoft.com/office/powerpoint/2010/main">
    <mc:Choice Requires="p14">
      <p:transition spd="slow" p14:dur="2000" advTm="83532"/>
    </mc:Choice>
    <mc:Fallback xmlns="">
      <p:transition spd="slow" advTm="8353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68D870-A8DE-491C-A0D3-5B735A5B65A6}"/>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p>
        </p:txBody>
      </p:sp>
      <p:sp>
        <p:nvSpPr>
          <p:cNvPr id="3" name="テキスト ボックス 2">
            <a:extLst>
              <a:ext uri="{FF2B5EF4-FFF2-40B4-BE49-F238E27FC236}">
                <a16:creationId xmlns:a16="http://schemas.microsoft.com/office/drawing/2014/main" id="{CC5C8B5C-4BB3-4A82-B8F8-788490605604}"/>
              </a:ext>
            </a:extLst>
          </p:cNvPr>
          <p:cNvSpPr txBox="1"/>
          <p:nvPr/>
        </p:nvSpPr>
        <p:spPr>
          <a:xfrm>
            <a:off x="987972" y="1158640"/>
            <a:ext cx="10657490" cy="461665"/>
          </a:xfrm>
          <a:prstGeom prst="rect">
            <a:avLst/>
          </a:prstGeom>
          <a:noFill/>
        </p:spPr>
        <p:txBody>
          <a:bodyPr wrap="square" rtlCol="0">
            <a:spAutoFit/>
          </a:bodyPr>
          <a:lstStyle/>
          <a:p>
            <a:r>
              <a:rPr lang="ja-JP" altLang="en-US" sz="2400" b="1" dirty="0"/>
              <a:t>～やってみよう～</a:t>
            </a:r>
            <a:endParaRPr lang="en-US" altLang="ja-JP" sz="2400" b="1" dirty="0"/>
          </a:p>
        </p:txBody>
      </p:sp>
      <p:sp>
        <p:nvSpPr>
          <p:cNvPr id="7" name="テキスト ボックス 6">
            <a:extLst>
              <a:ext uri="{FF2B5EF4-FFF2-40B4-BE49-F238E27FC236}">
                <a16:creationId xmlns:a16="http://schemas.microsoft.com/office/drawing/2014/main" id="{CD68A2D6-EA37-4F1D-8451-71C443ACB85A}"/>
              </a:ext>
            </a:extLst>
          </p:cNvPr>
          <p:cNvSpPr txBox="1"/>
          <p:nvPr/>
        </p:nvSpPr>
        <p:spPr>
          <a:xfrm>
            <a:off x="8334703" y="6488668"/>
            <a:ext cx="3773214" cy="369332"/>
          </a:xfrm>
          <a:prstGeom prst="rect">
            <a:avLst/>
          </a:prstGeom>
          <a:noFill/>
        </p:spPr>
        <p:txBody>
          <a:bodyPr wrap="square">
            <a:spAutoFit/>
          </a:bodyPr>
          <a:lstStyle/>
          <a:p>
            <a:r>
              <a:rPr lang="ja-JP" altLang="en-US" dirty="0"/>
              <a:t>画像拝借：http://qft.jp/atom.html</a:t>
            </a:r>
          </a:p>
        </p:txBody>
      </p:sp>
      <p:sp>
        <p:nvSpPr>
          <p:cNvPr id="10" name="テキスト ボックス 9">
            <a:extLst>
              <a:ext uri="{FF2B5EF4-FFF2-40B4-BE49-F238E27FC236}">
                <a16:creationId xmlns:a16="http://schemas.microsoft.com/office/drawing/2014/main" id="{472BE591-59ED-496D-AB10-4FD6EB7C6D32}"/>
              </a:ext>
            </a:extLst>
          </p:cNvPr>
          <p:cNvSpPr txBox="1"/>
          <p:nvPr/>
        </p:nvSpPr>
        <p:spPr>
          <a:xfrm>
            <a:off x="1284190" y="2090172"/>
            <a:ext cx="1637685" cy="461665"/>
          </a:xfrm>
          <a:prstGeom prst="rect">
            <a:avLst/>
          </a:prstGeom>
          <a:noFill/>
        </p:spPr>
        <p:txBody>
          <a:bodyPr wrap="square" rtlCol="0">
            <a:spAutoFit/>
          </a:bodyPr>
          <a:lstStyle/>
          <a:p>
            <a:r>
              <a:rPr lang="ja-JP" altLang="en-US" sz="2400" b="1" dirty="0"/>
              <a:t>②</a:t>
            </a:r>
            <a:r>
              <a:rPr kumimoji="1" lang="ja-JP" altLang="en-US" sz="2400" b="1" dirty="0"/>
              <a:t>フッ素</a:t>
            </a:r>
          </a:p>
        </p:txBody>
      </p:sp>
      <p:sp>
        <p:nvSpPr>
          <p:cNvPr id="14" name="テキスト ボックス 13">
            <a:extLst>
              <a:ext uri="{FF2B5EF4-FFF2-40B4-BE49-F238E27FC236}">
                <a16:creationId xmlns:a16="http://schemas.microsoft.com/office/drawing/2014/main" id="{01609872-F922-45C7-AE69-C7B4D311AAF1}"/>
              </a:ext>
            </a:extLst>
          </p:cNvPr>
          <p:cNvSpPr txBox="1"/>
          <p:nvPr/>
        </p:nvSpPr>
        <p:spPr>
          <a:xfrm>
            <a:off x="4887309" y="2090172"/>
            <a:ext cx="5875283" cy="2677656"/>
          </a:xfrm>
          <a:prstGeom prst="rect">
            <a:avLst/>
          </a:prstGeom>
          <a:noFill/>
        </p:spPr>
        <p:txBody>
          <a:bodyPr wrap="square" rtlCol="0">
            <a:spAutoFit/>
          </a:bodyPr>
          <a:lstStyle/>
          <a:p>
            <a:r>
              <a:rPr lang="ja-JP" altLang="en-US" sz="2400" b="1" dirty="0"/>
              <a:t>フッ素の原子番号は</a:t>
            </a:r>
            <a:r>
              <a:rPr lang="en-US" altLang="ja-JP" sz="2400" b="1" dirty="0"/>
              <a:t>9</a:t>
            </a:r>
          </a:p>
          <a:p>
            <a:r>
              <a:rPr lang="ja-JP" altLang="en-US" sz="2400" b="1" dirty="0"/>
              <a:t>→フッ素がもつ電子の数は</a:t>
            </a:r>
            <a:r>
              <a:rPr lang="en-US" altLang="ja-JP" sz="2400" b="1" dirty="0"/>
              <a:t>9</a:t>
            </a:r>
          </a:p>
          <a:p>
            <a:r>
              <a:rPr kumimoji="1" lang="ja-JP" altLang="en-US" sz="2400" b="1" dirty="0"/>
              <a:t>→</a:t>
            </a:r>
            <a:r>
              <a:rPr kumimoji="1" lang="en-US" altLang="ja-JP" sz="2400" b="1" dirty="0"/>
              <a:t>1s</a:t>
            </a:r>
            <a:r>
              <a:rPr kumimoji="1" lang="ja-JP" altLang="en-US" sz="2400" b="1" dirty="0"/>
              <a:t>軌道に入る電子は</a:t>
            </a:r>
            <a:r>
              <a:rPr kumimoji="1" lang="en-US" altLang="ja-JP" sz="2400" b="1" dirty="0"/>
              <a:t>2</a:t>
            </a:r>
          </a:p>
          <a:p>
            <a:r>
              <a:rPr lang="ja-JP" altLang="en-US" sz="2400" b="1" dirty="0"/>
              <a:t>→</a:t>
            </a:r>
            <a:r>
              <a:rPr lang="en-US" altLang="ja-JP" sz="2400" b="1" dirty="0"/>
              <a:t>2s</a:t>
            </a:r>
            <a:r>
              <a:rPr lang="ja-JP" altLang="en-US" sz="2400" b="1" dirty="0"/>
              <a:t>軌道に入る電子は</a:t>
            </a:r>
            <a:r>
              <a:rPr lang="en-US" altLang="ja-JP" sz="2400" b="1" dirty="0"/>
              <a:t>2</a:t>
            </a:r>
          </a:p>
          <a:p>
            <a:r>
              <a:rPr kumimoji="1" lang="ja-JP" altLang="en-US" sz="2400" b="1" dirty="0"/>
              <a:t>→</a:t>
            </a:r>
            <a:r>
              <a:rPr kumimoji="1" lang="en-US" altLang="ja-JP" sz="2400" b="1" dirty="0"/>
              <a:t>2p</a:t>
            </a:r>
            <a:r>
              <a:rPr kumimoji="1" lang="ja-JP" altLang="en-US" sz="2400" b="1" dirty="0"/>
              <a:t>軌道に入る電子は</a:t>
            </a:r>
            <a:r>
              <a:rPr lang="en-US" altLang="ja-JP" sz="2400" b="1" dirty="0"/>
              <a:t>5</a:t>
            </a:r>
            <a:endParaRPr kumimoji="1" lang="en-US" altLang="ja-JP" sz="2400" b="1" dirty="0"/>
          </a:p>
          <a:p>
            <a:endParaRPr lang="en-US" altLang="ja-JP" sz="2400" b="1" dirty="0"/>
          </a:p>
          <a:p>
            <a:r>
              <a:rPr kumimoji="1" lang="ja-JP" altLang="en-US" sz="2400" b="1" dirty="0"/>
              <a:t>⇒</a:t>
            </a:r>
            <a:r>
              <a:rPr kumimoji="1" lang="en-US" altLang="ja-JP" sz="2400" b="1" dirty="0"/>
              <a:t>1s</a:t>
            </a:r>
            <a:r>
              <a:rPr kumimoji="1" lang="en-US" altLang="ja-JP" sz="2400" b="1" baseline="30000" dirty="0"/>
              <a:t>2</a:t>
            </a:r>
            <a:r>
              <a:rPr kumimoji="1" lang="en-US" altLang="ja-JP" sz="2400" b="1" dirty="0"/>
              <a:t>2s</a:t>
            </a:r>
            <a:r>
              <a:rPr kumimoji="1" lang="en-US" altLang="ja-JP" sz="2400" b="1" baseline="30000" dirty="0"/>
              <a:t>2</a:t>
            </a:r>
            <a:r>
              <a:rPr kumimoji="1" lang="en-US" altLang="ja-JP" sz="2400" b="1" dirty="0"/>
              <a:t>2p</a:t>
            </a:r>
            <a:r>
              <a:rPr kumimoji="1" lang="en-US" altLang="ja-JP" sz="2400" b="1" baseline="30000" dirty="0"/>
              <a:t>5</a:t>
            </a:r>
            <a:endParaRPr kumimoji="1" lang="ja-JP" altLang="en-US" sz="2400" b="1" baseline="30000" dirty="0"/>
          </a:p>
        </p:txBody>
      </p:sp>
      <p:sp>
        <p:nvSpPr>
          <p:cNvPr id="4" name="正方形/長方形 3">
            <a:extLst>
              <a:ext uri="{FF2B5EF4-FFF2-40B4-BE49-F238E27FC236}">
                <a16:creationId xmlns:a16="http://schemas.microsoft.com/office/drawing/2014/main" id="{D8ED0CA0-4876-402C-920A-A6D328FE0712}"/>
              </a:ext>
            </a:extLst>
          </p:cNvPr>
          <p:cNvSpPr/>
          <p:nvPr/>
        </p:nvSpPr>
        <p:spPr>
          <a:xfrm>
            <a:off x="7702475" y="2090172"/>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32E978B-23B3-4E9A-B581-1A18CB227A88}"/>
              </a:ext>
            </a:extLst>
          </p:cNvPr>
          <p:cNvSpPr/>
          <p:nvPr/>
        </p:nvSpPr>
        <p:spPr>
          <a:xfrm>
            <a:off x="8046715" y="3212544"/>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E9AA938-5868-4696-B395-437A34F6F021}"/>
              </a:ext>
            </a:extLst>
          </p:cNvPr>
          <p:cNvSpPr/>
          <p:nvPr/>
        </p:nvSpPr>
        <p:spPr>
          <a:xfrm>
            <a:off x="8070026" y="2835675"/>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5630F25-DC41-4E49-A843-41AE387E29A5}"/>
              </a:ext>
            </a:extLst>
          </p:cNvPr>
          <p:cNvSpPr/>
          <p:nvPr/>
        </p:nvSpPr>
        <p:spPr>
          <a:xfrm>
            <a:off x="8334703" y="2551837"/>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E8E7A39-244C-4C97-8EDF-BE4774F18302}"/>
              </a:ext>
            </a:extLst>
          </p:cNvPr>
          <p:cNvSpPr/>
          <p:nvPr/>
        </p:nvSpPr>
        <p:spPr>
          <a:xfrm>
            <a:off x="8091543" y="3556298"/>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1ACCDE4-62EA-4B08-BBD8-ECC4F1ABA180}"/>
              </a:ext>
            </a:extLst>
          </p:cNvPr>
          <p:cNvSpPr/>
          <p:nvPr/>
        </p:nvSpPr>
        <p:spPr>
          <a:xfrm>
            <a:off x="5249051" y="4317884"/>
            <a:ext cx="152826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1199747628"/>
      </p:ext>
    </p:extLst>
  </p:cSld>
  <p:clrMapOvr>
    <a:masterClrMapping/>
  </p:clrMapOvr>
  <mc:AlternateContent xmlns:mc="http://schemas.openxmlformats.org/markup-compatibility/2006" xmlns:p14="http://schemas.microsoft.com/office/powerpoint/2010/main">
    <mc:Choice Requires="p14">
      <p:transition spd="slow" p14:dur="2000" advTm="72007"/>
    </mc:Choice>
    <mc:Fallback xmlns="">
      <p:transition spd="slow" advTm="720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68D870-A8DE-491C-A0D3-5B735A5B65A6}"/>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p>
        </p:txBody>
      </p:sp>
      <p:sp>
        <p:nvSpPr>
          <p:cNvPr id="3" name="テキスト ボックス 2">
            <a:extLst>
              <a:ext uri="{FF2B5EF4-FFF2-40B4-BE49-F238E27FC236}">
                <a16:creationId xmlns:a16="http://schemas.microsoft.com/office/drawing/2014/main" id="{CC5C8B5C-4BB3-4A82-B8F8-788490605604}"/>
              </a:ext>
            </a:extLst>
          </p:cNvPr>
          <p:cNvSpPr txBox="1"/>
          <p:nvPr/>
        </p:nvSpPr>
        <p:spPr>
          <a:xfrm>
            <a:off x="987972" y="1158640"/>
            <a:ext cx="10657490" cy="461665"/>
          </a:xfrm>
          <a:prstGeom prst="rect">
            <a:avLst/>
          </a:prstGeom>
          <a:noFill/>
        </p:spPr>
        <p:txBody>
          <a:bodyPr wrap="square" rtlCol="0">
            <a:spAutoFit/>
          </a:bodyPr>
          <a:lstStyle/>
          <a:p>
            <a:r>
              <a:rPr lang="ja-JP" altLang="en-US" sz="2400" b="1" dirty="0"/>
              <a:t>～やってみよう～</a:t>
            </a:r>
            <a:endParaRPr lang="en-US" altLang="ja-JP" sz="2400" b="1" dirty="0"/>
          </a:p>
        </p:txBody>
      </p:sp>
      <p:sp>
        <p:nvSpPr>
          <p:cNvPr id="7" name="テキスト ボックス 6">
            <a:extLst>
              <a:ext uri="{FF2B5EF4-FFF2-40B4-BE49-F238E27FC236}">
                <a16:creationId xmlns:a16="http://schemas.microsoft.com/office/drawing/2014/main" id="{CD68A2D6-EA37-4F1D-8451-71C443ACB85A}"/>
              </a:ext>
            </a:extLst>
          </p:cNvPr>
          <p:cNvSpPr txBox="1"/>
          <p:nvPr/>
        </p:nvSpPr>
        <p:spPr>
          <a:xfrm>
            <a:off x="8334703" y="6488668"/>
            <a:ext cx="3773214" cy="369332"/>
          </a:xfrm>
          <a:prstGeom prst="rect">
            <a:avLst/>
          </a:prstGeom>
          <a:noFill/>
        </p:spPr>
        <p:txBody>
          <a:bodyPr wrap="square">
            <a:spAutoFit/>
          </a:bodyPr>
          <a:lstStyle/>
          <a:p>
            <a:r>
              <a:rPr lang="ja-JP" altLang="en-US" dirty="0"/>
              <a:t>画像拝借：http://qft.jp/atom.html</a:t>
            </a:r>
          </a:p>
        </p:txBody>
      </p:sp>
      <p:sp>
        <p:nvSpPr>
          <p:cNvPr id="10" name="テキスト ボックス 9">
            <a:extLst>
              <a:ext uri="{FF2B5EF4-FFF2-40B4-BE49-F238E27FC236}">
                <a16:creationId xmlns:a16="http://schemas.microsoft.com/office/drawing/2014/main" id="{472BE591-59ED-496D-AB10-4FD6EB7C6D32}"/>
              </a:ext>
            </a:extLst>
          </p:cNvPr>
          <p:cNvSpPr txBox="1"/>
          <p:nvPr/>
        </p:nvSpPr>
        <p:spPr>
          <a:xfrm>
            <a:off x="1284190" y="2090172"/>
            <a:ext cx="2205244" cy="461665"/>
          </a:xfrm>
          <a:prstGeom prst="rect">
            <a:avLst/>
          </a:prstGeom>
          <a:noFill/>
        </p:spPr>
        <p:txBody>
          <a:bodyPr wrap="square" rtlCol="0">
            <a:spAutoFit/>
          </a:bodyPr>
          <a:lstStyle/>
          <a:p>
            <a:r>
              <a:rPr lang="ja-JP" altLang="en-US" sz="2400" b="1" dirty="0"/>
              <a:t>③ナトリウム</a:t>
            </a:r>
            <a:endParaRPr kumimoji="1" lang="ja-JP" altLang="en-US" sz="2400" b="1" dirty="0"/>
          </a:p>
        </p:txBody>
      </p:sp>
      <p:sp>
        <p:nvSpPr>
          <p:cNvPr id="14" name="テキスト ボックス 13">
            <a:extLst>
              <a:ext uri="{FF2B5EF4-FFF2-40B4-BE49-F238E27FC236}">
                <a16:creationId xmlns:a16="http://schemas.microsoft.com/office/drawing/2014/main" id="{01609872-F922-45C7-AE69-C7B4D311AAF1}"/>
              </a:ext>
            </a:extLst>
          </p:cNvPr>
          <p:cNvSpPr txBox="1"/>
          <p:nvPr/>
        </p:nvSpPr>
        <p:spPr>
          <a:xfrm>
            <a:off x="4887309" y="2090172"/>
            <a:ext cx="5875283" cy="3046988"/>
          </a:xfrm>
          <a:prstGeom prst="rect">
            <a:avLst/>
          </a:prstGeom>
          <a:noFill/>
        </p:spPr>
        <p:txBody>
          <a:bodyPr wrap="square" rtlCol="0">
            <a:spAutoFit/>
          </a:bodyPr>
          <a:lstStyle/>
          <a:p>
            <a:r>
              <a:rPr lang="ja-JP" altLang="en-US" sz="2400" b="1" dirty="0"/>
              <a:t>ナトリウムの原子番号は</a:t>
            </a:r>
            <a:r>
              <a:rPr lang="en-US" altLang="ja-JP" sz="2400" b="1" dirty="0"/>
              <a:t>11</a:t>
            </a:r>
          </a:p>
          <a:p>
            <a:r>
              <a:rPr lang="ja-JP" altLang="en-US" sz="2400" b="1" dirty="0"/>
              <a:t>→ナトリウムがもつ電子の数は</a:t>
            </a:r>
            <a:r>
              <a:rPr lang="en-US" altLang="ja-JP" sz="2400" b="1" dirty="0"/>
              <a:t>11</a:t>
            </a:r>
          </a:p>
          <a:p>
            <a:r>
              <a:rPr kumimoji="1" lang="ja-JP" altLang="en-US" sz="2400" b="1" dirty="0"/>
              <a:t>→</a:t>
            </a:r>
            <a:r>
              <a:rPr kumimoji="1" lang="en-US" altLang="ja-JP" sz="2400" b="1" dirty="0"/>
              <a:t>1s</a:t>
            </a:r>
            <a:r>
              <a:rPr kumimoji="1" lang="ja-JP" altLang="en-US" sz="2400" b="1" dirty="0"/>
              <a:t>軌道に入る電子は</a:t>
            </a:r>
            <a:r>
              <a:rPr kumimoji="1" lang="en-US" altLang="ja-JP" sz="2400" b="1" dirty="0"/>
              <a:t>2</a:t>
            </a:r>
          </a:p>
          <a:p>
            <a:r>
              <a:rPr lang="ja-JP" altLang="en-US" sz="2400" b="1" dirty="0"/>
              <a:t>→</a:t>
            </a:r>
            <a:r>
              <a:rPr lang="en-US" altLang="ja-JP" sz="2400" b="1" dirty="0"/>
              <a:t>2s</a:t>
            </a:r>
            <a:r>
              <a:rPr lang="ja-JP" altLang="en-US" sz="2400" b="1" dirty="0"/>
              <a:t>軌道に入る電子は</a:t>
            </a:r>
            <a:r>
              <a:rPr lang="en-US" altLang="ja-JP" sz="2400" b="1" dirty="0"/>
              <a:t>2</a:t>
            </a:r>
          </a:p>
          <a:p>
            <a:r>
              <a:rPr kumimoji="1" lang="ja-JP" altLang="en-US" sz="2400" b="1" dirty="0"/>
              <a:t>→</a:t>
            </a:r>
            <a:r>
              <a:rPr kumimoji="1" lang="en-US" altLang="ja-JP" sz="2400" b="1" dirty="0"/>
              <a:t>2p</a:t>
            </a:r>
            <a:r>
              <a:rPr kumimoji="1" lang="ja-JP" altLang="en-US" sz="2400" b="1" dirty="0"/>
              <a:t>軌道に入る電子は</a:t>
            </a:r>
            <a:r>
              <a:rPr kumimoji="1" lang="en-US" altLang="ja-JP" sz="2400" b="1" dirty="0"/>
              <a:t>6</a:t>
            </a:r>
          </a:p>
          <a:p>
            <a:r>
              <a:rPr lang="ja-JP" altLang="en-US" sz="2400" b="1" dirty="0"/>
              <a:t>→</a:t>
            </a:r>
            <a:r>
              <a:rPr lang="en-US" altLang="ja-JP" sz="2400" b="1" dirty="0"/>
              <a:t>3s</a:t>
            </a:r>
            <a:r>
              <a:rPr lang="ja-JP" altLang="en-US" sz="2400" b="1" dirty="0"/>
              <a:t>軌道に入る電子は</a:t>
            </a:r>
            <a:r>
              <a:rPr lang="en-US" altLang="ja-JP" sz="2400" b="1" dirty="0"/>
              <a:t>1</a:t>
            </a:r>
            <a:endParaRPr kumimoji="1" lang="en-US" altLang="ja-JP" sz="2400" b="1" dirty="0"/>
          </a:p>
          <a:p>
            <a:endParaRPr lang="en-US" altLang="ja-JP" sz="2400" b="1" dirty="0"/>
          </a:p>
          <a:p>
            <a:r>
              <a:rPr kumimoji="1" lang="ja-JP" altLang="en-US" sz="2400" b="1" dirty="0"/>
              <a:t>⇒</a:t>
            </a:r>
            <a:r>
              <a:rPr kumimoji="1" lang="en-US" altLang="ja-JP" sz="2400" b="1" dirty="0"/>
              <a:t>1s</a:t>
            </a:r>
            <a:r>
              <a:rPr kumimoji="1" lang="en-US" altLang="ja-JP" sz="2400" b="1" baseline="30000" dirty="0"/>
              <a:t>2</a:t>
            </a:r>
            <a:r>
              <a:rPr kumimoji="1" lang="en-US" altLang="ja-JP" sz="2400" b="1" dirty="0"/>
              <a:t>2s</a:t>
            </a:r>
            <a:r>
              <a:rPr kumimoji="1" lang="en-US" altLang="ja-JP" sz="2400" b="1" baseline="30000" dirty="0"/>
              <a:t>2</a:t>
            </a:r>
            <a:r>
              <a:rPr kumimoji="1" lang="en-US" altLang="ja-JP" sz="2400" b="1" dirty="0"/>
              <a:t>2p</a:t>
            </a:r>
            <a:r>
              <a:rPr kumimoji="1" lang="en-US" altLang="ja-JP" sz="2400" b="1" baseline="30000" dirty="0"/>
              <a:t>6</a:t>
            </a:r>
            <a:r>
              <a:rPr kumimoji="1" lang="en-US" altLang="ja-JP" sz="2400" b="1" dirty="0"/>
              <a:t>3s</a:t>
            </a:r>
            <a:r>
              <a:rPr kumimoji="1" lang="en-US" altLang="ja-JP" sz="2400" b="1" baseline="30000" dirty="0"/>
              <a:t>1</a:t>
            </a:r>
            <a:endParaRPr kumimoji="1" lang="ja-JP" altLang="en-US" sz="2400" b="1" baseline="30000" dirty="0"/>
          </a:p>
        </p:txBody>
      </p:sp>
      <p:sp>
        <p:nvSpPr>
          <p:cNvPr id="16" name="正方形/長方形 15">
            <a:extLst>
              <a:ext uri="{FF2B5EF4-FFF2-40B4-BE49-F238E27FC236}">
                <a16:creationId xmlns:a16="http://schemas.microsoft.com/office/drawing/2014/main" id="{FC91C6F7-B130-4AA6-8696-B61159EF88DC}"/>
              </a:ext>
            </a:extLst>
          </p:cNvPr>
          <p:cNvSpPr/>
          <p:nvPr/>
        </p:nvSpPr>
        <p:spPr>
          <a:xfrm>
            <a:off x="5249052" y="4652285"/>
            <a:ext cx="2001602"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B77C51A-EF8E-DDE5-6480-9D52551F2089}"/>
              </a:ext>
            </a:extLst>
          </p:cNvPr>
          <p:cNvSpPr/>
          <p:nvPr/>
        </p:nvSpPr>
        <p:spPr>
          <a:xfrm>
            <a:off x="8334703" y="2115574"/>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DF9C96E-0C72-6561-161A-97586D134E83}"/>
              </a:ext>
            </a:extLst>
          </p:cNvPr>
          <p:cNvSpPr/>
          <p:nvPr/>
        </p:nvSpPr>
        <p:spPr>
          <a:xfrm>
            <a:off x="9259494" y="2551837"/>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9602AFC-7270-2354-17E7-38C6FC758CF7}"/>
              </a:ext>
            </a:extLst>
          </p:cNvPr>
          <p:cNvSpPr/>
          <p:nvPr/>
        </p:nvSpPr>
        <p:spPr>
          <a:xfrm>
            <a:off x="7993064" y="2812076"/>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D916D6D-718A-63D2-605E-A8102B86A6B3}"/>
              </a:ext>
            </a:extLst>
          </p:cNvPr>
          <p:cNvSpPr/>
          <p:nvPr/>
        </p:nvSpPr>
        <p:spPr>
          <a:xfrm>
            <a:off x="8087643" y="3281943"/>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5F4D5AD-6FA7-4DDC-0372-1F3837F02158}"/>
              </a:ext>
            </a:extLst>
          </p:cNvPr>
          <p:cNvSpPr/>
          <p:nvPr/>
        </p:nvSpPr>
        <p:spPr>
          <a:xfrm>
            <a:off x="8098034" y="3533980"/>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68481B9-A532-F399-D43B-B6F00C527407}"/>
              </a:ext>
            </a:extLst>
          </p:cNvPr>
          <p:cNvSpPr/>
          <p:nvPr/>
        </p:nvSpPr>
        <p:spPr>
          <a:xfrm>
            <a:off x="8087642" y="3933096"/>
            <a:ext cx="473337" cy="3625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1307346474"/>
      </p:ext>
    </p:extLst>
  </p:cSld>
  <p:clrMapOvr>
    <a:masterClrMapping/>
  </p:clrMapOvr>
  <mc:AlternateContent xmlns:mc="http://schemas.openxmlformats.org/markup-compatibility/2006" xmlns:p14="http://schemas.microsoft.com/office/powerpoint/2010/main">
    <mc:Choice Requires="p14">
      <p:transition spd="slow" p14:dur="2000" advTm="77471"/>
    </mc:Choice>
    <mc:Fallback xmlns="">
      <p:transition spd="slow" advTm="774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68D870-A8DE-491C-A0D3-5B735A5B65A6}"/>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p>
        </p:txBody>
      </p:sp>
      <p:sp>
        <p:nvSpPr>
          <p:cNvPr id="3" name="テキスト ボックス 2">
            <a:extLst>
              <a:ext uri="{FF2B5EF4-FFF2-40B4-BE49-F238E27FC236}">
                <a16:creationId xmlns:a16="http://schemas.microsoft.com/office/drawing/2014/main" id="{CC5C8B5C-4BB3-4A82-B8F8-788490605604}"/>
              </a:ext>
            </a:extLst>
          </p:cNvPr>
          <p:cNvSpPr txBox="1"/>
          <p:nvPr/>
        </p:nvSpPr>
        <p:spPr>
          <a:xfrm>
            <a:off x="441434" y="1106032"/>
            <a:ext cx="10657490" cy="461665"/>
          </a:xfrm>
          <a:prstGeom prst="rect">
            <a:avLst/>
          </a:prstGeom>
          <a:noFill/>
        </p:spPr>
        <p:txBody>
          <a:bodyPr wrap="square" rtlCol="0">
            <a:spAutoFit/>
          </a:bodyPr>
          <a:lstStyle/>
          <a:p>
            <a:r>
              <a:rPr lang="ja-JP" altLang="en-US" sz="2400" b="1" dirty="0"/>
              <a:t>～もう少し細かな説明～</a:t>
            </a:r>
            <a:endParaRPr lang="en-US" altLang="ja-JP" sz="2400" b="1" dirty="0"/>
          </a:p>
        </p:txBody>
      </p:sp>
      <p:grpSp>
        <p:nvGrpSpPr>
          <p:cNvPr id="18" name="グループ化 17">
            <a:extLst>
              <a:ext uri="{FF2B5EF4-FFF2-40B4-BE49-F238E27FC236}">
                <a16:creationId xmlns:a16="http://schemas.microsoft.com/office/drawing/2014/main" id="{CD66915F-9434-4402-B2F3-8E317C4181AB}"/>
              </a:ext>
            </a:extLst>
          </p:cNvPr>
          <p:cNvGrpSpPr/>
          <p:nvPr/>
        </p:nvGrpSpPr>
        <p:grpSpPr>
          <a:xfrm>
            <a:off x="0" y="2764106"/>
            <a:ext cx="4550529" cy="3352911"/>
            <a:chOff x="578068" y="3658118"/>
            <a:chExt cx="3882814" cy="2780203"/>
          </a:xfrm>
        </p:grpSpPr>
        <p:pic>
          <p:nvPicPr>
            <p:cNvPr id="8" name="図 7">
              <a:extLst>
                <a:ext uri="{FF2B5EF4-FFF2-40B4-BE49-F238E27FC236}">
                  <a16:creationId xmlns:a16="http://schemas.microsoft.com/office/drawing/2014/main" id="{ADCA4578-2DEA-4F14-8AE2-3E51601631BD}"/>
                </a:ext>
              </a:extLst>
            </p:cNvPr>
            <p:cNvPicPr>
              <a:picLocks noChangeAspect="1"/>
            </p:cNvPicPr>
            <p:nvPr/>
          </p:nvPicPr>
          <p:blipFill>
            <a:blip r:embed="rId3"/>
            <a:stretch>
              <a:fillRect/>
            </a:stretch>
          </p:blipFill>
          <p:spPr>
            <a:xfrm>
              <a:off x="578068" y="3658118"/>
              <a:ext cx="3882814" cy="2780203"/>
            </a:xfrm>
            <a:prstGeom prst="rect">
              <a:avLst/>
            </a:prstGeom>
          </p:spPr>
        </p:pic>
        <p:cxnSp>
          <p:nvCxnSpPr>
            <p:cNvPr id="9" name="直線矢印コネクタ 8">
              <a:extLst>
                <a:ext uri="{FF2B5EF4-FFF2-40B4-BE49-F238E27FC236}">
                  <a16:creationId xmlns:a16="http://schemas.microsoft.com/office/drawing/2014/main" id="{CE0E2518-B7DC-46BD-980B-0D2F970D34CD}"/>
                </a:ext>
              </a:extLst>
            </p:cNvPr>
            <p:cNvCxnSpPr/>
            <p:nvPr/>
          </p:nvCxnSpPr>
          <p:spPr>
            <a:xfrm>
              <a:off x="3741683" y="4554233"/>
              <a:ext cx="0" cy="493986"/>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63E86D9-A8DD-4251-80F1-80AD8C24F1E9}"/>
                </a:ext>
              </a:extLst>
            </p:cNvPr>
            <p:cNvCxnSpPr>
              <a:cxnSpLocks/>
            </p:cNvCxnSpPr>
            <p:nvPr/>
          </p:nvCxnSpPr>
          <p:spPr>
            <a:xfrm>
              <a:off x="4046483" y="3978721"/>
              <a:ext cx="0" cy="1090518"/>
            </a:xfrm>
            <a:prstGeom prst="straightConnector1">
              <a:avLst/>
            </a:prstGeom>
            <a:ln w="28575">
              <a:solidFill>
                <a:schemeClr val="accent2">
                  <a:lumMod val="7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617A8DD7-98C4-4C0B-8832-6205BF5E55B0}"/>
                </a:ext>
              </a:extLst>
            </p:cNvPr>
            <p:cNvCxnSpPr/>
            <p:nvPr/>
          </p:nvCxnSpPr>
          <p:spPr>
            <a:xfrm>
              <a:off x="2165131" y="4046484"/>
              <a:ext cx="1860331"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636DBCF-923C-47CB-BFB5-967044B62A41}"/>
                </a:ext>
              </a:extLst>
            </p:cNvPr>
            <p:cNvCxnSpPr/>
            <p:nvPr/>
          </p:nvCxnSpPr>
          <p:spPr>
            <a:xfrm>
              <a:off x="2186152" y="5069239"/>
              <a:ext cx="1860331"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77FDA94-3125-48E2-AA6E-4DB735724104}"/>
                </a:ext>
              </a:extLst>
            </p:cNvPr>
            <p:cNvCxnSpPr/>
            <p:nvPr/>
          </p:nvCxnSpPr>
          <p:spPr>
            <a:xfrm>
              <a:off x="2186151" y="4601528"/>
              <a:ext cx="1860331"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grpSp>
      <p:pic>
        <p:nvPicPr>
          <p:cNvPr id="19" name="図 18">
            <a:extLst>
              <a:ext uri="{FF2B5EF4-FFF2-40B4-BE49-F238E27FC236}">
                <a16:creationId xmlns:a16="http://schemas.microsoft.com/office/drawing/2014/main" id="{5072048F-B06B-48C9-AF4B-B32ECAAA37C4}"/>
              </a:ext>
            </a:extLst>
          </p:cNvPr>
          <p:cNvPicPr>
            <a:picLocks noChangeAspect="1"/>
          </p:cNvPicPr>
          <p:nvPr/>
        </p:nvPicPr>
        <p:blipFill rotWithShape="1">
          <a:blip r:embed="rId4"/>
          <a:srcRect b="57560"/>
          <a:stretch/>
        </p:blipFill>
        <p:spPr>
          <a:xfrm>
            <a:off x="7453535" y="2219459"/>
            <a:ext cx="4050257" cy="1206912"/>
          </a:xfrm>
          <a:prstGeom prst="rect">
            <a:avLst/>
          </a:prstGeom>
        </p:spPr>
      </p:pic>
      <p:sp>
        <p:nvSpPr>
          <p:cNvPr id="20" name="テキスト ボックス 19">
            <a:extLst>
              <a:ext uri="{FF2B5EF4-FFF2-40B4-BE49-F238E27FC236}">
                <a16:creationId xmlns:a16="http://schemas.microsoft.com/office/drawing/2014/main" id="{56CAFED7-7285-4368-A6EC-E992C290394A}"/>
              </a:ext>
            </a:extLst>
          </p:cNvPr>
          <p:cNvSpPr txBox="1"/>
          <p:nvPr/>
        </p:nvSpPr>
        <p:spPr>
          <a:xfrm>
            <a:off x="4248423" y="3931485"/>
            <a:ext cx="2564524" cy="923330"/>
          </a:xfrm>
          <a:prstGeom prst="rect">
            <a:avLst/>
          </a:prstGeom>
          <a:noFill/>
        </p:spPr>
        <p:txBody>
          <a:bodyPr wrap="square" rtlCol="0">
            <a:spAutoFit/>
          </a:bodyPr>
          <a:lstStyle/>
          <a:p>
            <a:r>
              <a:rPr kumimoji="1" lang="ja-JP" altLang="en-US" b="1" dirty="0">
                <a:solidFill>
                  <a:srgbClr val="00B050"/>
                </a:solidFill>
              </a:rPr>
              <a:t>原子核に近い</a:t>
            </a:r>
            <a:endParaRPr kumimoji="1" lang="en-US" altLang="ja-JP" b="1" dirty="0">
              <a:solidFill>
                <a:srgbClr val="00B050"/>
              </a:solidFill>
            </a:endParaRPr>
          </a:p>
          <a:p>
            <a:r>
              <a:rPr lang="ja-JP" altLang="en-US" b="1" dirty="0">
                <a:solidFill>
                  <a:srgbClr val="00B050"/>
                </a:solidFill>
              </a:rPr>
              <a:t>＝より安定</a:t>
            </a:r>
            <a:endParaRPr lang="en-US" altLang="ja-JP" b="1" dirty="0">
              <a:solidFill>
                <a:srgbClr val="00B050"/>
              </a:solidFill>
            </a:endParaRPr>
          </a:p>
          <a:p>
            <a:r>
              <a:rPr kumimoji="1" lang="ja-JP" altLang="en-US" b="1" dirty="0">
                <a:solidFill>
                  <a:srgbClr val="00B050"/>
                </a:solidFill>
              </a:rPr>
              <a:t>＝エネルギーが低い</a:t>
            </a:r>
          </a:p>
        </p:txBody>
      </p:sp>
      <p:sp>
        <p:nvSpPr>
          <p:cNvPr id="21" name="テキスト ボックス 20">
            <a:extLst>
              <a:ext uri="{FF2B5EF4-FFF2-40B4-BE49-F238E27FC236}">
                <a16:creationId xmlns:a16="http://schemas.microsoft.com/office/drawing/2014/main" id="{CBCB13AB-FF7F-46AB-88DC-66CD508DA139}"/>
              </a:ext>
            </a:extLst>
          </p:cNvPr>
          <p:cNvSpPr txBox="1"/>
          <p:nvPr/>
        </p:nvSpPr>
        <p:spPr>
          <a:xfrm>
            <a:off x="4225197" y="2609928"/>
            <a:ext cx="2564524" cy="923330"/>
          </a:xfrm>
          <a:prstGeom prst="rect">
            <a:avLst/>
          </a:prstGeom>
          <a:noFill/>
        </p:spPr>
        <p:txBody>
          <a:bodyPr wrap="square" rtlCol="0">
            <a:spAutoFit/>
          </a:bodyPr>
          <a:lstStyle/>
          <a:p>
            <a:r>
              <a:rPr kumimoji="1" lang="ja-JP" altLang="en-US" b="1" dirty="0">
                <a:solidFill>
                  <a:schemeClr val="accent2">
                    <a:lumMod val="75000"/>
                  </a:schemeClr>
                </a:solidFill>
              </a:rPr>
              <a:t>原子核</a:t>
            </a:r>
            <a:r>
              <a:rPr lang="ja-JP" altLang="en-US" b="1" dirty="0">
                <a:solidFill>
                  <a:schemeClr val="accent2">
                    <a:lumMod val="75000"/>
                  </a:schemeClr>
                </a:solidFill>
              </a:rPr>
              <a:t>から遠い</a:t>
            </a:r>
            <a:endParaRPr kumimoji="1" lang="en-US" altLang="ja-JP" b="1" dirty="0">
              <a:solidFill>
                <a:schemeClr val="accent2">
                  <a:lumMod val="75000"/>
                </a:schemeClr>
              </a:solidFill>
            </a:endParaRPr>
          </a:p>
          <a:p>
            <a:r>
              <a:rPr lang="ja-JP" altLang="en-US" b="1" dirty="0">
                <a:solidFill>
                  <a:schemeClr val="accent2">
                    <a:lumMod val="75000"/>
                  </a:schemeClr>
                </a:solidFill>
              </a:rPr>
              <a:t>＝より不安定</a:t>
            </a:r>
            <a:endParaRPr lang="en-US" altLang="ja-JP" b="1" dirty="0">
              <a:solidFill>
                <a:schemeClr val="accent2">
                  <a:lumMod val="75000"/>
                </a:schemeClr>
              </a:solidFill>
            </a:endParaRPr>
          </a:p>
          <a:p>
            <a:r>
              <a:rPr kumimoji="1" lang="ja-JP" altLang="en-US" b="1" dirty="0">
                <a:solidFill>
                  <a:schemeClr val="accent2">
                    <a:lumMod val="75000"/>
                  </a:schemeClr>
                </a:solidFill>
              </a:rPr>
              <a:t>＝エネルギーが高い</a:t>
            </a:r>
          </a:p>
        </p:txBody>
      </p:sp>
      <p:pic>
        <p:nvPicPr>
          <p:cNvPr id="22" name="図 21">
            <a:extLst>
              <a:ext uri="{FF2B5EF4-FFF2-40B4-BE49-F238E27FC236}">
                <a16:creationId xmlns:a16="http://schemas.microsoft.com/office/drawing/2014/main" id="{E16EFE9D-8437-426D-849D-BF625FDB2DA4}"/>
              </a:ext>
            </a:extLst>
          </p:cNvPr>
          <p:cNvPicPr>
            <a:picLocks noChangeAspect="1"/>
          </p:cNvPicPr>
          <p:nvPr/>
        </p:nvPicPr>
        <p:blipFill rotWithShape="1">
          <a:blip r:embed="rId4"/>
          <a:srcRect t="39175"/>
          <a:stretch/>
        </p:blipFill>
        <p:spPr>
          <a:xfrm>
            <a:off x="7327411" y="4234541"/>
            <a:ext cx="4050257" cy="1729740"/>
          </a:xfrm>
          <a:prstGeom prst="rect">
            <a:avLst/>
          </a:prstGeom>
        </p:spPr>
      </p:pic>
      <p:cxnSp>
        <p:nvCxnSpPr>
          <p:cNvPr id="24" name="直線コネクタ 23">
            <a:extLst>
              <a:ext uri="{FF2B5EF4-FFF2-40B4-BE49-F238E27FC236}">
                <a16:creationId xmlns:a16="http://schemas.microsoft.com/office/drawing/2014/main" id="{445CE8E5-E2EC-4ADD-95F6-273AE1CBD250}"/>
              </a:ext>
            </a:extLst>
          </p:cNvPr>
          <p:cNvCxnSpPr/>
          <p:nvPr/>
        </p:nvCxnSpPr>
        <p:spPr>
          <a:xfrm flipV="1">
            <a:off x="4089503" y="3232473"/>
            <a:ext cx="158919" cy="300785"/>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E68F5E18-D46A-46FF-B8DD-5B8D5BE4975D}"/>
              </a:ext>
            </a:extLst>
          </p:cNvPr>
          <p:cNvCxnSpPr/>
          <p:nvPr/>
        </p:nvCxnSpPr>
        <p:spPr>
          <a:xfrm>
            <a:off x="3707652" y="4154211"/>
            <a:ext cx="609663" cy="0"/>
          </a:xfrm>
          <a:prstGeom prst="line">
            <a:avLst/>
          </a:prstGeom>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D9484241-5009-4C8B-8C7B-DC8CCE46E51F}"/>
              </a:ext>
            </a:extLst>
          </p:cNvPr>
          <p:cNvSpPr txBox="1"/>
          <p:nvPr/>
        </p:nvSpPr>
        <p:spPr>
          <a:xfrm>
            <a:off x="1089968" y="1550058"/>
            <a:ext cx="10413824" cy="461665"/>
          </a:xfrm>
          <a:prstGeom prst="rect">
            <a:avLst/>
          </a:prstGeom>
          <a:noFill/>
        </p:spPr>
        <p:txBody>
          <a:bodyPr wrap="square" rtlCol="0">
            <a:spAutoFit/>
          </a:bodyPr>
          <a:lstStyle/>
          <a:p>
            <a:r>
              <a:rPr kumimoji="1" lang="ja-JP" altLang="en-US" sz="2400" b="1" u="sng" dirty="0"/>
              <a:t>電子はエネルギーの低い方の軌道から順番に入っていく</a:t>
            </a:r>
            <a:endParaRPr kumimoji="1" lang="en-US" altLang="ja-JP" sz="2400" b="1" u="sng" dirty="0"/>
          </a:p>
        </p:txBody>
      </p:sp>
      <p:sp>
        <p:nvSpPr>
          <p:cNvPr id="28" name="テキスト ボックス 27">
            <a:extLst>
              <a:ext uri="{FF2B5EF4-FFF2-40B4-BE49-F238E27FC236}">
                <a16:creationId xmlns:a16="http://schemas.microsoft.com/office/drawing/2014/main" id="{1417322A-1810-40B0-8886-34A2774848C7}"/>
              </a:ext>
            </a:extLst>
          </p:cNvPr>
          <p:cNvSpPr txBox="1"/>
          <p:nvPr/>
        </p:nvSpPr>
        <p:spPr>
          <a:xfrm>
            <a:off x="8813144" y="3283318"/>
            <a:ext cx="2564524" cy="923330"/>
          </a:xfrm>
          <a:prstGeom prst="rect">
            <a:avLst/>
          </a:prstGeom>
          <a:noFill/>
        </p:spPr>
        <p:txBody>
          <a:bodyPr wrap="square" rtlCol="0">
            <a:spAutoFit/>
          </a:bodyPr>
          <a:lstStyle/>
          <a:p>
            <a:r>
              <a:rPr kumimoji="1" lang="ja-JP" altLang="en-US" b="1" dirty="0">
                <a:solidFill>
                  <a:srgbClr val="00B050"/>
                </a:solidFill>
              </a:rPr>
              <a:t>原子核に近い</a:t>
            </a:r>
            <a:endParaRPr kumimoji="1" lang="en-US" altLang="ja-JP" b="1" dirty="0">
              <a:solidFill>
                <a:srgbClr val="00B050"/>
              </a:solidFill>
            </a:endParaRPr>
          </a:p>
          <a:p>
            <a:r>
              <a:rPr lang="ja-JP" altLang="en-US" b="1" dirty="0">
                <a:solidFill>
                  <a:srgbClr val="00B050"/>
                </a:solidFill>
              </a:rPr>
              <a:t>＝より安定</a:t>
            </a:r>
            <a:endParaRPr lang="en-US" altLang="ja-JP" b="1" dirty="0">
              <a:solidFill>
                <a:srgbClr val="00B050"/>
              </a:solidFill>
            </a:endParaRPr>
          </a:p>
          <a:p>
            <a:r>
              <a:rPr kumimoji="1" lang="ja-JP" altLang="en-US" b="1" dirty="0">
                <a:solidFill>
                  <a:srgbClr val="00B050"/>
                </a:solidFill>
              </a:rPr>
              <a:t>＝エネルギーが低い</a:t>
            </a:r>
          </a:p>
        </p:txBody>
      </p:sp>
      <p:sp>
        <p:nvSpPr>
          <p:cNvPr id="29" name="テキスト ボックス 28">
            <a:extLst>
              <a:ext uri="{FF2B5EF4-FFF2-40B4-BE49-F238E27FC236}">
                <a16:creationId xmlns:a16="http://schemas.microsoft.com/office/drawing/2014/main" id="{9184A097-B367-480C-B4DD-66BDE6E3B504}"/>
              </a:ext>
            </a:extLst>
          </p:cNvPr>
          <p:cNvSpPr txBox="1"/>
          <p:nvPr/>
        </p:nvSpPr>
        <p:spPr>
          <a:xfrm>
            <a:off x="8813144" y="5838496"/>
            <a:ext cx="2564524" cy="923330"/>
          </a:xfrm>
          <a:prstGeom prst="rect">
            <a:avLst/>
          </a:prstGeom>
          <a:noFill/>
        </p:spPr>
        <p:txBody>
          <a:bodyPr wrap="square" rtlCol="0">
            <a:spAutoFit/>
          </a:bodyPr>
          <a:lstStyle/>
          <a:p>
            <a:r>
              <a:rPr kumimoji="1" lang="ja-JP" altLang="en-US" b="1" dirty="0">
                <a:solidFill>
                  <a:schemeClr val="accent2">
                    <a:lumMod val="75000"/>
                  </a:schemeClr>
                </a:solidFill>
              </a:rPr>
              <a:t>原子核</a:t>
            </a:r>
            <a:r>
              <a:rPr lang="ja-JP" altLang="en-US" b="1" dirty="0">
                <a:solidFill>
                  <a:schemeClr val="accent2">
                    <a:lumMod val="75000"/>
                  </a:schemeClr>
                </a:solidFill>
              </a:rPr>
              <a:t>から遠い</a:t>
            </a:r>
            <a:endParaRPr kumimoji="1" lang="en-US" altLang="ja-JP" b="1" dirty="0">
              <a:solidFill>
                <a:schemeClr val="accent2">
                  <a:lumMod val="75000"/>
                </a:schemeClr>
              </a:solidFill>
            </a:endParaRPr>
          </a:p>
          <a:p>
            <a:r>
              <a:rPr lang="ja-JP" altLang="en-US" b="1" dirty="0">
                <a:solidFill>
                  <a:schemeClr val="accent2">
                    <a:lumMod val="75000"/>
                  </a:schemeClr>
                </a:solidFill>
              </a:rPr>
              <a:t>＝より不安定</a:t>
            </a:r>
            <a:endParaRPr lang="en-US" altLang="ja-JP" b="1" dirty="0">
              <a:solidFill>
                <a:schemeClr val="accent2">
                  <a:lumMod val="75000"/>
                </a:schemeClr>
              </a:solidFill>
            </a:endParaRPr>
          </a:p>
          <a:p>
            <a:r>
              <a:rPr kumimoji="1" lang="ja-JP" altLang="en-US" b="1" dirty="0">
                <a:solidFill>
                  <a:schemeClr val="accent2">
                    <a:lumMod val="75000"/>
                  </a:schemeClr>
                </a:solidFill>
              </a:rPr>
              <a:t>＝エネルギーが高い</a:t>
            </a:r>
          </a:p>
        </p:txBody>
      </p:sp>
      <p:sp>
        <p:nvSpPr>
          <p:cNvPr id="30" name="矢印: 右 29">
            <a:extLst>
              <a:ext uri="{FF2B5EF4-FFF2-40B4-BE49-F238E27FC236}">
                <a16:creationId xmlns:a16="http://schemas.microsoft.com/office/drawing/2014/main" id="{28DC3033-422E-429B-A350-ED2ECBAF8528}"/>
              </a:ext>
            </a:extLst>
          </p:cNvPr>
          <p:cNvSpPr/>
          <p:nvPr/>
        </p:nvSpPr>
        <p:spPr>
          <a:xfrm>
            <a:off x="8213661" y="3550559"/>
            <a:ext cx="483476" cy="2843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1F985671-8B6D-4D91-951E-BFEEF641B11C}"/>
              </a:ext>
            </a:extLst>
          </p:cNvPr>
          <p:cNvSpPr/>
          <p:nvPr/>
        </p:nvSpPr>
        <p:spPr>
          <a:xfrm>
            <a:off x="8213661" y="6079473"/>
            <a:ext cx="483476" cy="2843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E55BD3C-DCE9-422F-BE9F-6EC934B12EE2}"/>
              </a:ext>
            </a:extLst>
          </p:cNvPr>
          <p:cNvSpPr txBox="1"/>
          <p:nvPr/>
        </p:nvSpPr>
        <p:spPr>
          <a:xfrm>
            <a:off x="617780" y="6150195"/>
            <a:ext cx="7102364" cy="646331"/>
          </a:xfrm>
          <a:prstGeom prst="rect">
            <a:avLst/>
          </a:prstGeom>
          <a:solidFill>
            <a:schemeClr val="accent4">
              <a:lumMod val="20000"/>
              <a:lumOff val="80000"/>
            </a:schemeClr>
          </a:solidFill>
        </p:spPr>
        <p:txBody>
          <a:bodyPr wrap="square" rtlCol="0">
            <a:spAutoFit/>
          </a:bodyPr>
          <a:lstStyle/>
          <a:p>
            <a:r>
              <a:rPr kumimoji="1" lang="ja-JP" altLang="en-US" b="1" dirty="0"/>
              <a:t>つまり、電子が入る順番は</a:t>
            </a:r>
            <a:endParaRPr kumimoji="1" lang="en-US" altLang="ja-JP" b="1" dirty="0"/>
          </a:p>
          <a:p>
            <a:r>
              <a:rPr lang="ja-JP" altLang="en-US" b="1" dirty="0"/>
              <a:t>主殻では</a:t>
            </a:r>
            <a:r>
              <a:rPr lang="en-US" altLang="ja-JP" b="1" dirty="0">
                <a:solidFill>
                  <a:srgbClr val="FF0000"/>
                </a:solidFill>
              </a:rPr>
              <a:t>K&gt;L&gt;M</a:t>
            </a:r>
            <a:r>
              <a:rPr lang="ja-JP" altLang="en-US" b="1" dirty="0"/>
              <a:t>であり、副殻では</a:t>
            </a:r>
            <a:r>
              <a:rPr lang="en-US" altLang="ja-JP" b="1" dirty="0">
                <a:solidFill>
                  <a:srgbClr val="FF0000"/>
                </a:solidFill>
              </a:rPr>
              <a:t>s&gt;p&gt;d</a:t>
            </a:r>
            <a:r>
              <a:rPr lang="ja-JP" altLang="en-US" b="1" dirty="0"/>
              <a:t>の順番となる</a:t>
            </a:r>
            <a:endParaRPr kumimoji="1" lang="ja-JP" altLang="en-US" b="1" dirty="0"/>
          </a:p>
        </p:txBody>
      </p:sp>
    </p:spTree>
    <p:extLst>
      <p:ext uri="{BB962C8B-B14F-4D97-AF65-F5344CB8AC3E}">
        <p14:creationId xmlns:p14="http://schemas.microsoft.com/office/powerpoint/2010/main" val="361351518"/>
      </p:ext>
    </p:extLst>
  </p:cSld>
  <p:clrMapOvr>
    <a:masterClrMapping/>
  </p:clrMapOvr>
  <mc:AlternateContent xmlns:mc="http://schemas.openxmlformats.org/markup-compatibility/2006" xmlns:p14="http://schemas.microsoft.com/office/powerpoint/2010/main">
    <mc:Choice Requires="p14">
      <p:transition spd="slow" p14:dur="2000" advTm="142246"/>
    </mc:Choice>
    <mc:Fallback xmlns="">
      <p:transition spd="slow" advTm="14224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52DD81-7A87-4D47-943C-3DB1C15FA4B1}"/>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endParaRPr kumimoji="1" lang="en-US" altLang="ja-JP" sz="3600" b="1" dirty="0"/>
          </a:p>
        </p:txBody>
      </p:sp>
      <p:pic>
        <p:nvPicPr>
          <p:cNvPr id="5" name="図 4">
            <a:extLst>
              <a:ext uri="{FF2B5EF4-FFF2-40B4-BE49-F238E27FC236}">
                <a16:creationId xmlns:a16="http://schemas.microsoft.com/office/drawing/2014/main" id="{4497FCC5-ECC7-4C67-A2AC-968CF5FFFA53}"/>
              </a:ext>
            </a:extLst>
          </p:cNvPr>
          <p:cNvPicPr>
            <a:picLocks noChangeAspect="1"/>
          </p:cNvPicPr>
          <p:nvPr/>
        </p:nvPicPr>
        <p:blipFill>
          <a:blip r:embed="rId3"/>
          <a:stretch>
            <a:fillRect/>
          </a:stretch>
        </p:blipFill>
        <p:spPr>
          <a:xfrm>
            <a:off x="6981489" y="3522039"/>
            <a:ext cx="1504563" cy="2594104"/>
          </a:xfrm>
          <a:prstGeom prst="rect">
            <a:avLst/>
          </a:prstGeom>
        </p:spPr>
      </p:pic>
      <p:sp>
        <p:nvSpPr>
          <p:cNvPr id="6" name="テキスト ボックス 5">
            <a:extLst>
              <a:ext uri="{FF2B5EF4-FFF2-40B4-BE49-F238E27FC236}">
                <a16:creationId xmlns:a16="http://schemas.microsoft.com/office/drawing/2014/main" id="{BB7A6778-CBCC-424A-B805-83C74B2F2E09}"/>
              </a:ext>
            </a:extLst>
          </p:cNvPr>
          <p:cNvSpPr txBox="1"/>
          <p:nvPr/>
        </p:nvSpPr>
        <p:spPr>
          <a:xfrm>
            <a:off x="1167364" y="1347498"/>
            <a:ext cx="9448800" cy="1384995"/>
          </a:xfrm>
          <a:prstGeom prst="rect">
            <a:avLst/>
          </a:prstGeom>
          <a:noFill/>
        </p:spPr>
        <p:txBody>
          <a:bodyPr wrap="square" rtlCol="0">
            <a:spAutoFit/>
          </a:bodyPr>
          <a:lstStyle/>
          <a:p>
            <a:r>
              <a:rPr kumimoji="1" lang="ja-JP" altLang="en-US" sz="2800" b="1" dirty="0"/>
              <a:t>電子軌道は</a:t>
            </a:r>
            <a:endParaRPr kumimoji="1" lang="en-US" altLang="ja-JP" sz="2800" b="1" dirty="0"/>
          </a:p>
          <a:p>
            <a:r>
              <a:rPr lang="ja-JP" altLang="en-US" sz="2800" b="1" dirty="0"/>
              <a:t>・内側の軌道の方がエネルギーが低い</a:t>
            </a:r>
            <a:endParaRPr lang="en-US" altLang="ja-JP" sz="2800" b="1" dirty="0"/>
          </a:p>
          <a:p>
            <a:r>
              <a:rPr kumimoji="1" lang="ja-JP" altLang="en-US" sz="2800" b="1" dirty="0"/>
              <a:t>・</a:t>
            </a:r>
            <a:r>
              <a:rPr kumimoji="1" lang="en-US" altLang="ja-JP" sz="2800" b="1" dirty="0"/>
              <a:t>s</a:t>
            </a:r>
            <a:r>
              <a:rPr kumimoji="1" lang="ja-JP" altLang="en-US" sz="2800" b="1" dirty="0"/>
              <a:t>軌道と</a:t>
            </a:r>
            <a:r>
              <a:rPr kumimoji="1" lang="en-US" altLang="ja-JP" sz="2800" b="1" dirty="0"/>
              <a:t>p</a:t>
            </a:r>
            <a:r>
              <a:rPr kumimoji="1" lang="ja-JP" altLang="en-US" sz="2800" b="1" dirty="0"/>
              <a:t>軌道では</a:t>
            </a:r>
            <a:r>
              <a:rPr kumimoji="1" lang="en-US" altLang="ja-JP" sz="2800" b="1" dirty="0"/>
              <a:t>s</a:t>
            </a:r>
            <a:r>
              <a:rPr kumimoji="1" lang="ja-JP" altLang="en-US" sz="2800" b="1" dirty="0"/>
              <a:t>軌道の方がエネルギーが低い</a:t>
            </a:r>
          </a:p>
        </p:txBody>
      </p:sp>
      <p:sp>
        <p:nvSpPr>
          <p:cNvPr id="7" name="テキスト ボックス 6">
            <a:extLst>
              <a:ext uri="{FF2B5EF4-FFF2-40B4-BE49-F238E27FC236}">
                <a16:creationId xmlns:a16="http://schemas.microsoft.com/office/drawing/2014/main" id="{AD678A04-2F15-4225-BC07-2479B224754B}"/>
              </a:ext>
            </a:extLst>
          </p:cNvPr>
          <p:cNvSpPr txBox="1"/>
          <p:nvPr/>
        </p:nvSpPr>
        <p:spPr>
          <a:xfrm>
            <a:off x="2722807" y="4666003"/>
            <a:ext cx="1741617" cy="461665"/>
          </a:xfrm>
          <a:prstGeom prst="rect">
            <a:avLst/>
          </a:prstGeom>
          <a:noFill/>
        </p:spPr>
        <p:txBody>
          <a:bodyPr wrap="square">
            <a:spAutoFit/>
          </a:bodyPr>
          <a:lstStyle/>
          <a:p>
            <a:r>
              <a:rPr kumimoji="1" lang="en-US" altLang="ja-JP" sz="2400" b="1" dirty="0"/>
              <a:t>1s</a:t>
            </a:r>
            <a:r>
              <a:rPr kumimoji="1" lang="en-US" altLang="ja-JP" sz="2400" b="1" baseline="30000" dirty="0"/>
              <a:t>2</a:t>
            </a:r>
            <a:r>
              <a:rPr kumimoji="1" lang="en-US" altLang="ja-JP" sz="2400" b="1" dirty="0"/>
              <a:t>2s</a:t>
            </a:r>
            <a:r>
              <a:rPr kumimoji="1" lang="en-US" altLang="ja-JP" sz="2400" b="1" baseline="30000" dirty="0"/>
              <a:t>2</a:t>
            </a:r>
            <a:r>
              <a:rPr kumimoji="1" lang="en-US" altLang="ja-JP" sz="2400" b="1" dirty="0"/>
              <a:t>2p</a:t>
            </a:r>
            <a:r>
              <a:rPr kumimoji="1" lang="en-US" altLang="ja-JP" sz="2400" b="1" baseline="30000" dirty="0"/>
              <a:t>2</a:t>
            </a:r>
            <a:endParaRPr lang="ja-JP" altLang="en-US" sz="2400" dirty="0"/>
          </a:p>
        </p:txBody>
      </p:sp>
      <p:sp>
        <p:nvSpPr>
          <p:cNvPr id="4" name="矢印: 右 3">
            <a:extLst>
              <a:ext uri="{FF2B5EF4-FFF2-40B4-BE49-F238E27FC236}">
                <a16:creationId xmlns:a16="http://schemas.microsoft.com/office/drawing/2014/main" id="{8EFCFC6B-B45D-4E95-A9C0-EF776B07FACD}"/>
              </a:ext>
            </a:extLst>
          </p:cNvPr>
          <p:cNvSpPr/>
          <p:nvPr/>
        </p:nvSpPr>
        <p:spPr>
          <a:xfrm>
            <a:off x="4878481" y="4577044"/>
            <a:ext cx="1688950"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A3A6923-3CE6-4F5F-BB1C-181044C37DD9}"/>
              </a:ext>
            </a:extLst>
          </p:cNvPr>
          <p:cNvSpPr txBox="1"/>
          <p:nvPr/>
        </p:nvSpPr>
        <p:spPr>
          <a:xfrm>
            <a:off x="4112746" y="3975390"/>
            <a:ext cx="3410174" cy="369332"/>
          </a:xfrm>
          <a:prstGeom prst="rect">
            <a:avLst/>
          </a:prstGeom>
          <a:noFill/>
        </p:spPr>
        <p:txBody>
          <a:bodyPr wrap="square" rtlCol="0">
            <a:spAutoFit/>
          </a:bodyPr>
          <a:lstStyle/>
          <a:p>
            <a:r>
              <a:rPr kumimoji="1" lang="ja-JP" altLang="en-US" b="1" dirty="0"/>
              <a:t>エネルギーも加味して表現</a:t>
            </a:r>
          </a:p>
        </p:txBody>
      </p:sp>
    </p:spTree>
    <p:extLst>
      <p:ext uri="{BB962C8B-B14F-4D97-AF65-F5344CB8AC3E}">
        <p14:creationId xmlns:p14="http://schemas.microsoft.com/office/powerpoint/2010/main" val="3912667885"/>
      </p:ext>
    </p:extLst>
  </p:cSld>
  <p:clrMapOvr>
    <a:masterClrMapping/>
  </p:clrMapOvr>
  <mc:AlternateContent xmlns:mc="http://schemas.openxmlformats.org/markup-compatibility/2006" xmlns:p14="http://schemas.microsoft.com/office/powerpoint/2010/main">
    <mc:Choice Requires="p14">
      <p:transition spd="slow" p14:dur="2000" advTm="44938"/>
    </mc:Choice>
    <mc:Fallback xmlns="">
      <p:transition spd="slow" advTm="449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DB2394-D8C7-4946-B775-4F16ECA6B831}"/>
              </a:ext>
            </a:extLst>
          </p:cNvPr>
          <p:cNvSpPr txBox="1"/>
          <p:nvPr/>
        </p:nvSpPr>
        <p:spPr>
          <a:xfrm>
            <a:off x="2721038" y="398697"/>
            <a:ext cx="5724644" cy="646331"/>
          </a:xfrm>
          <a:prstGeom prst="rect">
            <a:avLst/>
          </a:prstGeom>
          <a:noFill/>
        </p:spPr>
        <p:txBody>
          <a:bodyPr wrap="none" rtlCol="0">
            <a:spAutoFit/>
          </a:bodyPr>
          <a:lstStyle/>
          <a:p>
            <a:r>
              <a:rPr lang="ja-JP" altLang="en-US" sz="3600" b="1" dirty="0"/>
              <a:t>なぜ有機化学を学ぶのか？</a:t>
            </a:r>
            <a:endParaRPr kumimoji="1" lang="ja-JP" altLang="en-US" sz="3600" b="1" dirty="0"/>
          </a:p>
        </p:txBody>
      </p:sp>
      <p:sp>
        <p:nvSpPr>
          <p:cNvPr id="6" name="テキスト ボックス 5">
            <a:extLst>
              <a:ext uri="{FF2B5EF4-FFF2-40B4-BE49-F238E27FC236}">
                <a16:creationId xmlns:a16="http://schemas.microsoft.com/office/drawing/2014/main" id="{961685E2-6E4E-4A05-9A38-C68934B9BDA1}"/>
              </a:ext>
            </a:extLst>
          </p:cNvPr>
          <p:cNvSpPr txBox="1"/>
          <p:nvPr/>
        </p:nvSpPr>
        <p:spPr>
          <a:xfrm>
            <a:off x="1202204" y="1468767"/>
            <a:ext cx="8022818" cy="584775"/>
          </a:xfrm>
          <a:prstGeom prst="rect">
            <a:avLst/>
          </a:prstGeom>
          <a:noFill/>
        </p:spPr>
        <p:txBody>
          <a:bodyPr wrap="square">
            <a:spAutoFit/>
          </a:bodyPr>
          <a:lstStyle/>
          <a:p>
            <a:r>
              <a:rPr lang="ja-JP" altLang="en-US" sz="3200" b="1" u="sng" dirty="0">
                <a:solidFill>
                  <a:srgbClr val="1A1A1A"/>
                </a:solidFill>
                <a:latin typeface="ヒラギノ角ゴ Pro W3"/>
              </a:rPr>
              <a:t>結果の解釈ができるようになる！</a:t>
            </a:r>
            <a:endParaRPr lang="ja-JP" altLang="en-US" sz="2400" dirty="0"/>
          </a:p>
        </p:txBody>
      </p:sp>
      <p:sp>
        <p:nvSpPr>
          <p:cNvPr id="9" name="テキスト ボックス 8">
            <a:extLst>
              <a:ext uri="{FF2B5EF4-FFF2-40B4-BE49-F238E27FC236}">
                <a16:creationId xmlns:a16="http://schemas.microsoft.com/office/drawing/2014/main" id="{EAD85C53-ED14-433A-A92D-5B693BA9E47A}"/>
              </a:ext>
            </a:extLst>
          </p:cNvPr>
          <p:cNvSpPr txBox="1"/>
          <p:nvPr/>
        </p:nvSpPr>
        <p:spPr>
          <a:xfrm>
            <a:off x="1258631" y="5252883"/>
            <a:ext cx="8022818" cy="461665"/>
          </a:xfrm>
          <a:prstGeom prst="rect">
            <a:avLst/>
          </a:prstGeom>
          <a:noFill/>
        </p:spPr>
        <p:txBody>
          <a:bodyPr wrap="square">
            <a:spAutoFit/>
          </a:bodyPr>
          <a:lstStyle/>
          <a:p>
            <a:r>
              <a:rPr lang="ja-JP" altLang="en-US" sz="2400" b="1" u="sng" dirty="0">
                <a:solidFill>
                  <a:srgbClr val="1A1A1A"/>
                </a:solidFill>
                <a:latin typeface="ヒラギノ角ゴ Pro W3"/>
              </a:rPr>
              <a:t>日常がちょっと楽しくなる</a:t>
            </a:r>
            <a:r>
              <a:rPr lang="en-US" altLang="ja-JP" sz="2400" b="1" u="sng" dirty="0">
                <a:solidFill>
                  <a:srgbClr val="1A1A1A"/>
                </a:solidFill>
                <a:latin typeface="ヒラギノ角ゴ Pro W3"/>
              </a:rPr>
              <a:t>…</a:t>
            </a:r>
            <a:r>
              <a:rPr lang="ja-JP" altLang="en-US" sz="2400" b="1" u="sng" dirty="0">
                <a:solidFill>
                  <a:srgbClr val="1A1A1A"/>
                </a:solidFill>
                <a:latin typeface="ヒラギノ角ゴ Pro W3"/>
              </a:rPr>
              <a:t>かも？</a:t>
            </a:r>
            <a:endParaRPr lang="ja-JP" altLang="en-US" dirty="0"/>
          </a:p>
        </p:txBody>
      </p:sp>
      <p:sp>
        <p:nvSpPr>
          <p:cNvPr id="2" name="テキスト ボックス 1">
            <a:extLst>
              <a:ext uri="{FF2B5EF4-FFF2-40B4-BE49-F238E27FC236}">
                <a16:creationId xmlns:a16="http://schemas.microsoft.com/office/drawing/2014/main" id="{6FDCF65A-CBBA-47C7-85EB-D1562BE3E85D}"/>
              </a:ext>
            </a:extLst>
          </p:cNvPr>
          <p:cNvSpPr txBox="1"/>
          <p:nvPr/>
        </p:nvSpPr>
        <p:spPr>
          <a:xfrm>
            <a:off x="1016643" y="2634788"/>
            <a:ext cx="1921398" cy="923330"/>
          </a:xfrm>
          <a:prstGeom prst="rect">
            <a:avLst/>
          </a:prstGeom>
          <a:noFill/>
        </p:spPr>
        <p:txBody>
          <a:bodyPr wrap="square" rtlCol="0">
            <a:spAutoFit/>
          </a:bodyPr>
          <a:lstStyle/>
          <a:p>
            <a:r>
              <a:rPr kumimoji="1" lang="ja-JP" altLang="en-US" b="1" dirty="0"/>
              <a:t>機械学習</a:t>
            </a:r>
            <a:endParaRPr kumimoji="1" lang="en-US" altLang="ja-JP" b="1" dirty="0"/>
          </a:p>
          <a:p>
            <a:r>
              <a:rPr lang="en-US" altLang="ja-JP" b="1" dirty="0"/>
              <a:t>Docking study</a:t>
            </a:r>
          </a:p>
          <a:p>
            <a:r>
              <a:rPr kumimoji="1" lang="en-US" altLang="ja-JP" b="1" dirty="0"/>
              <a:t>…</a:t>
            </a:r>
            <a:endParaRPr kumimoji="1" lang="ja-JP" altLang="en-US" b="1" dirty="0"/>
          </a:p>
        </p:txBody>
      </p:sp>
      <p:sp>
        <p:nvSpPr>
          <p:cNvPr id="4" name="矢印: 右 3">
            <a:extLst>
              <a:ext uri="{FF2B5EF4-FFF2-40B4-BE49-F238E27FC236}">
                <a16:creationId xmlns:a16="http://schemas.microsoft.com/office/drawing/2014/main" id="{15C79C5B-4700-4112-B19C-FAD38BB327B1}"/>
              </a:ext>
            </a:extLst>
          </p:cNvPr>
          <p:cNvSpPr/>
          <p:nvPr/>
        </p:nvSpPr>
        <p:spPr>
          <a:xfrm>
            <a:off x="3241876" y="2818532"/>
            <a:ext cx="462987" cy="405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CBAE160-259A-4020-817E-3A86C00B5B09}"/>
              </a:ext>
            </a:extLst>
          </p:cNvPr>
          <p:cNvSpPr txBox="1"/>
          <p:nvPr/>
        </p:nvSpPr>
        <p:spPr>
          <a:xfrm>
            <a:off x="101279" y="6517683"/>
            <a:ext cx="8545010" cy="461665"/>
          </a:xfrm>
          <a:prstGeom prst="rect">
            <a:avLst/>
          </a:prstGeom>
          <a:noFill/>
        </p:spPr>
        <p:txBody>
          <a:bodyPr wrap="square">
            <a:spAutoFit/>
          </a:bodyPr>
          <a:lstStyle/>
          <a:p>
            <a:pPr algn="l"/>
            <a:r>
              <a:rPr lang="en-US" altLang="ja-JP" sz="1200" b="1" i="0" dirty="0">
                <a:solidFill>
                  <a:srgbClr val="000000"/>
                </a:solidFill>
                <a:effectLst/>
                <a:latin typeface="Roboto" panose="02000000000000000000" pitchFamily="2" charset="0"/>
              </a:rPr>
              <a:t>Synthesis of Anthropomorphic Molecules:  The </a:t>
            </a:r>
            <a:r>
              <a:rPr lang="en-US" altLang="ja-JP" sz="1200" b="1" i="0" dirty="0" err="1">
                <a:solidFill>
                  <a:srgbClr val="000000"/>
                </a:solidFill>
                <a:effectLst/>
                <a:latin typeface="Roboto" panose="02000000000000000000" pitchFamily="2" charset="0"/>
              </a:rPr>
              <a:t>NanoPutians</a:t>
            </a:r>
            <a:r>
              <a:rPr lang="ja-JP" altLang="en-US" sz="1200" b="1" i="0" dirty="0">
                <a:solidFill>
                  <a:srgbClr val="000000"/>
                </a:solidFill>
                <a:effectLst/>
                <a:latin typeface="Roboto" panose="02000000000000000000" pitchFamily="2" charset="0"/>
              </a:rPr>
              <a:t>　</a:t>
            </a:r>
            <a:r>
              <a:rPr lang="en-US" altLang="ja-JP" sz="1200" b="0" i="0" u="none" strike="noStrike" dirty="0">
                <a:solidFill>
                  <a:srgbClr val="95989A"/>
                </a:solidFill>
                <a:effectLst/>
                <a:latin typeface="Roboto" panose="02000000000000000000" pitchFamily="2" charset="0"/>
                <a:hlinkClick r:id="rId3" tooltip="DOI URL"/>
              </a:rPr>
              <a:t>https://doi.org/10.1021/jo0349227</a:t>
            </a:r>
            <a:endParaRPr lang="en-US" altLang="ja-JP" sz="1200" b="0" i="0" dirty="0">
              <a:solidFill>
                <a:srgbClr val="000000"/>
              </a:solidFill>
              <a:effectLst/>
              <a:latin typeface="Roboto" panose="02000000000000000000" pitchFamily="2" charset="0"/>
            </a:endParaRPr>
          </a:p>
          <a:p>
            <a:endParaRPr lang="en-US" altLang="ja-JP" sz="1200" b="1" i="0" dirty="0">
              <a:solidFill>
                <a:srgbClr val="000000"/>
              </a:solidFill>
              <a:effectLst/>
              <a:latin typeface="Roboto" panose="02000000000000000000" pitchFamily="2" charset="0"/>
            </a:endParaRPr>
          </a:p>
        </p:txBody>
      </p:sp>
      <p:pic>
        <p:nvPicPr>
          <p:cNvPr id="14" name="図 13">
            <a:extLst>
              <a:ext uri="{FF2B5EF4-FFF2-40B4-BE49-F238E27FC236}">
                <a16:creationId xmlns:a16="http://schemas.microsoft.com/office/drawing/2014/main" id="{6B4FE4F8-8468-4FA8-9DCF-1556B69EFE40}"/>
              </a:ext>
            </a:extLst>
          </p:cNvPr>
          <p:cNvPicPr>
            <a:picLocks noChangeAspect="1"/>
          </p:cNvPicPr>
          <p:nvPr/>
        </p:nvPicPr>
        <p:blipFill>
          <a:blip r:embed="rId4"/>
          <a:stretch>
            <a:fillRect/>
          </a:stretch>
        </p:blipFill>
        <p:spPr>
          <a:xfrm>
            <a:off x="6573466" y="4725239"/>
            <a:ext cx="2651556" cy="1681957"/>
          </a:xfrm>
          <a:prstGeom prst="rect">
            <a:avLst/>
          </a:prstGeom>
        </p:spPr>
      </p:pic>
      <p:sp>
        <p:nvSpPr>
          <p:cNvPr id="16" name="テキスト ボックス 15">
            <a:extLst>
              <a:ext uri="{FF2B5EF4-FFF2-40B4-BE49-F238E27FC236}">
                <a16:creationId xmlns:a16="http://schemas.microsoft.com/office/drawing/2014/main" id="{72A9C0D7-620A-4AB3-88E5-CB3A0481912A}"/>
              </a:ext>
            </a:extLst>
          </p:cNvPr>
          <p:cNvSpPr txBox="1"/>
          <p:nvPr/>
        </p:nvSpPr>
        <p:spPr>
          <a:xfrm>
            <a:off x="7104915" y="6426678"/>
            <a:ext cx="2808811" cy="369332"/>
          </a:xfrm>
          <a:prstGeom prst="rect">
            <a:avLst/>
          </a:prstGeom>
          <a:noFill/>
        </p:spPr>
        <p:txBody>
          <a:bodyPr wrap="square" rtlCol="0">
            <a:spAutoFit/>
          </a:bodyPr>
          <a:lstStyle/>
          <a:p>
            <a:r>
              <a:rPr kumimoji="1" lang="ja-JP" altLang="en-US" dirty="0"/>
              <a:t>ナノプシャン</a:t>
            </a:r>
          </a:p>
        </p:txBody>
      </p:sp>
      <p:pic>
        <p:nvPicPr>
          <p:cNvPr id="19" name="図 18">
            <a:extLst>
              <a:ext uri="{FF2B5EF4-FFF2-40B4-BE49-F238E27FC236}">
                <a16:creationId xmlns:a16="http://schemas.microsoft.com/office/drawing/2014/main" id="{BFD888F9-2DEC-4581-B82D-07D7A3FDA588}"/>
              </a:ext>
            </a:extLst>
          </p:cNvPr>
          <p:cNvPicPr>
            <a:picLocks noChangeAspect="1"/>
          </p:cNvPicPr>
          <p:nvPr/>
        </p:nvPicPr>
        <p:blipFill>
          <a:blip r:embed="rId5"/>
          <a:stretch>
            <a:fillRect/>
          </a:stretch>
        </p:blipFill>
        <p:spPr>
          <a:xfrm>
            <a:off x="3962400" y="2276812"/>
            <a:ext cx="2133600" cy="1495425"/>
          </a:xfrm>
          <a:prstGeom prst="rect">
            <a:avLst/>
          </a:prstGeom>
        </p:spPr>
      </p:pic>
      <p:sp>
        <p:nvSpPr>
          <p:cNvPr id="20" name="テキスト ボックス 19">
            <a:extLst>
              <a:ext uri="{FF2B5EF4-FFF2-40B4-BE49-F238E27FC236}">
                <a16:creationId xmlns:a16="http://schemas.microsoft.com/office/drawing/2014/main" id="{B22350B4-73B1-4513-ADCC-79EDD29438A3}"/>
              </a:ext>
            </a:extLst>
          </p:cNvPr>
          <p:cNvSpPr txBox="1"/>
          <p:nvPr/>
        </p:nvSpPr>
        <p:spPr>
          <a:xfrm>
            <a:off x="3704862" y="3782702"/>
            <a:ext cx="2808811" cy="646331"/>
          </a:xfrm>
          <a:prstGeom prst="rect">
            <a:avLst/>
          </a:prstGeom>
          <a:noFill/>
        </p:spPr>
        <p:txBody>
          <a:bodyPr wrap="square" rtlCol="0">
            <a:spAutoFit/>
          </a:bodyPr>
          <a:lstStyle/>
          <a:p>
            <a:r>
              <a:rPr kumimoji="1" lang="ja-JP" altLang="en-US" dirty="0"/>
              <a:t>目的の性質を持つ化合物</a:t>
            </a:r>
            <a:endParaRPr kumimoji="1" lang="en-US" altLang="ja-JP" dirty="0"/>
          </a:p>
          <a:p>
            <a:r>
              <a:rPr lang="ja-JP" altLang="en-US" dirty="0"/>
              <a:t>を見つけた！</a:t>
            </a:r>
            <a:endParaRPr kumimoji="1" lang="ja-JP" altLang="en-US" dirty="0"/>
          </a:p>
        </p:txBody>
      </p:sp>
      <p:sp>
        <p:nvSpPr>
          <p:cNvPr id="23" name="矢印: 右 22">
            <a:extLst>
              <a:ext uri="{FF2B5EF4-FFF2-40B4-BE49-F238E27FC236}">
                <a16:creationId xmlns:a16="http://schemas.microsoft.com/office/drawing/2014/main" id="{2C6B4A7F-DDF2-4D9F-B0E6-0E5CF2FF4D86}"/>
              </a:ext>
            </a:extLst>
          </p:cNvPr>
          <p:cNvSpPr/>
          <p:nvPr/>
        </p:nvSpPr>
        <p:spPr>
          <a:xfrm>
            <a:off x="6353537" y="2818532"/>
            <a:ext cx="462987" cy="405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A3AF13A-2A1C-4BAE-8934-42986F8DB059}"/>
              </a:ext>
            </a:extLst>
          </p:cNvPr>
          <p:cNvSpPr txBox="1"/>
          <p:nvPr/>
        </p:nvSpPr>
        <p:spPr>
          <a:xfrm>
            <a:off x="7120359" y="2708749"/>
            <a:ext cx="2330380" cy="646331"/>
          </a:xfrm>
          <a:prstGeom prst="rect">
            <a:avLst/>
          </a:prstGeom>
          <a:noFill/>
        </p:spPr>
        <p:txBody>
          <a:bodyPr wrap="square" rtlCol="0">
            <a:spAutoFit/>
          </a:bodyPr>
          <a:lstStyle/>
          <a:p>
            <a:r>
              <a:rPr kumimoji="1" lang="ja-JP" altLang="en-US" dirty="0"/>
              <a:t>なぜこの化合物が</a:t>
            </a:r>
            <a:endParaRPr kumimoji="1" lang="en-US" altLang="ja-JP" dirty="0"/>
          </a:p>
          <a:p>
            <a:r>
              <a:rPr kumimoji="1" lang="ja-JP" altLang="en-US" dirty="0"/>
              <a:t>「良い」のだろう？</a:t>
            </a:r>
            <a:endParaRPr kumimoji="1" lang="en-US" altLang="ja-JP" dirty="0"/>
          </a:p>
        </p:txBody>
      </p:sp>
      <p:sp>
        <p:nvSpPr>
          <p:cNvPr id="21" name="楕円 20">
            <a:extLst>
              <a:ext uri="{FF2B5EF4-FFF2-40B4-BE49-F238E27FC236}">
                <a16:creationId xmlns:a16="http://schemas.microsoft.com/office/drawing/2014/main" id="{F8A18113-5129-4223-A61C-5E86E73CE3E9}"/>
              </a:ext>
            </a:extLst>
          </p:cNvPr>
          <p:cNvSpPr/>
          <p:nvPr/>
        </p:nvSpPr>
        <p:spPr>
          <a:xfrm>
            <a:off x="9733952" y="1333164"/>
            <a:ext cx="1899091" cy="1375585"/>
          </a:xfrm>
          <a:prstGeom prst="ellipse">
            <a:avLst/>
          </a:prstGeom>
          <a:solidFill>
            <a:schemeClr val="accent4">
              <a:lumMod val="20000"/>
              <a:lumOff val="8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有機化学の知識</a:t>
            </a:r>
          </a:p>
        </p:txBody>
      </p:sp>
      <p:sp>
        <p:nvSpPr>
          <p:cNvPr id="26" name="矢印: 右 25">
            <a:extLst>
              <a:ext uri="{FF2B5EF4-FFF2-40B4-BE49-F238E27FC236}">
                <a16:creationId xmlns:a16="http://schemas.microsoft.com/office/drawing/2014/main" id="{FAB80FFB-1F7E-4CB0-B4C6-691FA940C597}"/>
              </a:ext>
            </a:extLst>
          </p:cNvPr>
          <p:cNvSpPr/>
          <p:nvPr/>
        </p:nvSpPr>
        <p:spPr>
          <a:xfrm>
            <a:off x="9450739" y="2818532"/>
            <a:ext cx="462987" cy="405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A68D479-2104-4D77-B940-5AD0802581BB}"/>
              </a:ext>
            </a:extLst>
          </p:cNvPr>
          <p:cNvSpPr txBox="1"/>
          <p:nvPr/>
        </p:nvSpPr>
        <p:spPr>
          <a:xfrm>
            <a:off x="10127850" y="2866162"/>
            <a:ext cx="1307938" cy="369332"/>
          </a:xfrm>
          <a:prstGeom prst="rect">
            <a:avLst/>
          </a:prstGeom>
          <a:noFill/>
        </p:spPr>
        <p:txBody>
          <a:bodyPr wrap="square" rtlCol="0">
            <a:spAutoFit/>
          </a:bodyPr>
          <a:lstStyle/>
          <a:p>
            <a:r>
              <a:rPr kumimoji="1" lang="en-US" altLang="ja-JP" b="1" dirty="0"/>
              <a:t>solution</a:t>
            </a:r>
            <a:endParaRPr kumimoji="1" lang="ja-JP" altLang="en-US" b="1" dirty="0"/>
          </a:p>
        </p:txBody>
      </p:sp>
      <p:sp>
        <p:nvSpPr>
          <p:cNvPr id="28" name="矢印: 右 27">
            <a:extLst>
              <a:ext uri="{FF2B5EF4-FFF2-40B4-BE49-F238E27FC236}">
                <a16:creationId xmlns:a16="http://schemas.microsoft.com/office/drawing/2014/main" id="{0A522B11-3DBD-4F44-A879-87D5B7B2A892}"/>
              </a:ext>
            </a:extLst>
          </p:cNvPr>
          <p:cNvSpPr/>
          <p:nvPr/>
        </p:nvSpPr>
        <p:spPr>
          <a:xfrm rot="5400000">
            <a:off x="10452003" y="2395790"/>
            <a:ext cx="462987" cy="405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94462760"/>
      </p:ext>
    </p:extLst>
  </p:cSld>
  <p:clrMapOvr>
    <a:masterClrMapping/>
  </p:clrMapOvr>
  <mc:AlternateContent xmlns:mc="http://schemas.openxmlformats.org/markup-compatibility/2006" xmlns:p14="http://schemas.microsoft.com/office/powerpoint/2010/main">
    <mc:Choice Requires="p14">
      <p:transition spd="slow" p14:dur="2000" advTm="191582"/>
    </mc:Choice>
    <mc:Fallback xmlns="">
      <p:transition spd="slow" advTm="19158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76AFA5F-F37B-41EE-A0FF-906535E2C947}"/>
              </a:ext>
            </a:extLst>
          </p:cNvPr>
          <p:cNvPicPr>
            <a:picLocks noChangeAspect="1"/>
          </p:cNvPicPr>
          <p:nvPr/>
        </p:nvPicPr>
        <p:blipFill rotWithShape="1">
          <a:blip r:embed="rId3"/>
          <a:srcRect r="49046"/>
          <a:stretch/>
        </p:blipFill>
        <p:spPr>
          <a:xfrm>
            <a:off x="3638803" y="2477228"/>
            <a:ext cx="3934100" cy="4081751"/>
          </a:xfrm>
          <a:prstGeom prst="rect">
            <a:avLst/>
          </a:prstGeom>
        </p:spPr>
      </p:pic>
      <p:sp>
        <p:nvSpPr>
          <p:cNvPr id="4" name="テキスト ボックス 3">
            <a:extLst>
              <a:ext uri="{FF2B5EF4-FFF2-40B4-BE49-F238E27FC236}">
                <a16:creationId xmlns:a16="http://schemas.microsoft.com/office/drawing/2014/main" id="{91612BA8-424D-4E41-B242-ED621B62D58F}"/>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③　電子軌道とは？</a:t>
            </a:r>
            <a:endParaRPr kumimoji="1" lang="en-US" altLang="ja-JP" sz="3600" b="1" dirty="0"/>
          </a:p>
        </p:txBody>
      </p:sp>
      <p:sp>
        <p:nvSpPr>
          <p:cNvPr id="5" name="テキスト ボックス 4">
            <a:extLst>
              <a:ext uri="{FF2B5EF4-FFF2-40B4-BE49-F238E27FC236}">
                <a16:creationId xmlns:a16="http://schemas.microsoft.com/office/drawing/2014/main" id="{2AD11BF6-7B38-484B-9110-9E65B936B5DD}"/>
              </a:ext>
            </a:extLst>
          </p:cNvPr>
          <p:cNvSpPr txBox="1"/>
          <p:nvPr/>
        </p:nvSpPr>
        <p:spPr>
          <a:xfrm>
            <a:off x="1555529" y="1281776"/>
            <a:ext cx="9459311" cy="830997"/>
          </a:xfrm>
          <a:prstGeom prst="rect">
            <a:avLst/>
          </a:prstGeom>
          <a:noFill/>
        </p:spPr>
        <p:txBody>
          <a:bodyPr wrap="square" rtlCol="0">
            <a:spAutoFit/>
          </a:bodyPr>
          <a:lstStyle/>
          <a:p>
            <a:r>
              <a:rPr kumimoji="1" lang="ja-JP" altLang="en-US" sz="2400" b="1" dirty="0"/>
              <a:t>軌道のエネルギーを意識して、原子の電子配置を表してみると</a:t>
            </a:r>
            <a:r>
              <a:rPr kumimoji="1" lang="en-US" altLang="ja-JP" sz="2400" b="1" dirty="0"/>
              <a:t>…</a:t>
            </a:r>
          </a:p>
          <a:p>
            <a:r>
              <a:rPr lang="en-US" altLang="ja-JP" sz="2400" b="1" dirty="0"/>
              <a:t> </a:t>
            </a:r>
            <a:r>
              <a:rPr lang="ja-JP" altLang="en-US" sz="2400" b="1" dirty="0"/>
              <a:t>例</a:t>
            </a:r>
            <a:r>
              <a:rPr lang="en-US" altLang="ja-JP" sz="2400" b="1" dirty="0"/>
              <a:t>)</a:t>
            </a:r>
            <a:r>
              <a:rPr lang="ja-JP" altLang="en-US" sz="2400" b="1" dirty="0"/>
              <a:t>ナトリウム</a:t>
            </a:r>
            <a:r>
              <a:rPr lang="en-US" altLang="ja-JP" sz="2400" b="1" dirty="0"/>
              <a:t>=</a:t>
            </a:r>
            <a:r>
              <a:rPr lang="ja-JP" altLang="en-US" sz="2400" b="1" dirty="0"/>
              <a:t>原子番号</a:t>
            </a:r>
            <a:r>
              <a:rPr lang="en-US" altLang="ja-JP" sz="2400" b="1" dirty="0"/>
              <a:t>11</a:t>
            </a:r>
            <a:endParaRPr kumimoji="1" lang="ja-JP" altLang="en-US" sz="2400" b="1" dirty="0"/>
          </a:p>
        </p:txBody>
      </p:sp>
    </p:spTree>
    <p:extLst>
      <p:ext uri="{BB962C8B-B14F-4D97-AF65-F5344CB8AC3E}">
        <p14:creationId xmlns:p14="http://schemas.microsoft.com/office/powerpoint/2010/main" val="2182916559"/>
      </p:ext>
    </p:extLst>
  </p:cSld>
  <p:clrMapOvr>
    <a:masterClrMapping/>
  </p:clrMapOvr>
  <mc:AlternateContent xmlns:mc="http://schemas.openxmlformats.org/markup-compatibility/2006" xmlns:p14="http://schemas.microsoft.com/office/powerpoint/2010/main">
    <mc:Choice Requires="p14">
      <p:transition spd="slow" p14:dur="2000" advTm="231034"/>
    </mc:Choice>
    <mc:Fallback xmlns="">
      <p:transition spd="slow" advTm="23103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3737D83-F0A1-48BB-9EB4-A5178EFF287B}"/>
              </a:ext>
            </a:extLst>
          </p:cNvPr>
          <p:cNvSpPr txBox="1"/>
          <p:nvPr/>
        </p:nvSpPr>
        <p:spPr>
          <a:xfrm>
            <a:off x="1713902" y="299021"/>
            <a:ext cx="8207863" cy="646331"/>
          </a:xfrm>
          <a:prstGeom prst="rect">
            <a:avLst/>
          </a:prstGeom>
          <a:solidFill>
            <a:schemeClr val="accent4">
              <a:lumMod val="20000"/>
              <a:lumOff val="80000"/>
            </a:schemeClr>
          </a:solidFill>
        </p:spPr>
        <p:txBody>
          <a:bodyPr wrap="square" rtlCol="0">
            <a:spAutoFit/>
          </a:bodyPr>
          <a:lstStyle/>
          <a:p>
            <a:pPr algn="ctr"/>
            <a:r>
              <a:rPr kumimoji="1" lang="ja-JP" altLang="en-US" sz="3600" b="1" dirty="0"/>
              <a:t>本日のまとめ</a:t>
            </a:r>
            <a:endParaRPr kumimoji="1" lang="en-US" altLang="ja-JP" sz="3600" b="1" dirty="0"/>
          </a:p>
        </p:txBody>
      </p:sp>
      <p:sp>
        <p:nvSpPr>
          <p:cNvPr id="3" name="テキスト ボックス 2">
            <a:extLst>
              <a:ext uri="{FF2B5EF4-FFF2-40B4-BE49-F238E27FC236}">
                <a16:creationId xmlns:a16="http://schemas.microsoft.com/office/drawing/2014/main" id="{5E4FCF44-2DFC-44BF-8D5D-183CBC3F214D}"/>
              </a:ext>
            </a:extLst>
          </p:cNvPr>
          <p:cNvSpPr txBox="1"/>
          <p:nvPr/>
        </p:nvSpPr>
        <p:spPr>
          <a:xfrm>
            <a:off x="777766" y="1187669"/>
            <a:ext cx="10678510" cy="2862322"/>
          </a:xfrm>
          <a:prstGeom prst="rect">
            <a:avLst/>
          </a:prstGeom>
          <a:noFill/>
        </p:spPr>
        <p:txBody>
          <a:bodyPr wrap="square" rtlCol="0">
            <a:spAutoFit/>
          </a:bodyPr>
          <a:lstStyle/>
          <a:p>
            <a:r>
              <a:rPr lang="ja-JP" altLang="en-US" b="1" dirty="0"/>
              <a:t>・有機化合物は</a:t>
            </a:r>
            <a:r>
              <a:rPr lang="ja-JP" altLang="en-US" b="1" dirty="0">
                <a:solidFill>
                  <a:srgbClr val="FF0000"/>
                </a:solidFill>
              </a:rPr>
              <a:t>炭素</a:t>
            </a:r>
            <a:r>
              <a:rPr lang="ja-JP" altLang="en-US" b="1" dirty="0"/>
              <a:t>を含む化合物である</a:t>
            </a:r>
            <a:endParaRPr lang="en-US" altLang="ja-JP" b="1" dirty="0"/>
          </a:p>
          <a:p>
            <a:r>
              <a:rPr kumimoji="1" lang="ja-JP" altLang="en-US" b="1" dirty="0"/>
              <a:t>・有機化学では炭素を中心に、</a:t>
            </a:r>
            <a:r>
              <a:rPr kumimoji="1" lang="ja-JP" altLang="en-US" b="1" dirty="0">
                <a:solidFill>
                  <a:srgbClr val="FF0000"/>
                </a:solidFill>
              </a:rPr>
              <a:t>電子の動きを理解</a:t>
            </a:r>
            <a:r>
              <a:rPr kumimoji="1" lang="ja-JP" altLang="en-US" b="1" dirty="0"/>
              <a:t>することが大事である</a:t>
            </a:r>
            <a:endParaRPr kumimoji="1" lang="en-US" altLang="ja-JP" b="1" dirty="0"/>
          </a:p>
          <a:p>
            <a:endParaRPr lang="en-US" altLang="ja-JP" b="1" dirty="0"/>
          </a:p>
          <a:p>
            <a:r>
              <a:rPr kumimoji="1" lang="ja-JP" altLang="en-US" b="1" dirty="0"/>
              <a:t>・原子は陽子と中性子からなる</a:t>
            </a:r>
            <a:r>
              <a:rPr kumimoji="1" lang="ja-JP" altLang="en-US" b="1" dirty="0">
                <a:solidFill>
                  <a:srgbClr val="FF0000"/>
                </a:solidFill>
              </a:rPr>
              <a:t>原子核</a:t>
            </a:r>
            <a:r>
              <a:rPr kumimoji="1" lang="ja-JP" altLang="en-US" b="1" dirty="0"/>
              <a:t>と</a:t>
            </a:r>
            <a:r>
              <a:rPr kumimoji="1" lang="ja-JP" altLang="en-US" b="1" dirty="0">
                <a:solidFill>
                  <a:srgbClr val="FF0000"/>
                </a:solidFill>
              </a:rPr>
              <a:t>電子</a:t>
            </a:r>
            <a:r>
              <a:rPr kumimoji="1" lang="ja-JP" altLang="en-US" b="1" dirty="0"/>
              <a:t>でできている。</a:t>
            </a:r>
            <a:endParaRPr kumimoji="1" lang="en-US" altLang="ja-JP" b="1" dirty="0"/>
          </a:p>
          <a:p>
            <a:r>
              <a:rPr lang="ja-JP" altLang="en-US" b="1" dirty="0"/>
              <a:t>・電子は原子核の周りを動き回っており、その道筋のことを</a:t>
            </a:r>
            <a:r>
              <a:rPr lang="ja-JP" altLang="en-US" b="1" dirty="0">
                <a:solidFill>
                  <a:srgbClr val="FF0000"/>
                </a:solidFill>
              </a:rPr>
              <a:t>軌道</a:t>
            </a:r>
            <a:r>
              <a:rPr lang="ja-JP" altLang="en-US" b="1" dirty="0"/>
              <a:t>という</a:t>
            </a:r>
            <a:endParaRPr lang="en-US" altLang="ja-JP" b="1" dirty="0"/>
          </a:p>
          <a:p>
            <a:r>
              <a:rPr kumimoji="1" lang="ja-JP" altLang="en-US" b="1" dirty="0"/>
              <a:t>・軌道には</a:t>
            </a:r>
            <a:r>
              <a:rPr kumimoji="1" lang="en-US" altLang="ja-JP" b="1" dirty="0">
                <a:solidFill>
                  <a:srgbClr val="FF0000"/>
                </a:solidFill>
              </a:rPr>
              <a:t>s</a:t>
            </a:r>
            <a:r>
              <a:rPr kumimoji="1" lang="ja-JP" altLang="en-US" b="1" dirty="0">
                <a:solidFill>
                  <a:srgbClr val="FF0000"/>
                </a:solidFill>
              </a:rPr>
              <a:t>軌道、</a:t>
            </a:r>
            <a:r>
              <a:rPr kumimoji="1" lang="en-US" altLang="ja-JP" b="1" dirty="0">
                <a:solidFill>
                  <a:srgbClr val="FF0000"/>
                </a:solidFill>
              </a:rPr>
              <a:t>p</a:t>
            </a:r>
            <a:r>
              <a:rPr kumimoji="1" lang="ja-JP" altLang="en-US" b="1" dirty="0">
                <a:solidFill>
                  <a:srgbClr val="FF0000"/>
                </a:solidFill>
              </a:rPr>
              <a:t>軌道</a:t>
            </a:r>
            <a:r>
              <a:rPr kumimoji="1" lang="en-US" altLang="ja-JP" b="1" dirty="0"/>
              <a:t>…</a:t>
            </a:r>
            <a:r>
              <a:rPr kumimoji="1" lang="ja-JP" altLang="en-US" b="1" dirty="0"/>
              <a:t>がある。</a:t>
            </a:r>
            <a:endParaRPr kumimoji="1" lang="en-US" altLang="ja-JP" b="1" dirty="0"/>
          </a:p>
          <a:p>
            <a:r>
              <a:rPr lang="ja-JP" altLang="en-US" b="1" dirty="0"/>
              <a:t>・各軌道には</a:t>
            </a:r>
            <a:r>
              <a:rPr lang="en-US" altLang="ja-JP" b="1" dirty="0"/>
              <a:t>2</a:t>
            </a:r>
            <a:r>
              <a:rPr lang="ja-JP" altLang="en-US" b="1" dirty="0"/>
              <a:t>つずつ電子が入ることができる。</a:t>
            </a:r>
            <a:endParaRPr kumimoji="1" lang="en-US" altLang="ja-JP" b="1" dirty="0"/>
          </a:p>
          <a:p>
            <a:r>
              <a:rPr lang="ja-JP" altLang="en-US" b="1" dirty="0"/>
              <a:t>・軌道のエネルギーは、</a:t>
            </a:r>
            <a:r>
              <a:rPr lang="en-US" altLang="ja-JP" b="1" dirty="0">
                <a:solidFill>
                  <a:srgbClr val="FF0000"/>
                </a:solidFill>
              </a:rPr>
              <a:t>1s</a:t>
            </a:r>
            <a:r>
              <a:rPr lang="ja-JP" altLang="en-US" b="1" dirty="0">
                <a:solidFill>
                  <a:srgbClr val="FF0000"/>
                </a:solidFill>
              </a:rPr>
              <a:t>→</a:t>
            </a:r>
            <a:r>
              <a:rPr lang="en-US" altLang="ja-JP" b="1" dirty="0">
                <a:solidFill>
                  <a:srgbClr val="FF0000"/>
                </a:solidFill>
              </a:rPr>
              <a:t>2s</a:t>
            </a:r>
            <a:r>
              <a:rPr lang="ja-JP" altLang="en-US" b="1" dirty="0">
                <a:solidFill>
                  <a:srgbClr val="FF0000"/>
                </a:solidFill>
              </a:rPr>
              <a:t>→</a:t>
            </a:r>
            <a:r>
              <a:rPr lang="en-US" altLang="ja-JP" b="1" dirty="0">
                <a:solidFill>
                  <a:srgbClr val="FF0000"/>
                </a:solidFill>
              </a:rPr>
              <a:t>2p</a:t>
            </a:r>
            <a:r>
              <a:rPr lang="ja-JP" altLang="en-US" b="1" dirty="0">
                <a:solidFill>
                  <a:srgbClr val="FF0000"/>
                </a:solidFill>
              </a:rPr>
              <a:t>→</a:t>
            </a:r>
            <a:r>
              <a:rPr lang="en-US" altLang="ja-JP" b="1">
                <a:solidFill>
                  <a:srgbClr val="FF0000"/>
                </a:solidFill>
              </a:rPr>
              <a:t>3s</a:t>
            </a:r>
            <a:r>
              <a:rPr lang="en-US" altLang="ja-JP" b="1" dirty="0">
                <a:solidFill>
                  <a:srgbClr val="FF0000"/>
                </a:solidFill>
              </a:rPr>
              <a:t>…</a:t>
            </a:r>
            <a:r>
              <a:rPr lang="ja-JP" altLang="en-US" b="1" dirty="0"/>
              <a:t>の順に低く、</a:t>
            </a:r>
            <a:endParaRPr lang="en-US" altLang="ja-JP" b="1" dirty="0"/>
          </a:p>
          <a:p>
            <a:r>
              <a:rPr lang="ja-JP" altLang="en-US" b="1" dirty="0"/>
              <a:t>　電子はエネルギーが低い軌道から順に配置される。</a:t>
            </a:r>
            <a:endParaRPr lang="en-US" altLang="ja-JP" b="1" dirty="0"/>
          </a:p>
          <a:p>
            <a:r>
              <a:rPr kumimoji="1" lang="ja-JP" altLang="en-US" b="1" dirty="0"/>
              <a:t>・最外殻</a:t>
            </a:r>
            <a:r>
              <a:rPr lang="ja-JP" altLang="en-US" b="1" dirty="0"/>
              <a:t>に８つ電子をもち閉殻構造を取っている構造を</a:t>
            </a:r>
            <a:r>
              <a:rPr lang="ja-JP" altLang="en-US" b="1" dirty="0">
                <a:solidFill>
                  <a:srgbClr val="FF0000"/>
                </a:solidFill>
              </a:rPr>
              <a:t>オクテット構造</a:t>
            </a:r>
            <a:r>
              <a:rPr lang="ja-JP" altLang="en-US" b="1" dirty="0"/>
              <a:t>といい、安定な状態である。</a:t>
            </a:r>
            <a:endParaRPr kumimoji="1" lang="ja-JP" altLang="en-US" b="1" dirty="0"/>
          </a:p>
        </p:txBody>
      </p:sp>
      <p:pic>
        <p:nvPicPr>
          <p:cNvPr id="5" name="図 4">
            <a:extLst>
              <a:ext uri="{FF2B5EF4-FFF2-40B4-BE49-F238E27FC236}">
                <a16:creationId xmlns:a16="http://schemas.microsoft.com/office/drawing/2014/main" id="{3CC4FED8-9A4D-47BB-A12D-9B3F3ABA22F7}"/>
              </a:ext>
            </a:extLst>
          </p:cNvPr>
          <p:cNvPicPr>
            <a:picLocks noChangeAspect="1"/>
          </p:cNvPicPr>
          <p:nvPr/>
        </p:nvPicPr>
        <p:blipFill rotWithShape="1">
          <a:blip r:embed="rId3"/>
          <a:srcRect r="53371"/>
          <a:stretch/>
        </p:blipFill>
        <p:spPr>
          <a:xfrm>
            <a:off x="2565485" y="4044547"/>
            <a:ext cx="2383034" cy="2682520"/>
          </a:xfrm>
          <a:prstGeom prst="rect">
            <a:avLst/>
          </a:prstGeom>
        </p:spPr>
      </p:pic>
    </p:spTree>
    <p:extLst>
      <p:ext uri="{BB962C8B-B14F-4D97-AF65-F5344CB8AC3E}">
        <p14:creationId xmlns:p14="http://schemas.microsoft.com/office/powerpoint/2010/main" val="253518760"/>
      </p:ext>
    </p:extLst>
  </p:cSld>
  <p:clrMapOvr>
    <a:masterClrMapping/>
  </p:clrMapOvr>
  <mc:AlternateContent xmlns:mc="http://schemas.openxmlformats.org/markup-compatibility/2006" xmlns:p14="http://schemas.microsoft.com/office/powerpoint/2010/main">
    <mc:Choice Requires="p14">
      <p:transition spd="slow" p14:dur="2000" advTm="95903"/>
    </mc:Choice>
    <mc:Fallback xmlns="">
      <p:transition spd="slow" advTm="9590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48F6C67-F834-4FD7-8490-00C584F89D65}"/>
              </a:ext>
            </a:extLst>
          </p:cNvPr>
          <p:cNvSpPr txBox="1"/>
          <p:nvPr/>
        </p:nvSpPr>
        <p:spPr>
          <a:xfrm>
            <a:off x="579120" y="1592311"/>
            <a:ext cx="10721340" cy="1846659"/>
          </a:xfrm>
          <a:prstGeom prst="rect">
            <a:avLst/>
          </a:prstGeom>
          <a:noFill/>
        </p:spPr>
        <p:txBody>
          <a:bodyPr wrap="square">
            <a:spAutoFit/>
          </a:bodyPr>
          <a:lstStyle/>
          <a:p>
            <a:r>
              <a:rPr lang="en-US" altLang="ja-JP" sz="2400" b="1" u="sng" dirty="0">
                <a:solidFill>
                  <a:srgbClr val="1A1A1A"/>
                </a:solidFill>
                <a:effectLst/>
                <a:latin typeface="ヒラギノ角ゴ Pro W3"/>
              </a:rPr>
              <a:t>BCP</a:t>
            </a:r>
            <a:r>
              <a:rPr lang="ja-JP" altLang="en-US" sz="2400" b="1" u="sng" dirty="0">
                <a:solidFill>
                  <a:srgbClr val="1A1A1A"/>
                </a:solidFill>
                <a:effectLst/>
                <a:latin typeface="ヒラギノ角ゴ Pro W3"/>
              </a:rPr>
              <a:t>レベルと授業形態について</a:t>
            </a:r>
            <a:endParaRPr lang="en-US" altLang="ja-JP" sz="2400" u="sng" dirty="0">
              <a:solidFill>
                <a:srgbClr val="1A1A1A"/>
              </a:solidFill>
              <a:effectLst/>
              <a:latin typeface="ヒラギノ角ゴ Pro W3"/>
            </a:endParaRPr>
          </a:p>
          <a:p>
            <a:endParaRPr lang="en-US" altLang="ja-JP" i="0" dirty="0">
              <a:solidFill>
                <a:srgbClr val="1A1A1A"/>
              </a:solidFill>
              <a:effectLst/>
              <a:latin typeface="ヒラギノ角ゴ Pro W3"/>
            </a:endParaRPr>
          </a:p>
          <a:p>
            <a:r>
              <a:rPr lang="en-US" altLang="ja-JP" i="0" dirty="0">
                <a:solidFill>
                  <a:srgbClr val="1A1A1A"/>
                </a:solidFill>
                <a:effectLst/>
                <a:latin typeface="ヒラギノ角ゴ Pro W3"/>
              </a:rPr>
              <a:t>【BCP </a:t>
            </a:r>
            <a:r>
              <a:rPr lang="ja-JP" altLang="en-US" i="0" dirty="0">
                <a:solidFill>
                  <a:srgbClr val="1A1A1A"/>
                </a:solidFill>
                <a:effectLst/>
                <a:latin typeface="ヒラギノ角ゴ Pro W3"/>
              </a:rPr>
              <a:t>レベル </a:t>
            </a:r>
            <a:r>
              <a:rPr lang="en-US" altLang="ja-JP" i="0" dirty="0">
                <a:solidFill>
                  <a:srgbClr val="1A1A1A"/>
                </a:solidFill>
                <a:effectLst/>
                <a:latin typeface="ヒラギノ角ゴ Pro W3"/>
              </a:rPr>
              <a:t>1~2】</a:t>
            </a:r>
            <a:br>
              <a:rPr lang="ja-JP" altLang="en-US" dirty="0"/>
            </a:br>
            <a:r>
              <a:rPr lang="ja-JP" altLang="en-US" i="0" dirty="0">
                <a:solidFill>
                  <a:srgbClr val="1A1A1A"/>
                </a:solidFill>
                <a:effectLst/>
                <a:latin typeface="ヒラギノ角ゴ Pro W3"/>
              </a:rPr>
              <a:t>・</a:t>
            </a:r>
            <a:r>
              <a:rPr lang="ja-JP" altLang="en-US" b="0" i="0" dirty="0">
                <a:solidFill>
                  <a:srgbClr val="1A1A1A"/>
                </a:solidFill>
                <a:effectLst/>
                <a:latin typeface="ヒラギノ角ゴ Pro W3"/>
              </a:rPr>
              <a:t>この授業では講義内容に応じて、対面</a:t>
            </a:r>
            <a:r>
              <a:rPr lang="en-US" altLang="ja-JP" b="0" i="0" dirty="0">
                <a:solidFill>
                  <a:srgbClr val="1A1A1A"/>
                </a:solidFill>
                <a:effectLst/>
                <a:latin typeface="ヒラギノ角ゴ Pro W3"/>
              </a:rPr>
              <a:t>(8</a:t>
            </a:r>
            <a:r>
              <a:rPr lang="ja-JP" altLang="en-US" b="0" i="0" dirty="0">
                <a:solidFill>
                  <a:srgbClr val="1A1A1A"/>
                </a:solidFill>
                <a:effectLst/>
                <a:latin typeface="ヒラギノ角ゴ Pro W3"/>
              </a:rPr>
              <a:t>回</a:t>
            </a:r>
            <a:r>
              <a:rPr lang="en-US" altLang="ja-JP" b="0" i="0" dirty="0">
                <a:solidFill>
                  <a:srgbClr val="1A1A1A"/>
                </a:solidFill>
                <a:effectLst/>
                <a:latin typeface="ヒラギノ角ゴ Pro W3"/>
              </a:rPr>
              <a:t>)</a:t>
            </a:r>
            <a:r>
              <a:rPr lang="ja-JP" altLang="en-US" b="0" i="0" dirty="0">
                <a:solidFill>
                  <a:srgbClr val="1A1A1A"/>
                </a:solidFill>
                <a:effectLst/>
                <a:latin typeface="ヒラギノ角ゴ Pro W3"/>
              </a:rPr>
              <a:t>もしくは動画配信によるオンライン</a:t>
            </a:r>
            <a:r>
              <a:rPr lang="en-US" altLang="ja-JP" b="0" i="0" dirty="0">
                <a:solidFill>
                  <a:srgbClr val="1A1A1A"/>
                </a:solidFill>
                <a:effectLst/>
                <a:latin typeface="ヒラギノ角ゴ Pro W3"/>
              </a:rPr>
              <a:t>(7</a:t>
            </a:r>
            <a:r>
              <a:rPr lang="ja-JP" altLang="en-US" b="0" i="0" dirty="0">
                <a:solidFill>
                  <a:srgbClr val="1A1A1A"/>
                </a:solidFill>
                <a:effectLst/>
                <a:latin typeface="ヒラギノ角ゴ Pro W3"/>
              </a:rPr>
              <a:t>回</a:t>
            </a:r>
            <a:r>
              <a:rPr lang="en-US" altLang="ja-JP" b="0" i="0" dirty="0">
                <a:solidFill>
                  <a:srgbClr val="1A1A1A"/>
                </a:solidFill>
                <a:effectLst/>
                <a:latin typeface="ヒラギノ角ゴ Pro W3"/>
              </a:rPr>
              <a:t>)</a:t>
            </a:r>
            <a:r>
              <a:rPr lang="ja-JP" altLang="en-US" b="0" i="0" dirty="0">
                <a:solidFill>
                  <a:srgbClr val="1A1A1A"/>
                </a:solidFill>
                <a:effectLst/>
                <a:latin typeface="ヒラギノ角ゴ Pro W3"/>
              </a:rPr>
              <a:t>にて実施する。　</a:t>
            </a:r>
            <a:r>
              <a:rPr lang="en-US" altLang="ja-JP" b="0" i="0" dirty="0">
                <a:solidFill>
                  <a:srgbClr val="1A1A1A"/>
                </a:solidFill>
                <a:effectLst/>
                <a:latin typeface="ヒラギノ角ゴ Pro W3"/>
              </a:rPr>
              <a:t>【BCP </a:t>
            </a:r>
            <a:r>
              <a:rPr lang="ja-JP" altLang="en-US" b="0" i="0" dirty="0">
                <a:solidFill>
                  <a:srgbClr val="1A1A1A"/>
                </a:solidFill>
                <a:effectLst/>
                <a:latin typeface="ヒラギノ角ゴ Pro W3"/>
              </a:rPr>
              <a:t>レベル </a:t>
            </a:r>
            <a:r>
              <a:rPr lang="en-US" altLang="ja-JP" b="0" i="0" dirty="0">
                <a:solidFill>
                  <a:srgbClr val="1A1A1A"/>
                </a:solidFill>
                <a:effectLst/>
                <a:latin typeface="ヒラギノ角ゴ Pro W3"/>
              </a:rPr>
              <a:t>3~4】</a:t>
            </a:r>
            <a:br>
              <a:rPr lang="ja-JP" altLang="en-US" dirty="0"/>
            </a:br>
            <a:r>
              <a:rPr lang="ja-JP" altLang="en-US" b="0" i="0" dirty="0">
                <a:solidFill>
                  <a:srgbClr val="1A1A1A"/>
                </a:solidFill>
                <a:effectLst/>
                <a:latin typeface="ヒラギノ角ゴ Pro W3"/>
              </a:rPr>
              <a:t>・第 </a:t>
            </a:r>
            <a:r>
              <a:rPr lang="en-US" altLang="ja-JP" b="0" i="0" dirty="0">
                <a:solidFill>
                  <a:srgbClr val="1A1A1A"/>
                </a:solidFill>
                <a:effectLst/>
                <a:latin typeface="ヒラギノ角ゴ Pro W3"/>
              </a:rPr>
              <a:t>1 </a:t>
            </a:r>
            <a:r>
              <a:rPr lang="ja-JP" altLang="en-US" b="0" i="0" dirty="0">
                <a:solidFill>
                  <a:srgbClr val="1A1A1A"/>
                </a:solidFill>
                <a:effectLst/>
                <a:latin typeface="ヒラギノ角ゴ Pro W3"/>
              </a:rPr>
              <a:t>回</a:t>
            </a:r>
            <a:r>
              <a:rPr lang="en-US" altLang="ja-JP" b="0" i="0" dirty="0">
                <a:solidFill>
                  <a:srgbClr val="1A1A1A"/>
                </a:solidFill>
                <a:effectLst/>
                <a:latin typeface="ヒラギノ角ゴ Pro W3"/>
              </a:rPr>
              <a:t>〜15 </a:t>
            </a:r>
            <a:r>
              <a:rPr lang="ja-JP" altLang="en-US" b="0" i="0" dirty="0">
                <a:solidFill>
                  <a:srgbClr val="1A1A1A"/>
                </a:solidFill>
                <a:effectLst/>
                <a:latin typeface="ヒラギノ角ゴ Pro W3"/>
              </a:rPr>
              <a:t>回を 動画配信に切り替えて実施する。</a:t>
            </a:r>
            <a:endParaRPr lang="ja-JP" altLang="en-US" dirty="0"/>
          </a:p>
        </p:txBody>
      </p:sp>
      <p:sp>
        <p:nvSpPr>
          <p:cNvPr id="8" name="吹き出し: 四角形 7">
            <a:extLst>
              <a:ext uri="{FF2B5EF4-FFF2-40B4-BE49-F238E27FC236}">
                <a16:creationId xmlns:a16="http://schemas.microsoft.com/office/drawing/2014/main" id="{16E0AD88-3736-4AC4-B915-68795C9FF041}"/>
              </a:ext>
            </a:extLst>
          </p:cNvPr>
          <p:cNvSpPr/>
          <p:nvPr/>
        </p:nvSpPr>
        <p:spPr>
          <a:xfrm>
            <a:off x="5939790" y="1691640"/>
            <a:ext cx="4180622" cy="632460"/>
          </a:xfrm>
          <a:prstGeom prst="wedgeRectCallout">
            <a:avLst>
              <a:gd name="adj1" fmla="val -37359"/>
              <a:gd name="adj2" fmla="val 7334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6DB2394-D8C7-4946-B775-4F16ECA6B831}"/>
              </a:ext>
            </a:extLst>
          </p:cNvPr>
          <p:cNvSpPr txBox="1"/>
          <p:nvPr/>
        </p:nvSpPr>
        <p:spPr>
          <a:xfrm>
            <a:off x="3742533" y="398697"/>
            <a:ext cx="3877985" cy="646331"/>
          </a:xfrm>
          <a:prstGeom prst="rect">
            <a:avLst/>
          </a:prstGeom>
          <a:noFill/>
        </p:spPr>
        <p:txBody>
          <a:bodyPr wrap="none" rtlCol="0">
            <a:spAutoFit/>
          </a:bodyPr>
          <a:lstStyle/>
          <a:p>
            <a:r>
              <a:rPr kumimoji="1" lang="ja-JP" altLang="en-US" sz="3600" b="1" dirty="0"/>
              <a:t>この授業の進め方</a:t>
            </a:r>
          </a:p>
        </p:txBody>
      </p:sp>
      <p:sp>
        <p:nvSpPr>
          <p:cNvPr id="6" name="テキスト ボックス 5">
            <a:extLst>
              <a:ext uri="{FF2B5EF4-FFF2-40B4-BE49-F238E27FC236}">
                <a16:creationId xmlns:a16="http://schemas.microsoft.com/office/drawing/2014/main" id="{961685E2-6E4E-4A05-9A38-C68934B9BDA1}"/>
              </a:ext>
            </a:extLst>
          </p:cNvPr>
          <p:cNvSpPr txBox="1"/>
          <p:nvPr/>
        </p:nvSpPr>
        <p:spPr>
          <a:xfrm>
            <a:off x="579120" y="4263252"/>
            <a:ext cx="10721340" cy="1015663"/>
          </a:xfrm>
          <a:prstGeom prst="rect">
            <a:avLst/>
          </a:prstGeom>
          <a:noFill/>
        </p:spPr>
        <p:txBody>
          <a:bodyPr wrap="square">
            <a:spAutoFit/>
          </a:bodyPr>
          <a:lstStyle/>
          <a:p>
            <a:r>
              <a:rPr lang="ja-JP" altLang="en-US" sz="2400" b="1" u="sng" dirty="0">
                <a:solidFill>
                  <a:srgbClr val="1A1A1A"/>
                </a:solidFill>
                <a:latin typeface="ヒラギノ角ゴ Pro W3"/>
              </a:rPr>
              <a:t>成績評価について</a:t>
            </a:r>
            <a:endParaRPr lang="en-US" altLang="ja-JP" sz="2400" b="1" u="sng" dirty="0">
              <a:solidFill>
                <a:srgbClr val="1A1A1A"/>
              </a:solidFill>
              <a:latin typeface="ヒラギノ角ゴ Pro W3"/>
            </a:endParaRPr>
          </a:p>
          <a:p>
            <a:br>
              <a:rPr lang="ja-JP" altLang="en-US" dirty="0"/>
            </a:br>
            <a:endParaRPr lang="ja-JP" altLang="en-US" dirty="0"/>
          </a:p>
        </p:txBody>
      </p:sp>
      <p:sp>
        <p:nvSpPr>
          <p:cNvPr id="7" name="テキスト ボックス 6">
            <a:extLst>
              <a:ext uri="{FF2B5EF4-FFF2-40B4-BE49-F238E27FC236}">
                <a16:creationId xmlns:a16="http://schemas.microsoft.com/office/drawing/2014/main" id="{4DC96AB6-9792-41E1-AE67-C19304604D42}"/>
              </a:ext>
            </a:extLst>
          </p:cNvPr>
          <p:cNvSpPr txBox="1"/>
          <p:nvPr/>
        </p:nvSpPr>
        <p:spPr>
          <a:xfrm>
            <a:off x="6037243" y="1817650"/>
            <a:ext cx="4083169" cy="369332"/>
          </a:xfrm>
          <a:prstGeom prst="rect">
            <a:avLst/>
          </a:prstGeom>
          <a:noFill/>
        </p:spPr>
        <p:txBody>
          <a:bodyPr wrap="none" rtlCol="0">
            <a:spAutoFit/>
          </a:bodyPr>
          <a:lstStyle/>
          <a:p>
            <a:r>
              <a:rPr kumimoji="1" lang="ja-JP" altLang="en-US" b="1" dirty="0">
                <a:solidFill>
                  <a:srgbClr val="FF0000"/>
                </a:solidFill>
              </a:rPr>
              <a:t>授業スケジュールは</a:t>
            </a:r>
            <a:r>
              <a:rPr kumimoji="1" lang="en-US" altLang="ja-JP" b="1" dirty="0" err="1">
                <a:solidFill>
                  <a:srgbClr val="FF0000"/>
                </a:solidFill>
              </a:rPr>
              <a:t>manaba</a:t>
            </a:r>
            <a:r>
              <a:rPr kumimoji="1" lang="ja-JP" altLang="en-US" b="1" dirty="0">
                <a:solidFill>
                  <a:srgbClr val="FF0000"/>
                </a:solidFill>
              </a:rPr>
              <a:t>にて連絡</a:t>
            </a:r>
          </a:p>
        </p:txBody>
      </p:sp>
      <p:sp>
        <p:nvSpPr>
          <p:cNvPr id="10" name="テキスト ボックス 9">
            <a:extLst>
              <a:ext uri="{FF2B5EF4-FFF2-40B4-BE49-F238E27FC236}">
                <a16:creationId xmlns:a16="http://schemas.microsoft.com/office/drawing/2014/main" id="{5BAD3FE1-7A20-42B5-8053-D6102E99D124}"/>
              </a:ext>
            </a:extLst>
          </p:cNvPr>
          <p:cNvSpPr txBox="1"/>
          <p:nvPr/>
        </p:nvSpPr>
        <p:spPr>
          <a:xfrm>
            <a:off x="735330" y="4913727"/>
            <a:ext cx="10721340" cy="1200329"/>
          </a:xfrm>
          <a:prstGeom prst="rect">
            <a:avLst/>
          </a:prstGeom>
          <a:noFill/>
        </p:spPr>
        <p:txBody>
          <a:bodyPr wrap="square">
            <a:spAutoFit/>
          </a:bodyPr>
          <a:lstStyle/>
          <a:p>
            <a:r>
              <a:rPr lang="ja-JP" altLang="en-US" sz="2400" b="1" u="sng" dirty="0">
                <a:solidFill>
                  <a:srgbClr val="FF0000"/>
                </a:solidFill>
                <a:effectLst/>
                <a:latin typeface="ヒラギノ角ゴ Pro W3"/>
              </a:rPr>
              <a:t>毎回</a:t>
            </a:r>
            <a:r>
              <a:rPr lang="en-US" altLang="ja-JP" sz="2400" b="1" u="sng" dirty="0" err="1">
                <a:solidFill>
                  <a:srgbClr val="1A1A1A"/>
                </a:solidFill>
                <a:effectLst/>
                <a:latin typeface="ヒラギノ角ゴ Pro W3"/>
              </a:rPr>
              <a:t>manaba</a:t>
            </a:r>
            <a:r>
              <a:rPr lang="ja-JP" altLang="en-US" sz="2400" b="1" u="sng" dirty="0">
                <a:solidFill>
                  <a:srgbClr val="1A1A1A"/>
                </a:solidFill>
                <a:effectLst/>
                <a:latin typeface="ヒラギノ角ゴ Pro W3"/>
              </a:rPr>
              <a:t>上で</a:t>
            </a:r>
            <a:r>
              <a:rPr lang="ja-JP" altLang="en-US" sz="2400" b="1" u="sng" dirty="0">
                <a:solidFill>
                  <a:srgbClr val="FF0000"/>
                </a:solidFill>
                <a:effectLst/>
                <a:latin typeface="ヒラギノ角ゴ Pro W3"/>
              </a:rPr>
              <a:t>小レポート</a:t>
            </a:r>
            <a:r>
              <a:rPr lang="ja-JP" altLang="en-US" sz="2400" b="1" u="sng" dirty="0">
                <a:solidFill>
                  <a:srgbClr val="1A1A1A"/>
                </a:solidFill>
                <a:effectLst/>
                <a:latin typeface="ヒラギノ角ゴ Pro W3"/>
              </a:rPr>
              <a:t>を出題します</a:t>
            </a:r>
            <a:r>
              <a:rPr lang="en-US" altLang="ja-JP" sz="2400" b="1" u="sng" dirty="0">
                <a:solidFill>
                  <a:srgbClr val="1A1A1A"/>
                </a:solidFill>
                <a:effectLst/>
                <a:latin typeface="ヒラギノ角ゴ Pro W3"/>
              </a:rPr>
              <a:t>(</a:t>
            </a:r>
            <a:r>
              <a:rPr lang="ja-JP" altLang="en-US" sz="2400" b="1" u="sng" dirty="0">
                <a:solidFill>
                  <a:srgbClr val="1A1A1A"/>
                </a:solidFill>
                <a:latin typeface="ヒラギノ角ゴ Pro W3"/>
              </a:rPr>
              <a:t>解答期間</a:t>
            </a:r>
            <a:r>
              <a:rPr lang="ja-JP" altLang="en-US" sz="2400" b="1" u="sng" dirty="0">
                <a:solidFill>
                  <a:srgbClr val="1A1A1A"/>
                </a:solidFill>
                <a:effectLst/>
                <a:latin typeface="ヒラギノ角ゴ Pro W3"/>
              </a:rPr>
              <a:t>：授業日から</a:t>
            </a:r>
            <a:r>
              <a:rPr lang="en-US" altLang="ja-JP" sz="2400" b="1" u="sng" dirty="0">
                <a:solidFill>
                  <a:srgbClr val="FF0000"/>
                </a:solidFill>
                <a:effectLst/>
                <a:latin typeface="ヒラギノ角ゴ Pro W3"/>
              </a:rPr>
              <a:t>3</a:t>
            </a:r>
            <a:r>
              <a:rPr lang="ja-JP" altLang="en-US" sz="2400" b="1" u="sng" dirty="0">
                <a:solidFill>
                  <a:srgbClr val="1A1A1A"/>
                </a:solidFill>
                <a:effectLst/>
                <a:latin typeface="ヒラギノ角ゴ Pro W3"/>
              </a:rPr>
              <a:t>日間</a:t>
            </a:r>
            <a:r>
              <a:rPr lang="en-US" altLang="ja-JP" sz="2400" b="1" u="sng" dirty="0">
                <a:solidFill>
                  <a:srgbClr val="1A1A1A"/>
                </a:solidFill>
                <a:effectLst/>
                <a:latin typeface="ヒラギノ角ゴ Pro W3"/>
              </a:rPr>
              <a:t>)</a:t>
            </a:r>
          </a:p>
          <a:p>
            <a:r>
              <a:rPr lang="ja-JP" altLang="en-US" sz="2400" b="1" i="0" dirty="0">
                <a:solidFill>
                  <a:srgbClr val="1A1A1A"/>
                </a:solidFill>
                <a:effectLst/>
                <a:latin typeface="ヒラギノ角ゴ Pro W3"/>
              </a:rPr>
              <a:t>＋</a:t>
            </a:r>
          </a:p>
          <a:p>
            <a:r>
              <a:rPr lang="en-US" altLang="ja-JP" sz="2400" b="1" u="sng" dirty="0">
                <a:solidFill>
                  <a:srgbClr val="FF0000"/>
                </a:solidFill>
                <a:latin typeface="ヒラギノ角ゴ Pro W3"/>
              </a:rPr>
              <a:t>13</a:t>
            </a:r>
            <a:r>
              <a:rPr lang="ja-JP" altLang="en-US" sz="2400" b="1" u="sng" dirty="0">
                <a:solidFill>
                  <a:srgbClr val="FF0000"/>
                </a:solidFill>
                <a:latin typeface="ヒラギノ角ゴ Pro W3"/>
              </a:rPr>
              <a:t>回目の授業</a:t>
            </a:r>
            <a:r>
              <a:rPr lang="en-US" altLang="ja-JP" sz="2400" b="1" u="sng" dirty="0">
                <a:solidFill>
                  <a:srgbClr val="FF0000"/>
                </a:solidFill>
                <a:latin typeface="ヒラギノ角ゴ Pro W3"/>
              </a:rPr>
              <a:t>(12/21</a:t>
            </a:r>
            <a:r>
              <a:rPr lang="ja-JP" altLang="en-US" sz="2400" b="1" u="sng" dirty="0">
                <a:solidFill>
                  <a:srgbClr val="FF0000"/>
                </a:solidFill>
                <a:latin typeface="ヒラギノ角ゴ Pro W3"/>
              </a:rPr>
              <a:t>水</a:t>
            </a:r>
            <a:r>
              <a:rPr lang="en-US" altLang="ja-JP" sz="2400" b="1" u="sng" dirty="0">
                <a:solidFill>
                  <a:srgbClr val="FF0000"/>
                </a:solidFill>
                <a:latin typeface="ヒラギノ角ゴ Pro W3"/>
              </a:rPr>
              <a:t>)</a:t>
            </a:r>
            <a:r>
              <a:rPr lang="ja-JP" altLang="en-US" sz="2400" b="1" u="sng" dirty="0">
                <a:solidFill>
                  <a:srgbClr val="1A1A1A"/>
                </a:solidFill>
                <a:latin typeface="ヒラギノ角ゴ Pro W3"/>
              </a:rPr>
              <a:t>で、</a:t>
            </a:r>
            <a:r>
              <a:rPr lang="ja-JP" altLang="en-US" sz="2400" b="1" u="sng" dirty="0">
                <a:solidFill>
                  <a:srgbClr val="FF0000"/>
                </a:solidFill>
                <a:latin typeface="ヒラギノ角ゴ Pro W3"/>
              </a:rPr>
              <a:t>レポート課題</a:t>
            </a:r>
            <a:r>
              <a:rPr lang="ja-JP" altLang="en-US" sz="2400" b="1" u="sng" dirty="0">
                <a:solidFill>
                  <a:srgbClr val="1A1A1A"/>
                </a:solidFill>
                <a:latin typeface="ヒラギノ角ゴ Pro W3"/>
              </a:rPr>
              <a:t>を出題します</a:t>
            </a:r>
            <a:endParaRPr lang="en-US" altLang="ja-JP" sz="2400" b="1" i="0" u="sng" dirty="0">
              <a:solidFill>
                <a:srgbClr val="1A1A1A"/>
              </a:solidFill>
              <a:effectLst/>
              <a:latin typeface="ヒラギノ角ゴ Pro W3"/>
            </a:endParaRPr>
          </a:p>
        </p:txBody>
      </p:sp>
    </p:spTree>
    <p:extLst>
      <p:ext uri="{BB962C8B-B14F-4D97-AF65-F5344CB8AC3E}">
        <p14:creationId xmlns:p14="http://schemas.microsoft.com/office/powerpoint/2010/main" val="3231585877"/>
      </p:ext>
    </p:extLst>
  </p:cSld>
  <p:clrMapOvr>
    <a:masterClrMapping/>
  </p:clrMapOvr>
  <mc:AlternateContent xmlns:mc="http://schemas.openxmlformats.org/markup-compatibility/2006">
    <mc:Choice xmlns:p14="http://schemas.microsoft.com/office/powerpoint/2010/main" Requires="p14">
      <p:transition spd="slow" p14:dur="2000" advTm="115941"/>
    </mc:Choice>
    <mc:Fallback>
      <p:transition spd="slow" advTm="1159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DB2394-D8C7-4946-B775-4F16ECA6B831}"/>
              </a:ext>
            </a:extLst>
          </p:cNvPr>
          <p:cNvSpPr txBox="1"/>
          <p:nvPr/>
        </p:nvSpPr>
        <p:spPr>
          <a:xfrm>
            <a:off x="4558962" y="390533"/>
            <a:ext cx="2031325" cy="646331"/>
          </a:xfrm>
          <a:prstGeom prst="rect">
            <a:avLst/>
          </a:prstGeom>
          <a:noFill/>
        </p:spPr>
        <p:txBody>
          <a:bodyPr wrap="none" rtlCol="0">
            <a:spAutoFit/>
          </a:bodyPr>
          <a:lstStyle/>
          <a:p>
            <a:r>
              <a:rPr lang="ja-JP" altLang="en-US" sz="3600" b="1" dirty="0"/>
              <a:t>シラバス</a:t>
            </a:r>
            <a:endParaRPr kumimoji="1" lang="ja-JP" altLang="en-US" sz="3600" b="1" dirty="0"/>
          </a:p>
        </p:txBody>
      </p:sp>
      <p:graphicFrame>
        <p:nvGraphicFramePr>
          <p:cNvPr id="2" name="表 1">
            <a:extLst>
              <a:ext uri="{FF2B5EF4-FFF2-40B4-BE49-F238E27FC236}">
                <a16:creationId xmlns:a16="http://schemas.microsoft.com/office/drawing/2014/main" id="{78768AB6-3A53-9CC7-114B-625F65A494C8}"/>
              </a:ext>
            </a:extLst>
          </p:cNvPr>
          <p:cNvGraphicFramePr>
            <a:graphicFrameLocks noGrp="1"/>
          </p:cNvGraphicFramePr>
          <p:nvPr>
            <p:extLst>
              <p:ext uri="{D42A27DB-BD31-4B8C-83A1-F6EECF244321}">
                <p14:modId xmlns:p14="http://schemas.microsoft.com/office/powerpoint/2010/main" val="69629615"/>
              </p:ext>
            </p:extLst>
          </p:nvPr>
        </p:nvGraphicFramePr>
        <p:xfrm>
          <a:off x="720090" y="1202957"/>
          <a:ext cx="10972802" cy="5255298"/>
        </p:xfrm>
        <a:graphic>
          <a:graphicData uri="http://schemas.openxmlformats.org/drawingml/2006/table">
            <a:tbl>
              <a:tblPr/>
              <a:tblGrid>
                <a:gridCol w="673934">
                  <a:extLst>
                    <a:ext uri="{9D8B030D-6E8A-4147-A177-3AD203B41FA5}">
                      <a16:colId xmlns:a16="http://schemas.microsoft.com/office/drawing/2014/main" val="3106242930"/>
                    </a:ext>
                  </a:extLst>
                </a:gridCol>
                <a:gridCol w="673934">
                  <a:extLst>
                    <a:ext uri="{9D8B030D-6E8A-4147-A177-3AD203B41FA5}">
                      <a16:colId xmlns:a16="http://schemas.microsoft.com/office/drawing/2014/main" val="2670034010"/>
                    </a:ext>
                  </a:extLst>
                </a:gridCol>
                <a:gridCol w="7430372">
                  <a:extLst>
                    <a:ext uri="{9D8B030D-6E8A-4147-A177-3AD203B41FA5}">
                      <a16:colId xmlns:a16="http://schemas.microsoft.com/office/drawing/2014/main" val="313584489"/>
                    </a:ext>
                  </a:extLst>
                </a:gridCol>
                <a:gridCol w="2194562">
                  <a:extLst>
                    <a:ext uri="{9D8B030D-6E8A-4147-A177-3AD203B41FA5}">
                      <a16:colId xmlns:a16="http://schemas.microsoft.com/office/drawing/2014/main" val="1819872274"/>
                    </a:ext>
                  </a:extLst>
                </a:gridCol>
              </a:tblGrid>
              <a:tr h="325984">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a:t>
                      </a:r>
                      <a:r>
                        <a:rPr lang="ja-JP" altLang="en-US" sz="1600" b="0" i="0" u="none" strike="noStrike" dirty="0">
                          <a:solidFill>
                            <a:srgbClr val="1A1A1A"/>
                          </a:solidFill>
                          <a:effectLst/>
                          <a:latin typeface="Arial" panose="020B0604020202020204" pitchFamily="34" charset="0"/>
                          <a:ea typeface="游ゴシック" panose="020B0400000000000000" pitchFamily="50" charset="-128"/>
                        </a:rPr>
                        <a:t>　</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9/28</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有機化学の基礎：初回オリエンテーション</a:t>
                      </a:r>
                      <a:r>
                        <a:rPr lang="en-US" altLang="ja-JP" sz="1600" b="0" i="0" u="none" strike="noStrike" dirty="0">
                          <a:solidFill>
                            <a:srgbClr val="1A1A1A"/>
                          </a:solidFill>
                          <a:effectLst/>
                          <a:latin typeface="Arial" panose="020B0604020202020204" pitchFamily="34" charset="0"/>
                          <a:ea typeface="+mn-ea"/>
                        </a:rPr>
                        <a:t>/</a:t>
                      </a:r>
                      <a:r>
                        <a:rPr lang="ja-JP" altLang="en-US" sz="1600" b="0" i="0" u="none" strike="noStrike" dirty="0">
                          <a:solidFill>
                            <a:srgbClr val="1A1A1A"/>
                          </a:solidFill>
                          <a:effectLst/>
                          <a:latin typeface="Arial" panose="020B0604020202020204" pitchFamily="34" charset="0"/>
                          <a:ea typeface="+mn-ea"/>
                        </a:rPr>
                        <a:t>基本的な化学知識の確認</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l" fontAlgn="ctr"/>
                      <a:r>
                        <a:rPr lang="ja-JP" altLang="en-US" sz="1600" b="0" i="0" u="none" strike="noStrike" dirty="0">
                          <a:solidFill>
                            <a:srgbClr val="1A1A1A"/>
                          </a:solidFill>
                          <a:effectLst/>
                          <a:latin typeface="Arial" panose="020B0604020202020204" pitchFamily="34" charset="0"/>
                          <a:ea typeface="+mn-ea"/>
                        </a:rPr>
                        <a:t>オンデマンド</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3982611520"/>
                  </a:ext>
                </a:extLst>
              </a:tr>
              <a:tr h="301898">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2</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10/5</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600" b="0" i="0" kern="1200" dirty="0">
                          <a:solidFill>
                            <a:schemeClr val="tx1"/>
                          </a:solidFill>
                          <a:effectLst/>
                          <a:latin typeface="+mn-lt"/>
                          <a:ea typeface="+mn-ea"/>
                          <a:cs typeface="+mn-cs"/>
                        </a:rPr>
                        <a:t>化学結合と電子構造</a:t>
                      </a:r>
                      <a:r>
                        <a:rPr kumimoji="1" lang="en-US" altLang="ja-JP" sz="1600" b="0" i="0" kern="1200" dirty="0">
                          <a:solidFill>
                            <a:schemeClr val="tx1"/>
                          </a:solidFill>
                          <a:effectLst/>
                          <a:latin typeface="+mn-lt"/>
                          <a:ea typeface="+mn-ea"/>
                          <a:cs typeface="+mn-cs"/>
                        </a:rPr>
                        <a:t>:</a:t>
                      </a:r>
                      <a:r>
                        <a:rPr kumimoji="1" lang="ja-JP" altLang="en-US" sz="1600" b="0" i="0" kern="1200" dirty="0">
                          <a:solidFill>
                            <a:schemeClr val="tx1"/>
                          </a:solidFill>
                          <a:effectLst/>
                          <a:latin typeface="+mn-lt"/>
                          <a:ea typeface="+mn-ea"/>
                          <a:cs typeface="+mn-cs"/>
                        </a:rPr>
                        <a:t> 結合のなりたち</a:t>
                      </a:r>
                      <a:endParaRPr lang="ja-JP" altLang="en-US" sz="1600" b="0" i="0" u="none" strike="noStrike" dirty="0">
                        <a:solidFill>
                          <a:srgbClr val="1A1A1A"/>
                        </a:solidFill>
                        <a:effectLst/>
                        <a:latin typeface="Arial" panose="020B0604020202020204" pitchFamily="34" charset="0"/>
                        <a:ea typeface="+mn-ea"/>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600" b="0" i="0" kern="1200" dirty="0">
                          <a:solidFill>
                            <a:schemeClr val="tx1"/>
                          </a:solidFill>
                          <a:effectLst/>
                          <a:latin typeface="+mn-lt"/>
                          <a:ea typeface="+mn-ea"/>
                          <a:cs typeface="+mn-cs"/>
                        </a:rPr>
                        <a:t>対面</a:t>
                      </a:r>
                      <a:endParaRPr lang="ja-JP" altLang="en-US" sz="1600" b="0" i="0" u="none" strike="noStrike" dirty="0">
                        <a:solidFill>
                          <a:srgbClr val="1A1A1A"/>
                        </a:solidFill>
                        <a:effectLst/>
                        <a:latin typeface="Arial" panose="020B0604020202020204" pitchFamily="34" charset="0"/>
                        <a:ea typeface="+mn-ea"/>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2726280938"/>
                  </a:ext>
                </a:extLst>
              </a:tr>
              <a:tr h="301898">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3</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2D050"/>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10/12</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2D05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600" b="0" i="0" kern="1200" dirty="0">
                          <a:solidFill>
                            <a:schemeClr val="tx1"/>
                          </a:solidFill>
                          <a:effectLst/>
                          <a:latin typeface="+mn-lt"/>
                          <a:ea typeface="+mn-ea"/>
                          <a:cs typeface="+mn-cs"/>
                        </a:rPr>
                        <a:t>有機化合物の分類：有機化合物の分類</a:t>
                      </a:r>
                      <a:r>
                        <a:rPr kumimoji="1" lang="en-US" altLang="ja-JP" sz="1600" b="0" i="0" kern="1200" dirty="0">
                          <a:solidFill>
                            <a:schemeClr val="tx1"/>
                          </a:solidFill>
                          <a:effectLst/>
                          <a:latin typeface="+mn-lt"/>
                          <a:ea typeface="+mn-ea"/>
                          <a:cs typeface="+mn-cs"/>
                        </a:rPr>
                        <a:t>/</a:t>
                      </a:r>
                      <a:r>
                        <a:rPr kumimoji="1" lang="ja-JP" altLang="en-US" sz="1600" b="0" i="0" kern="1200" dirty="0">
                          <a:solidFill>
                            <a:schemeClr val="tx1"/>
                          </a:solidFill>
                          <a:effectLst/>
                          <a:latin typeface="+mn-lt"/>
                          <a:ea typeface="+mn-ea"/>
                          <a:cs typeface="+mn-cs"/>
                        </a:rPr>
                        <a:t>官能基とは</a:t>
                      </a:r>
                      <a:r>
                        <a:rPr kumimoji="1" lang="en-US" altLang="ja-JP" sz="1600" b="0" i="0" kern="1200" dirty="0">
                          <a:solidFill>
                            <a:schemeClr val="tx1"/>
                          </a:solidFill>
                          <a:effectLst/>
                          <a:latin typeface="+mn-lt"/>
                          <a:ea typeface="+mn-ea"/>
                          <a:cs typeface="+mn-cs"/>
                        </a:rPr>
                        <a:t>/</a:t>
                      </a:r>
                      <a:r>
                        <a:rPr kumimoji="1" lang="ja-JP" altLang="en-US" sz="1600" b="0" i="0" kern="1200" dirty="0">
                          <a:solidFill>
                            <a:schemeClr val="tx1"/>
                          </a:solidFill>
                          <a:effectLst/>
                          <a:latin typeface="+mn-lt"/>
                          <a:ea typeface="+mn-ea"/>
                          <a:cs typeface="+mn-cs"/>
                        </a:rPr>
                        <a:t>有機化合物情報の検索方法</a:t>
                      </a:r>
                      <a:endParaRPr lang="ja-JP" altLang="en-US" sz="1600" b="0" i="0" u="none" strike="noStrike" dirty="0">
                        <a:solidFill>
                          <a:srgbClr val="1A1A1A"/>
                        </a:solidFill>
                        <a:effectLst/>
                        <a:latin typeface="Arial" panose="020B0604020202020204" pitchFamily="34" charset="0"/>
                        <a:ea typeface="+mn-ea"/>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600" b="0" i="0" kern="1200" dirty="0">
                          <a:solidFill>
                            <a:schemeClr val="tx1"/>
                          </a:solidFill>
                          <a:effectLst/>
                          <a:latin typeface="+mn-lt"/>
                          <a:ea typeface="+mn-ea"/>
                          <a:cs typeface="+mn-cs"/>
                        </a:rPr>
                        <a:t>オンデマンド</a:t>
                      </a:r>
                      <a:endParaRPr lang="ja-JP" altLang="en-US" sz="1600" b="0" i="0" u="none" strike="noStrike" dirty="0">
                        <a:solidFill>
                          <a:srgbClr val="1A1A1A"/>
                        </a:solidFill>
                        <a:effectLst/>
                        <a:latin typeface="Arial" panose="020B0604020202020204" pitchFamily="34" charset="0"/>
                        <a:ea typeface="+mn-ea"/>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2768517558"/>
                  </a:ext>
                </a:extLst>
              </a:tr>
              <a:tr h="301898">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4</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10/19</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游ゴシック" panose="020B0400000000000000" pitchFamily="50" charset="-128"/>
                        </a:rPr>
                        <a:t>異性体</a:t>
                      </a: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a:t>
                      </a:r>
                      <a:r>
                        <a:rPr lang="ja-JP" altLang="en-US" sz="1600" b="0" i="0" u="none" strike="noStrike" dirty="0">
                          <a:solidFill>
                            <a:srgbClr val="1A1A1A"/>
                          </a:solidFill>
                          <a:effectLst/>
                          <a:latin typeface="Arial" panose="020B0604020202020204" pitchFamily="34" charset="0"/>
                          <a:ea typeface="+mn-ea"/>
                        </a:rPr>
                        <a:t>シス</a:t>
                      </a:r>
                      <a:r>
                        <a:rPr lang="en-US" altLang="ja-JP" sz="1600" b="0" i="0" u="none" strike="noStrike" dirty="0">
                          <a:solidFill>
                            <a:srgbClr val="1A1A1A"/>
                          </a:solidFill>
                          <a:effectLst/>
                          <a:latin typeface="Arial" panose="020B0604020202020204" pitchFamily="34" charset="0"/>
                          <a:ea typeface="+mn-ea"/>
                        </a:rPr>
                        <a:t>‐</a:t>
                      </a:r>
                      <a:r>
                        <a:rPr lang="ja-JP" altLang="en-US" sz="1600" b="0" i="0" u="none" strike="noStrike" dirty="0">
                          <a:solidFill>
                            <a:srgbClr val="1A1A1A"/>
                          </a:solidFill>
                          <a:effectLst/>
                          <a:latin typeface="Arial" panose="020B0604020202020204" pitchFamily="34" charset="0"/>
                          <a:ea typeface="+mn-ea"/>
                        </a:rPr>
                        <a:t>トランス異性と立体配座</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対面</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1969264433"/>
                  </a:ext>
                </a:extLst>
              </a:tr>
              <a:tr h="301898">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5</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10/26</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游ゴシック" panose="020B0400000000000000" pitchFamily="50" charset="-128"/>
                        </a:rPr>
                        <a:t>異性体</a:t>
                      </a: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(2):</a:t>
                      </a:r>
                      <a:r>
                        <a:rPr lang="ja-JP" altLang="en-US" sz="1600" b="0" i="0" u="none" strike="noStrike" dirty="0">
                          <a:solidFill>
                            <a:srgbClr val="1A1A1A"/>
                          </a:solidFill>
                          <a:effectLst/>
                          <a:latin typeface="Arial" panose="020B0604020202020204" pitchFamily="34" charset="0"/>
                          <a:ea typeface="+mn-ea"/>
                        </a:rPr>
                        <a:t>キラル炭素と境像異性</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600" b="1" i="0" kern="1200" dirty="0">
                          <a:solidFill>
                            <a:schemeClr val="tx1"/>
                          </a:solidFill>
                          <a:effectLst/>
                          <a:latin typeface="+mn-lt"/>
                          <a:ea typeface="+mn-ea"/>
                          <a:cs typeface="+mn-cs"/>
                        </a:rPr>
                        <a:t>オンデマンド</a:t>
                      </a:r>
                      <a:endParaRPr lang="ja-JP" altLang="en-US" sz="1600" b="1" i="0" u="none" strike="noStrike" dirty="0">
                        <a:solidFill>
                          <a:srgbClr val="1A1A1A"/>
                        </a:solidFill>
                        <a:effectLst/>
                        <a:latin typeface="Arial" panose="020B0604020202020204" pitchFamily="34" charset="0"/>
                        <a:ea typeface="+mn-ea"/>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948942321"/>
                  </a:ext>
                </a:extLst>
              </a:tr>
              <a:tr h="301898">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6</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11/2</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化学情報へのアクセス方法</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1" i="0" u="none" strike="noStrike" dirty="0">
                          <a:solidFill>
                            <a:srgbClr val="1A1A1A"/>
                          </a:solidFill>
                          <a:effectLst/>
                          <a:latin typeface="Arial" panose="020B0604020202020204" pitchFamily="34" charset="0"/>
                          <a:ea typeface="+mn-ea"/>
                        </a:rPr>
                        <a:t>対面</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1516278212"/>
                  </a:ext>
                </a:extLst>
              </a:tr>
              <a:tr h="301898">
                <a:tc>
                  <a:txBody>
                    <a:bodyPr/>
                    <a:lstStyle/>
                    <a:p>
                      <a:pPr algn="ctr" fontAlgn="ctr"/>
                      <a:r>
                        <a:rPr lang="en-US" altLang="ja-JP" sz="1600" b="0" i="0" u="none" strike="noStrike">
                          <a:solidFill>
                            <a:srgbClr val="1A1A1A"/>
                          </a:solidFill>
                          <a:effectLst/>
                          <a:latin typeface="Arial" panose="020B0604020202020204" pitchFamily="34" charset="0"/>
                          <a:ea typeface="游ゴシック" panose="020B0400000000000000" pitchFamily="50" charset="-128"/>
                        </a:rPr>
                        <a:t>7</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11/9</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l" fontAlgn="ctr"/>
                      <a:r>
                        <a:rPr lang="ja-JP" altLang="en-US" sz="1600" b="0" i="0" u="none" strike="noStrike" dirty="0">
                          <a:solidFill>
                            <a:srgbClr val="1A1A1A"/>
                          </a:solidFill>
                          <a:effectLst/>
                          <a:latin typeface="Arial" panose="020B0604020202020204" pitchFamily="34" charset="0"/>
                          <a:ea typeface="+mn-ea"/>
                        </a:rPr>
                        <a:t>有機化学の反応性と安定性</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対面</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1721685483"/>
                  </a:ext>
                </a:extLst>
              </a:tr>
              <a:tr h="301898">
                <a:tc>
                  <a:txBody>
                    <a:bodyPr/>
                    <a:lstStyle/>
                    <a:p>
                      <a:pPr algn="ctr" fontAlgn="ctr"/>
                      <a:r>
                        <a:rPr lang="en-US" altLang="ja-JP" sz="1600" b="0" i="0" u="none" strike="noStrike">
                          <a:solidFill>
                            <a:srgbClr val="1A1A1A"/>
                          </a:solidFill>
                          <a:effectLst/>
                          <a:latin typeface="Arial" panose="020B0604020202020204" pitchFamily="34" charset="0"/>
                          <a:ea typeface="游ゴシック" panose="020B0400000000000000" pitchFamily="50" charset="-128"/>
                        </a:rPr>
                        <a:t>8</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11/16</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l" fontAlgn="ctr"/>
                      <a:r>
                        <a:rPr lang="zh-TW" altLang="en-US" sz="1600" b="0" i="0" u="none" strike="noStrike" dirty="0">
                          <a:solidFill>
                            <a:srgbClr val="1A1A1A"/>
                          </a:solidFill>
                          <a:effectLst/>
                          <a:latin typeface="Arial" panose="020B0604020202020204" pitchFamily="34" charset="0"/>
                          <a:ea typeface="游ゴシック" panose="020B0400000000000000" pitchFamily="50" charset="-128"/>
                        </a:rPr>
                        <a:t>有機化学反応概論</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600" b="0" i="0" kern="1200" dirty="0">
                          <a:solidFill>
                            <a:schemeClr val="tx1"/>
                          </a:solidFill>
                          <a:effectLst/>
                          <a:latin typeface="+mn-lt"/>
                          <a:ea typeface="+mn-ea"/>
                          <a:cs typeface="+mn-cs"/>
                        </a:rPr>
                        <a:t>オンデマンド</a:t>
                      </a:r>
                      <a:endParaRPr lang="ja-JP" altLang="en-US" sz="1600" b="0" i="0" u="none" strike="noStrike" dirty="0">
                        <a:solidFill>
                          <a:srgbClr val="1A1A1A"/>
                        </a:solidFill>
                        <a:effectLst/>
                        <a:latin typeface="Arial" panose="020B0604020202020204" pitchFamily="34" charset="0"/>
                        <a:ea typeface="+mn-ea"/>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2783208656"/>
                  </a:ext>
                </a:extLst>
              </a:tr>
              <a:tr h="301898">
                <a:tc>
                  <a:txBody>
                    <a:bodyPr/>
                    <a:lstStyle/>
                    <a:p>
                      <a:pPr algn="ctr" fontAlgn="ctr"/>
                      <a:r>
                        <a:rPr lang="en-US" altLang="ja-JP" sz="1600" b="0" i="0" u="none" strike="noStrike">
                          <a:solidFill>
                            <a:srgbClr val="1A1A1A"/>
                          </a:solidFill>
                          <a:effectLst/>
                          <a:latin typeface="Arial" panose="020B0604020202020204" pitchFamily="34" charset="0"/>
                          <a:ea typeface="游ゴシック" panose="020B0400000000000000" pitchFamily="50" charset="-128"/>
                        </a:rPr>
                        <a:t>9</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11/23</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l" fontAlgn="ctr"/>
                      <a:r>
                        <a:rPr lang="ja-JP" altLang="en-US" sz="1600" b="0" i="0" u="none" strike="noStrike" dirty="0">
                          <a:solidFill>
                            <a:srgbClr val="1A1A1A"/>
                          </a:solidFill>
                          <a:effectLst/>
                          <a:latin typeface="Arial" panose="020B0604020202020204" pitchFamily="34" charset="0"/>
                          <a:ea typeface="+mn-ea"/>
                        </a:rPr>
                        <a:t>ハロアルカンの求核置換反応</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対面</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2422171296"/>
                  </a:ext>
                </a:extLst>
              </a:tr>
              <a:tr h="301898">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10</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11/30</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l" fontAlgn="ctr"/>
                      <a:r>
                        <a:rPr lang="ja-JP" altLang="en-US" sz="1600" b="0" i="0" u="none" strike="noStrike" dirty="0">
                          <a:solidFill>
                            <a:srgbClr val="1A1A1A"/>
                          </a:solidFill>
                          <a:effectLst/>
                          <a:latin typeface="Arial" panose="020B0604020202020204" pitchFamily="34" charset="0"/>
                          <a:ea typeface="+mn-ea"/>
                        </a:rPr>
                        <a:t>アルケンの求電子付加反応</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対面</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442491126"/>
                  </a:ext>
                </a:extLst>
              </a:tr>
              <a:tr h="301898">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11</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12/7</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l" fontAlgn="ctr"/>
                      <a:r>
                        <a:rPr lang="ja-JP" altLang="en-US" sz="1600" b="0" i="0" u="none" strike="noStrike" dirty="0">
                          <a:solidFill>
                            <a:srgbClr val="1A1A1A"/>
                          </a:solidFill>
                          <a:effectLst/>
                          <a:latin typeface="Arial" panose="020B0604020202020204" pitchFamily="34" charset="0"/>
                          <a:ea typeface="+mn-ea"/>
                        </a:rPr>
                        <a:t>ベンゼンと芳香族化合物</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対面</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1974197967"/>
                  </a:ext>
                </a:extLst>
              </a:tr>
              <a:tr h="301898">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12</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12/14</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l" fontAlgn="ctr"/>
                      <a:r>
                        <a:rPr lang="ja-JP" altLang="en-US" sz="1600" b="0" i="0" u="none" strike="noStrike" dirty="0">
                          <a:solidFill>
                            <a:srgbClr val="1A1A1A"/>
                          </a:solidFill>
                          <a:effectLst/>
                          <a:latin typeface="Arial" panose="020B0604020202020204" pitchFamily="34" charset="0"/>
                          <a:ea typeface="+mn-ea"/>
                        </a:rPr>
                        <a:t>芳香族化合物の求電子置換反応</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対面</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2131521206"/>
                  </a:ext>
                </a:extLst>
              </a:tr>
              <a:tr h="301898">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13</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12/21</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l" fontAlgn="ctr"/>
                      <a:r>
                        <a:rPr lang="ja-JP" altLang="en-US" sz="1600" b="0" i="0" u="none" strike="noStrike" dirty="0">
                          <a:solidFill>
                            <a:srgbClr val="1A1A1A"/>
                          </a:solidFill>
                          <a:effectLst/>
                          <a:latin typeface="Arial" panose="020B0604020202020204" pitchFamily="34" charset="0"/>
                          <a:ea typeface="+mn-ea"/>
                        </a:rPr>
                        <a:t>カルボニル化合物</a:t>
                      </a:r>
                      <a:r>
                        <a:rPr lang="en-US" altLang="ja-JP" sz="1600" b="0" i="0" u="none" strike="noStrike" dirty="0">
                          <a:solidFill>
                            <a:srgbClr val="1A1A1A"/>
                          </a:solidFill>
                          <a:effectLst/>
                          <a:latin typeface="Arial" panose="020B0604020202020204" pitchFamily="34" charset="0"/>
                          <a:ea typeface="+mn-ea"/>
                        </a:rPr>
                        <a:t>/</a:t>
                      </a:r>
                      <a:r>
                        <a:rPr lang="ja-JP" altLang="en-US" sz="1600" b="0" i="0" u="none" strike="noStrike" dirty="0">
                          <a:solidFill>
                            <a:srgbClr val="1A1A1A"/>
                          </a:solidFill>
                          <a:effectLst/>
                          <a:latin typeface="Arial" panose="020B0604020202020204" pitchFamily="34" charset="0"/>
                          <a:ea typeface="+mn-ea"/>
                        </a:rPr>
                        <a:t>カルボン酸の性質と反応</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600" b="0" i="0" kern="1200" dirty="0">
                          <a:solidFill>
                            <a:schemeClr val="tx1"/>
                          </a:solidFill>
                          <a:effectLst/>
                          <a:latin typeface="+mn-lt"/>
                          <a:ea typeface="+mn-ea"/>
                          <a:cs typeface="+mn-cs"/>
                        </a:rPr>
                        <a:t>オンデマンド</a:t>
                      </a:r>
                      <a:endParaRPr lang="ja-JP" altLang="en-US" sz="1600" b="0" i="0" u="none" strike="noStrike" dirty="0">
                        <a:solidFill>
                          <a:srgbClr val="1A1A1A"/>
                        </a:solidFill>
                        <a:effectLst/>
                        <a:latin typeface="Arial" panose="020B0604020202020204" pitchFamily="34" charset="0"/>
                        <a:ea typeface="+mn-ea"/>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1814212649"/>
                  </a:ext>
                </a:extLst>
              </a:tr>
              <a:tr h="301898">
                <a:tc rowSpan="2">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14</a:t>
                      </a:r>
                      <a:r>
                        <a:rPr lang="ja-JP" altLang="en-US" sz="1600" b="0" i="0" u="none" strike="noStrike" dirty="0">
                          <a:solidFill>
                            <a:srgbClr val="1A1A1A"/>
                          </a:solidFill>
                          <a:effectLst/>
                          <a:latin typeface="Arial" panose="020B0604020202020204" pitchFamily="34" charset="0"/>
                          <a:ea typeface="游ゴシック" panose="020B0400000000000000" pitchFamily="50" charset="-128"/>
                        </a:rPr>
                        <a:t>　</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rowSpan="2">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1/11</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有機化学情報の応用</a:t>
                      </a:r>
                      <a:r>
                        <a:rPr lang="en-US" altLang="ja-JP" sz="1600" b="0" i="0" u="none" strike="noStrike" dirty="0">
                          <a:solidFill>
                            <a:srgbClr val="1A1A1A"/>
                          </a:solidFill>
                          <a:effectLst/>
                          <a:latin typeface="Arial" panose="020B0604020202020204" pitchFamily="34" charset="0"/>
                          <a:ea typeface="+mn-ea"/>
                        </a:rPr>
                        <a:t>(1)</a:t>
                      </a:r>
                      <a:endParaRPr lang="ja-JP" altLang="en-US" sz="1600" b="0" i="0" u="none" strike="noStrike" dirty="0">
                        <a:solidFill>
                          <a:srgbClr val="1A1A1A"/>
                        </a:solidFill>
                        <a:effectLst/>
                        <a:latin typeface="Arial" panose="020B0604020202020204" pitchFamily="34" charset="0"/>
                        <a:ea typeface="+mn-ea"/>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オンデマンド</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2326247230"/>
                  </a:ext>
                </a:extLst>
              </a:tr>
              <a:tr h="351371">
                <a:tc vMerge="1">
                  <a:txBody>
                    <a:bodyPr/>
                    <a:lstStyle/>
                    <a:p>
                      <a:pPr algn="ctr" fontAlgn="ctr"/>
                      <a:r>
                        <a:rPr lang="ja-JP" altLang="en-US" sz="1600" b="0" i="0" u="none" strike="noStrike" dirty="0">
                          <a:solidFill>
                            <a:srgbClr val="1A1A1A"/>
                          </a:solidFill>
                          <a:effectLst/>
                          <a:latin typeface="Arial" panose="020B0604020202020204" pitchFamily="34" charset="0"/>
                          <a:ea typeface="游ゴシック" panose="020B0400000000000000" pitchFamily="50" charset="-128"/>
                        </a:rPr>
                        <a:t>　</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a:noFill/>
                    </a:lnT>
                    <a:lnB w="12700" cap="flat" cmpd="sng" algn="ctr">
                      <a:solidFill>
                        <a:srgbClr val="9ECF4C"/>
                      </a:solidFill>
                      <a:prstDash val="solid"/>
                      <a:round/>
                      <a:headEnd type="none" w="med" len="med"/>
                      <a:tailEnd type="none" w="med" len="med"/>
                    </a:lnB>
                  </a:tcPr>
                </a:tc>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1A1A1A"/>
                          </a:solidFill>
                          <a:effectLst/>
                          <a:latin typeface="Arial" panose="020B0604020202020204" pitchFamily="34" charset="0"/>
                          <a:ea typeface="+mn-ea"/>
                        </a:rPr>
                        <a:t>身の回りの有機化合物、有機化学反応</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600" b="0" i="0" kern="1200" dirty="0">
                          <a:solidFill>
                            <a:schemeClr val="tx1"/>
                          </a:solidFill>
                          <a:effectLst/>
                          <a:latin typeface="+mn-lt"/>
                          <a:ea typeface="+mn-ea"/>
                          <a:cs typeface="+mn-cs"/>
                        </a:rPr>
                        <a:t>オンデマンド</a:t>
                      </a:r>
                      <a:endParaRPr lang="ja-JP" altLang="en-US" sz="1600" b="0" i="0" u="none" strike="noStrike" dirty="0">
                        <a:solidFill>
                          <a:srgbClr val="1A1A1A"/>
                        </a:solidFill>
                        <a:effectLst/>
                        <a:latin typeface="Arial" panose="020B0604020202020204" pitchFamily="34" charset="0"/>
                        <a:ea typeface="+mn-ea"/>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3150670954"/>
                  </a:ext>
                </a:extLst>
              </a:tr>
              <a:tr h="301898">
                <a:tc rowSpan="2">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15</a:t>
                      </a:r>
                      <a:r>
                        <a:rPr lang="ja-JP" altLang="en-US" sz="1600" b="0" i="0" u="none" strike="noStrike" dirty="0">
                          <a:solidFill>
                            <a:srgbClr val="1A1A1A"/>
                          </a:solidFill>
                          <a:effectLst/>
                          <a:latin typeface="Arial" panose="020B0604020202020204" pitchFamily="34" charset="0"/>
                          <a:ea typeface="游ゴシック" panose="020B0400000000000000" pitchFamily="50" charset="-128"/>
                        </a:rPr>
                        <a:t>　</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rowSpan="2">
                  <a:txBody>
                    <a:bodyPr/>
                    <a:lstStyle/>
                    <a:p>
                      <a:pPr algn="ctr" fontAlgn="ctr"/>
                      <a:r>
                        <a:rPr lang="en-US" altLang="ja-JP" sz="1600" b="0" i="0" u="none" strike="noStrike" dirty="0">
                          <a:solidFill>
                            <a:srgbClr val="1A1A1A"/>
                          </a:solidFill>
                          <a:effectLst/>
                          <a:latin typeface="Arial" panose="020B0604020202020204" pitchFamily="34" charset="0"/>
                          <a:ea typeface="游ゴシック" panose="020B0400000000000000" pitchFamily="50" charset="-128"/>
                        </a:rPr>
                        <a:t>1/18</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a:txBody>
                    <a:bodyPr/>
                    <a:lstStyle/>
                    <a:p>
                      <a:pPr algn="l" fontAlgn="ctr"/>
                      <a:r>
                        <a:rPr lang="ja-JP" altLang="en-US" sz="1600" b="0" i="0" u="none" strike="noStrike" dirty="0">
                          <a:solidFill>
                            <a:srgbClr val="1A1A1A"/>
                          </a:solidFill>
                          <a:effectLst/>
                          <a:latin typeface="Arial" panose="020B0604020202020204" pitchFamily="34" charset="0"/>
                          <a:ea typeface="+mn-ea"/>
                        </a:rPr>
                        <a:t>有機化学情報の応用</a:t>
                      </a:r>
                      <a:r>
                        <a:rPr lang="en-US" altLang="ja-JP" sz="1600" b="0" i="0" u="none" strike="noStrike" dirty="0">
                          <a:solidFill>
                            <a:srgbClr val="1A1A1A"/>
                          </a:solidFill>
                          <a:effectLst/>
                          <a:latin typeface="Arial" panose="020B0604020202020204" pitchFamily="34" charset="0"/>
                          <a:ea typeface="+mn-ea"/>
                        </a:rPr>
                        <a:t>(2)</a:t>
                      </a:r>
                      <a:r>
                        <a:rPr lang="ja-JP" altLang="en-US" sz="1600" b="0" i="0" u="none" strike="noStrike" dirty="0">
                          <a:solidFill>
                            <a:srgbClr val="1A1A1A"/>
                          </a:solidFill>
                          <a:effectLst/>
                          <a:latin typeface="Arial" panose="020B0604020202020204" pitchFamily="34" charset="0"/>
                          <a:ea typeface="+mn-ea"/>
                        </a:rPr>
                        <a:t>、まとめ</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600" b="0" i="0" kern="1200" dirty="0">
                          <a:solidFill>
                            <a:schemeClr val="tx1"/>
                          </a:solidFill>
                          <a:effectLst/>
                          <a:latin typeface="+mn-lt"/>
                          <a:ea typeface="+mn-ea"/>
                          <a:cs typeface="+mn-cs"/>
                        </a:rPr>
                        <a:t>オンデマンド</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267244701"/>
                  </a:ext>
                </a:extLst>
              </a:tr>
              <a:tr h="351371">
                <a:tc vMerge="1">
                  <a:txBody>
                    <a:bodyPr/>
                    <a:lstStyle/>
                    <a:p>
                      <a:pPr algn="ctr" fontAlgn="ctr"/>
                      <a:r>
                        <a:rPr lang="ja-JP" altLang="en-US" sz="1600" b="0" i="0" u="none" strike="noStrike" dirty="0">
                          <a:solidFill>
                            <a:srgbClr val="1A1A1A"/>
                          </a:solidFill>
                          <a:effectLst/>
                          <a:latin typeface="Arial" panose="020B0604020202020204" pitchFamily="34" charset="0"/>
                          <a:ea typeface="游ゴシック" panose="020B0400000000000000" pitchFamily="50" charset="-128"/>
                        </a:rPr>
                        <a:t>　</a:t>
                      </a: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a:noFill/>
                    </a:lnT>
                    <a:lnB w="12700" cap="flat" cmpd="sng" algn="ctr">
                      <a:solidFill>
                        <a:srgbClr val="9ECF4C"/>
                      </a:solidFill>
                      <a:prstDash val="solid"/>
                      <a:round/>
                      <a:headEnd type="none" w="med" len="med"/>
                      <a:tailEnd type="none" w="med" len="med"/>
                    </a:lnB>
                  </a:tcPr>
                </a:tc>
                <a:tc vMerge="1">
                  <a:txBody>
                    <a:bodyPr/>
                    <a:lstStyle/>
                    <a:p>
                      <a:endParaRPr kumimoji="1" lang="ja-JP" altLang="en-US"/>
                    </a:p>
                  </a:txBody>
                  <a:tcPr/>
                </a:tc>
                <a:tc>
                  <a:txBody>
                    <a:bodyPr/>
                    <a:lstStyle/>
                    <a:p>
                      <a:pPr algn="l" fontAlgn="ctr"/>
                      <a:r>
                        <a:rPr kumimoji="1" lang="ja-JP" altLang="en-US" sz="1600" b="0" i="0" kern="1200" dirty="0">
                          <a:solidFill>
                            <a:schemeClr val="tx1"/>
                          </a:solidFill>
                          <a:effectLst/>
                          <a:latin typeface="+mn-lt"/>
                          <a:ea typeface="+mn-ea"/>
                          <a:cs typeface="+mn-cs"/>
                        </a:rPr>
                        <a:t>化学情報の応用例の紹介身の回りの有機化合物、有機化学反応</a:t>
                      </a:r>
                      <a:endParaRPr lang="ja-JP" altLang="en-US" sz="1600" b="0" i="0" u="none" strike="noStrike" dirty="0">
                        <a:solidFill>
                          <a:srgbClr val="1A1A1A"/>
                        </a:solidFill>
                        <a:effectLst/>
                        <a:latin typeface="Arial" panose="020B0604020202020204" pitchFamily="34" charset="0"/>
                        <a:ea typeface="游ゴシック" panose="020B0400000000000000" pitchFamily="50" charset="-128"/>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600" b="0" i="0" kern="1200" dirty="0">
                          <a:solidFill>
                            <a:schemeClr val="tx1"/>
                          </a:solidFill>
                          <a:effectLst/>
                          <a:latin typeface="+mn-lt"/>
                          <a:ea typeface="+mn-ea"/>
                          <a:cs typeface="+mn-cs"/>
                        </a:rPr>
                        <a:t>オンデマンド</a:t>
                      </a:r>
                      <a:endParaRPr lang="ja-JP" altLang="en-US" sz="1600" b="0" i="0" u="none" strike="noStrike" dirty="0">
                        <a:solidFill>
                          <a:srgbClr val="1A1A1A"/>
                        </a:solidFill>
                        <a:effectLst/>
                        <a:latin typeface="Arial" panose="020B0604020202020204" pitchFamily="34" charset="0"/>
                        <a:ea typeface="+mn-ea"/>
                      </a:endParaRPr>
                    </a:p>
                  </a:txBody>
                  <a:tcPr marL="5359" marR="5359" marT="5359" marB="0" anchor="ctr">
                    <a:lnL w="12700" cap="flat" cmpd="sng" algn="ctr">
                      <a:solidFill>
                        <a:srgbClr val="9ECF4C"/>
                      </a:solidFill>
                      <a:prstDash val="solid"/>
                      <a:round/>
                      <a:headEnd type="none" w="med" len="med"/>
                      <a:tailEnd type="none" w="med" len="med"/>
                    </a:lnL>
                    <a:lnR w="12700" cap="flat" cmpd="sng" algn="ctr">
                      <a:solidFill>
                        <a:srgbClr val="9ECF4C"/>
                      </a:solidFill>
                      <a:prstDash val="solid"/>
                      <a:round/>
                      <a:headEnd type="none" w="med" len="med"/>
                      <a:tailEnd type="none" w="med" len="med"/>
                    </a:lnR>
                    <a:lnT w="12700" cap="flat" cmpd="sng" algn="ctr">
                      <a:solidFill>
                        <a:srgbClr val="9ECF4C"/>
                      </a:solidFill>
                      <a:prstDash val="solid"/>
                      <a:round/>
                      <a:headEnd type="none" w="med" len="med"/>
                      <a:tailEnd type="none" w="med" len="med"/>
                    </a:lnT>
                    <a:lnB w="12700" cap="flat" cmpd="sng" algn="ctr">
                      <a:solidFill>
                        <a:srgbClr val="9ECF4C"/>
                      </a:solidFill>
                      <a:prstDash val="solid"/>
                      <a:round/>
                      <a:headEnd type="none" w="med" len="med"/>
                      <a:tailEnd type="none" w="med" len="med"/>
                    </a:lnB>
                  </a:tcPr>
                </a:tc>
                <a:extLst>
                  <a:ext uri="{0D108BD9-81ED-4DB2-BD59-A6C34878D82A}">
                    <a16:rowId xmlns:a16="http://schemas.microsoft.com/office/drawing/2014/main" val="1925873474"/>
                  </a:ext>
                </a:extLst>
              </a:tr>
            </a:tbl>
          </a:graphicData>
        </a:graphic>
      </p:graphicFrame>
    </p:spTree>
    <p:extLst>
      <p:ext uri="{BB962C8B-B14F-4D97-AF65-F5344CB8AC3E}">
        <p14:creationId xmlns:p14="http://schemas.microsoft.com/office/powerpoint/2010/main" val="1367550996"/>
      </p:ext>
    </p:extLst>
  </p:cSld>
  <p:clrMapOvr>
    <a:masterClrMapping/>
  </p:clrMapOvr>
  <mc:AlternateContent xmlns:mc="http://schemas.openxmlformats.org/markup-compatibility/2006">
    <mc:Choice xmlns:p14="http://schemas.microsoft.com/office/powerpoint/2010/main" Requires="p14">
      <p:transition spd="slow" p14:dur="2000" advTm="111623"/>
    </mc:Choice>
    <mc:Fallback>
      <p:transition spd="slow" advTm="1116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D40CD39-CCA3-437F-9C60-92573CD285BF}"/>
              </a:ext>
            </a:extLst>
          </p:cNvPr>
          <p:cNvSpPr txBox="1"/>
          <p:nvPr/>
        </p:nvSpPr>
        <p:spPr>
          <a:xfrm>
            <a:off x="4214961" y="398697"/>
            <a:ext cx="2492990" cy="646331"/>
          </a:xfrm>
          <a:prstGeom prst="rect">
            <a:avLst/>
          </a:prstGeom>
          <a:noFill/>
        </p:spPr>
        <p:txBody>
          <a:bodyPr wrap="none" rtlCol="0">
            <a:spAutoFit/>
          </a:bodyPr>
          <a:lstStyle/>
          <a:p>
            <a:r>
              <a:rPr lang="ja-JP" altLang="en-US" sz="3600" b="1" dirty="0"/>
              <a:t>本日の目標</a:t>
            </a:r>
            <a:endParaRPr kumimoji="1" lang="ja-JP" altLang="en-US" sz="3600" b="1" dirty="0"/>
          </a:p>
        </p:txBody>
      </p:sp>
      <p:sp>
        <p:nvSpPr>
          <p:cNvPr id="5" name="テキスト ボックス 4">
            <a:extLst>
              <a:ext uri="{FF2B5EF4-FFF2-40B4-BE49-F238E27FC236}">
                <a16:creationId xmlns:a16="http://schemas.microsoft.com/office/drawing/2014/main" id="{3A810B14-3B1B-40FB-A73A-52FDA30959CF}"/>
              </a:ext>
            </a:extLst>
          </p:cNvPr>
          <p:cNvSpPr txBox="1"/>
          <p:nvPr/>
        </p:nvSpPr>
        <p:spPr>
          <a:xfrm>
            <a:off x="2401765" y="1997839"/>
            <a:ext cx="9144000" cy="2123658"/>
          </a:xfrm>
          <a:prstGeom prst="rect">
            <a:avLst/>
          </a:prstGeom>
          <a:noFill/>
        </p:spPr>
        <p:txBody>
          <a:bodyPr wrap="square" rtlCol="0">
            <a:spAutoFit/>
          </a:bodyPr>
          <a:lstStyle/>
          <a:p>
            <a:r>
              <a:rPr lang="ja-JP" altLang="en-US" sz="3600" b="1" dirty="0"/>
              <a:t>★</a:t>
            </a:r>
            <a:r>
              <a:rPr lang="ja-JP" altLang="en-US" sz="3600" b="1" dirty="0">
                <a:solidFill>
                  <a:srgbClr val="FF0000"/>
                </a:solidFill>
              </a:rPr>
              <a:t>原子の電子配置</a:t>
            </a:r>
            <a:r>
              <a:rPr lang="ja-JP" altLang="en-US" sz="3600" b="1" dirty="0"/>
              <a:t>を思い出す</a:t>
            </a:r>
            <a:endParaRPr lang="en-US" altLang="ja-JP" sz="3600" b="1" dirty="0"/>
          </a:p>
          <a:p>
            <a:endParaRPr lang="en-US" altLang="ja-JP" sz="2400" b="1" dirty="0"/>
          </a:p>
          <a:p>
            <a:pPr marL="342900" indent="-342900">
              <a:buFont typeface="Arial" panose="020B0604020202020204" pitchFamily="34" charset="0"/>
              <a:buChar char="•"/>
            </a:pPr>
            <a:r>
              <a:rPr lang="ja-JP" altLang="en-US" sz="2400" b="1" dirty="0"/>
              <a:t>各原子の電子配置を描くことができる</a:t>
            </a:r>
            <a:endParaRPr lang="en-US" altLang="ja-JP" sz="2400" b="1" dirty="0"/>
          </a:p>
          <a:p>
            <a:pPr marL="342900" indent="-342900">
              <a:buFont typeface="Arial" panose="020B0604020202020204" pitchFamily="34" charset="0"/>
              <a:buChar char="•"/>
            </a:pPr>
            <a:r>
              <a:rPr lang="ja-JP" altLang="en-US" sz="2400" b="1" dirty="0">
                <a:solidFill>
                  <a:srgbClr val="FF0000"/>
                </a:solidFill>
              </a:rPr>
              <a:t>電子軌道について学ぶ</a:t>
            </a:r>
            <a:endParaRPr lang="en-US" altLang="ja-JP" sz="2400" b="1" dirty="0">
              <a:solidFill>
                <a:srgbClr val="FF0000"/>
              </a:solidFill>
            </a:endParaRPr>
          </a:p>
          <a:p>
            <a:pPr marL="342900" indent="-342900">
              <a:buFont typeface="Arial" panose="020B0604020202020204" pitchFamily="34" charset="0"/>
              <a:buChar char="•"/>
            </a:pPr>
            <a:r>
              <a:rPr kumimoji="1" lang="ja-JP" altLang="en-US" sz="2400" b="1" dirty="0"/>
              <a:t>各原子の電子軌道を説明できる</a:t>
            </a:r>
          </a:p>
        </p:txBody>
      </p:sp>
      <p:grpSp>
        <p:nvGrpSpPr>
          <p:cNvPr id="6" name="グループ化 5">
            <a:extLst>
              <a:ext uri="{FF2B5EF4-FFF2-40B4-BE49-F238E27FC236}">
                <a16:creationId xmlns:a16="http://schemas.microsoft.com/office/drawing/2014/main" id="{D90F3A3F-5F36-4C93-9317-A7F96BD96262}"/>
              </a:ext>
            </a:extLst>
          </p:cNvPr>
          <p:cNvGrpSpPr/>
          <p:nvPr/>
        </p:nvGrpSpPr>
        <p:grpSpPr>
          <a:xfrm>
            <a:off x="4636585" y="4615849"/>
            <a:ext cx="1649741" cy="1538889"/>
            <a:chOff x="2664756" y="4921492"/>
            <a:chExt cx="1649741" cy="1538889"/>
          </a:xfrm>
        </p:grpSpPr>
        <p:pic>
          <p:nvPicPr>
            <p:cNvPr id="7" name="図 6">
              <a:extLst>
                <a:ext uri="{FF2B5EF4-FFF2-40B4-BE49-F238E27FC236}">
                  <a16:creationId xmlns:a16="http://schemas.microsoft.com/office/drawing/2014/main" id="{031BC37A-75F5-47EA-888F-39E2A8966060}"/>
                </a:ext>
              </a:extLst>
            </p:cNvPr>
            <p:cNvPicPr>
              <a:picLocks noChangeAspect="1"/>
            </p:cNvPicPr>
            <p:nvPr/>
          </p:nvPicPr>
          <p:blipFill>
            <a:blip r:embed="rId4"/>
            <a:stretch>
              <a:fillRect/>
            </a:stretch>
          </p:blipFill>
          <p:spPr>
            <a:xfrm>
              <a:off x="2664756" y="4921492"/>
              <a:ext cx="1649741" cy="1538889"/>
            </a:xfrm>
            <a:prstGeom prst="rect">
              <a:avLst/>
            </a:prstGeom>
          </p:spPr>
        </p:pic>
        <p:sp>
          <p:nvSpPr>
            <p:cNvPr id="8" name="楕円 7">
              <a:extLst>
                <a:ext uri="{FF2B5EF4-FFF2-40B4-BE49-F238E27FC236}">
                  <a16:creationId xmlns:a16="http://schemas.microsoft.com/office/drawing/2014/main" id="{581F259C-1E9A-458E-BBD4-D5095EBBB681}"/>
                </a:ext>
              </a:extLst>
            </p:cNvPr>
            <p:cNvSpPr/>
            <p:nvPr/>
          </p:nvSpPr>
          <p:spPr>
            <a:xfrm>
              <a:off x="3497000" y="5320645"/>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5BEEECB-C6DE-45EE-BC2B-FD131D9FA3BF}"/>
                </a:ext>
              </a:extLst>
            </p:cNvPr>
            <p:cNvSpPr/>
            <p:nvPr/>
          </p:nvSpPr>
          <p:spPr>
            <a:xfrm>
              <a:off x="3496999" y="5850001"/>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228A58B-AF9B-46A1-ABC3-86BEEBCB6D71}"/>
                </a:ext>
              </a:extLst>
            </p:cNvPr>
            <p:cNvSpPr/>
            <p:nvPr/>
          </p:nvSpPr>
          <p:spPr>
            <a:xfrm>
              <a:off x="3496998" y="5175272"/>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7661EA26-E9A8-421E-B3E8-AA50B8E3E1C7}"/>
                </a:ext>
              </a:extLst>
            </p:cNvPr>
            <p:cNvSpPr/>
            <p:nvPr/>
          </p:nvSpPr>
          <p:spPr>
            <a:xfrm>
              <a:off x="3496998" y="6008535"/>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0A1DC56-D865-4F36-9EAA-B57C7E1654EF}"/>
                </a:ext>
              </a:extLst>
            </p:cNvPr>
            <p:cNvSpPr/>
            <p:nvPr/>
          </p:nvSpPr>
          <p:spPr>
            <a:xfrm>
              <a:off x="3096333" y="5588207"/>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CD66B111-96CC-4036-94AD-ECE13AF5C15F}"/>
                </a:ext>
              </a:extLst>
            </p:cNvPr>
            <p:cNvSpPr/>
            <p:nvPr/>
          </p:nvSpPr>
          <p:spPr>
            <a:xfrm>
              <a:off x="3214226" y="5304181"/>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FC997A7-47D4-464B-9D34-F91A7CE2D5F1}"/>
                </a:ext>
              </a:extLst>
            </p:cNvPr>
            <p:cNvSpPr/>
            <p:nvPr/>
          </p:nvSpPr>
          <p:spPr>
            <a:xfrm>
              <a:off x="3214226" y="5890512"/>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AA6B278-D610-4D8A-BF56-872CF3820993}"/>
                </a:ext>
              </a:extLst>
            </p:cNvPr>
            <p:cNvSpPr/>
            <p:nvPr/>
          </p:nvSpPr>
          <p:spPr>
            <a:xfrm>
              <a:off x="3906846" y="5609911"/>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41289419-DF5C-4CF5-9E21-D6C995CA5AF1}"/>
                </a:ext>
              </a:extLst>
            </p:cNvPr>
            <p:cNvSpPr/>
            <p:nvPr/>
          </p:nvSpPr>
          <p:spPr>
            <a:xfrm>
              <a:off x="3811437" y="5879553"/>
              <a:ext cx="81023" cy="810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custDataLst>
      <p:tags r:id="rId1"/>
    </p:custDataLst>
    <p:extLst>
      <p:ext uri="{BB962C8B-B14F-4D97-AF65-F5344CB8AC3E}">
        <p14:creationId xmlns:p14="http://schemas.microsoft.com/office/powerpoint/2010/main" val="318897665"/>
      </p:ext>
    </p:extLst>
  </p:cSld>
  <p:clrMapOvr>
    <a:masterClrMapping/>
  </p:clrMapOvr>
  <mc:AlternateContent xmlns:mc="http://schemas.openxmlformats.org/markup-compatibility/2006" xmlns:p14="http://schemas.microsoft.com/office/powerpoint/2010/main">
    <mc:Choice Requires="p14">
      <p:transition spd="slow" p14:dur="2000" advTm="50705"/>
    </mc:Choice>
    <mc:Fallback xmlns="">
      <p:transition spd="slow" advTm="507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DB2394-D8C7-4946-B775-4F16ECA6B831}"/>
              </a:ext>
            </a:extLst>
          </p:cNvPr>
          <p:cNvSpPr txBox="1"/>
          <p:nvPr/>
        </p:nvSpPr>
        <p:spPr>
          <a:xfrm>
            <a:off x="4214961" y="398697"/>
            <a:ext cx="2492990" cy="646331"/>
          </a:xfrm>
          <a:prstGeom prst="rect">
            <a:avLst/>
          </a:prstGeom>
          <a:noFill/>
        </p:spPr>
        <p:txBody>
          <a:bodyPr wrap="none" rtlCol="0">
            <a:spAutoFit/>
          </a:bodyPr>
          <a:lstStyle/>
          <a:p>
            <a:r>
              <a:rPr lang="ja-JP" altLang="en-US" sz="3600" b="1" dirty="0"/>
              <a:t>本日の内容</a:t>
            </a:r>
            <a:endParaRPr kumimoji="1" lang="ja-JP" altLang="en-US" sz="3600" b="1" dirty="0"/>
          </a:p>
        </p:txBody>
      </p:sp>
      <p:sp>
        <p:nvSpPr>
          <p:cNvPr id="4" name="テキスト ボックス 3">
            <a:extLst>
              <a:ext uri="{FF2B5EF4-FFF2-40B4-BE49-F238E27FC236}">
                <a16:creationId xmlns:a16="http://schemas.microsoft.com/office/drawing/2014/main" id="{93D2F044-C438-4753-B0B4-2F59C280F3AF}"/>
              </a:ext>
            </a:extLst>
          </p:cNvPr>
          <p:cNvSpPr txBox="1"/>
          <p:nvPr/>
        </p:nvSpPr>
        <p:spPr>
          <a:xfrm>
            <a:off x="1292160" y="1439371"/>
            <a:ext cx="6218369" cy="4401205"/>
          </a:xfrm>
          <a:prstGeom prst="rect">
            <a:avLst/>
          </a:prstGeom>
          <a:noFill/>
        </p:spPr>
        <p:txBody>
          <a:bodyPr wrap="none" rtlCol="0">
            <a:spAutoFit/>
          </a:bodyPr>
          <a:lstStyle/>
          <a:p>
            <a:r>
              <a:rPr lang="ja-JP" altLang="en-US" sz="2800" b="1" dirty="0"/>
              <a:t>①シラバス説明</a:t>
            </a:r>
            <a:endParaRPr lang="en-US" altLang="ja-JP" sz="2800" b="1" dirty="0"/>
          </a:p>
          <a:p>
            <a:endParaRPr lang="en-US" altLang="ja-JP" sz="2800" b="1" dirty="0"/>
          </a:p>
          <a:p>
            <a:r>
              <a:rPr kumimoji="1" lang="ja-JP" altLang="en-US" sz="2800" b="1" dirty="0"/>
              <a:t>②</a:t>
            </a:r>
            <a:r>
              <a:rPr kumimoji="1" lang="ja-JP" altLang="en-US" sz="2800" b="1" dirty="0">
                <a:solidFill>
                  <a:srgbClr val="FF0000"/>
                </a:solidFill>
              </a:rPr>
              <a:t>有機化学とは</a:t>
            </a:r>
            <a:endParaRPr kumimoji="1" lang="en-US" altLang="ja-JP" sz="2800" b="1" dirty="0">
              <a:solidFill>
                <a:srgbClr val="FF0000"/>
              </a:solidFill>
            </a:endParaRPr>
          </a:p>
          <a:p>
            <a:r>
              <a:rPr lang="ja-JP" altLang="en-US" sz="2800" b="1" dirty="0">
                <a:solidFill>
                  <a:srgbClr val="FF0000"/>
                </a:solidFill>
              </a:rPr>
              <a:t>　・有機化合物とは？</a:t>
            </a:r>
            <a:endParaRPr lang="en-US" altLang="ja-JP" sz="2800" b="1" dirty="0">
              <a:solidFill>
                <a:srgbClr val="FF0000"/>
              </a:solidFill>
            </a:endParaRPr>
          </a:p>
          <a:p>
            <a:r>
              <a:rPr kumimoji="1" lang="ja-JP" altLang="en-US" sz="2800" b="1" dirty="0">
                <a:solidFill>
                  <a:srgbClr val="FF0000"/>
                </a:solidFill>
              </a:rPr>
              <a:t>　・有機化合物の分類</a:t>
            </a:r>
            <a:endParaRPr kumimoji="1" lang="en-US" altLang="ja-JP" sz="2800" b="1" dirty="0">
              <a:solidFill>
                <a:srgbClr val="FF0000"/>
              </a:solidFill>
            </a:endParaRPr>
          </a:p>
          <a:p>
            <a:r>
              <a:rPr lang="ja-JP" altLang="en-US" sz="2800" b="1" dirty="0">
                <a:solidFill>
                  <a:srgbClr val="FF0000"/>
                </a:solidFill>
              </a:rPr>
              <a:t>　・</a:t>
            </a:r>
            <a:r>
              <a:rPr kumimoji="1" lang="ja-JP" altLang="en-US" sz="2800" b="1" dirty="0">
                <a:solidFill>
                  <a:srgbClr val="FF0000"/>
                </a:solidFill>
              </a:rPr>
              <a:t>身の周りの有機化合物</a:t>
            </a:r>
            <a:endParaRPr kumimoji="1" lang="en-US" altLang="ja-JP" sz="2800" b="1" dirty="0">
              <a:solidFill>
                <a:srgbClr val="FF0000"/>
              </a:solidFill>
            </a:endParaRPr>
          </a:p>
          <a:p>
            <a:endParaRPr lang="en-US" altLang="ja-JP" sz="2800" b="1" dirty="0"/>
          </a:p>
          <a:p>
            <a:r>
              <a:rPr lang="ja-JP" altLang="en-US" sz="2800" b="1" dirty="0"/>
              <a:t>③有機化学の基礎</a:t>
            </a:r>
            <a:endParaRPr lang="en-US" altLang="ja-JP" sz="2800" b="1" dirty="0"/>
          </a:p>
          <a:p>
            <a:r>
              <a:rPr kumimoji="1" lang="ja-JP" altLang="en-US" sz="2800" b="1" dirty="0"/>
              <a:t>　・高校化学の復習</a:t>
            </a:r>
            <a:r>
              <a:rPr kumimoji="1" lang="en-US" altLang="ja-JP" sz="2800" b="1" dirty="0"/>
              <a:t>(</a:t>
            </a:r>
            <a:r>
              <a:rPr kumimoji="1" lang="ja-JP" altLang="en-US" sz="2800" b="1" dirty="0"/>
              <a:t>原子の電子配置</a:t>
            </a:r>
            <a:r>
              <a:rPr kumimoji="1" lang="en-US" altLang="ja-JP" sz="2800" b="1" dirty="0"/>
              <a:t>)</a:t>
            </a:r>
          </a:p>
          <a:p>
            <a:r>
              <a:rPr lang="ja-JP" altLang="en-US" sz="2800" b="1" dirty="0"/>
              <a:t>　・電子の軌道</a:t>
            </a:r>
            <a:endParaRPr kumimoji="1" lang="ja-JP" altLang="en-US" sz="2800" b="1" dirty="0"/>
          </a:p>
        </p:txBody>
      </p:sp>
    </p:spTree>
    <p:extLst>
      <p:ext uri="{BB962C8B-B14F-4D97-AF65-F5344CB8AC3E}">
        <p14:creationId xmlns:p14="http://schemas.microsoft.com/office/powerpoint/2010/main" val="3774450168"/>
      </p:ext>
    </p:extLst>
  </p:cSld>
  <p:clrMapOvr>
    <a:masterClrMapping/>
  </p:clrMapOvr>
  <mc:AlternateContent xmlns:mc="http://schemas.openxmlformats.org/markup-compatibility/2006" xmlns:p14="http://schemas.microsoft.com/office/powerpoint/2010/main">
    <mc:Choice Requires="p14">
      <p:transition spd="slow" p14:dur="2000" advTm="41385"/>
    </mc:Choice>
    <mc:Fallback xmlns="">
      <p:transition spd="slow" advTm="4138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2D6A5EC-B5F7-4FFC-9D20-CC411B9BF7C7}"/>
              </a:ext>
            </a:extLst>
          </p:cNvPr>
          <p:cNvSpPr txBox="1"/>
          <p:nvPr/>
        </p:nvSpPr>
        <p:spPr>
          <a:xfrm>
            <a:off x="1713903" y="299021"/>
            <a:ext cx="7951216" cy="646331"/>
          </a:xfrm>
          <a:prstGeom prst="rect">
            <a:avLst/>
          </a:prstGeom>
          <a:solidFill>
            <a:schemeClr val="accent4">
              <a:lumMod val="20000"/>
              <a:lumOff val="80000"/>
            </a:schemeClr>
          </a:solidFill>
        </p:spPr>
        <p:txBody>
          <a:bodyPr wrap="none" rtlCol="0">
            <a:spAutoFit/>
          </a:bodyPr>
          <a:lstStyle/>
          <a:p>
            <a:r>
              <a:rPr lang="ja-JP" altLang="en-US" sz="3600" b="1" dirty="0"/>
              <a:t>②</a:t>
            </a:r>
            <a:r>
              <a:rPr kumimoji="1" lang="ja-JP" altLang="en-US" sz="3600" b="1" dirty="0"/>
              <a:t>有機化学</a:t>
            </a:r>
            <a:r>
              <a:rPr kumimoji="1" lang="en-US" altLang="ja-JP" sz="3600" b="1" dirty="0"/>
              <a:t>(Organic Chemistry)</a:t>
            </a:r>
            <a:r>
              <a:rPr kumimoji="1" lang="ja-JP" altLang="en-US" sz="3600" b="1" dirty="0"/>
              <a:t>とは</a:t>
            </a:r>
          </a:p>
        </p:txBody>
      </p:sp>
      <p:sp>
        <p:nvSpPr>
          <p:cNvPr id="3" name="テキスト ボックス 2">
            <a:extLst>
              <a:ext uri="{FF2B5EF4-FFF2-40B4-BE49-F238E27FC236}">
                <a16:creationId xmlns:a16="http://schemas.microsoft.com/office/drawing/2014/main" id="{3822595F-A8F5-4C3B-BB85-4A53C52BC256}"/>
              </a:ext>
            </a:extLst>
          </p:cNvPr>
          <p:cNvSpPr txBox="1"/>
          <p:nvPr/>
        </p:nvSpPr>
        <p:spPr>
          <a:xfrm>
            <a:off x="777766" y="1713186"/>
            <a:ext cx="10752082" cy="2000548"/>
          </a:xfrm>
          <a:prstGeom prst="rect">
            <a:avLst/>
          </a:prstGeom>
          <a:noFill/>
        </p:spPr>
        <p:txBody>
          <a:bodyPr wrap="square" rtlCol="0">
            <a:spAutoFit/>
          </a:bodyPr>
          <a:lstStyle/>
          <a:p>
            <a:r>
              <a:rPr lang="ja-JP" altLang="en-US" sz="2800" b="1" u="sng" dirty="0">
                <a:solidFill>
                  <a:srgbClr val="FF0000"/>
                </a:solidFill>
              </a:rPr>
              <a:t>有機化合物</a:t>
            </a:r>
            <a:r>
              <a:rPr lang="ja-JP" altLang="en-US" sz="2800" b="1" u="sng" dirty="0"/>
              <a:t>とは</a:t>
            </a:r>
            <a:r>
              <a:rPr lang="en-US" altLang="ja-JP" sz="2800" b="1" u="sng" dirty="0"/>
              <a:t>…</a:t>
            </a:r>
          </a:p>
          <a:p>
            <a:endParaRPr kumimoji="1" lang="en-US" altLang="ja-JP" sz="2800" b="1" dirty="0"/>
          </a:p>
          <a:p>
            <a:r>
              <a:rPr lang="ja-JP" altLang="en-US" sz="2800" b="1" dirty="0"/>
              <a:t>→</a:t>
            </a:r>
            <a:r>
              <a:rPr lang="ja-JP" altLang="en-US" sz="4000" b="1" dirty="0">
                <a:solidFill>
                  <a:srgbClr val="FF0000"/>
                </a:solidFill>
              </a:rPr>
              <a:t>炭素</a:t>
            </a:r>
            <a:r>
              <a:rPr lang="ja-JP" altLang="en-US" sz="2800" b="1" dirty="0"/>
              <a:t>を含む化合物。</a:t>
            </a:r>
            <a:endParaRPr lang="en-US" altLang="ja-JP" sz="2800" b="1" dirty="0"/>
          </a:p>
          <a:p>
            <a:r>
              <a:rPr kumimoji="1" lang="ja-JP" altLang="en-US" sz="2800" b="1" dirty="0"/>
              <a:t>　</a:t>
            </a:r>
            <a:r>
              <a:rPr kumimoji="1" lang="ja-JP" altLang="en-US" sz="2400" b="1" dirty="0"/>
              <a:t>ただし、二酸化炭素、炭酸塩などの一部の単純な化合物を除く。</a:t>
            </a:r>
            <a:endParaRPr kumimoji="1" lang="ja-JP" altLang="en-US" sz="2800" b="1" dirty="0"/>
          </a:p>
        </p:txBody>
      </p:sp>
      <p:sp>
        <p:nvSpPr>
          <p:cNvPr id="4" name="テキスト ボックス 3">
            <a:extLst>
              <a:ext uri="{FF2B5EF4-FFF2-40B4-BE49-F238E27FC236}">
                <a16:creationId xmlns:a16="http://schemas.microsoft.com/office/drawing/2014/main" id="{CFC8A8B4-46CE-47E1-888F-1545613D8111}"/>
              </a:ext>
            </a:extLst>
          </p:cNvPr>
          <p:cNvSpPr txBox="1"/>
          <p:nvPr/>
        </p:nvSpPr>
        <p:spPr>
          <a:xfrm>
            <a:off x="777766" y="4221484"/>
            <a:ext cx="10752082" cy="1569660"/>
          </a:xfrm>
          <a:prstGeom prst="rect">
            <a:avLst/>
          </a:prstGeom>
          <a:noFill/>
        </p:spPr>
        <p:txBody>
          <a:bodyPr wrap="square" rtlCol="0">
            <a:spAutoFit/>
          </a:bodyPr>
          <a:lstStyle/>
          <a:p>
            <a:r>
              <a:rPr lang="ja-JP" altLang="en-US" sz="2800" b="1" u="sng" dirty="0">
                <a:solidFill>
                  <a:schemeClr val="accent4">
                    <a:lumMod val="75000"/>
                  </a:schemeClr>
                </a:solidFill>
              </a:rPr>
              <a:t>有機化学</a:t>
            </a:r>
            <a:r>
              <a:rPr lang="ja-JP" altLang="en-US" sz="2800" b="1" u="sng" dirty="0"/>
              <a:t>とは</a:t>
            </a:r>
            <a:r>
              <a:rPr lang="en-US" altLang="ja-JP" sz="2800" b="1" u="sng" dirty="0"/>
              <a:t>…</a:t>
            </a:r>
          </a:p>
          <a:p>
            <a:endParaRPr kumimoji="1" lang="en-US" altLang="ja-JP" sz="2800" b="1" dirty="0"/>
          </a:p>
          <a:p>
            <a:r>
              <a:rPr kumimoji="1" lang="ja-JP" altLang="en-US" sz="2800" b="1" dirty="0"/>
              <a:t>→炭素を中心とした、</a:t>
            </a:r>
            <a:r>
              <a:rPr kumimoji="1" lang="ja-JP" altLang="en-US" sz="4000" b="1" dirty="0">
                <a:solidFill>
                  <a:schemeClr val="accent4">
                    <a:lumMod val="75000"/>
                  </a:schemeClr>
                </a:solidFill>
              </a:rPr>
              <a:t>電子</a:t>
            </a:r>
            <a:r>
              <a:rPr kumimoji="1" lang="ja-JP" altLang="en-US" sz="2800" b="1" dirty="0"/>
              <a:t>の化学</a:t>
            </a:r>
          </a:p>
        </p:txBody>
      </p:sp>
    </p:spTree>
    <p:extLst>
      <p:ext uri="{BB962C8B-B14F-4D97-AF65-F5344CB8AC3E}">
        <p14:creationId xmlns:p14="http://schemas.microsoft.com/office/powerpoint/2010/main" val="2222751344"/>
      </p:ext>
    </p:extLst>
  </p:cSld>
  <p:clrMapOvr>
    <a:masterClrMapping/>
  </p:clrMapOvr>
  <mc:AlternateContent xmlns:mc="http://schemas.openxmlformats.org/markup-compatibility/2006" xmlns:p14="http://schemas.microsoft.com/office/powerpoint/2010/main">
    <mc:Choice Requires="p14">
      <p:transition spd="slow" p14:dur="2000" advTm="62719"/>
    </mc:Choice>
    <mc:Fallback xmlns="">
      <p:transition spd="slow" advTm="6271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6DB2394-D8C7-4946-B775-4F16ECA6B831}"/>
              </a:ext>
            </a:extLst>
          </p:cNvPr>
          <p:cNvSpPr txBox="1"/>
          <p:nvPr/>
        </p:nvSpPr>
        <p:spPr>
          <a:xfrm>
            <a:off x="1713902" y="299021"/>
            <a:ext cx="8225963" cy="646331"/>
          </a:xfrm>
          <a:prstGeom prst="rect">
            <a:avLst/>
          </a:prstGeom>
          <a:solidFill>
            <a:schemeClr val="accent4">
              <a:lumMod val="20000"/>
              <a:lumOff val="80000"/>
            </a:schemeClr>
          </a:solidFill>
        </p:spPr>
        <p:txBody>
          <a:bodyPr wrap="square" rtlCol="0">
            <a:spAutoFit/>
          </a:bodyPr>
          <a:lstStyle/>
          <a:p>
            <a:pPr algn="ctr"/>
            <a:r>
              <a:rPr lang="ja-JP" altLang="en-US" sz="3600" b="1" dirty="0"/>
              <a:t>②</a:t>
            </a:r>
            <a:r>
              <a:rPr kumimoji="1" lang="ja-JP" altLang="en-US" sz="3600" b="1" dirty="0"/>
              <a:t>有機化合物とは？</a:t>
            </a:r>
          </a:p>
        </p:txBody>
      </p:sp>
      <p:sp>
        <p:nvSpPr>
          <p:cNvPr id="5" name="テキスト ボックス 4">
            <a:extLst>
              <a:ext uri="{FF2B5EF4-FFF2-40B4-BE49-F238E27FC236}">
                <a16:creationId xmlns:a16="http://schemas.microsoft.com/office/drawing/2014/main" id="{AF212A63-548B-4080-93AE-404D75EE1B08}"/>
              </a:ext>
            </a:extLst>
          </p:cNvPr>
          <p:cNvSpPr txBox="1"/>
          <p:nvPr/>
        </p:nvSpPr>
        <p:spPr>
          <a:xfrm>
            <a:off x="214277" y="2812862"/>
            <a:ext cx="1225055" cy="525780"/>
          </a:xfrm>
          <a:prstGeom prst="rect">
            <a:avLst/>
          </a:prstGeom>
          <a:noFill/>
        </p:spPr>
        <p:txBody>
          <a:bodyPr wrap="square" rtlCol="0">
            <a:spAutoFit/>
          </a:bodyPr>
          <a:lstStyle/>
          <a:p>
            <a:r>
              <a:rPr kumimoji="1" lang="ja-JP" altLang="en-US" sz="2800" b="1" dirty="0"/>
              <a:t>物質</a:t>
            </a:r>
          </a:p>
        </p:txBody>
      </p:sp>
      <p:sp>
        <p:nvSpPr>
          <p:cNvPr id="6" name="左大かっこ 5">
            <a:extLst>
              <a:ext uri="{FF2B5EF4-FFF2-40B4-BE49-F238E27FC236}">
                <a16:creationId xmlns:a16="http://schemas.microsoft.com/office/drawing/2014/main" id="{F0605786-384B-45D3-9AE1-866AA14F4E95}"/>
              </a:ext>
            </a:extLst>
          </p:cNvPr>
          <p:cNvSpPr/>
          <p:nvPr/>
        </p:nvSpPr>
        <p:spPr>
          <a:xfrm>
            <a:off x="4392930" y="1809330"/>
            <a:ext cx="277707" cy="2742353"/>
          </a:xfrm>
          <a:prstGeom prst="leftBracket">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22F33DD9-201D-4508-B442-7777E63AE865}"/>
              </a:ext>
            </a:extLst>
          </p:cNvPr>
          <p:cNvCxnSpPr>
            <a:cxnSpLocks/>
          </p:cNvCxnSpPr>
          <p:nvPr/>
        </p:nvCxnSpPr>
        <p:spPr>
          <a:xfrm>
            <a:off x="1109133" y="3075752"/>
            <a:ext cx="10671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EF1C7F3-3476-4252-8377-4223D7B9FB32}"/>
              </a:ext>
            </a:extLst>
          </p:cNvPr>
          <p:cNvSpPr txBox="1"/>
          <p:nvPr/>
        </p:nvSpPr>
        <p:spPr>
          <a:xfrm>
            <a:off x="4845897" y="1546440"/>
            <a:ext cx="7986607" cy="523220"/>
          </a:xfrm>
          <a:prstGeom prst="rect">
            <a:avLst/>
          </a:prstGeom>
          <a:noFill/>
        </p:spPr>
        <p:txBody>
          <a:bodyPr wrap="square" rtlCol="0">
            <a:spAutoFit/>
          </a:bodyPr>
          <a:lstStyle/>
          <a:p>
            <a:r>
              <a:rPr lang="ja-JP" altLang="en-US" sz="2800" b="1" dirty="0"/>
              <a:t>単体・・・・・</a:t>
            </a:r>
            <a:r>
              <a:rPr lang="ja-JP" altLang="en-US" sz="2400" b="1" dirty="0"/>
              <a:t>硫黄、酸素、鉄</a:t>
            </a:r>
            <a:r>
              <a:rPr lang="en-US" altLang="ja-JP" sz="2400" b="1" dirty="0"/>
              <a:t> </a:t>
            </a:r>
            <a:r>
              <a:rPr kumimoji="1" lang="ja-JP" altLang="en-US" sz="2400" b="1" dirty="0"/>
              <a:t>など</a:t>
            </a:r>
            <a:endParaRPr kumimoji="1" lang="ja-JP" altLang="en-US" sz="2800" b="1" dirty="0"/>
          </a:p>
        </p:txBody>
      </p:sp>
      <p:sp>
        <p:nvSpPr>
          <p:cNvPr id="11" name="テキスト ボックス 10">
            <a:extLst>
              <a:ext uri="{FF2B5EF4-FFF2-40B4-BE49-F238E27FC236}">
                <a16:creationId xmlns:a16="http://schemas.microsoft.com/office/drawing/2014/main" id="{F47BE029-9F8B-4A2D-81B6-A8BEC5D2B53A}"/>
              </a:ext>
            </a:extLst>
          </p:cNvPr>
          <p:cNvSpPr txBox="1"/>
          <p:nvPr/>
        </p:nvSpPr>
        <p:spPr>
          <a:xfrm>
            <a:off x="4845894" y="2857937"/>
            <a:ext cx="7106075" cy="523220"/>
          </a:xfrm>
          <a:prstGeom prst="rect">
            <a:avLst/>
          </a:prstGeom>
          <a:noFill/>
        </p:spPr>
        <p:txBody>
          <a:bodyPr wrap="square" rtlCol="0">
            <a:spAutoFit/>
          </a:bodyPr>
          <a:lstStyle/>
          <a:p>
            <a:r>
              <a:rPr kumimoji="1" lang="ja-JP" altLang="en-US" sz="2800" b="1" dirty="0"/>
              <a:t>無機化合物・・</a:t>
            </a:r>
            <a:r>
              <a:rPr kumimoji="1" lang="ja-JP" altLang="en-US" sz="2400" b="1" dirty="0"/>
              <a:t>塩化ナトリウム、硫酸 など</a:t>
            </a:r>
            <a:endParaRPr kumimoji="1" lang="ja-JP" altLang="en-US" sz="2800" b="1" dirty="0"/>
          </a:p>
        </p:txBody>
      </p:sp>
      <p:sp>
        <p:nvSpPr>
          <p:cNvPr id="12" name="テキスト ボックス 11">
            <a:extLst>
              <a:ext uri="{FF2B5EF4-FFF2-40B4-BE49-F238E27FC236}">
                <a16:creationId xmlns:a16="http://schemas.microsoft.com/office/drawing/2014/main" id="{817CF16B-F72D-4587-B45E-C4FD97BC195C}"/>
              </a:ext>
            </a:extLst>
          </p:cNvPr>
          <p:cNvSpPr txBox="1"/>
          <p:nvPr/>
        </p:nvSpPr>
        <p:spPr>
          <a:xfrm>
            <a:off x="4812029" y="4188473"/>
            <a:ext cx="8122075" cy="1508105"/>
          </a:xfrm>
          <a:prstGeom prst="rect">
            <a:avLst/>
          </a:prstGeom>
          <a:noFill/>
        </p:spPr>
        <p:txBody>
          <a:bodyPr wrap="square" rtlCol="0">
            <a:spAutoFit/>
          </a:bodyPr>
          <a:lstStyle/>
          <a:p>
            <a:r>
              <a:rPr kumimoji="1" lang="ja-JP" altLang="en-US" sz="3600" b="1" dirty="0">
                <a:solidFill>
                  <a:srgbClr val="FF0000"/>
                </a:solidFill>
              </a:rPr>
              <a:t>有機化合物</a:t>
            </a:r>
            <a:r>
              <a:rPr kumimoji="1" lang="ja-JP" altLang="en-US" sz="2800" b="1" dirty="0"/>
              <a:t>・・</a:t>
            </a:r>
            <a:r>
              <a:rPr kumimoji="1" lang="ja-JP" altLang="en-US" sz="2400" b="1" dirty="0"/>
              <a:t>ブドウ糖、アミノ酸など</a:t>
            </a:r>
            <a:endParaRPr kumimoji="1" lang="en-US" altLang="ja-JP" sz="2800" b="1" dirty="0"/>
          </a:p>
          <a:p>
            <a:r>
              <a:rPr lang="ja-JP" altLang="en-US" sz="2800" b="1" dirty="0"/>
              <a:t>　→</a:t>
            </a:r>
            <a:r>
              <a:rPr kumimoji="1" lang="ja-JP" altLang="en-US" sz="2800" b="1" dirty="0">
                <a:solidFill>
                  <a:srgbClr val="FF0000"/>
                </a:solidFill>
              </a:rPr>
              <a:t>炭素</a:t>
            </a:r>
            <a:r>
              <a:rPr kumimoji="1" lang="ja-JP" altLang="en-US" sz="2800" b="1" dirty="0"/>
              <a:t>を含む化合物</a:t>
            </a:r>
            <a:r>
              <a:rPr kumimoji="1" lang="en-US" altLang="ja-JP" sz="2000" b="1" dirty="0"/>
              <a:t>※</a:t>
            </a:r>
          </a:p>
          <a:p>
            <a:r>
              <a:rPr lang="ja-JP" altLang="en-US" sz="2800" b="1" dirty="0"/>
              <a:t>　　</a:t>
            </a:r>
            <a:endParaRPr kumimoji="1" lang="ja-JP" altLang="en-US" sz="2800" b="1" dirty="0"/>
          </a:p>
        </p:txBody>
      </p:sp>
      <p:cxnSp>
        <p:nvCxnSpPr>
          <p:cNvPr id="14" name="直線コネクタ 13">
            <a:extLst>
              <a:ext uri="{FF2B5EF4-FFF2-40B4-BE49-F238E27FC236}">
                <a16:creationId xmlns:a16="http://schemas.microsoft.com/office/drawing/2014/main" id="{3227CF94-FDDE-487F-B0D6-54C25FCFAA9E}"/>
              </a:ext>
            </a:extLst>
          </p:cNvPr>
          <p:cNvCxnSpPr>
            <a:cxnSpLocks/>
          </p:cNvCxnSpPr>
          <p:nvPr/>
        </p:nvCxnSpPr>
        <p:spPr>
          <a:xfrm>
            <a:off x="1439332" y="3075752"/>
            <a:ext cx="0" cy="28532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74F8AA7-1CF1-4A52-8BD3-ACCB47EC42AB}"/>
              </a:ext>
            </a:extLst>
          </p:cNvPr>
          <p:cNvCxnSpPr>
            <a:cxnSpLocks/>
          </p:cNvCxnSpPr>
          <p:nvPr/>
        </p:nvCxnSpPr>
        <p:spPr>
          <a:xfrm>
            <a:off x="3733800" y="3107088"/>
            <a:ext cx="936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3CC18C9-05A5-4A7A-A2A7-6D0C68C7B462}"/>
              </a:ext>
            </a:extLst>
          </p:cNvPr>
          <p:cNvCxnSpPr>
            <a:cxnSpLocks/>
          </p:cNvCxnSpPr>
          <p:nvPr/>
        </p:nvCxnSpPr>
        <p:spPr>
          <a:xfrm>
            <a:off x="1439332" y="5920552"/>
            <a:ext cx="8128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866875E-B5DF-49CB-878F-77DBA22DDC27}"/>
              </a:ext>
            </a:extLst>
          </p:cNvPr>
          <p:cNvSpPr txBox="1"/>
          <p:nvPr/>
        </p:nvSpPr>
        <p:spPr>
          <a:xfrm>
            <a:off x="2310767" y="2812862"/>
            <a:ext cx="1456265" cy="523220"/>
          </a:xfrm>
          <a:prstGeom prst="rect">
            <a:avLst/>
          </a:prstGeom>
          <a:noFill/>
        </p:spPr>
        <p:txBody>
          <a:bodyPr wrap="square" rtlCol="0">
            <a:spAutoFit/>
          </a:bodyPr>
          <a:lstStyle/>
          <a:p>
            <a:r>
              <a:rPr lang="ja-JP" altLang="en-US" sz="2800" b="1" dirty="0"/>
              <a:t>純</a:t>
            </a:r>
            <a:r>
              <a:rPr kumimoji="1" lang="ja-JP" altLang="en-US" sz="2800" b="1" dirty="0"/>
              <a:t>物質</a:t>
            </a:r>
          </a:p>
        </p:txBody>
      </p:sp>
      <p:sp>
        <p:nvSpPr>
          <p:cNvPr id="30" name="テキスト ボックス 29">
            <a:extLst>
              <a:ext uri="{FF2B5EF4-FFF2-40B4-BE49-F238E27FC236}">
                <a16:creationId xmlns:a16="http://schemas.microsoft.com/office/drawing/2014/main" id="{D516C486-A9B8-4392-B216-93BCC69B73E6}"/>
              </a:ext>
            </a:extLst>
          </p:cNvPr>
          <p:cNvSpPr txBox="1"/>
          <p:nvPr/>
        </p:nvSpPr>
        <p:spPr>
          <a:xfrm>
            <a:off x="2310767" y="5667409"/>
            <a:ext cx="7629099" cy="523220"/>
          </a:xfrm>
          <a:prstGeom prst="rect">
            <a:avLst/>
          </a:prstGeom>
          <a:noFill/>
        </p:spPr>
        <p:txBody>
          <a:bodyPr wrap="square" rtlCol="0">
            <a:spAutoFit/>
          </a:bodyPr>
          <a:lstStyle/>
          <a:p>
            <a:r>
              <a:rPr kumimoji="1" lang="ja-JP" altLang="en-US" sz="2800" b="1" dirty="0"/>
              <a:t>混合物</a:t>
            </a:r>
            <a:r>
              <a:rPr kumimoji="1" lang="en-US" altLang="ja-JP" sz="2800" b="1" dirty="0"/>
              <a:t>…</a:t>
            </a:r>
            <a:r>
              <a:rPr kumimoji="1" lang="ja-JP" altLang="en-US" sz="2800" b="1" dirty="0"/>
              <a:t>空気、海水など</a:t>
            </a:r>
          </a:p>
        </p:txBody>
      </p:sp>
      <p:sp>
        <p:nvSpPr>
          <p:cNvPr id="34" name="テキスト ボックス 33">
            <a:extLst>
              <a:ext uri="{FF2B5EF4-FFF2-40B4-BE49-F238E27FC236}">
                <a16:creationId xmlns:a16="http://schemas.microsoft.com/office/drawing/2014/main" id="{F6CCC3B1-3B41-449C-8272-1D7A65F552DC}"/>
              </a:ext>
            </a:extLst>
          </p:cNvPr>
          <p:cNvSpPr txBox="1"/>
          <p:nvPr/>
        </p:nvSpPr>
        <p:spPr>
          <a:xfrm>
            <a:off x="8458200" y="6374313"/>
            <a:ext cx="6468532" cy="369332"/>
          </a:xfrm>
          <a:prstGeom prst="rect">
            <a:avLst/>
          </a:prstGeom>
          <a:noFill/>
        </p:spPr>
        <p:txBody>
          <a:bodyPr wrap="square">
            <a:spAutoFit/>
          </a:bodyPr>
          <a:lstStyle/>
          <a:p>
            <a:r>
              <a:rPr lang="en-US" altLang="ja-JP" sz="1800" b="1" dirty="0"/>
              <a:t>※</a:t>
            </a:r>
            <a:r>
              <a:rPr lang="ja-JP" altLang="en-US" sz="1800" b="1" dirty="0"/>
              <a:t>二酸化炭素や炭酸塩を除く</a:t>
            </a:r>
            <a:endParaRPr lang="ja-JP" altLang="en-US" dirty="0"/>
          </a:p>
        </p:txBody>
      </p:sp>
    </p:spTree>
    <p:extLst>
      <p:ext uri="{BB962C8B-B14F-4D97-AF65-F5344CB8AC3E}">
        <p14:creationId xmlns:p14="http://schemas.microsoft.com/office/powerpoint/2010/main" val="243226866"/>
      </p:ext>
    </p:extLst>
  </p:cSld>
  <p:clrMapOvr>
    <a:masterClrMapping/>
  </p:clrMapOvr>
  <mc:AlternateContent xmlns:mc="http://schemas.openxmlformats.org/markup-compatibility/2006" xmlns:p14="http://schemas.microsoft.com/office/powerpoint/2010/main">
    <mc:Choice Requires="p14">
      <p:transition spd="slow" p14:dur="2000" advTm="154278"/>
    </mc:Choice>
    <mc:Fallback xmlns="">
      <p:transition spd="slow" advTm="15427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2.8"/>
</p:tagLst>
</file>

<file path=ppt/tags/tag2.xml><?xml version="1.0" encoding="utf-8"?>
<p:tagLst xmlns:a="http://schemas.openxmlformats.org/drawingml/2006/main" xmlns:r="http://schemas.openxmlformats.org/officeDocument/2006/relationships" xmlns:p="http://schemas.openxmlformats.org/presentationml/2006/main">
  <p:tag name="TIMING" val="|49.2|16.8|33.4"/>
</p:tagLst>
</file>

<file path=ppt/tags/tag3.xml><?xml version="1.0" encoding="utf-8"?>
<p:tagLst xmlns:a="http://schemas.openxmlformats.org/drawingml/2006/main" xmlns:r="http://schemas.openxmlformats.org/officeDocument/2006/relationships" xmlns:p="http://schemas.openxmlformats.org/presentationml/2006/main">
  <p:tag name="TIMING" val="|23.6"/>
</p:tagLst>
</file>

<file path=ppt/tags/tag4.xml><?xml version="1.0" encoding="utf-8"?>
<p:tagLst xmlns:a="http://schemas.openxmlformats.org/drawingml/2006/main" xmlns:r="http://schemas.openxmlformats.org/officeDocument/2006/relationships" xmlns:p="http://schemas.openxmlformats.org/presentationml/2006/main">
  <p:tag name="TIMING" val="|34.3|5.1|5.2|6.7|5|5.7"/>
</p:tagLst>
</file>

<file path=ppt/tags/tag5.xml><?xml version="1.0" encoding="utf-8"?>
<p:tagLst xmlns:a="http://schemas.openxmlformats.org/drawingml/2006/main" xmlns:r="http://schemas.openxmlformats.org/officeDocument/2006/relationships" xmlns:p="http://schemas.openxmlformats.org/presentationml/2006/main">
  <p:tag name="TIMING" val="|33.3|2.9|4.7|3.5|4.4|9|7.3"/>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7149</TotalTime>
  <Words>7113</Words>
  <Application>Microsoft Office PowerPoint</Application>
  <PresentationFormat>ワイド画面</PresentationFormat>
  <Paragraphs>665</Paragraphs>
  <Slides>31</Slides>
  <Notes>30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31</vt:i4>
      </vt:variant>
    </vt:vector>
  </HeadingPairs>
  <TitlesOfParts>
    <vt:vector size="39" baseType="lpstr">
      <vt:lpstr>ヒラギノ角ゴ Pro W3</vt:lpstr>
      <vt:lpstr>游ゴシック</vt:lpstr>
      <vt:lpstr>游ゴシック Light</vt:lpstr>
      <vt:lpstr>Arial</vt:lpstr>
      <vt:lpstr>Calibri</vt:lpstr>
      <vt:lpstr>Roboto</vt:lpstr>
      <vt:lpstr>Office テーマ</vt:lpstr>
      <vt:lpstr>CS ChemDraw Drawing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小川 慶子(ogawak23)</dc:creator>
  <cp:lastModifiedBy>小川 慶子(ogawak23)</cp:lastModifiedBy>
  <cp:revision>116</cp:revision>
  <dcterms:created xsi:type="dcterms:W3CDTF">2021-08-14T09:58:15Z</dcterms:created>
  <dcterms:modified xsi:type="dcterms:W3CDTF">2022-09-27T15:25:14Z</dcterms:modified>
</cp:coreProperties>
</file>