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306" r:id="rId4"/>
    <p:sldId id="358" r:id="rId5"/>
    <p:sldId id="359" r:id="rId6"/>
    <p:sldId id="265" r:id="rId7"/>
    <p:sldId id="291" r:id="rId8"/>
    <p:sldId id="270" r:id="rId9"/>
    <p:sldId id="293" r:id="rId10"/>
    <p:sldId id="294" r:id="rId11"/>
    <p:sldId id="295" r:id="rId12"/>
    <p:sldId id="296" r:id="rId13"/>
    <p:sldId id="360" r:id="rId14"/>
    <p:sldId id="297" r:id="rId15"/>
    <p:sldId id="299" r:id="rId16"/>
    <p:sldId id="300" r:id="rId17"/>
    <p:sldId id="292" r:id="rId18"/>
    <p:sldId id="301" r:id="rId19"/>
    <p:sldId id="271" r:id="rId20"/>
    <p:sldId id="302" r:id="rId21"/>
    <p:sldId id="304" r:id="rId22"/>
    <p:sldId id="272" r:id="rId23"/>
    <p:sldId id="305" r:id="rId24"/>
    <p:sldId id="273" r:id="rId25"/>
    <p:sldId id="274" r:id="rId26"/>
    <p:sldId id="289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71152" autoAdjust="0"/>
  </p:normalViewPr>
  <p:slideViewPr>
    <p:cSldViewPr snapToGrid="0">
      <p:cViewPr varScale="1">
        <p:scale>
          <a:sx n="58" d="100"/>
          <a:sy n="58" d="100"/>
        </p:scale>
        <p:origin x="51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suke.719s@gmail.com" userId="169b46107a32a29a" providerId="LiveId" clId="{685E00FB-24FE-4454-B66E-3C27DB99617B}"/>
    <pc:docChg chg="addSld delSld">
      <pc:chgData name="keisuke.719s@gmail.com" userId="169b46107a32a29a" providerId="LiveId" clId="{685E00FB-24FE-4454-B66E-3C27DB99617B}" dt="2023-01-06T04:40:38.086" v="1" actId="47"/>
      <pc:docMkLst>
        <pc:docMk/>
      </pc:docMkLst>
      <pc:sldChg chg="new del">
        <pc:chgData name="keisuke.719s@gmail.com" userId="169b46107a32a29a" providerId="LiveId" clId="{685E00FB-24FE-4454-B66E-3C27DB99617B}" dt="2023-01-06T04:40:38.086" v="1" actId="47"/>
        <pc:sldMkLst>
          <pc:docMk/>
          <pc:sldMk cId="3046904609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165FA-0511-402D-B6C1-137435233706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B7F09-A921-43F9-9428-A7E0396CC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22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4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さて、これで電子の動き方を矢印で表現できるようになりましたね。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この講義で扱う共鳴効果や、後半で出てくる有機合成の範囲では、電子の動きをこうやって矢印で描いて説明するので、</a:t>
            </a:r>
            <a:endParaRPr kumimoji="1" lang="en-US" altLang="ja-JP" dirty="0"/>
          </a:p>
          <a:p>
            <a:r>
              <a:rPr kumimoji="1" lang="ja-JP" altLang="en-US" dirty="0"/>
              <a:t>この表現方法については必ず覚えてください。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では、これをふまえて、本日は二つの電子が関わる効果を学びます。</a:t>
            </a:r>
            <a:endParaRPr kumimoji="1" lang="en-US" altLang="ja-JP" dirty="0"/>
          </a:p>
          <a:p>
            <a:r>
              <a:rPr kumimoji="1" lang="ja-JP" altLang="en-US" dirty="0"/>
              <a:t>誘起効果と共鳴効果です。</a:t>
            </a:r>
            <a:endParaRPr kumimoji="1" lang="en-US" altLang="ja-JP" dirty="0"/>
          </a:p>
          <a:p>
            <a:r>
              <a:rPr kumimoji="1" lang="ja-JP" altLang="en-US" dirty="0"/>
              <a:t>誘起効果は、高校でならった電気陰性度をイメージしてもらえるといいのですが、平たくいうと、</a:t>
            </a:r>
            <a:endParaRPr kumimoji="1" lang="en-US" altLang="ja-JP" dirty="0"/>
          </a:p>
          <a:p>
            <a:r>
              <a:rPr kumimoji="1" lang="ja-JP" altLang="en-US" dirty="0"/>
              <a:t>分子中の電子は電気陰性度が高い原子側にひっぱられている、という話です。</a:t>
            </a:r>
            <a:endParaRPr kumimoji="1" lang="en-US" altLang="ja-JP" dirty="0"/>
          </a:p>
          <a:p>
            <a:r>
              <a:rPr kumimoji="1" lang="ja-JP" altLang="en-US" dirty="0"/>
              <a:t>それでは誘起効果について学びましょう。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69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教科書を読む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28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それでは、次の分子に分極の矢印を引いてみてください。</a:t>
            </a:r>
            <a:endParaRPr kumimoji="1" lang="en-US" altLang="ja-JP" dirty="0"/>
          </a:p>
          <a:p>
            <a:r>
              <a:rPr kumimoji="1" lang="ja-JP" altLang="en-US" dirty="0"/>
              <a:t>ひっかけもあるので気を付けてください。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45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さきほど極性分子と無極性分子というのをならいましたが、極性分子が関係している具体例について、水素結合を紹介します。</a:t>
            </a:r>
            <a:endParaRPr kumimoji="1" lang="en-US" altLang="ja-JP" dirty="0"/>
          </a:p>
          <a:p>
            <a:r>
              <a:rPr kumimoji="1" lang="ja-JP" altLang="en-US" dirty="0"/>
              <a:t>まずは水分子について、分極の矢印と</a:t>
            </a:r>
            <a:r>
              <a:rPr kumimoji="1" lang="en-US" altLang="ja-JP" dirty="0"/>
              <a:t>δ</a:t>
            </a:r>
            <a:r>
              <a:rPr kumimoji="1" lang="ja-JP" altLang="en-US" dirty="0"/>
              <a:t>を描いてみてください。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描けましたか。酸素原子は電気陰性度が大きい元素ですので、酸素原子側に水素の電子が引っ張られます。</a:t>
            </a:r>
            <a:endParaRPr kumimoji="1" lang="en-US" altLang="ja-JP" dirty="0"/>
          </a:p>
          <a:p>
            <a:r>
              <a:rPr kumimoji="1" lang="ja-JP" altLang="en-US" dirty="0"/>
              <a:t>そのため、酸素原子が</a:t>
            </a:r>
            <a:r>
              <a:rPr kumimoji="1" lang="en-US" altLang="ja-JP" dirty="0"/>
              <a:t>δ</a:t>
            </a:r>
            <a:r>
              <a:rPr kumimoji="1" lang="ja-JP" altLang="en-US" dirty="0"/>
              <a:t>＋、両脇の水素原子が</a:t>
            </a:r>
            <a:r>
              <a:rPr kumimoji="1" lang="en-US" altLang="ja-JP" dirty="0"/>
              <a:t>δ</a:t>
            </a:r>
            <a:r>
              <a:rPr kumimoji="1" lang="ja-JP" altLang="en-US" dirty="0"/>
              <a:t>ーとなります。</a:t>
            </a:r>
            <a:endParaRPr kumimoji="1" lang="en-US" altLang="ja-JP" dirty="0"/>
          </a:p>
          <a:p>
            <a:r>
              <a:rPr kumimoji="1" lang="ja-JP" altLang="en-US" dirty="0"/>
              <a:t>水は極性分子だということが分かりますね。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水は分子の中で電子が偏って、ちょっとだけ荷電した状態で存在しています。</a:t>
            </a:r>
            <a:endParaRPr kumimoji="1" lang="en-US" altLang="ja-JP" dirty="0"/>
          </a:p>
          <a:p>
            <a:r>
              <a:rPr kumimoji="1" lang="ja-JP" altLang="en-US" dirty="0"/>
              <a:t>すると分子と分子の間で荷電したところが引き合って、結合を作ります。</a:t>
            </a:r>
            <a:endParaRPr kumimoji="1" lang="en-US" altLang="ja-JP" dirty="0"/>
          </a:p>
          <a:p>
            <a:r>
              <a:rPr kumimoji="1" lang="ja-JP" altLang="en-US" dirty="0"/>
              <a:t>これが水素結合です。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アンモニア分子も同様に、水素結合を作ります。アンモニア分子について極性の矢印や</a:t>
            </a:r>
            <a:r>
              <a:rPr kumimoji="1" lang="en-US" altLang="ja-JP" dirty="0"/>
              <a:t>δ</a:t>
            </a:r>
            <a:r>
              <a:rPr kumimoji="1" lang="ja-JP" altLang="en-US" dirty="0"/>
              <a:t>荷電を描いてみてください。</a:t>
            </a:r>
            <a:endParaRPr kumimoji="1" lang="en-US" altLang="ja-JP" dirty="0"/>
          </a:p>
          <a:p>
            <a:r>
              <a:rPr kumimoji="1" lang="ja-JP" altLang="en-US" dirty="0"/>
              <a:t>これも同様に、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07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それではここまでの復習として、分極と電子の動きをふまえて、化学反応の電子の表し方を考えてみましょう。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24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45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4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みなさまおつかれさまでした。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本日の授業のまとめです。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6C14B-1282-442B-8C6B-D245BA5917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8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1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電子は固定されているのではなく、動いているのだという話はこれまでにもしてきた。</a:t>
            </a:r>
            <a:endParaRPr kumimoji="1" lang="en-US" altLang="ja-JP" dirty="0"/>
          </a:p>
          <a:p>
            <a:r>
              <a:rPr kumimoji="1" lang="ja-JP" altLang="en-US" dirty="0"/>
              <a:t>これまでは原子単位でみていたので、電子は原子上を動いている印象だったが、分子レベルで見ると電子はもっと動いている。</a:t>
            </a:r>
            <a:endParaRPr kumimoji="1" lang="en-US" altLang="ja-JP" dirty="0"/>
          </a:p>
          <a:p>
            <a:r>
              <a:rPr kumimoji="1" lang="ja-JP" altLang="en-US" dirty="0"/>
              <a:t>ここからは分子レベルで、電子の動きを考えてみましょう。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そのために、電子のうごきの描き方のルールをまず学びましょう。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6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電子は原子上に存在しているわけではなく、分子上を行き来している。</a:t>
            </a:r>
            <a:endParaRPr kumimoji="1" lang="en-US" altLang="ja-JP" dirty="0"/>
          </a:p>
          <a:p>
            <a:r>
              <a:rPr kumimoji="1" lang="ja-JP" altLang="en-US" dirty="0"/>
              <a:t>電子は目に見えないけれど、電子の動きを感じるために、有機化学では矢印を用いて電子の動きを表す。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3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教科書を読む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69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さっきのスライドを参考に最外殻電子だけ描いて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92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教科書を読む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0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89AC0-8C99-43B6-A543-62C8C6F83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3D8B3D-97B0-497A-B822-E82437FB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E9650-F7D3-46CC-B053-666660F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9DBFA-573E-4B8B-AFEA-4E44DEBE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A831D-0029-4F32-B61E-AE7BDCFC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6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F36E9-D87D-4CCA-ADB8-BE0CDB97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D38300-5167-4438-8EC6-FECF87B4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4F913-C61A-4470-80FE-034F391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A0BFC-82C8-49C4-AA0B-21A08C67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A0A84-EFFF-469D-80AB-2576CF5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6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7B9C7-D484-4DE1-80E0-90353956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2C17EA-B335-4F94-91AB-8D8B225B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CEC4E-D255-4F11-969A-331E50AC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4E92F-EAE9-4343-8CCA-3E994A9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618AA-3C24-4091-9771-C49E97D7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3E1C4-BC19-4A38-8E8A-F76A6793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3F8A5F-1C39-4214-AD37-03245BAC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3931A-1478-4919-B346-4B1514D3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EB2D7-1100-4B8B-AD28-6B8BDD24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B7386-542B-4B91-AB0D-38F368F7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51AD-C9A5-4911-AF31-C7A042BD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89B51-20AC-4F85-9A70-41F1FBA8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C7FCF-B34F-423A-84F4-5F23878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62EF2-1DDF-4512-A7A0-2E6ACF6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8A67-E40C-42C2-BDFB-C6A6B806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CC790-B505-4A4F-8094-2ED6BEBD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63C97-3BF1-4DDE-B2FE-63200AE8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4EFC1-45B8-4BF2-9A9B-FB951040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7910A9-5591-46CB-81BE-E96E830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A3A94-5C66-4B7C-9EA9-D20D3B54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12288-69E1-45DC-A954-C8863523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E7B12-200F-4EA8-9C60-59DB4059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DBB22-9C50-40D1-A90E-A8F62D4C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A63D0A-BE77-4964-B8BE-34F749B9D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72FC3A-5046-47CC-9975-541967720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DA4DB5-351D-4744-8BB0-54354D66E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82604C-CD80-41D5-BF56-C6BC453C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5EB2BF-5B01-4731-BA0C-E3DBA52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64A705-C1C7-4CAE-8303-619201B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4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CE8C9-C74D-4459-A88D-B6642CD3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3DC1B-EDE5-4087-A61E-9AB14C5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A9979A-043F-4A9F-87CA-7654F488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71085-D7BD-44C3-9075-6BE399BB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8E8A60-25EC-4704-9846-933AA0B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985EE5-99C3-40EE-A66C-DD145249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473599-8667-41F4-9C61-C32701F3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4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1F094-3CA9-4CFC-BD5C-8A1CE844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E1F37-5DD2-4C77-ABAE-C5E38D5A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B260DA-5102-4CB0-BD47-959C9CAE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B3B152-7F34-4E6E-8DDF-B105C005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9E5454-A2D1-4CC6-AE82-D47872C1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405B5-0204-4910-B25A-1BDF8401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29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7817-F0B3-4839-A71D-7839F8BA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A7E6CA-80CD-48D0-88E2-A07A820CE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60E581-CE17-4731-A4AC-4C093E00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EC06A-875D-4774-8FFA-FE704E1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D66DD-6637-4D0D-98DB-A391D20C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FE02E-6BBA-4C68-86E9-6F5FEC1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7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C17CFB-A7E2-4F54-9DF2-2AEFDF68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9A2FE-7C67-4492-B0C9-F7236588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BC800-2CC7-44BF-A704-B1E2FF7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F3E6-809C-4C57-99E3-6E29AA5C3864}" type="datetimeFigureOut">
              <a:rPr kumimoji="1" lang="ja-JP" altLang="en-US" smtClean="0"/>
              <a:t>2023/1/6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3260-90B8-4A6A-ABFF-4450085DA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D29AD-A4A1-4F63-9E52-89506F33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6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結晶格子">
            <a:extLst>
              <a:ext uri="{FF2B5EF4-FFF2-40B4-BE49-F238E27FC236}">
                <a16:creationId xmlns:a16="http://schemas.microsoft.com/office/drawing/2014/main" id="{BE62C416-11ED-4D86-B3A3-8BD55E6D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7" t="9091" r="26727"/>
          <a:stretch/>
        </p:blipFill>
        <p:spPr>
          <a:xfrm>
            <a:off x="3474974" y="10"/>
            <a:ext cx="8668512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5DD74B-4877-421A-B21E-0514CA205D5B}"/>
              </a:ext>
            </a:extLst>
          </p:cNvPr>
          <p:cNvSpPr txBox="1"/>
          <p:nvPr/>
        </p:nvSpPr>
        <p:spPr>
          <a:xfrm>
            <a:off x="159004" y="1132995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ja-JP" sz="4800" b="1" dirty="0"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800" b="1" dirty="0">
                <a:latin typeface="+mn-ea"/>
                <a:cs typeface="+mj-cs"/>
              </a:rPr>
              <a:t>2022</a:t>
            </a:r>
            <a:r>
              <a:rPr kumimoji="1" lang="ja-JP" altLang="en-US" sz="2800" b="1" dirty="0">
                <a:latin typeface="+mn-ea"/>
                <a:cs typeface="+mj-cs"/>
              </a:rPr>
              <a:t>年秋学期</a:t>
            </a:r>
            <a:endParaRPr kumimoji="1" lang="en-US" altLang="ja-JP" sz="2800" b="1" dirty="0"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ja-JP" sz="3200" b="1" dirty="0"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b="1" u="sng" dirty="0">
                <a:latin typeface="+mn-ea"/>
                <a:cs typeface="+mj-cs"/>
              </a:rPr>
              <a:t>化学</a:t>
            </a:r>
            <a:r>
              <a:rPr kumimoji="1" lang="en-US" altLang="ja-JP" sz="4800" b="1" u="sng" dirty="0">
                <a:latin typeface="+mn-ea"/>
                <a:cs typeface="+mj-cs"/>
              </a:rPr>
              <a:t>2 (K2)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CB8299-2214-49D6-A896-696179D5C87B}"/>
              </a:ext>
            </a:extLst>
          </p:cNvPr>
          <p:cNvSpPr txBox="1"/>
          <p:nvPr/>
        </p:nvSpPr>
        <p:spPr>
          <a:xfrm>
            <a:off x="382288" y="5033351"/>
            <a:ext cx="309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7</a:t>
            </a:r>
            <a:r>
              <a:rPr kumimoji="1" lang="ja-JP" altLang="en-US" sz="2400" b="1" dirty="0"/>
              <a:t>回目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2022</a:t>
            </a:r>
            <a:r>
              <a:rPr kumimoji="1" lang="ja-JP" altLang="en-US" sz="2400" b="1" dirty="0"/>
              <a:t>年</a:t>
            </a:r>
            <a:r>
              <a:rPr kumimoji="1" lang="en-US" altLang="ja-JP" sz="2400" b="1" dirty="0"/>
              <a:t>11</a:t>
            </a:r>
            <a:r>
              <a:rPr kumimoji="1" lang="ja-JP" altLang="en-US" sz="2400" b="1" dirty="0"/>
              <a:t>月</a:t>
            </a:r>
            <a:r>
              <a:rPr lang="en-US" altLang="ja-JP" sz="2400" b="1" dirty="0"/>
              <a:t>9</a:t>
            </a:r>
            <a:r>
              <a:rPr kumimoji="1" lang="ja-JP" altLang="en-US" sz="2400" b="1" dirty="0"/>
              <a:t>日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水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122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/>
              <a:t>Q. </a:t>
            </a:r>
            <a:r>
              <a:rPr kumimoji="1" lang="ja-JP" altLang="en-US" sz="3600" b="1" dirty="0"/>
              <a:t>電子の動きを描いてみよう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44CF6-A131-4033-8216-61FE8D0A7D50}"/>
              </a:ext>
            </a:extLst>
          </p:cNvPr>
          <p:cNvSpPr txBox="1"/>
          <p:nvPr/>
        </p:nvSpPr>
        <p:spPr>
          <a:xfrm>
            <a:off x="893510" y="1383676"/>
            <a:ext cx="595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アンモニア＋水素イオン→アンモニウムイオン</a:t>
            </a: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2D31AF78-FE3B-44D4-AD61-FE370788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820489"/>
              </p:ext>
            </p:extLst>
          </p:nvPr>
        </p:nvGraphicFramePr>
        <p:xfrm>
          <a:off x="1122363" y="2606675"/>
          <a:ext cx="3532187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756954" imgH="1086276" progId="ChemDraw.Document.6.0">
                  <p:embed/>
                </p:oleObj>
              </mc:Choice>
              <mc:Fallback>
                <p:oleObj name="CS ChemDraw Drawing" r:id="rId3" imgW="1756954" imgH="1086276" progId="ChemDraw.Document.6.0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2D31AF78-FE3B-44D4-AD61-FE3707883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363" y="2606675"/>
                        <a:ext cx="3532187" cy="211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D079C13B-FE5B-4D90-94E9-DCCA323899BB}"/>
              </a:ext>
            </a:extLst>
          </p:cNvPr>
          <p:cNvSpPr/>
          <p:nvPr/>
        </p:nvSpPr>
        <p:spPr>
          <a:xfrm>
            <a:off x="5176628" y="3518072"/>
            <a:ext cx="1838743" cy="29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EA0F6448-89B0-44AF-BA43-D40D00CF5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82461"/>
              </p:ext>
            </p:extLst>
          </p:nvPr>
        </p:nvGraphicFramePr>
        <p:xfrm>
          <a:off x="8183563" y="2619375"/>
          <a:ext cx="22447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115337" imgH="1222157" progId="ChemDraw.Document.6.0">
                  <p:embed/>
                </p:oleObj>
              </mc:Choice>
              <mc:Fallback>
                <p:oleObj name="CS ChemDraw Drawing" r:id="rId5" imgW="1115337" imgH="1222157" progId="ChemDraw.Document.6.0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EA0F6448-89B0-44AF-BA43-D40D00CF56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3563" y="2619375"/>
                        <a:ext cx="224472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9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DB2394-D8C7-4946-B775-4F16ECA6B831}"/>
              </a:ext>
            </a:extLst>
          </p:cNvPr>
          <p:cNvSpPr txBox="1"/>
          <p:nvPr/>
        </p:nvSpPr>
        <p:spPr>
          <a:xfrm>
            <a:off x="4290117" y="2233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本日の内容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2F044-C438-4753-B0B4-2F59C280F3AF}"/>
              </a:ext>
            </a:extLst>
          </p:cNvPr>
          <p:cNvSpPr txBox="1"/>
          <p:nvPr/>
        </p:nvSpPr>
        <p:spPr>
          <a:xfrm>
            <a:off x="1243390" y="1164134"/>
            <a:ext cx="485261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①</a:t>
            </a:r>
            <a:r>
              <a:rPr lang="ja-JP" altLang="en-US" sz="2800" b="1" u="sng" dirty="0"/>
              <a:t>電子のうごきの表し方</a:t>
            </a:r>
            <a:endParaRPr lang="en-US" altLang="ja-JP" sz="2800" b="1" u="sng" dirty="0"/>
          </a:p>
          <a:p>
            <a:r>
              <a:rPr lang="ja-JP" altLang="en-US" sz="2800" b="1" dirty="0"/>
              <a:t>　　電荷の計算方法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②</a:t>
            </a:r>
            <a:r>
              <a:rPr kumimoji="1" lang="ja-JP" altLang="en-US" sz="2800" b="1" u="sng" dirty="0">
                <a:solidFill>
                  <a:srgbClr val="C00000"/>
                </a:solidFill>
              </a:rPr>
              <a:t>誘起効果</a:t>
            </a:r>
            <a:endParaRPr kumimoji="1" lang="en-US" altLang="ja-JP" sz="2800" b="1" u="sng" dirty="0">
              <a:solidFill>
                <a:srgbClr val="C00000"/>
              </a:solidFill>
            </a:endParaRPr>
          </a:p>
          <a:p>
            <a:r>
              <a:rPr lang="ja-JP" altLang="en-US" sz="2800" b="1" dirty="0">
                <a:solidFill>
                  <a:srgbClr val="C00000"/>
                </a:solidFill>
              </a:rPr>
              <a:t>　・結合の極性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r>
              <a:rPr kumimoji="1" lang="ja-JP" altLang="en-US" sz="2800" b="1" dirty="0">
                <a:solidFill>
                  <a:srgbClr val="C00000"/>
                </a:solidFill>
              </a:rPr>
              <a:t>　・</a:t>
            </a:r>
            <a:r>
              <a:rPr lang="ja-JP" altLang="en-US" sz="2800" b="1" dirty="0">
                <a:solidFill>
                  <a:srgbClr val="C00000"/>
                </a:solidFill>
              </a:rPr>
              <a:t>誘起効果とは</a:t>
            </a:r>
            <a:endParaRPr kumimoji="1" lang="en-US" altLang="ja-JP" sz="2800" b="1" dirty="0">
              <a:solidFill>
                <a:srgbClr val="C00000"/>
              </a:solidFill>
            </a:endParaRPr>
          </a:p>
          <a:p>
            <a:r>
              <a:rPr lang="ja-JP" altLang="en-US" sz="2800" b="1" dirty="0">
                <a:solidFill>
                  <a:srgbClr val="C00000"/>
                </a:solidFill>
              </a:rPr>
              <a:t>　・水素結合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endParaRPr lang="en-US" altLang="ja-JP" sz="2800" b="1" dirty="0"/>
          </a:p>
          <a:p>
            <a:r>
              <a:rPr lang="ja-JP" altLang="en-US" sz="2800" b="1" dirty="0"/>
              <a:t>③共鳴効果</a:t>
            </a:r>
            <a:endParaRPr lang="en-US" altLang="ja-JP" sz="2800" b="1" dirty="0"/>
          </a:p>
          <a:p>
            <a:r>
              <a:rPr kumimoji="1" lang="ja-JP" altLang="en-US" sz="2800" b="1" dirty="0"/>
              <a:t>　・共鳴効果とは</a:t>
            </a:r>
            <a:endParaRPr kumimoji="1" lang="en-US" altLang="ja-JP" sz="2800" b="1" dirty="0"/>
          </a:p>
          <a:p>
            <a:r>
              <a:rPr lang="ja-JP" altLang="en-US" sz="2800" b="1" dirty="0"/>
              <a:t>　・電子の非局在化と安定性</a:t>
            </a:r>
            <a:endParaRPr lang="en-US" altLang="ja-JP" sz="2800" b="1" dirty="0"/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④共役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720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結合の極性</a:t>
            </a:r>
            <a:endParaRPr kumimoji="1" lang="ja-JP" altLang="en-US" sz="3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037A63-AA34-4BF4-92AD-096C85A8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81" y="1300952"/>
            <a:ext cx="8475381" cy="325976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720D8C6-C0D3-47F0-A1BE-42653D90CCE6}"/>
              </a:ext>
            </a:extLst>
          </p:cNvPr>
          <p:cNvSpPr/>
          <p:nvPr/>
        </p:nvSpPr>
        <p:spPr>
          <a:xfrm>
            <a:off x="9508843" y="1816100"/>
            <a:ext cx="2298700" cy="990600"/>
          </a:xfrm>
          <a:prstGeom prst="wedgeRoundRectCallout">
            <a:avLst>
              <a:gd name="adj1" fmla="val -75529"/>
              <a:gd name="adj2" fmla="val 701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分極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77E47-A29E-4016-A03B-93D3E463FFAC}"/>
              </a:ext>
            </a:extLst>
          </p:cNvPr>
          <p:cNvSpPr txBox="1"/>
          <p:nvPr/>
        </p:nvSpPr>
        <p:spPr>
          <a:xfrm>
            <a:off x="929481" y="4560714"/>
            <a:ext cx="10333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電子を吸引する力の強い原子の方に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結合電子が偏って分布する</a:t>
            </a:r>
            <a:endParaRPr kumimoji="1" lang="en-US" altLang="ja-JP" sz="3600" b="1" dirty="0">
              <a:solidFill>
                <a:srgbClr val="FF0000"/>
              </a:solidFill>
            </a:endParaRPr>
          </a:p>
          <a:p>
            <a:endParaRPr lang="en-US" altLang="ja-JP" sz="2800" b="1" dirty="0"/>
          </a:p>
          <a:p>
            <a:r>
              <a:rPr lang="ja-JP" altLang="en-US" sz="2800" b="1" dirty="0"/>
              <a:t>分極した結合</a:t>
            </a:r>
            <a:endParaRPr lang="en-US" altLang="ja-JP" sz="28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13515E-7131-4F0F-BB96-A3BA13ECC172}"/>
              </a:ext>
            </a:extLst>
          </p:cNvPr>
          <p:cNvSpPr txBox="1"/>
          <p:nvPr/>
        </p:nvSpPr>
        <p:spPr>
          <a:xfrm>
            <a:off x="7374465" y="4883879"/>
            <a:ext cx="2417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600" b="1" dirty="0"/>
              <a:t>→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分極</a:t>
            </a:r>
            <a:endParaRPr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9AF92A-DDB5-4876-B63A-444B5CEB170F}"/>
              </a:ext>
            </a:extLst>
          </p:cNvPr>
          <p:cNvSpPr txBox="1"/>
          <p:nvPr/>
        </p:nvSpPr>
        <p:spPr>
          <a:xfrm>
            <a:off x="7374465" y="5837287"/>
            <a:ext cx="3115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600" b="1" dirty="0"/>
              <a:t>→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極性</a:t>
            </a:r>
            <a:r>
              <a:rPr kumimoji="1" lang="ja-JP" altLang="en-US" sz="3600" b="1" dirty="0"/>
              <a:t>結合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316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B20FE4-6FDC-9015-A80E-D05BE481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8"/>
          <a:stretch/>
        </p:blipFill>
        <p:spPr>
          <a:xfrm>
            <a:off x="0" y="1007330"/>
            <a:ext cx="11055648" cy="57931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6060F3-E935-D325-FAE8-67EA5F2DB5FE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電子を引き付ける力が強い元素は？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D6959C-2C76-892C-B8D8-EE59D11DBD4C}"/>
              </a:ext>
            </a:extLst>
          </p:cNvPr>
          <p:cNvSpPr txBox="1"/>
          <p:nvPr/>
        </p:nvSpPr>
        <p:spPr>
          <a:xfrm>
            <a:off x="9722735" y="1342663"/>
            <a:ext cx="18607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元素表の</a:t>
            </a:r>
            <a:endParaRPr lang="en-US" altLang="ja-JP" b="1" dirty="0"/>
          </a:p>
          <a:p>
            <a:r>
              <a:rPr kumimoji="1" lang="ja-JP" altLang="en-US" b="1" dirty="0"/>
              <a:t>左上の元素ほど</a:t>
            </a:r>
            <a:endParaRPr kumimoji="1" lang="en-US" altLang="ja-JP" b="1" dirty="0"/>
          </a:p>
          <a:p>
            <a:r>
              <a:rPr lang="ja-JP" altLang="en-US" b="1" dirty="0"/>
              <a:t>電子を引き付ける力が強い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6144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5255A9-4148-4FCF-877F-731D6AD2CC0E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分極の表し方</a:t>
            </a:r>
            <a:endParaRPr kumimoji="1" lang="ja-JP" altLang="en-US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4C1D43-8066-4688-9B89-0D026DEBD9AA}"/>
              </a:ext>
            </a:extLst>
          </p:cNvPr>
          <p:cNvSpPr txBox="1"/>
          <p:nvPr/>
        </p:nvSpPr>
        <p:spPr>
          <a:xfrm>
            <a:off x="5702300" y="3726364"/>
            <a:ext cx="5194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電荷：</a:t>
            </a:r>
            <a:endParaRPr kumimoji="1" lang="en-US" altLang="ja-JP" sz="2400" b="1" dirty="0"/>
          </a:p>
          <a:p>
            <a:r>
              <a:rPr lang="ja-JP" altLang="en-US" sz="2400" b="1" dirty="0"/>
              <a:t>電子を引っ張られている方は</a:t>
            </a:r>
            <a:r>
              <a:rPr lang="en-US" altLang="ja-JP" sz="2400" b="1" dirty="0"/>
              <a:t>δ+</a:t>
            </a:r>
          </a:p>
          <a:p>
            <a:r>
              <a:rPr lang="ja-JP" altLang="en-US" sz="2400" b="1" dirty="0"/>
              <a:t>電子を引っ張っている方は</a:t>
            </a:r>
            <a:r>
              <a:rPr lang="en-US" altLang="ja-JP" sz="2400" b="1" dirty="0"/>
              <a:t>δ</a:t>
            </a:r>
            <a:r>
              <a:rPr lang="ja-JP" altLang="en-US" sz="2400" b="1" dirty="0"/>
              <a:t>ー</a:t>
            </a:r>
            <a:endParaRPr lang="en-US" altLang="ja-JP" sz="2400" b="1" dirty="0"/>
          </a:p>
          <a:p>
            <a:endParaRPr kumimoji="1" lang="en-US" altLang="ja-JP" sz="2400" b="1" dirty="0"/>
          </a:p>
          <a:p>
            <a:r>
              <a:rPr kumimoji="1" lang="el-GR" altLang="ja-JP" b="1" dirty="0"/>
              <a:t>δ</a:t>
            </a:r>
            <a:r>
              <a:rPr kumimoji="1" lang="ja-JP" altLang="en-US" b="1" dirty="0"/>
              <a:t>の意味：ちょっとだけ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6E7B62-09D6-46B9-862A-2CABFD7F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4" y="2040979"/>
            <a:ext cx="2091071" cy="646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F6717E0-AAE5-4634-B0E9-74B5F9BA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10" y="1420143"/>
            <a:ext cx="2553298" cy="40005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173028-01DE-4693-9B7C-660BCEDBA2AD}"/>
              </a:ext>
            </a:extLst>
          </p:cNvPr>
          <p:cNvSpPr txBox="1"/>
          <p:nvPr/>
        </p:nvSpPr>
        <p:spPr>
          <a:xfrm>
            <a:off x="5702300" y="1533147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矢印：</a:t>
            </a:r>
            <a:endParaRPr lang="en-US" altLang="ja-JP" sz="2000" b="1" dirty="0"/>
          </a:p>
          <a:p>
            <a:r>
              <a:rPr kumimoji="1" lang="ja-JP" altLang="en-US" sz="2000" b="1" dirty="0"/>
              <a:t>プラスからマイナス方向に矢印</a:t>
            </a:r>
            <a:endParaRPr kumimoji="1" lang="en-US" altLang="ja-JP" sz="2000" b="1" dirty="0"/>
          </a:p>
          <a:p>
            <a:r>
              <a:rPr lang="ja-JP" altLang="en-US" sz="2000" b="1" dirty="0"/>
              <a:t>プラス側に縦棒を描いてプラス記号のようにする</a:t>
            </a:r>
            <a:endParaRPr kumimoji="1" lang="ja-JP" altLang="en-US" sz="2000" b="1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478DEAB-F8AA-4F57-B318-3400F113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4" y="3726364"/>
            <a:ext cx="2091071" cy="64633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EA177B2-47C4-4193-9907-1ACB723B4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7" y="4372695"/>
            <a:ext cx="781050" cy="5143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71E920C-06BD-44D7-AA5B-78748DE05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073" y="4382220"/>
            <a:ext cx="962025" cy="4953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3AB34-0754-4049-9408-005E653833D0}"/>
              </a:ext>
            </a:extLst>
          </p:cNvPr>
          <p:cNvSpPr txBox="1"/>
          <p:nvPr/>
        </p:nvSpPr>
        <p:spPr>
          <a:xfrm>
            <a:off x="393700" y="5742300"/>
            <a:ext cx="114173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原子間の電気陰性度の差によって、電荷に部分的偏りが生まれること</a:t>
            </a:r>
            <a:endParaRPr kumimoji="1" lang="en-US" altLang="ja-JP" sz="2800" b="1" dirty="0"/>
          </a:p>
          <a:p>
            <a:r>
              <a:rPr lang="ja-JP" altLang="en-US" sz="2800" b="1" dirty="0"/>
              <a:t>　　→　</a:t>
            </a:r>
            <a:r>
              <a:rPr lang="ja-JP" altLang="en-US" sz="3200" b="1" dirty="0">
                <a:solidFill>
                  <a:srgbClr val="C00000"/>
                </a:solidFill>
              </a:rPr>
              <a:t>誘起効果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σ</a:t>
            </a:r>
            <a:r>
              <a:rPr lang="ja-JP" altLang="en-US" sz="3200" b="1" dirty="0"/>
              <a:t>結合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76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5255A9-4148-4FCF-877F-731D6AD2CC0E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分極を描いてみよう</a:t>
            </a:r>
            <a:endParaRPr kumimoji="1" lang="ja-JP" altLang="en-US" sz="3600" b="1" dirty="0"/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90C791B1-9B42-44D7-8D41-C349747A6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221"/>
              </p:ext>
            </p:extLst>
          </p:nvPr>
        </p:nvGraphicFramePr>
        <p:xfrm>
          <a:off x="3541479" y="1474834"/>
          <a:ext cx="2079625" cy="188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889811" imgH="808758" progId="ChemDraw.Document.6.0">
                  <p:embed/>
                </p:oleObj>
              </mc:Choice>
              <mc:Fallback>
                <p:oleObj name="CS ChemDraw Drawing" r:id="rId3" imgW="889811" imgH="808758" progId="ChemDraw.Document.6.0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90C791B1-9B42-44D7-8D41-C349747A6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1479" y="1474834"/>
                        <a:ext cx="2079625" cy="188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68751967-39E6-47BB-A774-F756FA5A4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97334"/>
              </p:ext>
            </p:extLst>
          </p:nvPr>
        </p:nvGraphicFramePr>
        <p:xfrm>
          <a:off x="427569" y="1426142"/>
          <a:ext cx="2241647" cy="187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62809" imgH="803000" progId="ChemDraw.Document.6.0">
                  <p:embed/>
                </p:oleObj>
              </mc:Choice>
              <mc:Fallback>
                <p:oleObj name="CS ChemDraw Drawing" r:id="rId5" imgW="962809" imgH="803000" progId="ChemDraw.Document.6.0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68751967-39E6-47BB-A774-F756FA5A4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569" y="1426142"/>
                        <a:ext cx="2241647" cy="1872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365A7381-FF79-46FD-BB56-7582D2ABE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50622"/>
              </p:ext>
            </p:extLst>
          </p:nvPr>
        </p:nvGraphicFramePr>
        <p:xfrm>
          <a:off x="3467660" y="4295775"/>
          <a:ext cx="2227262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953589" imgH="810293" progId="ChemDraw.Document.6.0">
                  <p:embed/>
                </p:oleObj>
              </mc:Choice>
              <mc:Fallback>
                <p:oleObj name="CS ChemDraw Drawing" r:id="rId7" imgW="953589" imgH="810293" progId="ChemDraw.Document.6.0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365A7381-FF79-46FD-BB56-7582D2ABE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7660" y="4295775"/>
                        <a:ext cx="2227262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88FA1B5F-ADAA-4EF7-B100-53609DCDB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64163"/>
              </p:ext>
            </p:extLst>
          </p:nvPr>
        </p:nvGraphicFramePr>
        <p:xfrm>
          <a:off x="774700" y="4464050"/>
          <a:ext cx="15462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714231" imgH="819505" progId="ChemDraw.Document.6.0">
                  <p:embed/>
                </p:oleObj>
              </mc:Choice>
              <mc:Fallback>
                <p:oleObj name="CS ChemDraw Drawing" r:id="rId9" imgW="714231" imgH="819505" progId="ChemDraw.Document.6.0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88FA1B5F-ADAA-4EF7-B100-53609DCDB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700" y="4464050"/>
                        <a:ext cx="1546225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470AE640-7B64-4BA1-89F9-9A5EB62DC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49388"/>
              </p:ext>
            </p:extLst>
          </p:nvPr>
        </p:nvGraphicFramePr>
        <p:xfrm>
          <a:off x="6691837" y="4407299"/>
          <a:ext cx="26844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52989" imgH="691302" progId="ChemDraw.Document.6.0">
                  <p:embed/>
                </p:oleObj>
              </mc:Choice>
              <mc:Fallback>
                <p:oleObj name="CS ChemDraw Drawing" r:id="rId11" imgW="1152989" imgH="691302" progId="ChemDraw.Document.6.0">
                  <p:embed/>
                  <p:pic>
                    <p:nvPicPr>
                      <p:cNvPr id="10" name="オブジェクト 9">
                        <a:extLst>
                          <a:ext uri="{FF2B5EF4-FFF2-40B4-BE49-F238E27FC236}">
                            <a16:creationId xmlns:a16="http://schemas.microsoft.com/office/drawing/2014/main" id="{470AE640-7B64-4BA1-89F9-9A5EB62DC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1837" y="4407299"/>
                        <a:ext cx="2684463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848DF19B-87A1-495E-9AF1-E60EB6D3C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82526"/>
              </p:ext>
            </p:extLst>
          </p:nvPr>
        </p:nvGraphicFramePr>
        <p:xfrm>
          <a:off x="6691838" y="1647426"/>
          <a:ext cx="26844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3" imgW="1151837" imgH="689766" progId="ChemDraw.Document.6.0">
                  <p:embed/>
                </p:oleObj>
              </mc:Choice>
              <mc:Fallback>
                <p:oleObj name="CS ChemDraw Drawing" r:id="rId13" imgW="1151837" imgH="689766" progId="ChemDraw.Document.6.0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848DF19B-87A1-495E-9AF1-E60EB6D3C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91838" y="1647426"/>
                        <a:ext cx="2684463" cy="16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E40C42-17ED-4D4F-A81D-0EE39B766349}"/>
              </a:ext>
            </a:extLst>
          </p:cNvPr>
          <p:cNvCxnSpPr/>
          <p:nvPr/>
        </p:nvCxnSpPr>
        <p:spPr>
          <a:xfrm>
            <a:off x="0" y="3797300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AD0A0A-576E-458A-9264-AAF2B91AD2B2}"/>
              </a:ext>
            </a:extLst>
          </p:cNvPr>
          <p:cNvSpPr txBox="1"/>
          <p:nvPr/>
        </p:nvSpPr>
        <p:spPr>
          <a:xfrm>
            <a:off x="9789580" y="2125878"/>
            <a:ext cx="2057400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C00000"/>
                </a:solidFill>
              </a:rPr>
              <a:t>極性分子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1038F5-518F-4105-8B17-E50181BE0337}"/>
              </a:ext>
            </a:extLst>
          </p:cNvPr>
          <p:cNvSpPr txBox="1"/>
          <p:nvPr/>
        </p:nvSpPr>
        <p:spPr>
          <a:xfrm>
            <a:off x="9639295" y="4715165"/>
            <a:ext cx="235797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C00000"/>
                </a:solidFill>
              </a:rPr>
              <a:t>無極性分子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BB6DF5-F945-4B7D-9449-85105B330949}"/>
              </a:ext>
            </a:extLst>
          </p:cNvPr>
          <p:cNvSpPr/>
          <p:nvPr/>
        </p:nvSpPr>
        <p:spPr>
          <a:xfrm>
            <a:off x="9939865" y="2176678"/>
            <a:ext cx="880535" cy="45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90E134-634F-492E-BC27-2B30FA5D1CF4}"/>
              </a:ext>
            </a:extLst>
          </p:cNvPr>
          <p:cNvSpPr/>
          <p:nvPr/>
        </p:nvSpPr>
        <p:spPr>
          <a:xfrm>
            <a:off x="9809915" y="4771052"/>
            <a:ext cx="1213685" cy="45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9997F5-404F-4047-BFAD-A3B7560A6075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水素結合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5425EADD-849F-4315-AB07-4F3042384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79462"/>
              </p:ext>
            </p:extLst>
          </p:nvPr>
        </p:nvGraphicFramePr>
        <p:xfrm>
          <a:off x="1072187" y="1471935"/>
          <a:ext cx="2297883" cy="101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793761" imgH="350065" progId="ChemDraw.Document.6.0">
                  <p:embed/>
                </p:oleObj>
              </mc:Choice>
              <mc:Fallback>
                <p:oleObj name="CS ChemDraw Drawing" r:id="rId3" imgW="793761" imgH="350065" progId="ChemDraw.Document.6.0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5425EADD-849F-4315-AB07-4F3042384C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2187" y="1471935"/>
                        <a:ext cx="2297883" cy="101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F2408934-F3B8-48E2-B997-583D5881F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183" y="1306629"/>
            <a:ext cx="3369446" cy="21207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367224-E3F8-44DA-9901-3251217A04FB}"/>
              </a:ext>
            </a:extLst>
          </p:cNvPr>
          <p:cNvSpPr txBox="1"/>
          <p:nvPr/>
        </p:nvSpPr>
        <p:spPr>
          <a:xfrm>
            <a:off x="8530165" y="2554521"/>
            <a:ext cx="31496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分子間で分極した部分が</a:t>
            </a:r>
            <a:r>
              <a:rPr lang="ja-JP" altLang="en-US" sz="2800" b="1" dirty="0"/>
              <a:t>引き合って、</a:t>
            </a:r>
            <a:endParaRPr lang="en-US" altLang="ja-JP" sz="2800" b="1" dirty="0"/>
          </a:p>
          <a:p>
            <a:pPr algn="ctr"/>
            <a:r>
              <a:rPr kumimoji="1" lang="ja-JP" altLang="en-US" sz="2800" b="1" dirty="0">
                <a:solidFill>
                  <a:srgbClr val="C00000"/>
                </a:solidFill>
              </a:rPr>
              <a:t>水素結合</a:t>
            </a:r>
            <a:r>
              <a:rPr kumimoji="1" lang="ja-JP" altLang="en-US" sz="2800" b="1" dirty="0"/>
              <a:t>を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形成する</a:t>
            </a: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681B5166-7E76-49CD-8069-0DCA9B880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17541"/>
              </p:ext>
            </p:extLst>
          </p:nvPr>
        </p:nvGraphicFramePr>
        <p:xfrm>
          <a:off x="1072187" y="4370403"/>
          <a:ext cx="2320925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795297" imgH="530088" progId="ChemDraw.Document.6.0">
                  <p:embed/>
                </p:oleObj>
              </mc:Choice>
              <mc:Fallback>
                <p:oleObj name="CS ChemDraw Drawing" r:id="rId6" imgW="795297" imgH="530088" progId="ChemDraw.Document.6.0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681B5166-7E76-49CD-8069-0DCA9B880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2187" y="4370403"/>
                        <a:ext cx="2320925" cy="153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7E0A405D-40CF-4CC4-8ADF-CF9576779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4035871"/>
            <a:ext cx="2720217" cy="19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485340" y="361651"/>
            <a:ext cx="92213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化学反応を電子のうごきを描いて考える</a:t>
            </a:r>
            <a:endParaRPr kumimoji="1" lang="ja-JP" altLang="en-US" sz="36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44CF6-A131-4033-8216-61FE8D0A7D50}"/>
              </a:ext>
            </a:extLst>
          </p:cNvPr>
          <p:cNvSpPr txBox="1"/>
          <p:nvPr/>
        </p:nvSpPr>
        <p:spPr>
          <a:xfrm>
            <a:off x="352709" y="2178671"/>
            <a:ext cx="595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塩化物から塩素イオンが脱離し、</a:t>
            </a:r>
            <a:endParaRPr kumimoji="1" lang="ja-JP" altLang="en-US" sz="24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BE4DDD-F762-4E37-BCEF-6CB7B27E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9" y="1838515"/>
            <a:ext cx="5432520" cy="117459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359DA2C-2002-450F-BC3F-7D8D2FE1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99" y="3252759"/>
            <a:ext cx="5534167" cy="15586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50D468-21D8-4D41-809A-24AB27102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299" y="4926771"/>
            <a:ext cx="5895583" cy="159248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50C2CB-17C0-4E6D-A900-81536D22F3C1}"/>
              </a:ext>
            </a:extLst>
          </p:cNvPr>
          <p:cNvSpPr txBox="1"/>
          <p:nvPr/>
        </p:nvSpPr>
        <p:spPr>
          <a:xfrm>
            <a:off x="352709" y="3584386"/>
            <a:ext cx="595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水がカルボカチオンに反応し、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337499-1DB5-40D5-B945-813A09EED80A}"/>
              </a:ext>
            </a:extLst>
          </p:cNvPr>
          <p:cNvSpPr txBox="1"/>
          <p:nvPr/>
        </p:nvSpPr>
        <p:spPr>
          <a:xfrm>
            <a:off x="352709" y="5139876"/>
            <a:ext cx="595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水素イオンが脱離して、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アルコールができる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2FED33-BA06-46A5-93A1-1D413BBB959A}"/>
              </a:ext>
            </a:extLst>
          </p:cNvPr>
          <p:cNvSpPr txBox="1"/>
          <p:nvPr/>
        </p:nvSpPr>
        <p:spPr>
          <a:xfrm>
            <a:off x="352709" y="1185562"/>
            <a:ext cx="988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u="sng" dirty="0"/>
              <a:t>ハロアルカン</a:t>
            </a:r>
            <a:r>
              <a:rPr lang="en-US" altLang="ja-JP" sz="2000" b="1" u="sng" dirty="0"/>
              <a:t>(</a:t>
            </a:r>
            <a:r>
              <a:rPr lang="ja-JP" altLang="en-US" sz="2000" b="1" u="sng" dirty="0"/>
              <a:t>ハロゲンがついたアルカン</a:t>
            </a:r>
            <a:r>
              <a:rPr lang="en-US" altLang="ja-JP" sz="2000" b="1" u="sng" dirty="0"/>
              <a:t>)</a:t>
            </a:r>
            <a:r>
              <a:rPr kumimoji="1" lang="ja-JP" altLang="en-US" sz="2000" b="1" u="sng" dirty="0"/>
              <a:t>からアルコールができる反応</a:t>
            </a:r>
            <a:r>
              <a:rPr kumimoji="1" lang="en-US" altLang="ja-JP" sz="2000" b="1" u="sng" dirty="0"/>
              <a:t>(Chap 10)</a:t>
            </a:r>
            <a:endParaRPr kumimoji="1" lang="ja-JP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61919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DB2394-D8C7-4946-B775-4F16ECA6B831}"/>
              </a:ext>
            </a:extLst>
          </p:cNvPr>
          <p:cNvSpPr txBox="1"/>
          <p:nvPr/>
        </p:nvSpPr>
        <p:spPr>
          <a:xfrm>
            <a:off x="4290117" y="2233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本日の内容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2F044-C438-4753-B0B4-2F59C280F3AF}"/>
              </a:ext>
            </a:extLst>
          </p:cNvPr>
          <p:cNvSpPr txBox="1"/>
          <p:nvPr/>
        </p:nvSpPr>
        <p:spPr>
          <a:xfrm>
            <a:off x="1243390" y="1164134"/>
            <a:ext cx="485261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①</a:t>
            </a:r>
            <a:r>
              <a:rPr lang="ja-JP" altLang="en-US" sz="2800" b="1" u="sng" dirty="0"/>
              <a:t>電子のうごきの表し方</a:t>
            </a:r>
            <a:endParaRPr lang="en-US" altLang="ja-JP" sz="2800" b="1" u="sng" dirty="0"/>
          </a:p>
          <a:p>
            <a:r>
              <a:rPr lang="ja-JP" altLang="en-US" sz="2800" b="1" dirty="0"/>
              <a:t>　　電荷の計算方法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②</a:t>
            </a:r>
            <a:r>
              <a:rPr kumimoji="1" lang="ja-JP" altLang="en-US" sz="2800" b="1" u="sng" dirty="0"/>
              <a:t>誘起効果</a:t>
            </a:r>
            <a:endParaRPr kumimoji="1" lang="en-US" altLang="ja-JP" sz="2800" b="1" u="sng" dirty="0"/>
          </a:p>
          <a:p>
            <a:r>
              <a:rPr lang="ja-JP" altLang="en-US" sz="2800" b="1" dirty="0"/>
              <a:t>　・結合の極性</a:t>
            </a:r>
            <a:endParaRPr lang="en-US" altLang="ja-JP" sz="2800" b="1" dirty="0"/>
          </a:p>
          <a:p>
            <a:r>
              <a:rPr kumimoji="1" lang="ja-JP" altLang="en-US" sz="2800" b="1" dirty="0"/>
              <a:t>　・</a:t>
            </a:r>
            <a:r>
              <a:rPr lang="ja-JP" altLang="en-US" sz="2800" b="1" dirty="0"/>
              <a:t>誘起効果とは</a:t>
            </a:r>
            <a:endParaRPr kumimoji="1" lang="en-US" altLang="ja-JP" sz="2800" b="1" dirty="0"/>
          </a:p>
          <a:p>
            <a:r>
              <a:rPr lang="ja-JP" altLang="en-US" sz="2800" b="1" dirty="0"/>
              <a:t>　・水素結合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 dirty="0"/>
              <a:t>③</a:t>
            </a:r>
            <a:r>
              <a:rPr lang="ja-JP" altLang="en-US" sz="2800" b="1" dirty="0">
                <a:solidFill>
                  <a:srgbClr val="C00000"/>
                </a:solidFill>
              </a:rPr>
              <a:t>共鳴効果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r>
              <a:rPr kumimoji="1" lang="ja-JP" altLang="en-US" sz="2800" b="1" dirty="0">
                <a:solidFill>
                  <a:srgbClr val="C00000"/>
                </a:solidFill>
              </a:rPr>
              <a:t>　・共鳴効果とは</a:t>
            </a:r>
            <a:endParaRPr kumimoji="1" lang="en-US" altLang="ja-JP" sz="2800" b="1" dirty="0">
              <a:solidFill>
                <a:srgbClr val="C00000"/>
              </a:solidFill>
            </a:endParaRPr>
          </a:p>
          <a:p>
            <a:r>
              <a:rPr lang="ja-JP" altLang="en-US" sz="2800" b="1" dirty="0">
                <a:solidFill>
                  <a:srgbClr val="C00000"/>
                </a:solidFill>
              </a:rPr>
              <a:t>　・電子の非局在化と安定性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④共役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433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共鳴効果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8F6379D-D4C3-4E2C-9AAD-5F069B746210}"/>
              </a:ext>
            </a:extLst>
          </p:cNvPr>
          <p:cNvGrpSpPr/>
          <p:nvPr/>
        </p:nvGrpSpPr>
        <p:grpSpPr>
          <a:xfrm>
            <a:off x="2078002" y="1144588"/>
            <a:ext cx="5884898" cy="1657958"/>
            <a:chOff x="2078002" y="1144588"/>
            <a:chExt cx="7116762" cy="2005012"/>
          </a:xfrm>
        </p:grpSpPr>
        <p:graphicFrame>
          <p:nvGraphicFramePr>
            <p:cNvPr id="3" name="オブジェクト 2">
              <a:extLst>
                <a:ext uri="{FF2B5EF4-FFF2-40B4-BE49-F238E27FC236}">
                  <a16:creationId xmlns:a16="http://schemas.microsoft.com/office/drawing/2014/main" id="{DD93709F-6902-4DAF-B4E1-0C47F8A1DB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020489"/>
                </p:ext>
              </p:extLst>
            </p:nvPr>
          </p:nvGraphicFramePr>
          <p:xfrm>
            <a:off x="2078002" y="1144588"/>
            <a:ext cx="7116762" cy="200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2934917" imgH="827182" progId="ChemDraw.Document.6.0">
                    <p:embed/>
                  </p:oleObj>
                </mc:Choice>
                <mc:Fallback>
                  <p:oleObj name="CS ChemDraw Drawing" r:id="rId2" imgW="2934917" imgH="827182" progId="ChemDraw.Document.6.0">
                    <p:embed/>
                    <p:pic>
                      <p:nvPicPr>
                        <p:cNvPr id="3" name="オブジェクト 2">
                          <a:extLst>
                            <a:ext uri="{FF2B5EF4-FFF2-40B4-BE49-F238E27FC236}">
                              <a16:creationId xmlns:a16="http://schemas.microsoft.com/office/drawing/2014/main" id="{DD93709F-6902-4DAF-B4E1-0C47F8A1DB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78002" y="1144588"/>
                          <a:ext cx="7116762" cy="2005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7CFAE7E-7E55-4D4C-9399-E1D4B259D06A}"/>
                </a:ext>
              </a:extLst>
            </p:cNvPr>
            <p:cNvCxnSpPr>
              <a:cxnSpLocks/>
            </p:cNvCxnSpPr>
            <p:nvPr/>
          </p:nvCxnSpPr>
          <p:spPr>
            <a:xfrm>
              <a:off x="3327364" y="1689894"/>
              <a:ext cx="0" cy="5865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5A89A9-28FF-401E-A3AD-6A6CC6BEA134}"/>
              </a:ext>
            </a:extLst>
          </p:cNvPr>
          <p:cNvSpPr txBox="1"/>
          <p:nvPr/>
        </p:nvSpPr>
        <p:spPr>
          <a:xfrm>
            <a:off x="0" y="5591033"/>
            <a:ext cx="1219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π</a:t>
            </a:r>
            <a:r>
              <a:rPr kumimoji="1" lang="ja-JP" altLang="en-US" sz="2400" b="1" dirty="0"/>
              <a:t>結合を介する電子の移動により起こる分極</a:t>
            </a:r>
            <a:r>
              <a:rPr lang="ja-JP" altLang="en-US" sz="3600" b="1" dirty="0">
                <a:solidFill>
                  <a:srgbClr val="C00000"/>
                </a:solidFill>
              </a:rPr>
              <a:t>→共鳴効果</a:t>
            </a:r>
            <a:endParaRPr lang="en-US" altLang="ja-JP" sz="3600" b="1" dirty="0">
              <a:solidFill>
                <a:srgbClr val="C00000"/>
              </a:solidFill>
            </a:endParaRPr>
          </a:p>
          <a:p>
            <a:pPr algn="ctr"/>
            <a:r>
              <a:rPr lang="ja-JP" altLang="en-US" sz="2400" b="1" dirty="0"/>
              <a:t>分子の形を変えることなく、電子の配置のみが異なる構造</a:t>
            </a:r>
            <a:r>
              <a:rPr kumimoji="1" lang="ja-JP" altLang="en-US" sz="3600" b="1" dirty="0">
                <a:solidFill>
                  <a:srgbClr val="C00000"/>
                </a:solidFill>
              </a:rPr>
              <a:t>→共鳴構造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7A3386-AF4F-478A-AB93-EBDC983658EF}"/>
              </a:ext>
            </a:extLst>
          </p:cNvPr>
          <p:cNvGrpSpPr/>
          <p:nvPr/>
        </p:nvGrpSpPr>
        <p:grpSpPr>
          <a:xfrm>
            <a:off x="9087866" y="1222599"/>
            <a:ext cx="2601859" cy="1944734"/>
            <a:chOff x="3986745" y="4615663"/>
            <a:chExt cx="2601859" cy="1944734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DEEFB8BB-DDF0-4700-9569-783379AD2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745" y="4615663"/>
              <a:ext cx="2601859" cy="1944734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CFEAF4B-2900-42C1-A8A2-D9F9A0A5A2B2}"/>
                </a:ext>
              </a:extLst>
            </p:cNvPr>
            <p:cNvCxnSpPr>
              <a:cxnSpLocks/>
            </p:cNvCxnSpPr>
            <p:nvPr/>
          </p:nvCxnSpPr>
          <p:spPr>
            <a:xfrm>
              <a:off x="5089554" y="5306590"/>
              <a:ext cx="441960" cy="0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5A209EE-2A68-4542-AC6D-7B5D3582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27048" y="6388630"/>
              <a:ext cx="441960" cy="0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327F3AD-6FD6-45FA-B352-96714627A13B}"/>
              </a:ext>
            </a:extLst>
          </p:cNvPr>
          <p:cNvGrpSpPr/>
          <p:nvPr/>
        </p:nvGrpSpPr>
        <p:grpSpPr>
          <a:xfrm>
            <a:off x="2103009" y="3216461"/>
            <a:ext cx="6115050" cy="1677988"/>
            <a:chOff x="2078002" y="3163489"/>
            <a:chExt cx="6115050" cy="1677988"/>
          </a:xfrm>
        </p:grpSpPr>
        <p:graphicFrame>
          <p:nvGraphicFramePr>
            <p:cNvPr id="22" name="オブジェクト 21">
              <a:extLst>
                <a:ext uri="{FF2B5EF4-FFF2-40B4-BE49-F238E27FC236}">
                  <a16:creationId xmlns:a16="http://schemas.microsoft.com/office/drawing/2014/main" id="{E630C44A-3E18-4D9B-8A02-E2C1FB1BBC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252932"/>
                </p:ext>
              </p:extLst>
            </p:nvPr>
          </p:nvGraphicFramePr>
          <p:xfrm>
            <a:off x="2078002" y="3163489"/>
            <a:ext cx="6115050" cy="167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5" imgW="3049409" imgH="836395" progId="ChemDraw.Document.6.0">
                    <p:embed/>
                  </p:oleObj>
                </mc:Choice>
                <mc:Fallback>
                  <p:oleObj name="CS ChemDraw Drawing" r:id="rId5" imgW="3049409" imgH="836395" progId="ChemDraw.Document.6.0">
                    <p:embed/>
                    <p:pic>
                      <p:nvPicPr>
                        <p:cNvPr id="22" name="オブジェクト 21">
                          <a:extLst>
                            <a:ext uri="{FF2B5EF4-FFF2-40B4-BE49-F238E27FC236}">
                              <a16:creationId xmlns:a16="http://schemas.microsoft.com/office/drawing/2014/main" id="{E630C44A-3E18-4D9B-8A02-E2C1FB1BBC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78002" y="3163489"/>
                          <a:ext cx="6115050" cy="1677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0B7F0D6-FA25-43BC-A621-968828E46919}"/>
                </a:ext>
              </a:extLst>
            </p:cNvPr>
            <p:cNvCxnSpPr>
              <a:cxnSpLocks/>
            </p:cNvCxnSpPr>
            <p:nvPr/>
          </p:nvCxnSpPr>
          <p:spPr>
            <a:xfrm>
              <a:off x="7340207" y="3643487"/>
              <a:ext cx="0" cy="485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451D38-51DC-4456-AEA9-7DCDFF3EAB26}"/>
              </a:ext>
            </a:extLst>
          </p:cNvPr>
          <p:cNvSpPr txBox="1"/>
          <p:nvPr/>
        </p:nvSpPr>
        <p:spPr>
          <a:xfrm>
            <a:off x="8836252" y="3540818"/>
            <a:ext cx="3225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ja-JP" sz="1800" b="1" dirty="0"/>
              <a:t>π</a:t>
            </a:r>
            <a:r>
              <a:rPr kumimoji="1" lang="ja-JP" altLang="en-US" sz="1800" b="1" dirty="0"/>
              <a:t>結合はゆるい結合なので、分極の結果、電子が完全に片側の原子に移動する</a:t>
            </a:r>
            <a:endParaRPr kumimoji="1"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30233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40CD39-CCA3-437F-9C60-92573CD285BF}"/>
              </a:ext>
            </a:extLst>
          </p:cNvPr>
          <p:cNvSpPr txBox="1"/>
          <p:nvPr/>
        </p:nvSpPr>
        <p:spPr>
          <a:xfrm>
            <a:off x="4214961" y="3986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本日の目標</a:t>
            </a:r>
            <a:endParaRPr kumimoji="1" lang="ja-JP" altLang="en-US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10B14-3B1B-40FB-A73A-52FDA30959CF}"/>
              </a:ext>
            </a:extLst>
          </p:cNvPr>
          <p:cNvSpPr txBox="1"/>
          <p:nvPr/>
        </p:nvSpPr>
        <p:spPr>
          <a:xfrm>
            <a:off x="1132633" y="1546676"/>
            <a:ext cx="102284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/>
              <a:t>★</a:t>
            </a:r>
            <a:r>
              <a:rPr lang="ja-JP" altLang="en-US" sz="2400" b="1" u="sng" dirty="0"/>
              <a:t>分子の中の</a:t>
            </a:r>
            <a:r>
              <a:rPr lang="ja-JP" altLang="en-US" sz="3600" b="1" u="sng" dirty="0">
                <a:solidFill>
                  <a:srgbClr val="FF0000"/>
                </a:solidFill>
              </a:rPr>
              <a:t>電子の偏り</a:t>
            </a:r>
            <a:r>
              <a:rPr lang="ja-JP" altLang="en-US" sz="2400" b="1" u="sng" dirty="0"/>
              <a:t>が</a:t>
            </a:r>
            <a:r>
              <a:rPr lang="ja-JP" altLang="en-US" sz="3600" b="1" u="sng" dirty="0">
                <a:solidFill>
                  <a:srgbClr val="FF0000"/>
                </a:solidFill>
              </a:rPr>
              <a:t>分子に与える影響</a:t>
            </a:r>
            <a:r>
              <a:rPr lang="ja-JP" altLang="en-US" sz="2400" b="1" u="sng" dirty="0"/>
              <a:t>を理解する</a:t>
            </a:r>
            <a:endParaRPr lang="en-US" altLang="ja-JP" sz="3600" b="1" u="sng" dirty="0"/>
          </a:p>
          <a:p>
            <a:endParaRPr lang="en-US" altLang="ja-JP" sz="2400" b="1" dirty="0"/>
          </a:p>
          <a:p>
            <a:r>
              <a:rPr lang="ja-JP" altLang="en-US" sz="2400" b="1" dirty="0"/>
              <a:t>→</a:t>
            </a:r>
            <a:r>
              <a:rPr lang="ja-JP" altLang="en-US" sz="24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分子の中で電子が偏ることにより、性質や安定性</a:t>
            </a:r>
            <a:r>
              <a:rPr lang="en-US" altLang="ja-JP" sz="24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ja-JP" altLang="en-US" sz="24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反応性が変わる</a:t>
            </a:r>
            <a:endParaRPr lang="en-US" altLang="ja-JP" sz="24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77913" indent="-342900"/>
            <a:endParaRPr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誘起効果とはなにか？</a:t>
            </a:r>
            <a:endParaRPr lang="en-US" altLang="ja-JP" sz="24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endParaRPr lang="en-US" altLang="ja-JP" sz="24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共鳴効果とはなにか？</a:t>
            </a:r>
            <a:endParaRPr lang="en-US" altLang="ja-JP" sz="24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endParaRPr lang="en-US" altLang="ja-JP" sz="24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共役とはどのような構造か？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89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E4843E-3C37-427F-814C-93D28C159E71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酢酸イオンの共鳴構造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878CB2-282B-41DC-BA28-E2A8F7202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39"/>
          <a:stretch/>
        </p:blipFill>
        <p:spPr>
          <a:xfrm>
            <a:off x="334104" y="4181458"/>
            <a:ext cx="11039748" cy="231352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07F474C-5EC0-4E02-BF9C-B02282D7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9" y="1345066"/>
            <a:ext cx="5157925" cy="192398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AFAD67-89F6-492C-BDC2-6B059B778316}"/>
              </a:ext>
            </a:extLst>
          </p:cNvPr>
          <p:cNvSpPr/>
          <p:nvPr/>
        </p:nvSpPr>
        <p:spPr>
          <a:xfrm>
            <a:off x="166834" y="1312627"/>
            <a:ext cx="5438274" cy="19456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6B183B-58B3-41BD-86E5-B2458504BC25}"/>
              </a:ext>
            </a:extLst>
          </p:cNvPr>
          <p:cNvSpPr txBox="1"/>
          <p:nvPr/>
        </p:nvSpPr>
        <p:spPr>
          <a:xfrm>
            <a:off x="6096000" y="1885324"/>
            <a:ext cx="5277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・共鳴構造は両頭矢印　　　であらわす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D35520-6997-4FF8-9718-951390C26C76}"/>
              </a:ext>
            </a:extLst>
          </p:cNvPr>
          <p:cNvCxnSpPr/>
          <p:nvPr/>
        </p:nvCxnSpPr>
        <p:spPr>
          <a:xfrm>
            <a:off x="8847220" y="2053295"/>
            <a:ext cx="5614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93BA50-7CDD-4562-8557-148D11A3884B}"/>
              </a:ext>
            </a:extLst>
          </p:cNvPr>
          <p:cNvSpPr txBox="1"/>
          <p:nvPr/>
        </p:nvSpPr>
        <p:spPr>
          <a:xfrm>
            <a:off x="307009" y="3730184"/>
            <a:ext cx="612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電子の動きを意識すると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A0DD6D-A15E-465A-9AE3-0D3048203BD0}"/>
              </a:ext>
            </a:extLst>
          </p:cNvPr>
          <p:cNvSpPr txBox="1"/>
          <p:nvPr/>
        </p:nvSpPr>
        <p:spPr>
          <a:xfrm>
            <a:off x="1892969" y="1868629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a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346A6F-8DD9-4311-B099-2DEF169B76B0}"/>
              </a:ext>
            </a:extLst>
          </p:cNvPr>
          <p:cNvSpPr txBox="1"/>
          <p:nvPr/>
        </p:nvSpPr>
        <p:spPr>
          <a:xfrm>
            <a:off x="4844715" y="1900060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a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020180-FFBD-4D51-A948-AD89E4EC5F70}"/>
              </a:ext>
            </a:extLst>
          </p:cNvPr>
          <p:cNvSpPr txBox="1"/>
          <p:nvPr/>
        </p:nvSpPr>
        <p:spPr>
          <a:xfrm>
            <a:off x="1892969" y="2563435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33F397-78CF-48A6-B531-F74B5F1AEF71}"/>
              </a:ext>
            </a:extLst>
          </p:cNvPr>
          <p:cNvSpPr txBox="1"/>
          <p:nvPr/>
        </p:nvSpPr>
        <p:spPr>
          <a:xfrm>
            <a:off x="4844715" y="2656710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2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E4843E-3C37-427F-814C-93D28C159E71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共鳴混成体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826D0E-FE02-49C7-BBB4-FBF4971C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3" b="57948"/>
          <a:stretch/>
        </p:blipFill>
        <p:spPr>
          <a:xfrm>
            <a:off x="1154805" y="2114183"/>
            <a:ext cx="4631908" cy="145219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7FC3D0-0F2C-417C-8174-FBC57DC7C959}"/>
              </a:ext>
            </a:extLst>
          </p:cNvPr>
          <p:cNvSpPr txBox="1"/>
          <p:nvPr/>
        </p:nvSpPr>
        <p:spPr>
          <a:xfrm>
            <a:off x="801878" y="1852573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kumimoji="1" lang="ja-JP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A337AA-2FF9-4BB2-9F4D-A09A98BCC0CA}"/>
              </a:ext>
            </a:extLst>
          </p:cNvPr>
          <p:cNvSpPr txBox="1"/>
          <p:nvPr/>
        </p:nvSpPr>
        <p:spPr>
          <a:xfrm>
            <a:off x="3889983" y="1852573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kumimoji="1" lang="ja-JP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6EF49-663F-4681-A8CC-E56EBECF192A}"/>
              </a:ext>
            </a:extLst>
          </p:cNvPr>
          <p:cNvSpPr txBox="1"/>
          <p:nvPr/>
        </p:nvSpPr>
        <p:spPr>
          <a:xfrm>
            <a:off x="659856" y="4905534"/>
            <a:ext cx="1087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X</a:t>
            </a:r>
            <a:r>
              <a:rPr kumimoji="1" lang="ja-JP" altLang="en-US" sz="2800" b="1" dirty="0"/>
              <a:t>と</a:t>
            </a:r>
            <a:r>
              <a:rPr kumimoji="1" lang="en-US" altLang="ja-JP" sz="2800" b="1" dirty="0"/>
              <a:t>Y</a:t>
            </a:r>
            <a:r>
              <a:rPr kumimoji="1" lang="ja-JP" altLang="en-US" sz="2800" b="1" dirty="0"/>
              <a:t>は仮想構造であり、実際は</a:t>
            </a:r>
            <a:r>
              <a:rPr kumimoji="1" lang="ja-JP" altLang="en-US" sz="3600" b="1" dirty="0">
                <a:solidFill>
                  <a:srgbClr val="C00000"/>
                </a:solidFill>
              </a:rPr>
              <a:t>共鳴混成体</a:t>
            </a:r>
            <a:r>
              <a:rPr kumimoji="1" lang="ja-JP" altLang="en-US" sz="2800" b="1" dirty="0"/>
              <a:t>として存在している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BEBE3C6-1DE3-4916-A275-46E92EB00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8" t="15227" r="4962" b="13450"/>
          <a:stretch/>
        </p:blipFill>
        <p:spPr>
          <a:xfrm>
            <a:off x="6655242" y="1852573"/>
            <a:ext cx="4734880" cy="1592063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90F887-B257-47F4-8843-93A89662E870}"/>
              </a:ext>
            </a:extLst>
          </p:cNvPr>
          <p:cNvSpPr txBox="1"/>
          <p:nvPr/>
        </p:nvSpPr>
        <p:spPr>
          <a:xfrm>
            <a:off x="1523772" y="1288821"/>
            <a:ext cx="5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共鳴の説明で出てくる構造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4EFFEA-3145-4439-BDCD-A25C9B3256DD}"/>
              </a:ext>
            </a:extLst>
          </p:cNvPr>
          <p:cNvSpPr txBox="1"/>
          <p:nvPr/>
        </p:nvSpPr>
        <p:spPr>
          <a:xfrm>
            <a:off x="6587150" y="1288821"/>
            <a:ext cx="5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実際の構造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C92AFEA-DCCE-4B88-A129-082FD7A8DF64}"/>
              </a:ext>
            </a:extLst>
          </p:cNvPr>
          <p:cNvSpPr txBox="1"/>
          <p:nvPr/>
        </p:nvSpPr>
        <p:spPr>
          <a:xfrm>
            <a:off x="432909" y="6166111"/>
            <a:ext cx="96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有機化学の反応の説明では、イメージしやすいので左の図がよく使われます。</a:t>
            </a:r>
            <a:endParaRPr kumimoji="1" lang="en-US" altLang="ja-JP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485B6D1-6CA7-4CF2-843D-B11A5D5B3717}"/>
              </a:ext>
            </a:extLst>
          </p:cNvPr>
          <p:cNvSpPr/>
          <p:nvPr/>
        </p:nvSpPr>
        <p:spPr>
          <a:xfrm>
            <a:off x="6655242" y="3705121"/>
            <a:ext cx="4074922" cy="706670"/>
          </a:xfrm>
          <a:prstGeom prst="wedgeRoundRectCallout">
            <a:avLst>
              <a:gd name="adj1" fmla="val 60457"/>
              <a:gd name="adj2" fmla="val -412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965746-E5E5-494D-B226-00F29B2F6FA0}"/>
              </a:ext>
            </a:extLst>
          </p:cNvPr>
          <p:cNvSpPr txBox="1"/>
          <p:nvPr/>
        </p:nvSpPr>
        <p:spPr>
          <a:xfrm>
            <a:off x="7790085" y="3765460"/>
            <a:ext cx="246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共鳴混成体は</a:t>
            </a:r>
            <a:r>
              <a:rPr kumimoji="1" lang="en-US" altLang="ja-JP" b="1" dirty="0"/>
              <a:t>[</a:t>
            </a:r>
            <a:r>
              <a:rPr kumimoji="1" lang="ja-JP" altLang="en-US" b="1" dirty="0"/>
              <a:t>　</a:t>
            </a:r>
            <a:r>
              <a:rPr kumimoji="1" lang="en-US" altLang="ja-JP" b="1" dirty="0"/>
              <a:t>]</a:t>
            </a:r>
            <a:r>
              <a:rPr kumimoji="1" lang="ja-JP" altLang="en-US" b="1" dirty="0"/>
              <a:t>で</a:t>
            </a:r>
            <a:endParaRPr kumimoji="1" lang="en-US" altLang="ja-JP" b="1" dirty="0"/>
          </a:p>
          <a:p>
            <a:r>
              <a:rPr lang="ja-JP" altLang="en-US" b="1" dirty="0"/>
              <a:t>囲んで表す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47161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1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電子の非局在化と安定性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5A9A61-197C-4096-BFD3-FDC442E9D00C}"/>
              </a:ext>
            </a:extLst>
          </p:cNvPr>
          <p:cNvSpPr txBox="1"/>
          <p:nvPr/>
        </p:nvSpPr>
        <p:spPr>
          <a:xfrm>
            <a:off x="971550" y="1219200"/>
            <a:ext cx="9335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Q. </a:t>
            </a:r>
            <a:r>
              <a:rPr kumimoji="1" lang="ja-JP" altLang="en-US" sz="3200" b="1" dirty="0"/>
              <a:t>共鳴効果があると、結局どうなるの？</a:t>
            </a:r>
            <a:endParaRPr kumimoji="1" lang="en-US" altLang="ja-JP" sz="3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4E4DB5-AA96-4556-87E2-8FA91D0291A1}"/>
              </a:ext>
            </a:extLst>
          </p:cNvPr>
          <p:cNvSpPr txBox="1"/>
          <p:nvPr/>
        </p:nvSpPr>
        <p:spPr>
          <a:xfrm>
            <a:off x="2190750" y="2077823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>
                <a:solidFill>
                  <a:srgbClr val="C00000"/>
                </a:solidFill>
              </a:rPr>
              <a:t>共鳴効果あり→分子の安定性</a:t>
            </a:r>
            <a:r>
              <a:rPr kumimoji="1" lang="en-US" altLang="ja-JP" sz="4000" b="1" u="sng" dirty="0">
                <a:solidFill>
                  <a:srgbClr val="C00000"/>
                </a:solidFill>
              </a:rPr>
              <a:t>UP</a:t>
            </a:r>
            <a:endParaRPr kumimoji="1" lang="ja-JP" altLang="en-US" sz="4000" b="1" u="sng" dirty="0">
              <a:solidFill>
                <a:srgbClr val="C0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DD09A4-50CC-4592-A718-0DA217A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60" y="3362979"/>
            <a:ext cx="10363690" cy="30916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EDD0D1-6062-453F-8476-7A4BCD83DBE3}"/>
              </a:ext>
            </a:extLst>
          </p:cNvPr>
          <p:cNvSpPr/>
          <p:nvPr/>
        </p:nvSpPr>
        <p:spPr>
          <a:xfrm>
            <a:off x="7581900" y="4438650"/>
            <a:ext cx="3943350" cy="13906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765BE-A8D0-4BC1-B333-41B7E07037A6}"/>
              </a:ext>
            </a:extLst>
          </p:cNvPr>
          <p:cNvSpPr txBox="1"/>
          <p:nvPr/>
        </p:nvSpPr>
        <p:spPr>
          <a:xfrm>
            <a:off x="7581900" y="40195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C00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1025184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DB2394-D8C7-4946-B775-4F16ECA6B831}"/>
              </a:ext>
            </a:extLst>
          </p:cNvPr>
          <p:cNvSpPr txBox="1"/>
          <p:nvPr/>
        </p:nvSpPr>
        <p:spPr>
          <a:xfrm>
            <a:off x="4290117" y="2233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本日の内容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2F044-C438-4753-B0B4-2F59C280F3AF}"/>
              </a:ext>
            </a:extLst>
          </p:cNvPr>
          <p:cNvSpPr txBox="1"/>
          <p:nvPr/>
        </p:nvSpPr>
        <p:spPr>
          <a:xfrm>
            <a:off x="1243390" y="1164134"/>
            <a:ext cx="485261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①</a:t>
            </a:r>
            <a:r>
              <a:rPr lang="ja-JP" altLang="en-US" sz="2800" b="1" u="sng" dirty="0"/>
              <a:t>電子のうごきの表し方</a:t>
            </a:r>
            <a:endParaRPr lang="en-US" altLang="ja-JP" sz="2800" b="1" u="sng" dirty="0"/>
          </a:p>
          <a:p>
            <a:r>
              <a:rPr lang="ja-JP" altLang="en-US" sz="2800" b="1" dirty="0"/>
              <a:t>　　電荷の計算方法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②</a:t>
            </a:r>
            <a:r>
              <a:rPr kumimoji="1" lang="ja-JP" altLang="en-US" sz="2800" b="1" u="sng" dirty="0"/>
              <a:t>誘起効果</a:t>
            </a:r>
            <a:endParaRPr kumimoji="1" lang="en-US" altLang="ja-JP" sz="2800" b="1" u="sng" dirty="0"/>
          </a:p>
          <a:p>
            <a:r>
              <a:rPr lang="ja-JP" altLang="en-US" sz="2800" b="1" dirty="0"/>
              <a:t>　・結合の極性</a:t>
            </a:r>
            <a:endParaRPr lang="en-US" altLang="ja-JP" sz="2800" b="1" dirty="0"/>
          </a:p>
          <a:p>
            <a:r>
              <a:rPr kumimoji="1" lang="ja-JP" altLang="en-US" sz="2800" b="1" dirty="0"/>
              <a:t>　・</a:t>
            </a:r>
            <a:r>
              <a:rPr lang="ja-JP" altLang="en-US" sz="2800" b="1" dirty="0"/>
              <a:t>誘起効果とは</a:t>
            </a:r>
            <a:endParaRPr kumimoji="1" lang="en-US" altLang="ja-JP" sz="2800" b="1" dirty="0"/>
          </a:p>
          <a:p>
            <a:r>
              <a:rPr lang="ja-JP" altLang="en-US" sz="2800" b="1" dirty="0"/>
              <a:t>　・水素結合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 dirty="0"/>
              <a:t>③共鳴効果</a:t>
            </a:r>
            <a:endParaRPr lang="en-US" altLang="ja-JP" sz="2800" b="1" dirty="0"/>
          </a:p>
          <a:p>
            <a:r>
              <a:rPr kumimoji="1" lang="ja-JP" altLang="en-US" sz="2800" b="1" dirty="0"/>
              <a:t>　・共鳴効果とは</a:t>
            </a:r>
            <a:endParaRPr kumimoji="1" lang="en-US" altLang="ja-JP" sz="2800" b="1" dirty="0"/>
          </a:p>
          <a:p>
            <a:r>
              <a:rPr lang="ja-JP" altLang="en-US" sz="2800" b="1" dirty="0"/>
              <a:t>　・電子の非局在化と安定性</a:t>
            </a:r>
            <a:endParaRPr lang="en-US" altLang="ja-JP" sz="2800" b="1" dirty="0"/>
          </a:p>
          <a:p>
            <a:endParaRPr kumimoji="1" lang="en-US" altLang="ja-JP" sz="2800" b="1" dirty="0"/>
          </a:p>
          <a:p>
            <a:r>
              <a:rPr lang="ja-JP" altLang="en-US" sz="2800" b="1" dirty="0">
                <a:solidFill>
                  <a:srgbClr val="C00000"/>
                </a:solidFill>
              </a:rPr>
              <a:t>④共役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1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共役とは</a:t>
            </a:r>
            <a:endParaRPr kumimoji="1" lang="ja-JP" altLang="en-US" sz="36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EB05672-8EA9-4814-BB29-AF904381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23" y="1473836"/>
            <a:ext cx="3201729" cy="241361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94F26A-E91E-46A2-AD6E-2240A7E85D11}"/>
              </a:ext>
            </a:extLst>
          </p:cNvPr>
          <p:cNvSpPr txBox="1"/>
          <p:nvPr/>
        </p:nvSpPr>
        <p:spPr>
          <a:xfrm>
            <a:off x="5826882" y="1995278"/>
            <a:ext cx="70556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二重結合と単結合が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交互に連なっていること</a:t>
            </a:r>
            <a:endParaRPr kumimoji="1" lang="en-US" altLang="ja-JP" sz="2800" b="1" dirty="0"/>
          </a:p>
          <a:p>
            <a:r>
              <a:rPr lang="ja-JP" altLang="en-US" sz="2800" b="1" dirty="0"/>
              <a:t>→</a:t>
            </a:r>
            <a:r>
              <a:rPr lang="ja-JP" altLang="en-US" sz="3600" b="1" dirty="0">
                <a:solidFill>
                  <a:srgbClr val="C00000"/>
                </a:solidFill>
              </a:rPr>
              <a:t>共役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82F694-4DE5-4262-956D-3CBEAD4CAAAD}"/>
              </a:ext>
            </a:extLst>
          </p:cNvPr>
          <p:cNvSpPr txBox="1"/>
          <p:nvPr/>
        </p:nvSpPr>
        <p:spPr>
          <a:xfrm>
            <a:off x="2247900" y="4937372"/>
            <a:ext cx="941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共役構造があると</a:t>
            </a:r>
            <a:r>
              <a:rPr kumimoji="1" lang="en-US" altLang="ja-JP" sz="3200" b="1" dirty="0"/>
              <a:t>…</a:t>
            </a:r>
            <a:r>
              <a:rPr kumimoji="1" lang="ja-JP" altLang="en-US" sz="3200" b="1" dirty="0">
                <a:solidFill>
                  <a:srgbClr val="C00000"/>
                </a:solidFill>
              </a:rPr>
              <a:t>分子の安定性</a:t>
            </a:r>
            <a:r>
              <a:rPr kumimoji="1" lang="en-US" altLang="ja-JP" sz="3200" b="1" dirty="0">
                <a:solidFill>
                  <a:srgbClr val="C00000"/>
                </a:solidFill>
              </a:rPr>
              <a:t>UP</a:t>
            </a:r>
            <a:endParaRPr kumimoji="1" lang="ja-JP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B6011B0-89C9-4040-B4F0-B231D8FC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843979"/>
            <a:ext cx="6705600" cy="2905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59CCDC2-38CC-45AF-82F8-24167FC0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3749104"/>
            <a:ext cx="5476875" cy="280987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1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共役</a:t>
            </a:r>
          </a:p>
        </p:txBody>
      </p:sp>
    </p:spTree>
    <p:extLst>
      <p:ext uri="{BB962C8B-B14F-4D97-AF65-F5344CB8AC3E}">
        <p14:creationId xmlns:p14="http://schemas.microsoft.com/office/powerpoint/2010/main" val="394286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737D83-F0A1-48BB-9EB4-A5178EFF287B}"/>
              </a:ext>
            </a:extLst>
          </p:cNvPr>
          <p:cNvSpPr txBox="1"/>
          <p:nvPr/>
        </p:nvSpPr>
        <p:spPr>
          <a:xfrm>
            <a:off x="1713902" y="299021"/>
            <a:ext cx="82078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本日のまとめ</a:t>
            </a:r>
            <a:endParaRPr kumimoji="1" lang="en-US" altLang="ja-JP" sz="3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FCF44-2DFC-44BF-8D5D-183CBC3F214D}"/>
              </a:ext>
            </a:extLst>
          </p:cNvPr>
          <p:cNvSpPr txBox="1"/>
          <p:nvPr/>
        </p:nvSpPr>
        <p:spPr>
          <a:xfrm>
            <a:off x="1272190" y="2428520"/>
            <a:ext cx="10678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・結合電子が電気陰性度の高い原子側に偏って分布することを</a:t>
            </a:r>
            <a:r>
              <a:rPr lang="ja-JP" altLang="en-US" b="1" dirty="0">
                <a:solidFill>
                  <a:srgbClr val="C00000"/>
                </a:solidFill>
              </a:rPr>
              <a:t>分極</a:t>
            </a:r>
            <a:r>
              <a:rPr lang="ja-JP" altLang="en-US" b="1" dirty="0"/>
              <a:t>という</a:t>
            </a:r>
            <a:endParaRPr lang="en-US" altLang="ja-JP" b="1" dirty="0"/>
          </a:p>
          <a:p>
            <a:r>
              <a:rPr kumimoji="1" lang="ja-JP" altLang="en-US" b="1" dirty="0"/>
              <a:t>・水やアンモニアでは</a:t>
            </a:r>
            <a:r>
              <a:rPr kumimoji="1" lang="ja-JP" altLang="en-US" b="1" dirty="0">
                <a:solidFill>
                  <a:srgbClr val="C00000"/>
                </a:solidFill>
              </a:rPr>
              <a:t>水素結合</a:t>
            </a:r>
            <a:r>
              <a:rPr kumimoji="1" lang="ja-JP" altLang="en-US" b="1" dirty="0"/>
              <a:t>が起こるため、沸点が</a:t>
            </a:r>
            <a:r>
              <a:rPr kumimoji="1" lang="ja-JP" altLang="en-US" b="1" dirty="0">
                <a:solidFill>
                  <a:srgbClr val="C00000"/>
                </a:solidFill>
              </a:rPr>
              <a:t>高く</a:t>
            </a:r>
            <a:r>
              <a:rPr kumimoji="1" lang="ja-JP" altLang="en-US" b="1" dirty="0"/>
              <a:t>なる</a:t>
            </a:r>
            <a:endParaRPr kumimoji="1" lang="en-US" altLang="ja-JP" b="1" dirty="0"/>
          </a:p>
          <a:p>
            <a:r>
              <a:rPr lang="ja-JP" altLang="en-US" b="1" dirty="0"/>
              <a:t>・水は</a:t>
            </a:r>
            <a:r>
              <a:rPr lang="ja-JP" altLang="en-US" b="1" dirty="0">
                <a:solidFill>
                  <a:srgbClr val="C00000"/>
                </a:solidFill>
              </a:rPr>
              <a:t>極性物質</a:t>
            </a:r>
            <a:r>
              <a:rPr lang="ja-JP" altLang="en-US" b="1" dirty="0"/>
              <a:t>であり、ベンゼンは</a:t>
            </a:r>
            <a:r>
              <a:rPr lang="ja-JP" altLang="en-US" b="1" dirty="0">
                <a:solidFill>
                  <a:srgbClr val="C00000"/>
                </a:solidFill>
              </a:rPr>
              <a:t>無極性物質</a:t>
            </a:r>
            <a:r>
              <a:rPr lang="ja-JP" altLang="en-US" b="1" dirty="0"/>
              <a:t>である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ja-JP" altLang="en-US" sz="1800" b="1" dirty="0"/>
              <a:t>原子間の電気陰性度の差によって、電荷に部分的偏りが生まれることを</a:t>
            </a:r>
            <a:r>
              <a:rPr kumimoji="1" lang="ja-JP" altLang="en-US" sz="1800" b="1" dirty="0">
                <a:solidFill>
                  <a:srgbClr val="C00000"/>
                </a:solidFill>
              </a:rPr>
              <a:t>誘起効果</a:t>
            </a:r>
            <a:r>
              <a:rPr kumimoji="1" lang="ja-JP" altLang="en-US" sz="1800" b="1" dirty="0"/>
              <a:t>という</a:t>
            </a:r>
            <a:endParaRPr kumimoji="1" lang="en-US" altLang="ja-JP" sz="1800" b="1" dirty="0"/>
          </a:p>
          <a:p>
            <a:endParaRPr lang="en-US" altLang="ja-JP" b="1" dirty="0"/>
          </a:p>
          <a:p>
            <a:r>
              <a:rPr kumimoji="1" lang="ja-JP" altLang="en-US" sz="1800" b="1" dirty="0"/>
              <a:t>・</a:t>
            </a:r>
            <a:r>
              <a:rPr lang="ja-JP" altLang="en-US" sz="1800" b="1" dirty="0"/>
              <a:t>分子の形は同じだが、電子の配置のみが異なる構造を</a:t>
            </a:r>
            <a:r>
              <a:rPr lang="ja-JP" altLang="en-US" sz="1800" b="1" dirty="0">
                <a:solidFill>
                  <a:srgbClr val="C00000"/>
                </a:solidFill>
              </a:rPr>
              <a:t>共鳴構造</a:t>
            </a:r>
            <a:r>
              <a:rPr lang="ja-JP" altLang="en-US" sz="1800" b="1" dirty="0"/>
              <a:t>という</a:t>
            </a:r>
            <a:endParaRPr lang="en-US" altLang="ja-JP" sz="1800" b="1" dirty="0"/>
          </a:p>
          <a:p>
            <a:r>
              <a:rPr lang="ja-JP" altLang="en-US" b="1" dirty="0"/>
              <a:t>・共鳴効果は</a:t>
            </a:r>
            <a:r>
              <a:rPr lang="en-US" altLang="ja-JP" b="1" dirty="0">
                <a:solidFill>
                  <a:srgbClr val="C00000"/>
                </a:solidFill>
              </a:rPr>
              <a:t>π</a:t>
            </a:r>
            <a:r>
              <a:rPr lang="ja-JP" altLang="en-US" b="1" dirty="0">
                <a:solidFill>
                  <a:srgbClr val="C00000"/>
                </a:solidFill>
              </a:rPr>
              <a:t>結合</a:t>
            </a:r>
            <a:r>
              <a:rPr lang="ja-JP" altLang="en-US" b="1" dirty="0"/>
              <a:t>をもつ分子で起こる</a:t>
            </a:r>
            <a:endParaRPr lang="en-US" altLang="ja-JP" sz="1800" b="1" dirty="0"/>
          </a:p>
          <a:p>
            <a:r>
              <a:rPr kumimoji="1" lang="ja-JP" altLang="en-US" b="1" dirty="0"/>
              <a:t>・分子は共鳴構造をとれるとき、</a:t>
            </a:r>
            <a:r>
              <a:rPr kumimoji="1" lang="ja-JP" altLang="en-US" b="1" dirty="0">
                <a:solidFill>
                  <a:srgbClr val="C00000"/>
                </a:solidFill>
              </a:rPr>
              <a:t>安定性が高く</a:t>
            </a:r>
            <a:r>
              <a:rPr kumimoji="1" lang="ja-JP" altLang="en-US" b="1" dirty="0"/>
              <a:t>なる</a:t>
            </a:r>
            <a:endParaRPr kumimoji="1" lang="en-US" altLang="ja-JP" b="1" dirty="0"/>
          </a:p>
          <a:p>
            <a:r>
              <a:rPr kumimoji="1" lang="ja-JP" altLang="en-US" sz="1800" b="1" dirty="0"/>
              <a:t>・分子は、電子が</a:t>
            </a:r>
            <a:r>
              <a:rPr kumimoji="1" lang="ja-JP" altLang="en-US" sz="1800" b="1" dirty="0">
                <a:solidFill>
                  <a:srgbClr val="C00000"/>
                </a:solidFill>
              </a:rPr>
              <a:t>非局在化</a:t>
            </a:r>
            <a:r>
              <a:rPr kumimoji="1" lang="ja-JP" altLang="en-US" sz="1800" b="1" dirty="0"/>
              <a:t>しているときに</a:t>
            </a:r>
            <a:r>
              <a:rPr kumimoji="1" lang="ja-JP" altLang="en-US" sz="1800" b="1" dirty="0">
                <a:solidFill>
                  <a:srgbClr val="C00000"/>
                </a:solidFill>
              </a:rPr>
              <a:t>安定性が高く</a:t>
            </a:r>
            <a:r>
              <a:rPr kumimoji="1" lang="ja-JP" altLang="en-US" sz="1800" b="1" dirty="0"/>
              <a:t>なる</a:t>
            </a:r>
            <a:endParaRPr kumimoji="1" lang="en-US" altLang="ja-JP" sz="1800" b="1" dirty="0"/>
          </a:p>
          <a:p>
            <a:endParaRPr lang="en-US" altLang="ja-JP" b="1" dirty="0"/>
          </a:p>
          <a:p>
            <a:r>
              <a:rPr kumimoji="1" lang="ja-JP" altLang="en-US" sz="1800" b="1" dirty="0"/>
              <a:t>・単結合と二重結合が交互に連なることを</a:t>
            </a:r>
            <a:r>
              <a:rPr kumimoji="1" lang="ja-JP" altLang="en-US" sz="1800" b="1" dirty="0">
                <a:solidFill>
                  <a:srgbClr val="C00000"/>
                </a:solidFill>
              </a:rPr>
              <a:t>共役</a:t>
            </a:r>
            <a:r>
              <a:rPr kumimoji="1" lang="ja-JP" altLang="en-US" sz="1800" b="1" dirty="0"/>
              <a:t>という</a:t>
            </a:r>
            <a:endParaRPr kumimoji="1" lang="en-US" altLang="ja-JP" sz="1800" b="1" dirty="0"/>
          </a:p>
          <a:p>
            <a:r>
              <a:rPr lang="ja-JP" altLang="en-US" b="1" dirty="0"/>
              <a:t>・共役構造をもつと</a:t>
            </a:r>
            <a:r>
              <a:rPr lang="ja-JP" altLang="en-US" b="1" dirty="0">
                <a:solidFill>
                  <a:srgbClr val="C00000"/>
                </a:solidFill>
              </a:rPr>
              <a:t>安定性が高く</a:t>
            </a:r>
            <a:r>
              <a:rPr lang="ja-JP" altLang="en-US" b="1" dirty="0"/>
              <a:t>なる</a:t>
            </a:r>
            <a:endParaRPr kumimoji="1" lang="en-US" altLang="ja-JP" sz="1800" b="1" dirty="0"/>
          </a:p>
          <a:p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F7C006-3909-4BAB-BA47-4EB3C999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73" b="49458"/>
          <a:stretch/>
        </p:blipFill>
        <p:spPr>
          <a:xfrm>
            <a:off x="1119047" y="945352"/>
            <a:ext cx="1392909" cy="8368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D874160-BD14-47AB-9E4C-95E6686E9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73" t="60964"/>
          <a:stretch/>
        </p:blipFill>
        <p:spPr>
          <a:xfrm>
            <a:off x="6096000" y="1213038"/>
            <a:ext cx="1392909" cy="64633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125ED-4925-4A82-8770-D488CC76680F}"/>
              </a:ext>
            </a:extLst>
          </p:cNvPr>
          <p:cNvSpPr txBox="1"/>
          <p:nvPr/>
        </p:nvSpPr>
        <p:spPr>
          <a:xfrm>
            <a:off x="2768602" y="1336149"/>
            <a:ext cx="323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電子対のうごき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97EC76-627A-4834-ADBF-0040653D6EC6}"/>
              </a:ext>
            </a:extLst>
          </p:cNvPr>
          <p:cNvSpPr txBox="1"/>
          <p:nvPr/>
        </p:nvSpPr>
        <p:spPr>
          <a:xfrm>
            <a:off x="7689848" y="1336149"/>
            <a:ext cx="323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電子１つのうごき</a:t>
            </a:r>
          </a:p>
        </p:txBody>
      </p:sp>
    </p:spTree>
    <p:extLst>
      <p:ext uri="{BB962C8B-B14F-4D97-AF65-F5344CB8AC3E}">
        <p14:creationId xmlns:p14="http://schemas.microsoft.com/office/powerpoint/2010/main" val="253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03"/>
    </mc:Choice>
    <mc:Fallback xmlns="">
      <p:transition spd="slow" advTm="959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CDDD63-74EE-4441-87AC-0FF40B687D70}"/>
              </a:ext>
            </a:extLst>
          </p:cNvPr>
          <p:cNvSpPr txBox="1"/>
          <p:nvPr/>
        </p:nvSpPr>
        <p:spPr>
          <a:xfrm>
            <a:off x="838200" y="2073708"/>
            <a:ext cx="11353800" cy="365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kumimoji="1" lang="ja-JP" altLang="en-US" sz="2400" b="1" dirty="0"/>
              <a:t>・</a:t>
            </a:r>
            <a:r>
              <a:rPr lang="ja-JP" altLang="en-US" sz="2400" b="1" dirty="0"/>
              <a:t>結合の回転によって変換できるかたちを配座という</a:t>
            </a:r>
            <a:endParaRPr lang="en-US" altLang="ja-JP" sz="2400" b="1" dirty="0"/>
          </a:p>
          <a:p>
            <a:pPr>
              <a:lnSpc>
                <a:spcPts val="3100"/>
              </a:lnSpc>
            </a:pPr>
            <a:r>
              <a:rPr lang="ja-JP" altLang="en-US" sz="2400" b="1" dirty="0"/>
              <a:t>・ねじれ形配座は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安定・不安定</a:t>
            </a:r>
            <a:r>
              <a:rPr lang="en-US" altLang="ja-JP" sz="2400" b="1" dirty="0"/>
              <a:t>)</a:t>
            </a:r>
            <a:r>
              <a:rPr lang="ja-JP" altLang="en-US" sz="2400" b="1" dirty="0"/>
              <a:t>で、重なり型配座は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安定・不安定</a:t>
            </a:r>
            <a:r>
              <a:rPr lang="en-US" altLang="ja-JP" sz="2400" b="1" dirty="0"/>
              <a:t>)</a:t>
            </a:r>
            <a:r>
              <a:rPr lang="ja-JP" altLang="en-US" sz="2400" b="1" dirty="0"/>
              <a:t>である。</a:t>
            </a:r>
            <a:endParaRPr kumimoji="1" lang="ja-JP" altLang="en-US" sz="2400" b="1" dirty="0"/>
          </a:p>
          <a:p>
            <a:pPr>
              <a:lnSpc>
                <a:spcPts val="3100"/>
              </a:lnSpc>
            </a:pPr>
            <a:endParaRPr kumimoji="1" lang="en-US" altLang="ja-JP" sz="2400" b="1" dirty="0"/>
          </a:p>
          <a:p>
            <a:pPr>
              <a:lnSpc>
                <a:spcPts val="3100"/>
              </a:lnSpc>
            </a:pPr>
            <a:r>
              <a:rPr lang="ja-JP" altLang="en-US" sz="2400" b="1" dirty="0"/>
              <a:t>・シクロアルカンについて、ひずみエネルギーが小さいほど、</a:t>
            </a:r>
            <a:endParaRPr lang="en-US" altLang="ja-JP" sz="2400" b="1" dirty="0"/>
          </a:p>
          <a:p>
            <a:pPr>
              <a:lnSpc>
                <a:spcPts val="3100"/>
              </a:lnSpc>
            </a:pPr>
            <a:r>
              <a:rPr lang="ja-JP" altLang="en-US" sz="2400" b="1" dirty="0"/>
              <a:t>　その分子は安定である。</a:t>
            </a:r>
            <a:endParaRPr lang="en-US" altLang="ja-JP" sz="2400" b="1" dirty="0"/>
          </a:p>
          <a:p>
            <a:pPr>
              <a:lnSpc>
                <a:spcPts val="3100"/>
              </a:lnSpc>
            </a:pPr>
            <a:r>
              <a:rPr kumimoji="1" lang="ja-JP" altLang="en-US" sz="2400" b="1" dirty="0"/>
              <a:t>・最もひずみエネルギーが小さいシクロアルカンはシクロヘキサンである。</a:t>
            </a:r>
            <a:endParaRPr kumimoji="1" lang="en-US" altLang="ja-JP" sz="2400" b="1" dirty="0"/>
          </a:p>
          <a:p>
            <a:pPr>
              <a:lnSpc>
                <a:spcPts val="3100"/>
              </a:lnSpc>
            </a:pPr>
            <a:r>
              <a:rPr lang="ja-JP" altLang="en-US" sz="2400" b="1" dirty="0"/>
              <a:t>・シクロヘキサンのいす形配座において、</a:t>
            </a:r>
            <a:endParaRPr lang="en-US" altLang="ja-JP" sz="2400" b="1" dirty="0"/>
          </a:p>
          <a:p>
            <a:pPr>
              <a:lnSpc>
                <a:spcPts val="3100"/>
              </a:lnSpc>
            </a:pPr>
            <a:r>
              <a:rPr lang="en-US" altLang="ja-JP" sz="2400" b="1" dirty="0"/>
              <a:t>   </a:t>
            </a:r>
            <a:r>
              <a:rPr lang="ja-JP" altLang="en-US" sz="2400" b="1" dirty="0"/>
              <a:t>垂直方向の結合を</a:t>
            </a:r>
            <a:r>
              <a:rPr lang="en-US" altLang="ja-JP" sz="2400" b="1" dirty="0"/>
              <a:t>axial, </a:t>
            </a:r>
            <a:r>
              <a:rPr lang="ja-JP" altLang="en-US" sz="2400" b="1" dirty="0"/>
              <a:t>水平方向の結合を</a:t>
            </a:r>
            <a:r>
              <a:rPr lang="en-US" altLang="ja-JP" sz="2400" b="1" dirty="0"/>
              <a:t>equatorial</a:t>
            </a:r>
            <a:r>
              <a:rPr lang="ja-JP" altLang="en-US" sz="2400" b="1" dirty="0"/>
              <a:t>という。</a:t>
            </a:r>
            <a:endParaRPr lang="en-US" altLang="ja-JP" sz="2400" b="1" dirty="0"/>
          </a:p>
          <a:p>
            <a:pPr>
              <a:lnSpc>
                <a:spcPts val="3100"/>
              </a:lnSpc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axial</a:t>
            </a:r>
            <a:r>
              <a:rPr lang="ja-JP" altLang="en-US" sz="2400" b="1" dirty="0"/>
              <a:t>位と</a:t>
            </a:r>
            <a:r>
              <a:rPr lang="en-US" altLang="ja-JP" sz="2400" b="1" dirty="0"/>
              <a:t>equatorial</a:t>
            </a:r>
            <a:r>
              <a:rPr lang="ja-JP" altLang="en-US" sz="2400" b="1" dirty="0"/>
              <a:t>位では、</a:t>
            </a:r>
            <a:r>
              <a:rPr lang="en-US" altLang="ja-JP" sz="2400" b="1" dirty="0"/>
              <a:t>equatorial</a:t>
            </a:r>
            <a:r>
              <a:rPr lang="ja-JP" altLang="en-US" sz="2400" b="1" dirty="0"/>
              <a:t>位の方が安定である。</a:t>
            </a:r>
            <a:endParaRPr lang="en-US" altLang="ja-JP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40CD39-CCA3-437F-9C60-92573CD285BF}"/>
              </a:ext>
            </a:extLst>
          </p:cNvPr>
          <p:cNvSpPr txBox="1"/>
          <p:nvPr/>
        </p:nvSpPr>
        <p:spPr>
          <a:xfrm>
            <a:off x="4214961" y="3986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前回の復習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10B14-3B1B-40FB-A73A-52FDA30959CF}"/>
              </a:ext>
            </a:extLst>
          </p:cNvPr>
          <p:cNvSpPr txBox="1"/>
          <p:nvPr/>
        </p:nvSpPr>
        <p:spPr>
          <a:xfrm>
            <a:off x="1002788" y="1117145"/>
            <a:ext cx="10483579" cy="101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★</a:t>
            </a:r>
            <a:r>
              <a:rPr lang="ja-JP" altLang="en-US" sz="3600" b="1" u="sng" dirty="0"/>
              <a:t>化合物の立体的な形を考える</a:t>
            </a:r>
            <a:endParaRPr lang="en-US" altLang="ja-JP" sz="3600" b="1" dirty="0"/>
          </a:p>
          <a:p>
            <a:pPr>
              <a:lnSpc>
                <a:spcPts val="2880"/>
              </a:lnSpc>
            </a:pPr>
            <a:endParaRPr lang="en-US" altLang="ja-JP" sz="24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2BD964-D28E-4D5E-B0EF-91F3DE2BDAE4}"/>
              </a:ext>
            </a:extLst>
          </p:cNvPr>
          <p:cNvSpPr/>
          <p:nvPr/>
        </p:nvSpPr>
        <p:spPr>
          <a:xfrm>
            <a:off x="6707950" y="2073708"/>
            <a:ext cx="619776" cy="39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67B65F-3D9B-46A7-B51E-E21A76477523}"/>
              </a:ext>
            </a:extLst>
          </p:cNvPr>
          <p:cNvSpPr/>
          <p:nvPr/>
        </p:nvSpPr>
        <p:spPr>
          <a:xfrm>
            <a:off x="7933221" y="3998483"/>
            <a:ext cx="2137705" cy="467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F70094-9F26-438F-BB11-831E72F7396B}"/>
              </a:ext>
            </a:extLst>
          </p:cNvPr>
          <p:cNvSpPr/>
          <p:nvPr/>
        </p:nvSpPr>
        <p:spPr>
          <a:xfrm>
            <a:off x="5165199" y="5255360"/>
            <a:ext cx="1554487" cy="39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7BAD0D-50C0-4943-83F4-73498A9FD417}"/>
              </a:ext>
            </a:extLst>
          </p:cNvPr>
          <p:cNvSpPr/>
          <p:nvPr/>
        </p:nvSpPr>
        <p:spPr>
          <a:xfrm>
            <a:off x="7646862" y="3273195"/>
            <a:ext cx="860950" cy="39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AE77DD-ED46-4D69-BEC8-9847A6D45DC9}"/>
              </a:ext>
            </a:extLst>
          </p:cNvPr>
          <p:cNvSpPr/>
          <p:nvPr/>
        </p:nvSpPr>
        <p:spPr>
          <a:xfrm>
            <a:off x="3642416" y="4899740"/>
            <a:ext cx="691590" cy="39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2C2D22-DA57-4CD9-ADAA-02EBF72EF681}"/>
              </a:ext>
            </a:extLst>
          </p:cNvPr>
          <p:cNvSpPr/>
          <p:nvPr/>
        </p:nvSpPr>
        <p:spPr>
          <a:xfrm>
            <a:off x="6928272" y="4856447"/>
            <a:ext cx="1554487" cy="39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26DE36E-ADD2-47CD-8F6E-05724B8E2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045" y="704688"/>
            <a:ext cx="1095375" cy="1143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85E7A7-5E64-4B60-8A98-1C73B3A77770}"/>
              </a:ext>
            </a:extLst>
          </p:cNvPr>
          <p:cNvSpPr txBox="1"/>
          <p:nvPr/>
        </p:nvSpPr>
        <p:spPr>
          <a:xfrm>
            <a:off x="9534395" y="1830451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Newman</a:t>
            </a:r>
            <a:r>
              <a:rPr kumimoji="1" lang="ja-JP" altLang="en-US" b="1" dirty="0"/>
              <a:t>投影図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361BC0B-9427-420B-964F-2CB35DED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547" y="4775206"/>
            <a:ext cx="1790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E838F7-AF8E-4EE3-9D6B-1F0803E60B89}"/>
              </a:ext>
            </a:extLst>
          </p:cNvPr>
          <p:cNvSpPr txBox="1"/>
          <p:nvPr/>
        </p:nvSpPr>
        <p:spPr>
          <a:xfrm>
            <a:off x="433888" y="1186037"/>
            <a:ext cx="114282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 </a:t>
            </a:r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天然の糖であるグルコースは次に示すような環状の異性体の形で存在する。</a:t>
            </a:r>
          </a:p>
          <a:p>
            <a:pPr algn="just"/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つの異性体のうち、より安定なのはどちらか？</a:t>
            </a:r>
            <a:endParaRPr lang="en-US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2. </a:t>
            </a:r>
            <a: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その理由を答えよ。</a:t>
            </a:r>
            <a:endParaRPr lang="ja-JP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/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D28E1F-1CCC-4BEF-93F2-C5ACE5F8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4E6D00-045B-4D38-94E8-B2EAB0ACCB18}"/>
              </a:ext>
            </a:extLst>
          </p:cNvPr>
          <p:cNvSpPr txBox="1"/>
          <p:nvPr/>
        </p:nvSpPr>
        <p:spPr>
          <a:xfrm>
            <a:off x="4214961" y="39869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小テストの解答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72D3529-19A1-4F0C-9494-34ABF93A15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96" y="3029072"/>
            <a:ext cx="6224685" cy="2269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ED3757-F125-4587-9E5C-CA14FFE98657}"/>
              </a:ext>
            </a:extLst>
          </p:cNvPr>
          <p:cNvSpPr txBox="1"/>
          <p:nvPr/>
        </p:nvSpPr>
        <p:spPr>
          <a:xfrm>
            <a:off x="8392933" y="4859570"/>
            <a:ext cx="23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/>
              <a:t>答え：</a:t>
            </a:r>
            <a:r>
              <a:rPr kumimoji="1" lang="en-US" altLang="ja-JP" sz="2400" b="1" u="sng" dirty="0"/>
              <a:t>B</a:t>
            </a:r>
            <a:endParaRPr kumimoji="1" lang="ja-JP" altLang="en-US" sz="2400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71AF3E-32BE-45AB-AA78-987C7AC6595A}"/>
              </a:ext>
            </a:extLst>
          </p:cNvPr>
          <p:cNvSpPr txBox="1"/>
          <p:nvPr/>
        </p:nvSpPr>
        <p:spPr>
          <a:xfrm>
            <a:off x="1778696" y="5805928"/>
            <a:ext cx="1008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理由：　</a:t>
            </a:r>
            <a:r>
              <a:rPr kumimoji="1" lang="en-US" altLang="ja-JP" sz="2000" b="1" dirty="0"/>
              <a:t>β</a:t>
            </a:r>
            <a:r>
              <a:rPr kumimoji="1" lang="ja-JP" altLang="en-US" sz="2000" b="1" dirty="0"/>
              <a:t>体では全ての置換基が</a:t>
            </a:r>
            <a:r>
              <a:rPr kumimoji="1" lang="en-US" altLang="ja-JP" sz="2000" b="1" dirty="0"/>
              <a:t>equatorial</a:t>
            </a:r>
            <a:r>
              <a:rPr kumimoji="1" lang="ja-JP" altLang="en-US" sz="2000" b="1" dirty="0"/>
              <a:t>位にあるから。</a:t>
            </a:r>
          </a:p>
        </p:txBody>
      </p:sp>
    </p:spTree>
    <p:extLst>
      <p:ext uri="{BB962C8B-B14F-4D97-AF65-F5344CB8AC3E}">
        <p14:creationId xmlns:p14="http://schemas.microsoft.com/office/powerpoint/2010/main" val="11132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E838F7-AF8E-4EE3-9D6B-1F0803E60B89}"/>
              </a:ext>
            </a:extLst>
          </p:cNvPr>
          <p:cNvSpPr txBox="1"/>
          <p:nvPr/>
        </p:nvSpPr>
        <p:spPr>
          <a:xfrm>
            <a:off x="433888" y="1186037"/>
            <a:ext cx="114282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3. </a:t>
            </a:r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次の</a:t>
            </a:r>
            <a:r>
              <a:rPr lang="en-US" altLang="ja-JP" sz="24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ewman</a:t>
            </a:r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投影図のうちもっとも安定な配座と、最も不安定な配座を答えよ。</a:t>
            </a:r>
          </a:p>
          <a:p>
            <a:pPr algn="l"/>
            <a:endParaRPr lang="ja-JP" altLang="ja-JP" sz="4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D28E1F-1CCC-4BEF-93F2-C5ACE5F8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4E6D00-045B-4D38-94E8-B2EAB0ACCB18}"/>
              </a:ext>
            </a:extLst>
          </p:cNvPr>
          <p:cNvSpPr txBox="1"/>
          <p:nvPr/>
        </p:nvSpPr>
        <p:spPr>
          <a:xfrm>
            <a:off x="4214961" y="39869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小テストの解答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ED3757-F125-4587-9E5C-CA14FFE98657}"/>
              </a:ext>
            </a:extLst>
          </p:cNvPr>
          <p:cNvSpPr txBox="1"/>
          <p:nvPr/>
        </p:nvSpPr>
        <p:spPr>
          <a:xfrm>
            <a:off x="4658638" y="5894685"/>
            <a:ext cx="532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/>
              <a:t>安定：</a:t>
            </a:r>
            <a:r>
              <a:rPr kumimoji="1" lang="en-US" altLang="ja-JP" sz="2400" b="1" u="sng" dirty="0"/>
              <a:t>e,   </a:t>
            </a:r>
            <a:r>
              <a:rPr kumimoji="1" lang="ja-JP" altLang="en-US" sz="2400" b="1" u="sng" dirty="0"/>
              <a:t>不安定：</a:t>
            </a:r>
            <a:r>
              <a:rPr kumimoji="1" lang="en-US" altLang="ja-JP" sz="2400" b="1" u="sng" dirty="0"/>
              <a:t>a</a:t>
            </a:r>
            <a:endParaRPr kumimoji="1" lang="ja-JP" altLang="en-US" sz="2400" b="1" u="sng" dirty="0"/>
          </a:p>
        </p:txBody>
      </p:sp>
      <p:pic>
        <p:nvPicPr>
          <p:cNvPr id="15" name="図 14" descr="ダイアグラム, 設計図&#10;&#10;自動的に生成された説明">
            <a:extLst>
              <a:ext uri="{FF2B5EF4-FFF2-40B4-BE49-F238E27FC236}">
                <a16:creationId xmlns:a16="http://schemas.microsoft.com/office/drawing/2014/main" id="{D2544643-A156-4A6A-8250-F33517DC85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20" y="2143835"/>
            <a:ext cx="7957820" cy="30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DB2394-D8C7-4946-B775-4F16ECA6B831}"/>
              </a:ext>
            </a:extLst>
          </p:cNvPr>
          <p:cNvSpPr txBox="1"/>
          <p:nvPr/>
        </p:nvSpPr>
        <p:spPr>
          <a:xfrm>
            <a:off x="4290117" y="2233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本日の内容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2F044-C438-4753-B0B4-2F59C280F3AF}"/>
              </a:ext>
            </a:extLst>
          </p:cNvPr>
          <p:cNvSpPr txBox="1"/>
          <p:nvPr/>
        </p:nvSpPr>
        <p:spPr>
          <a:xfrm>
            <a:off x="1243390" y="1164134"/>
            <a:ext cx="485261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①</a:t>
            </a:r>
            <a:r>
              <a:rPr lang="ja-JP" altLang="en-US" sz="2800" b="1" u="sng" dirty="0">
                <a:solidFill>
                  <a:srgbClr val="C00000"/>
                </a:solidFill>
              </a:rPr>
              <a:t>電子のうごきの表し方</a:t>
            </a:r>
            <a:endParaRPr lang="en-US" altLang="ja-JP" sz="2800" b="1" u="sng" dirty="0">
              <a:solidFill>
                <a:srgbClr val="C00000"/>
              </a:solidFill>
            </a:endParaRPr>
          </a:p>
          <a:p>
            <a:r>
              <a:rPr lang="ja-JP" altLang="en-US" sz="2800" b="1" dirty="0">
                <a:solidFill>
                  <a:srgbClr val="C00000"/>
                </a:solidFill>
              </a:rPr>
              <a:t>　　電荷の計算方法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endParaRPr lang="en-US" altLang="ja-JP" sz="2800" b="1" dirty="0"/>
          </a:p>
          <a:p>
            <a:r>
              <a:rPr kumimoji="1" lang="ja-JP" altLang="en-US" sz="2800" b="1" dirty="0"/>
              <a:t>②</a:t>
            </a:r>
            <a:r>
              <a:rPr kumimoji="1" lang="ja-JP" altLang="en-US" sz="2800" b="1" u="sng" dirty="0"/>
              <a:t>誘起効果</a:t>
            </a:r>
            <a:endParaRPr kumimoji="1" lang="en-US" altLang="ja-JP" sz="2800" b="1" u="sng" dirty="0"/>
          </a:p>
          <a:p>
            <a:r>
              <a:rPr lang="ja-JP" altLang="en-US" sz="2800" b="1" dirty="0"/>
              <a:t>　・結合の極性</a:t>
            </a:r>
            <a:endParaRPr lang="en-US" altLang="ja-JP" sz="2800" b="1" dirty="0"/>
          </a:p>
          <a:p>
            <a:r>
              <a:rPr kumimoji="1" lang="ja-JP" altLang="en-US" sz="2800" b="1" dirty="0"/>
              <a:t>　・水素結合</a:t>
            </a:r>
            <a:endParaRPr kumimoji="1" lang="en-US" altLang="ja-JP" sz="2800" b="1" dirty="0"/>
          </a:p>
          <a:p>
            <a:r>
              <a:rPr lang="ja-JP" altLang="en-US" sz="2800" b="1" dirty="0"/>
              <a:t>　・誘起効果とは</a:t>
            </a:r>
            <a:endParaRPr kumimoji="1"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 dirty="0"/>
              <a:t>③共鳴効果</a:t>
            </a:r>
            <a:endParaRPr lang="en-US" altLang="ja-JP" sz="2800" b="1" dirty="0"/>
          </a:p>
          <a:p>
            <a:r>
              <a:rPr kumimoji="1" lang="ja-JP" altLang="en-US" sz="2800" b="1" dirty="0"/>
              <a:t>　・共鳴効果とは</a:t>
            </a:r>
            <a:endParaRPr kumimoji="1" lang="en-US" altLang="ja-JP" sz="2800" b="1" dirty="0"/>
          </a:p>
          <a:p>
            <a:r>
              <a:rPr lang="ja-JP" altLang="en-US" sz="2800" b="1" dirty="0"/>
              <a:t>　・電子の非局在化と安定性</a:t>
            </a:r>
            <a:endParaRPr lang="en-US" altLang="ja-JP" sz="2800" b="1" dirty="0"/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④共役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086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①電子のうごきの表し方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2D9A83-E6B8-48A8-84A8-3E3200EAB32F}"/>
              </a:ext>
            </a:extLst>
          </p:cNvPr>
          <p:cNvSpPr txBox="1"/>
          <p:nvPr/>
        </p:nvSpPr>
        <p:spPr>
          <a:xfrm>
            <a:off x="3849303" y="3131310"/>
            <a:ext cx="183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7888" indent="-2147888"/>
            <a:r>
              <a:rPr kumimoji="1" lang="ja-JP" altLang="en-US" sz="2000" b="1" dirty="0"/>
              <a:t>電子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対</a:t>
            </a:r>
            <a:r>
              <a:rPr kumimoji="1" lang="en-US" altLang="ja-JP" sz="2000" b="1" dirty="0"/>
              <a:t>(</a:t>
            </a:r>
            <a:r>
              <a:rPr kumimoji="1" lang="en-US" altLang="ja-JP" sz="2000" b="1" dirty="0">
                <a:solidFill>
                  <a:srgbClr val="C00000"/>
                </a:solidFill>
              </a:rPr>
              <a:t>2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つ</a:t>
            </a:r>
            <a:r>
              <a:rPr kumimoji="1" lang="en-US" altLang="ja-JP" sz="2000" b="1" dirty="0"/>
              <a:t>)</a:t>
            </a:r>
          </a:p>
          <a:p>
            <a:pPr marL="2147888" indent="-2147888"/>
            <a:r>
              <a:rPr kumimoji="1" lang="ja-JP" altLang="en-US" sz="2000" b="1" dirty="0"/>
              <a:t>が移動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C6F35E-2BB4-40E7-89EB-28D4F81B8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8"/>
          <a:stretch/>
        </p:blipFill>
        <p:spPr>
          <a:xfrm>
            <a:off x="1009797" y="1084811"/>
            <a:ext cx="5679012" cy="836837"/>
          </a:xfrm>
          <a:prstGeom prst="rect">
            <a:avLst/>
          </a:prstGeom>
        </p:spPr>
      </p:pic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89C0343E-CB9A-413E-8FC2-C758F11FB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83825"/>
              </p:ext>
            </p:extLst>
          </p:nvPr>
        </p:nvGraphicFramePr>
        <p:xfrm>
          <a:off x="1491905" y="2114117"/>
          <a:ext cx="1652128" cy="129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822576" imgH="662514" progId="ChemDraw.Document.6.0">
                  <p:embed/>
                </p:oleObj>
              </mc:Choice>
              <mc:Fallback>
                <p:oleObj name="CS ChemDraw Drawing" r:id="rId4" imgW="822576" imgH="662514" progId="ChemDraw.Document.6.0">
                  <p:embed/>
                  <p:pic>
                    <p:nvPicPr>
                      <p:cNvPr id="13" name="オブジェクト 12">
                        <a:extLst>
                          <a:ext uri="{FF2B5EF4-FFF2-40B4-BE49-F238E27FC236}">
                            <a16:creationId xmlns:a16="http://schemas.microsoft.com/office/drawing/2014/main" id="{89C0343E-CB9A-413E-8FC2-C758F11FB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1905" y="2114117"/>
                        <a:ext cx="1652128" cy="1295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CAE33FD-1F5F-42DB-B172-429234B2B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448753"/>
              </p:ext>
            </p:extLst>
          </p:nvPr>
        </p:nvGraphicFramePr>
        <p:xfrm>
          <a:off x="1451041" y="5098391"/>
          <a:ext cx="1692992" cy="117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822576" imgH="571159" progId="ChemDraw.Document.6.0">
                  <p:embed/>
                </p:oleObj>
              </mc:Choice>
              <mc:Fallback>
                <p:oleObj name="CS ChemDraw Drawing" r:id="rId6" imgW="822576" imgH="571159" progId="ChemDraw.Document.6.0">
                  <p:embed/>
                  <p:pic>
                    <p:nvPicPr>
                      <p:cNvPr id="14" name="オブジェクト 13">
                        <a:extLst>
                          <a:ext uri="{FF2B5EF4-FFF2-40B4-BE49-F238E27FC236}">
                            <a16:creationId xmlns:a16="http://schemas.microsoft.com/office/drawing/2014/main" id="{ACAE33FD-1F5F-42DB-B172-429234B2B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1041" y="5098391"/>
                        <a:ext cx="1692992" cy="117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8E87F114-47B2-44E6-A921-996B02FFA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64"/>
          <a:stretch/>
        </p:blipFill>
        <p:spPr>
          <a:xfrm>
            <a:off x="1009797" y="4162919"/>
            <a:ext cx="5679012" cy="64633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4F84D0-CB96-435F-8590-295DBF02150C}"/>
              </a:ext>
            </a:extLst>
          </p:cNvPr>
          <p:cNvSpPr txBox="1"/>
          <p:nvPr/>
        </p:nvSpPr>
        <p:spPr>
          <a:xfrm>
            <a:off x="3849303" y="5686689"/>
            <a:ext cx="183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7888" indent="-2147888"/>
            <a:r>
              <a:rPr kumimoji="1" lang="ja-JP" altLang="en-US" sz="2000" b="1" dirty="0"/>
              <a:t>電子</a:t>
            </a:r>
            <a:r>
              <a:rPr kumimoji="1" lang="en-US" altLang="ja-JP" sz="2000" b="1" dirty="0"/>
              <a:t>(</a:t>
            </a:r>
            <a:r>
              <a:rPr kumimoji="1" lang="en-US" altLang="ja-JP" sz="2000" b="1" dirty="0">
                <a:solidFill>
                  <a:srgbClr val="C00000"/>
                </a:solidFill>
              </a:rPr>
              <a:t>1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つ</a:t>
            </a:r>
            <a:r>
              <a:rPr kumimoji="1" lang="en-US" altLang="ja-JP" sz="2000" b="1" dirty="0"/>
              <a:t>)</a:t>
            </a:r>
          </a:p>
          <a:p>
            <a:pPr marL="2147888" indent="-2147888"/>
            <a:r>
              <a:rPr kumimoji="1" lang="ja-JP" altLang="en-US" sz="2000" b="1" dirty="0"/>
              <a:t>がそれぞれ</a:t>
            </a:r>
            <a:endParaRPr kumimoji="1" lang="en-US" altLang="ja-JP" sz="2000" b="1" dirty="0"/>
          </a:p>
          <a:p>
            <a:pPr marL="2147888" indent="-2147888"/>
            <a:r>
              <a:rPr lang="ja-JP" altLang="en-US" sz="2000" b="1" dirty="0"/>
              <a:t>移動</a:t>
            </a:r>
            <a:endParaRPr kumimoji="1" lang="ja-JP" altLang="en-US" sz="2000" b="1" dirty="0"/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2A9219C3-D4B1-454C-AE67-9622CCC9E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50901"/>
              </p:ext>
            </p:extLst>
          </p:nvPr>
        </p:nvGraphicFramePr>
        <p:xfrm>
          <a:off x="5848326" y="2505400"/>
          <a:ext cx="19669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977793" imgH="432591" progId="ChemDraw.Document.6.0">
                  <p:embed/>
                </p:oleObj>
              </mc:Choice>
              <mc:Fallback>
                <p:oleObj name="CS ChemDraw Drawing" r:id="rId8" imgW="977793" imgH="432591" progId="ChemDraw.Document.6.0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2A9219C3-D4B1-454C-AE67-9622CCC9E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8326" y="2505400"/>
                        <a:ext cx="1966912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矢印: 右 3">
            <a:extLst>
              <a:ext uri="{FF2B5EF4-FFF2-40B4-BE49-F238E27FC236}">
                <a16:creationId xmlns:a16="http://schemas.microsoft.com/office/drawing/2014/main" id="{76C0A82F-954A-4E84-97BE-121912FDB1B4}"/>
              </a:ext>
            </a:extLst>
          </p:cNvPr>
          <p:cNvSpPr/>
          <p:nvPr/>
        </p:nvSpPr>
        <p:spPr>
          <a:xfrm>
            <a:off x="3721134" y="2823533"/>
            <a:ext cx="1838743" cy="29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7EEFD16A-0871-46A5-9E8D-733DF5B13DA9}"/>
              </a:ext>
            </a:extLst>
          </p:cNvPr>
          <p:cNvSpPr/>
          <p:nvPr/>
        </p:nvSpPr>
        <p:spPr>
          <a:xfrm>
            <a:off x="3721134" y="5371228"/>
            <a:ext cx="1838743" cy="29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1ADF5FC4-3C82-4DDC-9F50-284A9979B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12237"/>
              </p:ext>
            </p:extLst>
          </p:nvPr>
        </p:nvGraphicFramePr>
        <p:xfrm>
          <a:off x="5713413" y="5162550"/>
          <a:ext cx="22399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089212" imgH="431056" progId="ChemDraw.Document.6.0">
                  <p:embed/>
                </p:oleObj>
              </mc:Choice>
              <mc:Fallback>
                <p:oleObj name="CS ChemDraw Drawing" r:id="rId10" imgW="1089212" imgH="431056" progId="ChemDraw.Document.6.0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1ADF5FC4-3C82-4DDC-9F50-284A9979B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3413" y="5162550"/>
                        <a:ext cx="2239962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2129D2-C162-49FF-B010-F02F4B719172}"/>
              </a:ext>
            </a:extLst>
          </p:cNvPr>
          <p:cNvSpPr txBox="1"/>
          <p:nvPr/>
        </p:nvSpPr>
        <p:spPr>
          <a:xfrm>
            <a:off x="6250488" y="6077244"/>
            <a:ext cx="121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ラジカル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CE9965-A21D-439E-B22A-4E5405E2809E}"/>
              </a:ext>
            </a:extLst>
          </p:cNvPr>
          <p:cNvSpPr txBox="1"/>
          <p:nvPr/>
        </p:nvSpPr>
        <p:spPr>
          <a:xfrm>
            <a:off x="6224270" y="3335184"/>
            <a:ext cx="121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イオン</a:t>
            </a:r>
          </a:p>
        </p:txBody>
      </p:sp>
    </p:spTree>
    <p:extLst>
      <p:ext uri="{BB962C8B-B14F-4D97-AF65-F5344CB8AC3E}">
        <p14:creationId xmlns:p14="http://schemas.microsoft.com/office/powerpoint/2010/main" val="126516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電荷の数え方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FE35399-AB58-4A36-B9FB-BE7C0CA7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98" y="1264673"/>
            <a:ext cx="4884368" cy="23520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D8AB384-0B6A-48FC-8FBC-CA384E422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10" y="4095251"/>
            <a:ext cx="5072856" cy="246372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44CF6-A131-4033-8216-61FE8D0A7D50}"/>
              </a:ext>
            </a:extLst>
          </p:cNvPr>
          <p:cNvSpPr txBox="1"/>
          <p:nvPr/>
        </p:nvSpPr>
        <p:spPr>
          <a:xfrm>
            <a:off x="893510" y="108305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塩化水素</a:t>
            </a:r>
            <a:r>
              <a:rPr kumimoji="1" lang="ja-JP" altLang="en-US" b="1" u="sng" dirty="0"/>
              <a:t>→水素イオン＋塩化物イオン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089F35-6AE5-483D-A0FE-008BBBECF75F}"/>
              </a:ext>
            </a:extLst>
          </p:cNvPr>
          <p:cNvSpPr txBox="1"/>
          <p:nvPr/>
        </p:nvSpPr>
        <p:spPr>
          <a:xfrm>
            <a:off x="893510" y="369186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水素イオン＋塩化物イオン→塩化水素</a:t>
            </a:r>
          </a:p>
        </p:txBody>
      </p:sp>
    </p:spTree>
    <p:extLst>
      <p:ext uri="{BB962C8B-B14F-4D97-AF65-F5344CB8AC3E}">
        <p14:creationId xmlns:p14="http://schemas.microsoft.com/office/powerpoint/2010/main" val="410120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/>
              <a:t>Q. </a:t>
            </a:r>
            <a:r>
              <a:rPr kumimoji="1" lang="ja-JP" altLang="en-US" sz="3600" b="1" dirty="0"/>
              <a:t>電子の動きを描いてみよう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44CF6-A131-4033-8216-61FE8D0A7D50}"/>
              </a:ext>
            </a:extLst>
          </p:cNvPr>
          <p:cNvSpPr txBox="1"/>
          <p:nvPr/>
        </p:nvSpPr>
        <p:spPr>
          <a:xfrm>
            <a:off x="893510" y="1383676"/>
            <a:ext cx="595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フッ化水素→水素イオン＋フッ化物イオン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71DB17-7AC7-4911-B661-C653DA3C64A6}"/>
              </a:ext>
            </a:extLst>
          </p:cNvPr>
          <p:cNvSpPr txBox="1"/>
          <p:nvPr/>
        </p:nvSpPr>
        <p:spPr>
          <a:xfrm>
            <a:off x="893510" y="3715605"/>
            <a:ext cx="595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水素イオン＋フッ化物イオン</a:t>
            </a:r>
            <a:r>
              <a:rPr lang="ja-JP" altLang="en-US" sz="2000" b="1" u="sng" dirty="0"/>
              <a:t>→フッ化水素</a:t>
            </a:r>
            <a:endParaRPr kumimoji="1" lang="ja-JP" altLang="en-US" sz="2000" b="1" u="sng" dirty="0"/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F4599FEF-2D3A-4B61-9862-55C38D907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18532"/>
              </p:ext>
            </p:extLst>
          </p:nvPr>
        </p:nvGraphicFramePr>
        <p:xfrm>
          <a:off x="1627188" y="2170113"/>
          <a:ext cx="13811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686953" imgH="607624" progId="ChemDraw.Document.6.0">
                  <p:embed/>
                </p:oleObj>
              </mc:Choice>
              <mc:Fallback>
                <p:oleObj name="CS ChemDraw Drawing" r:id="rId3" imgW="686953" imgH="607624" progId="ChemDraw.Document.6.0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F4599FEF-2D3A-4B61-9862-55C38D907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7188" y="2170113"/>
                        <a:ext cx="1381125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DDD7C70F-F9C2-4F4D-AB2F-14A9929D360A}"/>
              </a:ext>
            </a:extLst>
          </p:cNvPr>
          <p:cNvSpPr/>
          <p:nvPr/>
        </p:nvSpPr>
        <p:spPr>
          <a:xfrm>
            <a:off x="3721134" y="2823533"/>
            <a:ext cx="1838743" cy="29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F00F8176-C49F-4E8F-BB71-5871272FD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80375"/>
              </p:ext>
            </p:extLst>
          </p:nvPr>
        </p:nvGraphicFramePr>
        <p:xfrm>
          <a:off x="6272698" y="2478088"/>
          <a:ext cx="21907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091133" imgH="451016" progId="ChemDraw.Document.6.0">
                  <p:embed/>
                </p:oleObj>
              </mc:Choice>
              <mc:Fallback>
                <p:oleObj name="CS ChemDraw Drawing" r:id="rId5" imgW="1091133" imgH="451016" progId="ChemDraw.Document.6.0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F00F8176-C49F-4E8F-BB71-5871272FDB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2698" y="2478088"/>
                        <a:ext cx="2190750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矢印: 右 8">
            <a:extLst>
              <a:ext uri="{FF2B5EF4-FFF2-40B4-BE49-F238E27FC236}">
                <a16:creationId xmlns:a16="http://schemas.microsoft.com/office/drawing/2014/main" id="{D120E2E4-E4C8-4231-B752-EE43E086016C}"/>
              </a:ext>
            </a:extLst>
          </p:cNvPr>
          <p:cNvSpPr/>
          <p:nvPr/>
        </p:nvSpPr>
        <p:spPr>
          <a:xfrm>
            <a:off x="3794558" y="5266182"/>
            <a:ext cx="1838743" cy="29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15B3ABF9-8509-4731-9DA3-DB8D461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74568"/>
              </p:ext>
            </p:extLst>
          </p:nvPr>
        </p:nvGraphicFramePr>
        <p:xfrm>
          <a:off x="1295799" y="4634357"/>
          <a:ext cx="21907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1090749" imgH="649079" progId="ChemDraw.Document.6.0">
                  <p:embed/>
                </p:oleObj>
              </mc:Choice>
              <mc:Fallback>
                <p:oleObj name="CS ChemDraw Drawing" r:id="rId7" imgW="1090749" imgH="649079" progId="ChemDraw.Document.6.0">
                  <p:embed/>
                  <p:pic>
                    <p:nvPicPr>
                      <p:cNvPr id="10" name="オブジェクト 9">
                        <a:extLst>
                          <a:ext uri="{FF2B5EF4-FFF2-40B4-BE49-F238E27FC236}">
                            <a16:creationId xmlns:a16="http://schemas.microsoft.com/office/drawing/2014/main" id="{15B3ABF9-8509-4731-9DA3-DB8D4614F7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799" y="4634357"/>
                        <a:ext cx="219075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E6C74530-7651-4857-BE16-46BC4F210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9980"/>
              </p:ext>
            </p:extLst>
          </p:nvPr>
        </p:nvGraphicFramePr>
        <p:xfrm>
          <a:off x="6272698" y="5051869"/>
          <a:ext cx="13049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648917" imgH="433743" progId="ChemDraw.Document.6.0">
                  <p:embed/>
                </p:oleObj>
              </mc:Choice>
              <mc:Fallback>
                <p:oleObj name="CS ChemDraw Drawing" r:id="rId9" imgW="648917" imgH="433743" progId="ChemDraw.Document.6.0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E6C74530-7651-4857-BE16-46BC4F210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698" y="5051869"/>
                        <a:ext cx="130492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09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10722</TotalTime>
  <Words>1682</Words>
  <Application>Microsoft Office PowerPoint</Application>
  <PresentationFormat>ワイド画面</PresentationFormat>
  <Paragraphs>252</Paragraphs>
  <Slides>26</Slides>
  <Notes>17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游ゴシック Light</vt:lpstr>
      <vt:lpstr>游明朝</vt:lpstr>
      <vt:lpstr>Arial</vt:lpstr>
      <vt:lpstr>Office テーマ</vt:lpstr>
      <vt:lpstr>CS ChemDraw Drawing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小川 慶子</dc:creator>
  <cp:lastModifiedBy>keisuke.719s@gmail.com</cp:lastModifiedBy>
  <cp:revision>108</cp:revision>
  <dcterms:created xsi:type="dcterms:W3CDTF">2021-09-14T07:56:44Z</dcterms:created>
  <dcterms:modified xsi:type="dcterms:W3CDTF">2023-01-06T04:40:46Z</dcterms:modified>
</cp:coreProperties>
</file>