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56" r:id="rId3"/>
    <p:sldId id="416" r:id="rId4"/>
    <p:sldId id="268" r:id="rId5"/>
    <p:sldId id="417" r:id="rId6"/>
    <p:sldId id="432" r:id="rId7"/>
    <p:sldId id="380" r:id="rId8"/>
    <p:sldId id="418" r:id="rId9"/>
    <p:sldId id="379" r:id="rId10"/>
    <p:sldId id="419" r:id="rId11"/>
    <p:sldId id="427" r:id="rId12"/>
    <p:sldId id="435" r:id="rId13"/>
    <p:sldId id="436" r:id="rId14"/>
    <p:sldId id="401" r:id="rId15"/>
    <p:sldId id="332" r:id="rId16"/>
    <p:sldId id="437" r:id="rId17"/>
    <p:sldId id="400" r:id="rId18"/>
    <p:sldId id="420" r:id="rId19"/>
    <p:sldId id="421" r:id="rId20"/>
    <p:sldId id="333" r:id="rId21"/>
    <p:sldId id="403" r:id="rId22"/>
    <p:sldId id="404" r:id="rId23"/>
    <p:sldId id="434" r:id="rId24"/>
    <p:sldId id="415" r:id="rId25"/>
  </p:sldIdLst>
  <p:sldSz cx="12192000" cy="6858000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小川 慶子" initials="小川" lastIdx="1" clrIdx="0">
    <p:extLst>
      <p:ext uri="{19B8F6BF-5375-455C-9EA6-DF929625EA0E}">
        <p15:presenceInfo xmlns:p15="http://schemas.microsoft.com/office/powerpoint/2012/main" userId="1e8244dc58e88c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F33CC"/>
    <a:srgbClr val="FFC625"/>
    <a:srgbClr val="8BD3FF"/>
    <a:srgbClr val="AFE1FF"/>
    <a:srgbClr val="FF9999"/>
    <a:srgbClr val="FFCCFF"/>
    <a:srgbClr val="FFE5F8"/>
    <a:srgbClr val="E2F0D9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7" autoAdjust="0"/>
    <p:restoredTop sz="74452" autoAdjust="0"/>
  </p:normalViewPr>
  <p:slideViewPr>
    <p:cSldViewPr snapToGrid="0">
      <p:cViewPr varScale="1">
        <p:scale>
          <a:sx n="81" d="100"/>
          <a:sy n="81" d="100"/>
        </p:scale>
        <p:origin x="14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07:20:40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2139 4778 24575,'7'-1'0,"0"0"0,1 0 0,-1-1 0,0 0 0,0-1 0,11-4 0,21-7 0,22 4 0,1 2 0,-1 3 0,1 3 0,62 6 0,120-5 0,-220-2 0,1 0 0,-1-2 0,0 0 0,0-2 0,-1-1 0,0-1 0,0 0 0,-1-2 0,0-1 0,-1 0 0,-1-2 0,0 0 0,0-1 0,-2-1 0,0-1 0,19-24 0,125-120 0,-47 49 0,-96 91 0,-2 0 0,-1-1 0,-1 0 0,0-1 0,12-28 0,50-132 0,-47 105 0,-19 46 0,-2-1 0,-1 0 0,6-59 0,10-41 0,29-23 0,-9 36 0,-36 92 0,-2 0 0,-1 0 0,2-57 0,-9-91 0,-1 77 0,4-148 0,-5-173 0,0 360 0,-3 1 0,-2 0 0,-3 0 0,-3 1 0,-2 1 0,-3 0 0,-48-98 0,62 144 0,-9-19 0,-1 1 0,-1 1 0,-41-51 0,30 44 0,2-1 0,1-1 0,-26-54 0,29 50 0,-2 0 0,-53-67 0,-64-76 0,116 150 0,-1 1 0,-2 0 0,-1 3 0,-1 0 0,-47-34 0,19 21 0,-2 4 0,-90-45 0,76 46 0,-1 4 0,-131-39 0,135 49 0,2-2 0,-97-51 0,150 70 0,-7-2 0,0 1 0,-1 1 0,1 1 0,-1 1 0,-33-2 0,-32-7 0,-32-18 0,75 19 0,0 1 0,-1 3 0,-52-4 0,-262 11 0,179 5 0,137-2 0,1 1 0,-1 2 0,1 3 0,-55 14 0,70-12 0,0 1 0,2 1 0,-1 1 0,1 1 0,1 2 0,0 1 0,-30 24 0,19-8 0,1 2 0,2 1 0,2 2 0,1 1 0,2 1 0,1 2 0,3 0 0,1 2 0,2 1 0,2 1 0,2 0 0,2 1 0,2 1 0,2 1 0,2 0 0,3 0 0,1 1 0,1 50 0,5-79 0,0 0 0,2 1 0,0-1 0,1 0 0,1 0 0,1 0 0,7 20 0,-7-30 0,0 0 0,0 0 0,1 0 0,0-1 0,1 1 0,0-2 0,1 1 0,-1-1 0,2 0 0,-1 0 0,1-1 0,0-1 0,1 1 0,11 5 0,-1-3 0,1-1 0,-1-2 0,1 0 0,0 0 0,1-2 0,-1-1 0,1-1 0,0-1 0,22-1 0,-11 1 0,0 0 0,63 13 0,-51-4-455,1-2 0,84 4 0,-88-11-6371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8T07:20:42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0 24575,'1'7'0,"-1"-1"0,1 1 0,1-1 0,-1 1 0,1-1 0,0 0 0,0 0 0,1 0 0,0 0 0,7 10 0,46 55 0,-14-18 0,-34-42 0,-1 0 0,0 1 0,0 0 0,-2 0 0,1 0 0,-2 1 0,6 21 0,-9-30 0,0 1 0,-1-1 0,0 0 0,0 1 0,0-1 0,0 1 0,-1-1 0,1 0 0,-1 0 0,0 1 0,-1-1 0,1 0 0,-1 0 0,0 0 0,0 0 0,0 0 0,0 0 0,-1-1 0,1 1 0,-1-1 0,0 0 0,0 1 0,0-1 0,-1-1 0,1 1 0,-1 0 0,-4 2 0,-120 60 134,30-17-1633,53-22-5327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165FA-0511-402D-B6C1-137435233706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B7F09-A921-43F9-9428-A7E0396CC2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3224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B7F09-A921-43F9-9428-A7E0396CC28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1554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B7F09-A921-43F9-9428-A7E0396CC28A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27816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B7F09-A921-43F9-9428-A7E0396CC28A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52413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B7F09-A921-43F9-9428-A7E0396CC28A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59972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B7F09-A921-43F9-9428-A7E0396CC28A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73243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B7F09-A921-43F9-9428-A7E0396CC28A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04542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NMR</a:t>
            </a:r>
            <a:r>
              <a:rPr kumimoji="1" lang="ja-JP" altLang="en-US" dirty="0"/>
              <a:t>で低磁場側にシフトする。環電流効果。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B7F09-A921-43F9-9428-A7E0396CC28A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5023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NMR</a:t>
            </a:r>
            <a:r>
              <a:rPr kumimoji="1" lang="ja-JP" altLang="en-US" dirty="0"/>
              <a:t>で低磁場側にシフトする。環電流効果。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B7F09-A921-43F9-9428-A7E0396CC28A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0691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ベンゼンは二種類あるか、</a:t>
            </a:r>
            <a:r>
              <a:rPr kumimoji="1" lang="en-US" altLang="ja-JP" dirty="0"/>
              <a:t>1</a:t>
            </a:r>
            <a:r>
              <a:rPr kumimoji="1" lang="ja-JP" altLang="en-US" dirty="0"/>
              <a:t>種類かという問題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B7F09-A921-43F9-9428-A7E0396CC28A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98010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ベンゼンは二種類あるか、</a:t>
            </a:r>
            <a:r>
              <a:rPr kumimoji="1" lang="en-US" altLang="ja-JP" dirty="0"/>
              <a:t>1</a:t>
            </a:r>
            <a:r>
              <a:rPr kumimoji="1" lang="ja-JP" altLang="en-US" dirty="0"/>
              <a:t>種類かという問題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B7F09-A921-43F9-9428-A7E0396CC28A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535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B7F09-A921-43F9-9428-A7E0396CC28A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548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前回ラジカル　一電子の動きによる有機化学反応</a:t>
            </a:r>
            <a:endParaRPr kumimoji="1" lang="en-US" altLang="ja-JP" dirty="0"/>
          </a:p>
          <a:p>
            <a:r>
              <a:rPr kumimoji="1" lang="ja-JP" altLang="en-US" dirty="0"/>
              <a:t>今回からは　電子対・</a:t>
            </a:r>
            <a:r>
              <a:rPr kumimoji="1" lang="en-US" altLang="ja-JP" dirty="0"/>
              <a:t>2</a:t>
            </a:r>
            <a:r>
              <a:rPr kumimoji="1" lang="ja-JP" altLang="en-US" dirty="0"/>
              <a:t>つの電子による有機化学反応。こっちがメイン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B7F09-A921-43F9-9428-A7E0396CC28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15445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B7F09-A921-43F9-9428-A7E0396CC28A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27891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B7F09-A921-43F9-9428-A7E0396CC28A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10898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B7F09-A921-43F9-9428-A7E0396CC28A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54063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B7F09-A921-43F9-9428-A7E0396CC28A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24653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みなさまおつかれさまでした。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本日の授業のまとめです。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46C14B-1282-442B-8C6B-D245BA5917A4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37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みなさまおつかれさまでした。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本日の授業のまとめです。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46C14B-1282-442B-8C6B-D245BA5917A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3170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kumimoji="1" lang="ja-JP" altLang="en-US" dirty="0"/>
              <a:t>起こりやすい、すごく起こりにくい、ちょっと起こりにくい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B7F09-A921-43F9-9428-A7E0396CC28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705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kumimoji="1" lang="ja-JP" altLang="en-US" dirty="0"/>
              <a:t>起こりやすい、すごく起こりにくい、ちょっと起こりにくい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B7F09-A921-43F9-9428-A7E0396CC28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8081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B7F09-A921-43F9-9428-A7E0396CC28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2486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電子は原子上に存在しているわけではなく、分子上を行き来している。</a:t>
            </a:r>
            <a:endParaRPr kumimoji="1" lang="en-US" altLang="ja-JP" dirty="0"/>
          </a:p>
          <a:p>
            <a:r>
              <a:rPr kumimoji="1" lang="ja-JP" altLang="en-US" dirty="0"/>
              <a:t>電子は目に見えないけれど、電子の動きを感じるために、有機化学では矢印を用いて電子の動きを表す。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B7F09-A921-43F9-9428-A7E0396CC28A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339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電子は原子上に存在しているわけではなく、分子上を行き来している。</a:t>
            </a:r>
            <a:endParaRPr kumimoji="1" lang="en-US" altLang="ja-JP" dirty="0"/>
          </a:p>
          <a:p>
            <a:r>
              <a:rPr kumimoji="1" lang="ja-JP" altLang="en-US" dirty="0"/>
              <a:t>電子は目に見えないけれど、電子の動きを感じるために、有機化学では矢印を用いて電子の動きを表す。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B7F09-A921-43F9-9428-A7E0396CC28A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339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電子は原子上に存在しているわけではなく、分子上を行き来している。</a:t>
            </a:r>
            <a:endParaRPr kumimoji="1" lang="en-US" altLang="ja-JP" dirty="0"/>
          </a:p>
          <a:p>
            <a:r>
              <a:rPr kumimoji="1" lang="ja-JP" altLang="en-US" dirty="0"/>
              <a:t>電子は目に見えないけれど、電子の動きを感じるために、有機化学では矢印を用いて電子の動きを表す。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B7F09-A921-43F9-9428-A7E0396CC28A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331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989AC0-8C99-43B6-A543-62C8C6F83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D3D8B3D-97B0-497A-B822-E82437FBF8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9E9650-F7D3-46CC-B053-666660F3C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8321-31E4-4492-A0B6-36A911CB37ED}" type="datetime1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A9DBFA-573E-4B8B-AFEA-4E44DEBE7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2A831D-0029-4F32-B61E-AE7BDCFC3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F00C-D7C0-46A0-AC6D-FA2FB4464E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6969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7F36E9-D87D-4CCA-ADB8-BE0CDB976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0D38300-5167-4438-8EC6-FECF87B48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A4F913-C61A-4470-80FE-034F39175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FE1F-117F-4240-BC8F-CE1A7E081C3F}" type="datetime1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2A0BFC-82C8-49C4-AA0B-21A08C67B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2A0A84-EFFF-469D-80AB-2576CF579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F00C-D7C0-46A0-AC6D-FA2FB4464E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8661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BC7B9C7-D484-4DE1-80E0-903539565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42C17EA-B335-4F94-91AB-8D8B225BC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ECEC4E-D255-4F11-969A-331E50AC0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8331-A88B-4C20-AF6B-AB0DDCBEC7D0}" type="datetime1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D4E92F-EAE9-4343-8CCA-3E994A98A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4618AA-3C24-4091-9771-C49E97D7C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F00C-D7C0-46A0-AC6D-FA2FB4464E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9649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43E1C4-BC19-4A38-8E8A-F76A67935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3F8A5F-1C39-4214-AD37-03245BAC0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73931A-1478-4919-B346-4B1514D31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D5749-3104-4A49-ACAC-4878FA258812}" type="datetime1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3EB2D7-1100-4B8B-AD28-6B8BDD243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7B7386-542B-4B91-AB0D-38F368F7D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F00C-D7C0-46A0-AC6D-FA2FB4464E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88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A051AD-C9A5-4911-AF31-C7A042BD9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B89B51-20AC-4F85-9A70-41F1FBA82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9C7FCF-B34F-423A-84F4-5F238785E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4FF2-5798-4F48-A48F-9EE2C5422E66}" type="datetime1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562EF2-1DDF-4512-A7A0-2E6ACF604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F68A67-E40C-42C2-BDFB-C6A6B8067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F00C-D7C0-46A0-AC6D-FA2FB4464E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7582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5CC790-B505-4A4F-8094-2ED6BEBDA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963C97-3BF1-4DDE-B2FE-63200AE8B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384EFC1-45B8-4BF2-9A9B-FB9510406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17910A9-5591-46CB-81BE-E96E830AC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01A9-7CE9-4BA5-8C9D-FC4DF2179A05}" type="datetime1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4A3A94-5C66-4B7C-9EA9-D20D3B545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4712288-69E1-45DC-A954-C88635236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F00C-D7C0-46A0-AC6D-FA2FB4464E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6039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4E7B12-200F-4EA8-9C60-59DB4059F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FDBB22-9C50-40D1-A90E-A8F62D4CA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EA63D0A-BE77-4964-B8BE-34F749B9D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172FC3A-5046-47CC-9975-5419677200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CDA4DB5-351D-4744-8BB0-54354D66E9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182604C-CD80-41D5-BF56-C6BC453CA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7289C-DCD5-47FC-BE43-739F3809A8F7}" type="datetime1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95EB2BF-5B01-4731-BA0C-E3DBA5264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964A705-C1C7-4CAE-8303-619201B13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F00C-D7C0-46A0-AC6D-FA2FB4464E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8486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FCE8C9-C74D-4459-A88D-B6642CD34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9A3DC1B-EDE5-4087-A61E-9AB14C58F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670A6-8822-49B1-9878-ADFCC03F73B7}" type="datetime1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EA9979A-043F-4A9F-87CA-7654F4883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1C71085-D7BD-44C3-9075-6BE399BBC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F00C-D7C0-46A0-AC6D-FA2FB4464E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0116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58E8A60-25EC-4704-9846-933AA0BE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BDCA-105F-4030-A4D6-9522F952B6F9}" type="datetime1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2985EE5-99C3-40EE-A66C-DD1452494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F473599-8667-41F4-9C61-C32701F3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F00C-D7C0-46A0-AC6D-FA2FB4464E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747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E1F094-3CA9-4CFC-BD5C-8A1CE8442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AE1F37-5DD2-4C77-ABAE-C5E38D5A2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FB260DA-5102-4CB0-BD47-959C9CAEF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2B3B152-7F34-4E6E-8DDF-B105C005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DA69E-FE4E-4A42-9A7F-E5DA016AF075}" type="datetime1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9E5454-A2D1-4CC6-AE82-D47872C1B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B405B5-0204-4910-B25A-1BDF8401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F00C-D7C0-46A0-AC6D-FA2FB4464E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0290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077817-F0B3-4839-A71D-7839F8BAD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6A7E6CA-80CD-48D0-88E2-A07A820CE8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C60E581-CE17-4731-A4AC-4C093E005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69EC06A-875D-4774-8FFA-FE704E126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F3532-9CBC-4A69-B73B-E1DB198F158F}" type="datetime1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2D66DD-6637-4D0D-98DB-A391D20C5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DFE02E-6BBA-4C68-86E9-6F5FEC1C7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F00C-D7C0-46A0-AC6D-FA2FB4464E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2774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1C17CFB-A7E2-4F54-9DF2-2AEFDF68B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09A2FE-7C67-4492-B0C9-F72365884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7BC800-2CC7-44BF-A704-B1E2FF7AC2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702B8-F706-41BD-BC54-2EC2762B6AB1}" type="datetime1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1D3260-90B8-4A6A-ABFF-4450085DAF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6D29AD-A4A1-4F63-9E52-89506F331C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2F00C-D7C0-46A0-AC6D-FA2FB4464E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296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.xml"/><Relationship Id="rId5" Type="http://schemas.openxmlformats.org/officeDocument/2006/relationships/image" Target="../media/image31.e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41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11" Type="http://schemas.openxmlformats.org/officeDocument/2006/relationships/image" Target="../media/image45.png"/><Relationship Id="rId5" Type="http://schemas.openxmlformats.org/officeDocument/2006/relationships/image" Target="../media/image42.png"/><Relationship Id="rId10" Type="http://schemas.openxmlformats.org/officeDocument/2006/relationships/image" Target="../media/image39.png"/><Relationship Id="rId4" Type="http://schemas.openxmlformats.org/officeDocument/2006/relationships/image" Target="../media/image35.png"/><Relationship Id="rId9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58.png"/><Relationship Id="rId3" Type="http://schemas.openxmlformats.org/officeDocument/2006/relationships/image" Target="../media/image61.png"/><Relationship Id="rId7" Type="http://schemas.openxmlformats.org/officeDocument/2006/relationships/image" Target="../media/image63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11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36.png"/><Relationship Id="rId4" Type="http://schemas.microsoft.com/office/2007/relationships/hdphoto" Target="../media/hdphoto1.wdp"/><Relationship Id="rId9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7.png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1.emf"/><Relationship Id="rId5" Type="http://schemas.openxmlformats.org/officeDocument/2006/relationships/image" Target="../media/image8.e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6" descr="結晶格子">
            <a:extLst>
              <a:ext uri="{FF2B5EF4-FFF2-40B4-BE49-F238E27FC236}">
                <a16:creationId xmlns:a16="http://schemas.microsoft.com/office/drawing/2014/main" id="{BE62C416-11ED-4D86-B3A3-8BD55E6D35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37" t="9091" r="26727"/>
          <a:stretch/>
        </p:blipFill>
        <p:spPr>
          <a:xfrm>
            <a:off x="3474974" y="10"/>
            <a:ext cx="8668512" cy="685799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B5DD74B-4877-421A-B21E-0514CA205D5B}"/>
              </a:ext>
            </a:extLst>
          </p:cNvPr>
          <p:cNvSpPr txBox="1"/>
          <p:nvPr/>
        </p:nvSpPr>
        <p:spPr>
          <a:xfrm>
            <a:off x="159004" y="1132995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kumimoji="1" lang="en-US" altLang="ja-JP" sz="4800" b="1" dirty="0">
              <a:latin typeface="+mn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ja-JP" sz="2800" b="1" dirty="0">
                <a:latin typeface="+mn-ea"/>
                <a:cs typeface="+mj-cs"/>
              </a:rPr>
              <a:t>2022</a:t>
            </a:r>
            <a:r>
              <a:rPr kumimoji="1" lang="ja-JP" altLang="en-US" sz="2800" b="1" dirty="0">
                <a:latin typeface="+mn-ea"/>
                <a:cs typeface="+mj-cs"/>
              </a:rPr>
              <a:t>年秋学期</a:t>
            </a:r>
            <a:endParaRPr kumimoji="1" lang="en-US" altLang="ja-JP" sz="2800" b="1" dirty="0">
              <a:latin typeface="+mn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kumimoji="1" lang="en-US" altLang="ja-JP" sz="3200" b="1" dirty="0">
              <a:latin typeface="+mn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ja-JP" altLang="en-US" sz="4800" b="1" u="sng" dirty="0">
                <a:latin typeface="+mn-ea"/>
                <a:cs typeface="+mj-cs"/>
              </a:rPr>
              <a:t>化学</a:t>
            </a:r>
            <a:r>
              <a:rPr kumimoji="1" lang="en-US" altLang="ja-JP" sz="4800" b="1" u="sng" dirty="0">
                <a:latin typeface="+mn-ea"/>
                <a:cs typeface="+mj-cs"/>
              </a:rPr>
              <a:t>2 (K2)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7CB8299-2214-49D6-A896-696179D5C87B}"/>
              </a:ext>
            </a:extLst>
          </p:cNvPr>
          <p:cNvSpPr txBox="1"/>
          <p:nvPr/>
        </p:nvSpPr>
        <p:spPr>
          <a:xfrm>
            <a:off x="382288" y="5033351"/>
            <a:ext cx="3092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第</a:t>
            </a:r>
            <a:r>
              <a:rPr kumimoji="1" lang="en-US" altLang="ja-JP" sz="2400" b="1" dirty="0"/>
              <a:t>13</a:t>
            </a:r>
            <a:r>
              <a:rPr kumimoji="1" lang="ja-JP" altLang="en-US" sz="2400" b="1" dirty="0"/>
              <a:t>回目</a:t>
            </a:r>
            <a:endParaRPr kumimoji="1" lang="en-US" altLang="ja-JP" sz="2400" b="1" dirty="0"/>
          </a:p>
          <a:p>
            <a:r>
              <a:rPr kumimoji="1" lang="en-US" altLang="ja-JP" sz="2400" b="1" dirty="0"/>
              <a:t>2022</a:t>
            </a:r>
            <a:r>
              <a:rPr kumimoji="1" lang="ja-JP" altLang="en-US" sz="2400" b="1" dirty="0"/>
              <a:t>年</a:t>
            </a:r>
            <a:r>
              <a:rPr lang="en-US" altLang="ja-JP" sz="2400" b="1" dirty="0"/>
              <a:t>12</a:t>
            </a:r>
            <a:r>
              <a:rPr kumimoji="1" lang="ja-JP" altLang="en-US" sz="2400" b="1" dirty="0"/>
              <a:t>月</a:t>
            </a:r>
            <a:r>
              <a:rPr kumimoji="1" lang="en-US" altLang="ja-JP" sz="2400" b="1" dirty="0"/>
              <a:t>21</a:t>
            </a:r>
            <a:r>
              <a:rPr kumimoji="1" lang="ja-JP" altLang="en-US" sz="2400" b="1" dirty="0"/>
              <a:t>日</a:t>
            </a:r>
            <a:r>
              <a:rPr kumimoji="1" lang="en-US" altLang="ja-JP" sz="2400" b="1" dirty="0"/>
              <a:t>(</a:t>
            </a:r>
            <a:r>
              <a:rPr kumimoji="1" lang="ja-JP" altLang="en-US" sz="2400" b="1" dirty="0"/>
              <a:t>水</a:t>
            </a:r>
            <a:r>
              <a:rPr kumimoji="1" lang="en-US" altLang="ja-JP" sz="2400" b="1" dirty="0"/>
              <a:t>)</a:t>
            </a:r>
            <a:endParaRPr kumimoji="1" lang="ja-JP" altLang="en-US" sz="2400" b="1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3F003E42-8D7B-4790-8C92-AE3A444D8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F00C-D7C0-46A0-AC6D-FA2FB4464E5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225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6DB2394-D8C7-4946-B775-4F16ECA6B831}"/>
              </a:ext>
            </a:extLst>
          </p:cNvPr>
          <p:cNvSpPr txBox="1"/>
          <p:nvPr/>
        </p:nvSpPr>
        <p:spPr>
          <a:xfrm>
            <a:off x="4290117" y="22333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/>
              <a:t>本日の内容</a:t>
            </a:r>
            <a:endParaRPr kumimoji="1" lang="ja-JP" altLang="en-US" sz="3600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3D2F044-C438-4753-B0B4-2F59C280F3AF}"/>
              </a:ext>
            </a:extLst>
          </p:cNvPr>
          <p:cNvSpPr txBox="1"/>
          <p:nvPr/>
        </p:nvSpPr>
        <p:spPr>
          <a:xfrm>
            <a:off x="1527320" y="1443841"/>
            <a:ext cx="982647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77913" indent="-342900">
              <a:buFont typeface="Arial" panose="020B0604020202020204" pitchFamily="34" charset="0"/>
              <a:buChar char="•"/>
            </a:pPr>
            <a:r>
              <a:rPr lang="ja-JP" altLang="en-US" sz="2800" b="1" dirty="0"/>
              <a:t>カルボニル化合物の構造と性質</a:t>
            </a:r>
            <a:endParaRPr lang="en-US" altLang="ja-JP" sz="2800" b="1" dirty="0"/>
          </a:p>
          <a:p>
            <a:pPr marL="735013"/>
            <a:r>
              <a:rPr lang="ja-JP" altLang="en-US" sz="2800" b="1" dirty="0"/>
              <a:t>　　・カルボニル化合物が関わる身近な反応</a:t>
            </a:r>
            <a:endParaRPr lang="en-US" altLang="ja-JP" sz="2800" b="1" dirty="0"/>
          </a:p>
          <a:p>
            <a:pPr marL="735013"/>
            <a:r>
              <a:rPr lang="ja-JP" altLang="en-US" sz="2800" b="1" dirty="0"/>
              <a:t>　　　～メイラード反応～</a:t>
            </a:r>
            <a:endParaRPr lang="en-US" altLang="ja-JP" sz="2800" b="1" dirty="0"/>
          </a:p>
          <a:p>
            <a:pPr marL="1077913" indent="-342900">
              <a:buFont typeface="Arial" panose="020B0604020202020204" pitchFamily="34" charset="0"/>
              <a:buChar char="•"/>
            </a:pPr>
            <a:endParaRPr lang="en-US" altLang="ja-JP" sz="2800" b="1" dirty="0"/>
          </a:p>
          <a:p>
            <a:pPr marL="1077913" indent="-342900">
              <a:buFont typeface="Arial" panose="020B0604020202020204" pitchFamily="34" charset="0"/>
              <a:buChar char="•"/>
            </a:pPr>
            <a:r>
              <a:rPr lang="ja-JP" altLang="en-US" sz="2800" b="1" dirty="0">
                <a:solidFill>
                  <a:srgbClr val="C00000"/>
                </a:solidFill>
              </a:rPr>
              <a:t>カルボニル化合物のいろいろな反応</a:t>
            </a:r>
            <a:endParaRPr lang="en-US" altLang="ja-JP" sz="2800" b="1" dirty="0">
              <a:solidFill>
                <a:srgbClr val="C00000"/>
              </a:solidFill>
            </a:endParaRPr>
          </a:p>
          <a:p>
            <a:pPr marL="735013"/>
            <a:r>
              <a:rPr lang="ja-JP" altLang="en-US" sz="2800" b="1" dirty="0">
                <a:solidFill>
                  <a:srgbClr val="C00000"/>
                </a:solidFill>
              </a:rPr>
              <a:t>　　①基本的な求核付加反応：水の付加</a:t>
            </a:r>
            <a:endParaRPr lang="en-US" altLang="ja-JP" sz="2800" b="1" dirty="0">
              <a:solidFill>
                <a:srgbClr val="C00000"/>
              </a:solidFill>
            </a:endParaRPr>
          </a:p>
          <a:p>
            <a:pPr marL="735013"/>
            <a:r>
              <a:rPr lang="ja-JP" altLang="en-US" sz="2800" b="1" dirty="0">
                <a:solidFill>
                  <a:srgbClr val="C00000"/>
                </a:solidFill>
              </a:rPr>
              <a:t>　　②アセタール生成反応</a:t>
            </a:r>
            <a:endParaRPr lang="en-US" altLang="ja-JP" sz="2800" b="1" dirty="0">
              <a:solidFill>
                <a:srgbClr val="C00000"/>
              </a:solidFill>
            </a:endParaRPr>
          </a:p>
          <a:p>
            <a:pPr marL="735013"/>
            <a:r>
              <a:rPr lang="ja-JP" altLang="en-US" sz="2800" b="1" dirty="0">
                <a:solidFill>
                  <a:srgbClr val="C00000"/>
                </a:solidFill>
              </a:rPr>
              <a:t>　　③ケト</a:t>
            </a:r>
            <a:r>
              <a:rPr lang="en-US" altLang="ja-JP" sz="2800" b="1" dirty="0">
                <a:solidFill>
                  <a:srgbClr val="C00000"/>
                </a:solidFill>
              </a:rPr>
              <a:t>-</a:t>
            </a:r>
            <a:r>
              <a:rPr lang="ja-JP" altLang="en-US" sz="2800" b="1" dirty="0">
                <a:solidFill>
                  <a:srgbClr val="C00000"/>
                </a:solidFill>
              </a:rPr>
              <a:t>エノール互変異性</a:t>
            </a:r>
            <a:endParaRPr lang="en-US" altLang="ja-JP" sz="2800" b="1" dirty="0">
              <a:solidFill>
                <a:srgbClr val="C00000"/>
              </a:solidFill>
            </a:endParaRPr>
          </a:p>
          <a:p>
            <a:pPr marL="735013"/>
            <a:r>
              <a:rPr lang="ja-JP" altLang="en-US" sz="2800" b="1" dirty="0">
                <a:solidFill>
                  <a:srgbClr val="C00000"/>
                </a:solidFill>
              </a:rPr>
              <a:t>　　④大きな化合物を作る反応</a:t>
            </a:r>
            <a:r>
              <a:rPr lang="en-US" altLang="ja-JP" sz="2800" b="1" dirty="0">
                <a:solidFill>
                  <a:srgbClr val="C00000"/>
                </a:solidFill>
              </a:rPr>
              <a:t>~</a:t>
            </a:r>
            <a:r>
              <a:rPr lang="ja-JP" altLang="en-US" sz="2800" b="1" dirty="0">
                <a:solidFill>
                  <a:srgbClr val="C00000"/>
                </a:solidFill>
              </a:rPr>
              <a:t>グリニャール反応</a:t>
            </a:r>
            <a:r>
              <a:rPr lang="en-US" altLang="ja-JP" sz="2800" b="1" dirty="0">
                <a:solidFill>
                  <a:srgbClr val="C00000"/>
                </a:solidFill>
              </a:rPr>
              <a:t>~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3A37FC11-07E2-4F3A-865C-C3A2C9D7E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F00C-D7C0-46A0-AC6D-FA2FB4464E5C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1755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6E95CE4-54CC-4F92-B66E-B165B417AAC9}"/>
              </a:ext>
            </a:extLst>
          </p:cNvPr>
          <p:cNvSpPr txBox="1"/>
          <p:nvPr/>
        </p:nvSpPr>
        <p:spPr>
          <a:xfrm>
            <a:off x="1713902" y="299021"/>
            <a:ext cx="865325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 dirty="0"/>
              <a:t>おまけ：</a:t>
            </a:r>
            <a:r>
              <a:rPr kumimoji="1" lang="ja-JP" altLang="en-US" sz="3600" b="1" dirty="0"/>
              <a:t>カルボニルが関わる身近な現象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C4786E3-6963-4A38-A425-59EF116E053A}"/>
              </a:ext>
            </a:extLst>
          </p:cNvPr>
          <p:cNvSpPr txBox="1"/>
          <p:nvPr/>
        </p:nvSpPr>
        <p:spPr>
          <a:xfrm>
            <a:off x="4173186" y="6596390"/>
            <a:ext cx="801881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ja-JP" altLang="en-US" sz="1100" dirty="0"/>
              <a:t>参考：https://www.pearlace.co.jp/know-and-fun/tips/post-58.html</a:t>
            </a:r>
          </a:p>
        </p:txBody>
      </p:sp>
      <p:pic>
        <p:nvPicPr>
          <p:cNvPr id="28674" name="Picture 2">
            <a:extLst>
              <a:ext uri="{FF2B5EF4-FFF2-40B4-BE49-F238E27FC236}">
                <a16:creationId xmlns:a16="http://schemas.microsoft.com/office/drawing/2014/main" id="{B71F04A5-690A-4214-A679-1156BE972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374" y="1417612"/>
            <a:ext cx="2201390" cy="1467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7EB340B-D3E9-4B65-84BC-50E196B53E8C}"/>
              </a:ext>
            </a:extLst>
          </p:cNvPr>
          <p:cNvSpPr txBox="1"/>
          <p:nvPr/>
        </p:nvSpPr>
        <p:spPr>
          <a:xfrm>
            <a:off x="6963072" y="1828242"/>
            <a:ext cx="4837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クッキーやパンのこんがりとした</a:t>
            </a:r>
            <a:endParaRPr kumimoji="1" lang="en-US" altLang="ja-JP" b="1" dirty="0"/>
          </a:p>
          <a:p>
            <a:r>
              <a:rPr lang="ja-JP" altLang="en-US" b="1" dirty="0"/>
              <a:t>焼き色や香ばしい香り</a:t>
            </a:r>
            <a:r>
              <a:rPr lang="en-US" altLang="ja-JP" b="1" dirty="0"/>
              <a:t>…</a:t>
            </a:r>
            <a:endParaRPr kumimoji="1" lang="ja-JP" altLang="en-US" b="1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191EDE3-2B06-478F-94E1-60E420EC4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911" y="3768095"/>
            <a:ext cx="4957203" cy="1467593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C9D0957-9220-44FA-943E-68CA9A01DCE1}"/>
              </a:ext>
            </a:extLst>
          </p:cNvPr>
          <p:cNvSpPr txBox="1"/>
          <p:nvPr/>
        </p:nvSpPr>
        <p:spPr>
          <a:xfrm>
            <a:off x="3157911" y="5377607"/>
            <a:ext cx="1294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アミノ酸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A38430E-4CAD-47B8-B78A-B2DD0392F959}"/>
              </a:ext>
            </a:extLst>
          </p:cNvPr>
          <p:cNvSpPr txBox="1"/>
          <p:nvPr/>
        </p:nvSpPr>
        <p:spPr>
          <a:xfrm>
            <a:off x="4829748" y="5377607"/>
            <a:ext cx="1294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糖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401B0C9-C243-4FA7-B259-FB83AC3780DE}"/>
              </a:ext>
            </a:extLst>
          </p:cNvPr>
          <p:cNvCxnSpPr/>
          <p:nvPr/>
        </p:nvCxnSpPr>
        <p:spPr>
          <a:xfrm>
            <a:off x="5592473" y="5562273"/>
            <a:ext cx="7845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88E1AA6-8CDB-468D-B5E9-ACD521808638}"/>
              </a:ext>
            </a:extLst>
          </p:cNvPr>
          <p:cNvSpPr txBox="1"/>
          <p:nvPr/>
        </p:nvSpPr>
        <p:spPr>
          <a:xfrm>
            <a:off x="6501584" y="5377607"/>
            <a:ext cx="292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メラノイジン</a:t>
            </a:r>
            <a:endParaRPr kumimoji="1" lang="ja-JP" altLang="en-US" b="1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A428086-4C04-4C4E-93E2-97D366929507}"/>
              </a:ext>
            </a:extLst>
          </p:cNvPr>
          <p:cNvSpPr txBox="1"/>
          <p:nvPr/>
        </p:nvSpPr>
        <p:spPr>
          <a:xfrm>
            <a:off x="6454302" y="5725023"/>
            <a:ext cx="292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(</a:t>
            </a:r>
            <a:r>
              <a:rPr kumimoji="1" lang="ja-JP" altLang="en-US" b="1" dirty="0"/>
              <a:t>いいにおい、いい風味</a:t>
            </a:r>
            <a:r>
              <a:rPr kumimoji="1" lang="en-US" altLang="ja-JP" b="1" dirty="0"/>
              <a:t>)</a:t>
            </a:r>
            <a:endParaRPr kumimoji="1" lang="ja-JP" altLang="en-US" b="1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1D41C86B-169A-42E4-A450-9F0E23E215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3410" y="1406587"/>
            <a:ext cx="2231038" cy="1467593"/>
          </a:xfrm>
          <a:prstGeom prst="rect">
            <a:avLst/>
          </a:prstGeom>
        </p:spPr>
      </p:pic>
      <p:sp>
        <p:nvSpPr>
          <p:cNvPr id="15" name="矢印: 右 14">
            <a:extLst>
              <a:ext uri="{FF2B5EF4-FFF2-40B4-BE49-F238E27FC236}">
                <a16:creationId xmlns:a16="http://schemas.microsoft.com/office/drawing/2014/main" id="{DA71D8B2-E2DE-454E-93F1-0C791CE76641}"/>
              </a:ext>
            </a:extLst>
          </p:cNvPr>
          <p:cNvSpPr/>
          <p:nvPr/>
        </p:nvSpPr>
        <p:spPr>
          <a:xfrm>
            <a:off x="2102078" y="3188270"/>
            <a:ext cx="467096" cy="2823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EC199C9-9C5A-4DB5-851E-62930355AEDA}"/>
              </a:ext>
            </a:extLst>
          </p:cNvPr>
          <p:cNvSpPr txBox="1"/>
          <p:nvPr/>
        </p:nvSpPr>
        <p:spPr>
          <a:xfrm>
            <a:off x="2810276" y="3111849"/>
            <a:ext cx="755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カルボニルの有機化学反応が関わっている！</a:t>
            </a:r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86008797-37D4-4863-86F1-18CAFED097AF}"/>
              </a:ext>
            </a:extLst>
          </p:cNvPr>
          <p:cNvSpPr/>
          <p:nvPr/>
        </p:nvSpPr>
        <p:spPr>
          <a:xfrm>
            <a:off x="8965870" y="4180114"/>
            <a:ext cx="2315688" cy="695458"/>
          </a:xfrm>
          <a:prstGeom prst="wedgeRoundRectCallout">
            <a:avLst>
              <a:gd name="adj1" fmla="val -43397"/>
              <a:gd name="adj2" fmla="val 8982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メイ</a:t>
            </a:r>
            <a:r>
              <a:rPr kumimoji="1" lang="ja-JP" altLang="en-US" b="1" dirty="0"/>
              <a:t>ラード反応</a:t>
            </a:r>
          </a:p>
        </p:txBody>
      </p:sp>
    </p:spTree>
    <p:extLst>
      <p:ext uri="{BB962C8B-B14F-4D97-AF65-F5344CB8AC3E}">
        <p14:creationId xmlns:p14="http://schemas.microsoft.com/office/powerpoint/2010/main" val="4025545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778F14-F3AB-FDAA-13F9-0F8BC4093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F00C-D7C0-46A0-AC6D-FA2FB4464E5C}" type="slidenum">
              <a:rPr kumimoji="1" lang="ja-JP" altLang="en-US" smtClean="0"/>
              <a:t>12</a:t>
            </a:fld>
            <a:endParaRPr kumimoji="1" lang="ja-JP" altLang="en-US"/>
          </a:p>
        </p:txBody>
      </p:sp>
      <p:graphicFrame>
        <p:nvGraphicFramePr>
          <p:cNvPr id="3" name="オブジェクト 2">
            <a:extLst>
              <a:ext uri="{FF2B5EF4-FFF2-40B4-BE49-F238E27FC236}">
                <a16:creationId xmlns:a16="http://schemas.microsoft.com/office/drawing/2014/main" id="{65A51200-9E78-296D-DEC9-7C5AECDDA7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8716624"/>
              </p:ext>
            </p:extLst>
          </p:nvPr>
        </p:nvGraphicFramePr>
        <p:xfrm>
          <a:off x="2120591" y="2631765"/>
          <a:ext cx="1706844" cy="1261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3" imgW="932073" imgH="688615" progId="ChemDraw.Document.6.0">
                  <p:embed/>
                </p:oleObj>
              </mc:Choice>
              <mc:Fallback>
                <p:oleObj name="CS ChemDraw Drawing" r:id="rId3" imgW="932073" imgH="688615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20591" y="2631765"/>
                        <a:ext cx="1706844" cy="12619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オブジェクト 3">
            <a:extLst>
              <a:ext uri="{FF2B5EF4-FFF2-40B4-BE49-F238E27FC236}">
                <a16:creationId xmlns:a16="http://schemas.microsoft.com/office/drawing/2014/main" id="{7DBDC4B6-9B5C-FBEF-0504-9451DDB242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7654548"/>
              </p:ext>
            </p:extLst>
          </p:nvPr>
        </p:nvGraphicFramePr>
        <p:xfrm>
          <a:off x="7629922" y="2697432"/>
          <a:ext cx="1991801" cy="1264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5" imgW="1087675" imgH="690150" progId="ChemDraw.Document.6.0">
                  <p:embed/>
                </p:oleObj>
              </mc:Choice>
              <mc:Fallback>
                <p:oleObj name="CS ChemDraw Drawing" r:id="rId5" imgW="1087675" imgH="690150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29922" y="2697432"/>
                        <a:ext cx="1991801" cy="12648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74DF400-37CA-92DC-FC23-C8AEE4755743}"/>
              </a:ext>
            </a:extLst>
          </p:cNvPr>
          <p:cNvSpPr txBox="1"/>
          <p:nvPr/>
        </p:nvSpPr>
        <p:spPr>
          <a:xfrm>
            <a:off x="1384001" y="318246"/>
            <a:ext cx="942399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dirty="0"/>
              <a:t>①カルボニルの</a:t>
            </a:r>
            <a:r>
              <a:rPr lang="ja-JP" altLang="en-US" sz="3600" b="1" dirty="0"/>
              <a:t>求核付加反応</a:t>
            </a:r>
            <a:r>
              <a:rPr kumimoji="1" lang="ja-JP" altLang="en-US" sz="3600" b="1" dirty="0"/>
              <a:t>：水の付加</a:t>
            </a:r>
          </a:p>
        </p:txBody>
      </p:sp>
      <p:sp>
        <p:nvSpPr>
          <p:cNvPr id="6" name="矢印: 下カーブ 5">
            <a:extLst>
              <a:ext uri="{FF2B5EF4-FFF2-40B4-BE49-F238E27FC236}">
                <a16:creationId xmlns:a16="http://schemas.microsoft.com/office/drawing/2014/main" id="{C9B60B6E-7CA6-D2E1-C6BC-7EE1C9A3C3A3}"/>
              </a:ext>
            </a:extLst>
          </p:cNvPr>
          <p:cNvSpPr/>
          <p:nvPr/>
        </p:nvSpPr>
        <p:spPr>
          <a:xfrm>
            <a:off x="3491345" y="1710046"/>
            <a:ext cx="4750130" cy="81939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矢印: 上カーブ 6">
            <a:extLst>
              <a:ext uri="{FF2B5EF4-FFF2-40B4-BE49-F238E27FC236}">
                <a16:creationId xmlns:a16="http://schemas.microsoft.com/office/drawing/2014/main" id="{F972CB05-F176-97FB-481D-FB05BA2F0E7D}"/>
              </a:ext>
            </a:extLst>
          </p:cNvPr>
          <p:cNvSpPr/>
          <p:nvPr/>
        </p:nvSpPr>
        <p:spPr>
          <a:xfrm>
            <a:off x="3491345" y="3996047"/>
            <a:ext cx="4750130" cy="932212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8425AD4-9C14-50F1-95EC-AFE7345E9B78}"/>
              </a:ext>
            </a:extLst>
          </p:cNvPr>
          <p:cNvSpPr txBox="1"/>
          <p:nvPr/>
        </p:nvSpPr>
        <p:spPr>
          <a:xfrm>
            <a:off x="5023261" y="4370883"/>
            <a:ext cx="3099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chemeClr val="accent2">
                    <a:lumMod val="75000"/>
                  </a:schemeClr>
                </a:solidFill>
              </a:rPr>
              <a:t>酸性条件</a:t>
            </a:r>
            <a:endParaRPr kumimoji="1" lang="ja-JP" alt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E9FBD92-76DF-589A-2BDF-EF31D31E6CFF}"/>
              </a:ext>
            </a:extLst>
          </p:cNvPr>
          <p:cNvSpPr txBox="1"/>
          <p:nvPr/>
        </p:nvSpPr>
        <p:spPr>
          <a:xfrm>
            <a:off x="5023261" y="1853820"/>
            <a:ext cx="3099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0070C0"/>
                </a:solidFill>
              </a:rPr>
              <a:t>塩基性条件</a:t>
            </a:r>
            <a:endParaRPr kumimoji="1" lang="ja-JP" altLang="en-US" sz="2400" b="1" dirty="0">
              <a:solidFill>
                <a:srgbClr val="0070C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ADC262A-63D3-3DEF-434F-686B6DF99D06}"/>
              </a:ext>
            </a:extLst>
          </p:cNvPr>
          <p:cNvSpPr txBox="1"/>
          <p:nvPr/>
        </p:nvSpPr>
        <p:spPr>
          <a:xfrm>
            <a:off x="5365667" y="1253378"/>
            <a:ext cx="3099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solidFill>
                  <a:srgbClr val="0070C0"/>
                </a:solidFill>
              </a:rPr>
              <a:t>OH</a:t>
            </a:r>
            <a:r>
              <a:rPr lang="en-US" altLang="ja-JP" sz="2400" b="1" baseline="30000" dirty="0">
                <a:solidFill>
                  <a:srgbClr val="0070C0"/>
                </a:solidFill>
              </a:rPr>
              <a:t>-</a:t>
            </a:r>
            <a:endParaRPr kumimoji="1" lang="ja-JP" altLang="en-US" sz="2400" b="1" baseline="30000" dirty="0">
              <a:solidFill>
                <a:srgbClr val="0070C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BECEAFD-D7CE-47D0-CA23-F863B1183C80}"/>
              </a:ext>
            </a:extLst>
          </p:cNvPr>
          <p:cNvSpPr txBox="1"/>
          <p:nvPr/>
        </p:nvSpPr>
        <p:spPr>
          <a:xfrm>
            <a:off x="5023261" y="5041279"/>
            <a:ext cx="3099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solidFill>
                  <a:schemeClr val="accent2">
                    <a:lumMod val="75000"/>
                  </a:schemeClr>
                </a:solidFill>
              </a:rPr>
              <a:t>H</a:t>
            </a:r>
            <a:r>
              <a:rPr lang="ja-JP" altLang="en-US" sz="2400" b="1" baseline="30000" dirty="0">
                <a:solidFill>
                  <a:schemeClr val="accent2">
                    <a:lumMod val="75000"/>
                  </a:schemeClr>
                </a:solidFill>
              </a:rPr>
              <a:t>＋</a:t>
            </a:r>
            <a:r>
              <a:rPr lang="en-US" altLang="ja-JP" sz="2400" b="1" dirty="0">
                <a:solidFill>
                  <a:schemeClr val="accent2">
                    <a:lumMod val="75000"/>
                  </a:schemeClr>
                </a:solidFill>
              </a:rPr>
              <a:t>, H</a:t>
            </a:r>
            <a:r>
              <a:rPr lang="en-US" altLang="ja-JP" sz="2400" b="1" baseline="-250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altLang="ja-JP" sz="2400" b="1" dirty="0">
                <a:solidFill>
                  <a:schemeClr val="accent2">
                    <a:lumMod val="75000"/>
                  </a:schemeClr>
                </a:solidFill>
              </a:rPr>
              <a:t>O</a:t>
            </a:r>
            <a:endParaRPr kumimoji="1" lang="ja-JP" alt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矢印: ストライプ 12">
            <a:extLst>
              <a:ext uri="{FF2B5EF4-FFF2-40B4-BE49-F238E27FC236}">
                <a16:creationId xmlns:a16="http://schemas.microsoft.com/office/drawing/2014/main" id="{BD2B4DFE-562F-A262-0F2F-A816A43AA0ED}"/>
              </a:ext>
            </a:extLst>
          </p:cNvPr>
          <p:cNvSpPr/>
          <p:nvPr/>
        </p:nvSpPr>
        <p:spPr>
          <a:xfrm>
            <a:off x="5177642" y="2878074"/>
            <a:ext cx="1270659" cy="782389"/>
          </a:xfrm>
          <a:prstGeom prst="strip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143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3BDC7EFC-60A6-3231-840C-185D9011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F00C-D7C0-46A0-AC6D-FA2FB4464E5C}" type="slidenum">
              <a:rPr kumimoji="1" lang="ja-JP" altLang="en-US" smtClean="0"/>
              <a:t>13</a:t>
            </a:fld>
            <a:endParaRPr kumimoji="1" lang="ja-JP" altLang="en-US"/>
          </a:p>
        </p:txBody>
      </p:sp>
      <p:graphicFrame>
        <p:nvGraphicFramePr>
          <p:cNvPr id="3" name="オブジェクト 2">
            <a:extLst>
              <a:ext uri="{FF2B5EF4-FFF2-40B4-BE49-F238E27FC236}">
                <a16:creationId xmlns:a16="http://schemas.microsoft.com/office/drawing/2014/main" id="{FEE24B88-3D82-663E-0615-C47F79140A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6418231"/>
              </p:ext>
            </p:extLst>
          </p:nvPr>
        </p:nvGraphicFramePr>
        <p:xfrm>
          <a:off x="1788082" y="3631197"/>
          <a:ext cx="2303000" cy="1702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3" imgW="932073" imgH="688615" progId="ChemDraw.Document.6.0">
                  <p:embed/>
                </p:oleObj>
              </mc:Choice>
              <mc:Fallback>
                <p:oleObj name="CS ChemDraw Drawing" r:id="rId3" imgW="932073" imgH="688615" progId="ChemDraw.Document.6.0">
                  <p:embed/>
                  <p:pic>
                    <p:nvPicPr>
                      <p:cNvPr id="3" name="オブジェクト 2">
                        <a:extLst>
                          <a:ext uri="{FF2B5EF4-FFF2-40B4-BE49-F238E27FC236}">
                            <a16:creationId xmlns:a16="http://schemas.microsoft.com/office/drawing/2014/main" id="{65A51200-9E78-296D-DEC9-7C5AECDDA7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88082" y="3631197"/>
                        <a:ext cx="2303000" cy="17027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オブジェクト 3">
            <a:extLst>
              <a:ext uri="{FF2B5EF4-FFF2-40B4-BE49-F238E27FC236}">
                <a16:creationId xmlns:a16="http://schemas.microsoft.com/office/drawing/2014/main" id="{F777BCCC-2D87-941D-81FC-C7B6FBBD0B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2223373"/>
              </p:ext>
            </p:extLst>
          </p:nvPr>
        </p:nvGraphicFramePr>
        <p:xfrm>
          <a:off x="7917668" y="3631197"/>
          <a:ext cx="2303000" cy="1702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5" imgW="932073" imgH="688615" progId="ChemDraw.Document.6.0">
                  <p:embed/>
                </p:oleObj>
              </mc:Choice>
              <mc:Fallback>
                <p:oleObj name="CS ChemDraw Drawing" r:id="rId5" imgW="932073" imgH="688615" progId="ChemDraw.Document.6.0">
                  <p:embed/>
                  <p:pic>
                    <p:nvPicPr>
                      <p:cNvPr id="3" name="オブジェクト 2">
                        <a:extLst>
                          <a:ext uri="{FF2B5EF4-FFF2-40B4-BE49-F238E27FC236}">
                            <a16:creationId xmlns:a16="http://schemas.microsoft.com/office/drawing/2014/main" id="{FEE24B88-3D82-663E-0615-C47F79140A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17668" y="3631197"/>
                        <a:ext cx="2303000" cy="17027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13FCED3-A514-AF47-6CF9-B493B1C7CD10}"/>
              </a:ext>
            </a:extLst>
          </p:cNvPr>
          <p:cNvSpPr txBox="1"/>
          <p:nvPr/>
        </p:nvSpPr>
        <p:spPr>
          <a:xfrm>
            <a:off x="1384001" y="318246"/>
            <a:ext cx="942399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dirty="0"/>
              <a:t>①カルボニルの</a:t>
            </a:r>
            <a:r>
              <a:rPr lang="ja-JP" altLang="en-US" sz="3600" b="1" dirty="0"/>
              <a:t>求核付加反応</a:t>
            </a:r>
            <a:r>
              <a:rPr kumimoji="1" lang="ja-JP" altLang="en-US" sz="3600" b="1" dirty="0"/>
              <a:t>：水の付加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945E86F-825E-656A-9D96-1EF75144C803}"/>
              </a:ext>
            </a:extLst>
          </p:cNvPr>
          <p:cNvSpPr txBox="1"/>
          <p:nvPr/>
        </p:nvSpPr>
        <p:spPr>
          <a:xfrm>
            <a:off x="1788082" y="2172889"/>
            <a:ext cx="3099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u="sng" dirty="0">
                <a:solidFill>
                  <a:srgbClr val="0070C0"/>
                </a:solidFill>
              </a:rPr>
              <a:t>塩基性条件</a:t>
            </a:r>
            <a:endParaRPr kumimoji="1" lang="ja-JP" altLang="en-US" sz="2400" b="1" u="sng" dirty="0">
              <a:solidFill>
                <a:srgbClr val="0070C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9F8E469-6CCE-B671-F893-E6581B213593}"/>
              </a:ext>
            </a:extLst>
          </p:cNvPr>
          <p:cNvSpPr txBox="1"/>
          <p:nvPr/>
        </p:nvSpPr>
        <p:spPr>
          <a:xfrm>
            <a:off x="7917668" y="2165488"/>
            <a:ext cx="3099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u="sng" dirty="0">
                <a:solidFill>
                  <a:schemeClr val="accent2">
                    <a:lumMod val="75000"/>
                  </a:schemeClr>
                </a:solidFill>
              </a:rPr>
              <a:t>酸性条件</a:t>
            </a:r>
            <a:endParaRPr kumimoji="1" lang="ja-JP" altLang="en-US" sz="2400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A8CD19D-2EDE-83F7-0AC8-1ED31BE25FBA}"/>
              </a:ext>
            </a:extLst>
          </p:cNvPr>
          <p:cNvSpPr txBox="1"/>
          <p:nvPr/>
        </p:nvSpPr>
        <p:spPr>
          <a:xfrm>
            <a:off x="1384001" y="1243614"/>
            <a:ext cx="1043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Q. </a:t>
            </a:r>
            <a:r>
              <a:rPr kumimoji="1" lang="ja-JP" altLang="en-US" sz="24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塩基性条件・酸性条件のとき、求核剤</a:t>
            </a:r>
            <a:r>
              <a:rPr lang="ja-JP" altLang="en-US" sz="24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はどこを攻撃するだろう</a:t>
            </a:r>
            <a:r>
              <a:rPr lang="en-US" altLang="ja-JP" sz="24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r>
              <a:rPr lang="ja-JP" altLang="en-US" sz="24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？</a:t>
            </a:r>
            <a:endParaRPr kumimoji="1" lang="en-US" altLang="ja-JP" sz="2400" b="1" u="sn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E3330B0-8077-65F0-547B-1B5AA6A5E1AA}"/>
              </a:ext>
            </a:extLst>
          </p:cNvPr>
          <p:cNvSpPr txBox="1"/>
          <p:nvPr/>
        </p:nvSpPr>
        <p:spPr>
          <a:xfrm>
            <a:off x="2996540" y="3143168"/>
            <a:ext cx="30994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srgbClr val="0070C0"/>
                </a:solidFill>
              </a:rPr>
              <a:t>求核剤</a:t>
            </a:r>
            <a:endParaRPr lang="en-US" altLang="ja-JP" sz="2000" b="1" dirty="0">
              <a:solidFill>
                <a:srgbClr val="0070C0"/>
              </a:solidFill>
            </a:endParaRPr>
          </a:p>
          <a:p>
            <a:r>
              <a:rPr lang="en-US" altLang="ja-JP" sz="2400" b="1" dirty="0">
                <a:solidFill>
                  <a:srgbClr val="0070C0"/>
                </a:solidFill>
              </a:rPr>
              <a:t>:OH</a:t>
            </a:r>
            <a:r>
              <a:rPr lang="en-US" altLang="ja-JP" sz="2400" b="1" baseline="30000" dirty="0">
                <a:solidFill>
                  <a:srgbClr val="0070C0"/>
                </a:solidFill>
              </a:rPr>
              <a:t>-</a:t>
            </a:r>
            <a:endParaRPr kumimoji="1" lang="ja-JP" altLang="en-US" sz="2400" b="1" baseline="30000" dirty="0">
              <a:solidFill>
                <a:srgbClr val="0070C0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A2CB3BC-7894-5EB2-4658-8CD3E5102C97}"/>
              </a:ext>
            </a:extLst>
          </p:cNvPr>
          <p:cNvSpPr txBox="1"/>
          <p:nvPr/>
        </p:nvSpPr>
        <p:spPr>
          <a:xfrm>
            <a:off x="9231026" y="2878886"/>
            <a:ext cx="609797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b="1" dirty="0">
                <a:solidFill>
                  <a:schemeClr val="accent2">
                    <a:lumMod val="75000"/>
                  </a:schemeClr>
                </a:solidFill>
              </a:rPr>
              <a:t>H</a:t>
            </a:r>
            <a:r>
              <a:rPr lang="ja-JP" altLang="en-US" sz="2400" b="1" baseline="30000" dirty="0">
                <a:solidFill>
                  <a:schemeClr val="accent2">
                    <a:lumMod val="75000"/>
                  </a:schemeClr>
                </a:solidFill>
              </a:rPr>
              <a:t>＋</a:t>
            </a:r>
            <a:r>
              <a:rPr lang="en-US" altLang="ja-JP" sz="1800" b="1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ja-JP" altLang="en-US" sz="1800" b="1" dirty="0">
                <a:solidFill>
                  <a:schemeClr val="accent2">
                    <a:lumMod val="75000"/>
                  </a:schemeClr>
                </a:solidFill>
              </a:rPr>
              <a:t>酸性条件</a:t>
            </a:r>
            <a:r>
              <a:rPr lang="en-US" altLang="ja-JP" sz="1800" b="1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endParaRPr lang="en-US" altLang="ja-JP" sz="18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ja-JP" altLang="en-US" b="1" dirty="0">
                <a:solidFill>
                  <a:schemeClr val="accent2">
                    <a:lumMod val="75000"/>
                  </a:schemeClr>
                </a:solidFill>
              </a:rPr>
              <a:t>求核剤</a:t>
            </a:r>
            <a:endParaRPr lang="en-US" altLang="ja-JP" sz="18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ja-JP" sz="2400" b="1" dirty="0">
                <a:solidFill>
                  <a:schemeClr val="accent2">
                    <a:lumMod val="75000"/>
                  </a:schemeClr>
                </a:solidFill>
              </a:rPr>
              <a:t>H</a:t>
            </a:r>
            <a:r>
              <a:rPr lang="en-US" altLang="ja-JP" sz="2400" b="1" baseline="-250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altLang="ja-JP" sz="2400" b="1" dirty="0">
                <a:solidFill>
                  <a:schemeClr val="accent2">
                    <a:lumMod val="75000"/>
                  </a:schemeClr>
                </a:solidFill>
              </a:rPr>
              <a:t>O:</a:t>
            </a:r>
            <a:endParaRPr kumimoji="1" lang="ja-JP" alt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2B1B6BD-1499-D6C6-1EAC-FA6C13E5A5FE}"/>
              </a:ext>
            </a:extLst>
          </p:cNvPr>
          <p:cNvSpPr txBox="1"/>
          <p:nvPr/>
        </p:nvSpPr>
        <p:spPr>
          <a:xfrm>
            <a:off x="5070763" y="5673763"/>
            <a:ext cx="6555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ヒント：　</a:t>
            </a:r>
            <a:r>
              <a:rPr kumimoji="1" lang="en-US" altLang="ja-JP" dirty="0"/>
              <a:t>OH</a:t>
            </a:r>
            <a:r>
              <a:rPr kumimoji="1" lang="en-US" altLang="ja-JP" baseline="30000" dirty="0"/>
              <a:t>-</a:t>
            </a:r>
            <a:r>
              <a:rPr kumimoji="1" lang="ja-JP" altLang="en-US" dirty="0"/>
              <a:t>に比べ、</a:t>
            </a:r>
            <a:r>
              <a:rPr kumimoji="1" lang="en-US" altLang="ja-JP" dirty="0"/>
              <a:t>H</a:t>
            </a:r>
            <a:r>
              <a:rPr kumimoji="1" lang="en-US" altLang="ja-JP" baseline="-25000" dirty="0"/>
              <a:t>2</a:t>
            </a:r>
            <a:r>
              <a:rPr kumimoji="1" lang="en-US" altLang="ja-JP" dirty="0"/>
              <a:t>O</a:t>
            </a:r>
            <a:r>
              <a:rPr kumimoji="1" lang="ja-JP" altLang="en-US" dirty="0"/>
              <a:t>は弱い求核剤</a:t>
            </a:r>
            <a:endParaRPr kumimoji="1" lang="en-US" altLang="ja-JP" dirty="0"/>
          </a:p>
          <a:p>
            <a:r>
              <a:rPr lang="en-US" altLang="ja-JP" dirty="0"/>
              <a:t>	</a:t>
            </a:r>
            <a:r>
              <a:rPr lang="ja-JP" altLang="en-US" dirty="0"/>
              <a:t>　</a:t>
            </a:r>
            <a:r>
              <a:rPr lang="en-US" altLang="ja-JP" dirty="0"/>
              <a:t>H</a:t>
            </a:r>
            <a:r>
              <a:rPr lang="en-US" altLang="ja-JP" baseline="-25000" dirty="0"/>
              <a:t>2</a:t>
            </a:r>
            <a:r>
              <a:rPr lang="en-US" altLang="ja-JP" dirty="0"/>
              <a:t>O</a:t>
            </a:r>
            <a:r>
              <a:rPr lang="ja-JP" altLang="en-US" dirty="0"/>
              <a:t>が基質に反応するには、</a:t>
            </a:r>
            <a:r>
              <a:rPr lang="en-US" altLang="ja-JP" dirty="0"/>
              <a:t>H</a:t>
            </a:r>
            <a:r>
              <a:rPr lang="en-US" altLang="ja-JP" baseline="30000" dirty="0"/>
              <a:t>+</a:t>
            </a:r>
            <a:r>
              <a:rPr lang="ja-JP" altLang="en-US" dirty="0"/>
              <a:t>の助けが必要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5444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A52F10F3-62BB-4EA2-9F2F-E497C8912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F00C-D7C0-46A0-AC6D-FA2FB4464E5C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BA57DE8-76ED-4DF8-A009-D0CE3B5D0550}"/>
              </a:ext>
            </a:extLst>
          </p:cNvPr>
          <p:cNvSpPr txBox="1"/>
          <p:nvPr/>
        </p:nvSpPr>
        <p:spPr>
          <a:xfrm>
            <a:off x="1384001" y="318246"/>
            <a:ext cx="942399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dirty="0"/>
              <a:t>①カルボニルの</a:t>
            </a:r>
            <a:r>
              <a:rPr lang="ja-JP" altLang="en-US" sz="3600" b="1" dirty="0"/>
              <a:t>求核付加反応</a:t>
            </a:r>
            <a:r>
              <a:rPr kumimoji="1" lang="ja-JP" altLang="en-US" sz="3600" b="1" dirty="0"/>
              <a:t>：水の付加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4A1A6F6F-C958-49E3-9BE7-9903B2A75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29630"/>
            <a:ext cx="12192000" cy="243083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11D43A77-5268-4EBD-878D-5B417FAD6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99" y="4240558"/>
            <a:ext cx="107823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185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FAAA3CC-0CE1-40E6-9246-337E3FB33D18}"/>
              </a:ext>
            </a:extLst>
          </p:cNvPr>
          <p:cNvSpPr txBox="1"/>
          <p:nvPr/>
        </p:nvSpPr>
        <p:spPr>
          <a:xfrm>
            <a:off x="950359" y="237365"/>
            <a:ext cx="1016077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dirty="0"/>
              <a:t>②カルボニルとアルコールの求核付加反応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9258E79C-2491-423B-B09B-0745913C3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820" y="1193078"/>
            <a:ext cx="1207398" cy="2235922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620E9E4-22FE-40AB-9CAE-4DB842FBC5C9}"/>
              </a:ext>
            </a:extLst>
          </p:cNvPr>
          <p:cNvSpPr txBox="1"/>
          <p:nvPr/>
        </p:nvSpPr>
        <p:spPr>
          <a:xfrm>
            <a:off x="649205" y="2049429"/>
            <a:ext cx="4081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グルコース：</a:t>
            </a:r>
            <a:r>
              <a:rPr kumimoji="1" lang="en-US" altLang="ja-JP" sz="2800" b="1" dirty="0"/>
              <a:t>C</a:t>
            </a:r>
            <a:r>
              <a:rPr kumimoji="1" lang="en-US" altLang="ja-JP" sz="2800" b="1" baseline="-25000" dirty="0"/>
              <a:t>6</a:t>
            </a:r>
            <a:r>
              <a:rPr kumimoji="1" lang="en-US" altLang="ja-JP" sz="2800" b="1" dirty="0"/>
              <a:t>H</a:t>
            </a:r>
            <a:r>
              <a:rPr kumimoji="1" lang="en-US" altLang="ja-JP" sz="2800" b="1" baseline="-25000" dirty="0"/>
              <a:t>12</a:t>
            </a:r>
            <a:r>
              <a:rPr kumimoji="1" lang="en-US" altLang="ja-JP" sz="2800" b="1" dirty="0"/>
              <a:t>O</a:t>
            </a:r>
            <a:r>
              <a:rPr kumimoji="1" lang="en-US" altLang="ja-JP" sz="2800" b="1" baseline="-25000" dirty="0"/>
              <a:t>6</a:t>
            </a:r>
            <a:endParaRPr kumimoji="1" lang="ja-JP" altLang="en-US" sz="2800" b="1" baseline="-25000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7F024EA6-1440-4709-9D31-293FEBCCD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1300" y="1248165"/>
            <a:ext cx="3182570" cy="1852541"/>
          </a:xfrm>
          <a:prstGeom prst="rect">
            <a:avLst/>
          </a:prstGeom>
        </p:spPr>
      </p:pic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E110543F-1044-4D32-99DA-4CA9F486018B}"/>
              </a:ext>
            </a:extLst>
          </p:cNvPr>
          <p:cNvSpPr/>
          <p:nvPr/>
        </p:nvSpPr>
        <p:spPr>
          <a:xfrm>
            <a:off x="5049078" y="1193078"/>
            <a:ext cx="5406887" cy="2235922"/>
          </a:xfrm>
          <a:prstGeom prst="wedgeRectCallout">
            <a:avLst>
              <a:gd name="adj1" fmla="val -62009"/>
              <a:gd name="adj2" fmla="val 86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1F8A7B7-5B8F-406B-4C3B-9ACC8FD1C7AB}"/>
              </a:ext>
            </a:extLst>
          </p:cNvPr>
          <p:cNvSpPr txBox="1"/>
          <p:nvPr/>
        </p:nvSpPr>
        <p:spPr>
          <a:xfrm>
            <a:off x="1755569" y="4146500"/>
            <a:ext cx="868086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/>
              <a:t>ブドウ糖</a:t>
            </a:r>
            <a:r>
              <a:rPr lang="en-US" altLang="ja-JP" sz="2000" b="1" dirty="0"/>
              <a:t>(</a:t>
            </a:r>
            <a:r>
              <a:rPr lang="ja-JP" altLang="en-US" sz="2000" b="1" dirty="0"/>
              <a:t>グルコース</a:t>
            </a:r>
            <a:r>
              <a:rPr lang="en-US" altLang="ja-JP" sz="2000" b="1" dirty="0"/>
              <a:t>)</a:t>
            </a:r>
            <a:r>
              <a:rPr lang="ja-JP" altLang="en-US" sz="2000" b="1" dirty="0"/>
              <a:t>は、鎖状、環状の</a:t>
            </a:r>
            <a:r>
              <a:rPr lang="en-US" altLang="ja-JP" sz="2000" b="1" dirty="0"/>
              <a:t>2</a:t>
            </a:r>
            <a:r>
              <a:rPr lang="ja-JP" altLang="en-US" sz="2000" b="1" dirty="0"/>
              <a:t>種類の構造を取りうる</a:t>
            </a:r>
            <a:endParaRPr lang="en-US" altLang="ja-JP" sz="2000" b="1" dirty="0"/>
          </a:p>
          <a:p>
            <a:r>
              <a:rPr lang="ja-JP" altLang="en-US" sz="2000" b="1" dirty="0"/>
              <a:t>また、</a:t>
            </a:r>
            <a:r>
              <a:rPr lang="en-US" altLang="ja-JP" sz="2000" b="1" dirty="0"/>
              <a:t>α-</a:t>
            </a:r>
            <a:r>
              <a:rPr lang="ja-JP" altLang="en-US" sz="2000" b="1" dirty="0"/>
              <a:t>グルコースと</a:t>
            </a:r>
            <a:r>
              <a:rPr lang="en-US" altLang="ja-JP" sz="2000" b="1" dirty="0"/>
              <a:t>β-</a:t>
            </a:r>
            <a:r>
              <a:rPr lang="ja-JP" altLang="en-US" sz="2000" b="1" dirty="0"/>
              <a:t>グルコースの</a:t>
            </a:r>
            <a:r>
              <a:rPr lang="en-US" altLang="ja-JP" sz="2000" b="1" dirty="0"/>
              <a:t>2</a:t>
            </a:r>
            <a:r>
              <a:rPr lang="ja-JP" altLang="en-US" sz="2000" b="1" dirty="0"/>
              <a:t>種類のグルコースが存在する</a:t>
            </a:r>
            <a:endParaRPr lang="en-US" altLang="ja-JP" sz="2000" b="1" dirty="0"/>
          </a:p>
          <a:p>
            <a:endParaRPr kumimoji="1" lang="en-US" altLang="ja-JP" sz="2000" b="1" dirty="0"/>
          </a:p>
          <a:p>
            <a:endParaRPr kumimoji="1" lang="en-US" altLang="ja-JP" sz="2000" b="1" dirty="0"/>
          </a:p>
          <a:p>
            <a:endParaRPr kumimoji="1" lang="en-US" altLang="ja-JP" sz="2000" b="1" dirty="0"/>
          </a:p>
          <a:p>
            <a:r>
              <a:rPr lang="ja-JP" altLang="en-US" sz="2000" b="1" dirty="0"/>
              <a:t>グルコースが鎖状から環状になる反応</a:t>
            </a:r>
            <a:endParaRPr lang="en-US" altLang="ja-JP" sz="2000" b="1" dirty="0"/>
          </a:p>
          <a:p>
            <a:r>
              <a:rPr kumimoji="1" lang="ja-JP" altLang="en-US" sz="2800" b="1" dirty="0"/>
              <a:t>＝</a:t>
            </a:r>
            <a:r>
              <a:rPr kumimoji="1" lang="ja-JP" altLang="en-US" sz="2800" b="1" dirty="0">
                <a:solidFill>
                  <a:srgbClr val="C00000"/>
                </a:solidFill>
              </a:rPr>
              <a:t>カルボニル</a:t>
            </a:r>
            <a:r>
              <a:rPr kumimoji="1" lang="ja-JP" altLang="en-US" sz="2800" b="1" dirty="0"/>
              <a:t>と</a:t>
            </a:r>
            <a:r>
              <a:rPr kumimoji="1" lang="ja-JP" altLang="en-US" sz="2800" b="1" dirty="0">
                <a:solidFill>
                  <a:srgbClr val="4472C4"/>
                </a:solidFill>
              </a:rPr>
              <a:t>ヒドロキシ基</a:t>
            </a:r>
            <a:r>
              <a:rPr kumimoji="1" lang="ja-JP" altLang="en-US" sz="2800" b="1" dirty="0"/>
              <a:t>の</a:t>
            </a:r>
            <a:r>
              <a:rPr kumimoji="1" lang="ja-JP" altLang="en-US" sz="2800" b="1" u="sng" dirty="0"/>
              <a:t>求核付加反応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6B3B56E-F8F1-7D26-3A79-F3C340DD0013}"/>
              </a:ext>
            </a:extLst>
          </p:cNvPr>
          <p:cNvSpPr txBox="1"/>
          <p:nvPr/>
        </p:nvSpPr>
        <p:spPr>
          <a:xfrm>
            <a:off x="2515503" y="5069829"/>
            <a:ext cx="10189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ja-JP" sz="2000" b="1" dirty="0"/>
              <a:t>α</a:t>
            </a:r>
            <a:r>
              <a:rPr lang="en-US" altLang="ja-JP" sz="2000" b="1" dirty="0"/>
              <a:t>-</a:t>
            </a:r>
            <a:r>
              <a:rPr lang="ja-JP" altLang="en-US" sz="2000" b="1" dirty="0"/>
              <a:t>グルコース　⇔　鎖状グルコース　⇔　</a:t>
            </a:r>
            <a:r>
              <a:rPr lang="en-US" altLang="ja-JP" sz="2000" b="1" dirty="0"/>
              <a:t>β-</a:t>
            </a:r>
            <a:r>
              <a:rPr lang="ja-JP" altLang="en-US" sz="2000" b="1" dirty="0"/>
              <a:t>グルコース</a:t>
            </a:r>
            <a:endParaRPr kumimoji="1" lang="ja-JP" altLang="en-US" sz="2000" b="1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F3A7F05A-F603-6136-94E0-7B913BFB0CEE}"/>
              </a:ext>
            </a:extLst>
          </p:cNvPr>
          <p:cNvSpPr/>
          <p:nvPr/>
        </p:nvSpPr>
        <p:spPr>
          <a:xfrm>
            <a:off x="5593278" y="1193078"/>
            <a:ext cx="712519" cy="3032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3E248BE-0A3B-6A1B-11A6-A9C1D7367F37}"/>
              </a:ext>
            </a:extLst>
          </p:cNvPr>
          <p:cNvSpPr/>
          <p:nvPr/>
        </p:nvSpPr>
        <p:spPr>
          <a:xfrm>
            <a:off x="6092413" y="2755394"/>
            <a:ext cx="426767" cy="303213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1449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FAAA3CC-0CE1-40E6-9246-337E3FB33D18}"/>
              </a:ext>
            </a:extLst>
          </p:cNvPr>
          <p:cNvSpPr txBox="1"/>
          <p:nvPr/>
        </p:nvSpPr>
        <p:spPr>
          <a:xfrm>
            <a:off x="950359" y="237365"/>
            <a:ext cx="1016077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dirty="0"/>
              <a:t>②カルボニルとアルコールの求核付加反応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00C408C-0B06-4BD6-AB96-338E8EBBF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05" y="3492263"/>
            <a:ext cx="11079121" cy="3191320"/>
          </a:xfrm>
          <a:prstGeom prst="rect">
            <a:avLst/>
          </a:prstGeom>
        </p:spPr>
      </p:pic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9E977023-95DA-2928-6CC2-CCBFB952BE45}"/>
              </a:ext>
            </a:extLst>
          </p:cNvPr>
          <p:cNvGrpSpPr/>
          <p:nvPr/>
        </p:nvGrpSpPr>
        <p:grpSpPr>
          <a:xfrm>
            <a:off x="1666177" y="1265000"/>
            <a:ext cx="1101725" cy="2227263"/>
            <a:chOff x="3440113" y="1368425"/>
            <a:chExt cx="1101725" cy="2227263"/>
          </a:xfrm>
        </p:grpSpPr>
        <p:graphicFrame>
          <p:nvGraphicFramePr>
            <p:cNvPr id="10" name="オブジェクト 9">
              <a:extLst>
                <a:ext uri="{FF2B5EF4-FFF2-40B4-BE49-F238E27FC236}">
                  <a16:creationId xmlns:a16="http://schemas.microsoft.com/office/drawing/2014/main" id="{4CA40E58-6FE5-6F14-15EA-EAC58DAB9F5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33549831"/>
                </p:ext>
              </p:extLst>
            </p:nvPr>
          </p:nvGraphicFramePr>
          <p:xfrm>
            <a:off x="3440113" y="1368425"/>
            <a:ext cx="1101725" cy="2227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4" imgW="1258261" imgH="2542962" progId="ChemDraw.Document.6.0">
                    <p:embed/>
                  </p:oleObj>
                </mc:Choice>
                <mc:Fallback>
                  <p:oleObj name="CS ChemDraw Drawing" r:id="rId4" imgW="1258261" imgH="2542962" progId="ChemDraw.Document.6.0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440113" y="1368425"/>
                          <a:ext cx="1101725" cy="22272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EB8EBF6E-79BC-FADC-399A-1D0E3672D787}"/>
                </a:ext>
              </a:extLst>
            </p:cNvPr>
            <p:cNvSpPr/>
            <p:nvPr/>
          </p:nvSpPr>
          <p:spPr>
            <a:xfrm>
              <a:off x="3746427" y="1386713"/>
              <a:ext cx="712519" cy="54676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143E8799-9EF2-2510-EC52-40CB1185FDE7}"/>
                </a:ext>
              </a:extLst>
            </p:cNvPr>
            <p:cNvSpPr/>
            <p:nvPr/>
          </p:nvSpPr>
          <p:spPr>
            <a:xfrm>
              <a:off x="4115071" y="2946685"/>
              <a:ext cx="426767" cy="303213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A6EB8598-D15F-9C2E-897D-C6945F05D1DE}"/>
              </a:ext>
            </a:extLst>
          </p:cNvPr>
          <p:cNvGrpSpPr/>
          <p:nvPr/>
        </p:nvGrpSpPr>
        <p:grpSpPr>
          <a:xfrm>
            <a:off x="1845000" y="1150920"/>
            <a:ext cx="1412640" cy="1720440"/>
            <a:chOff x="1845000" y="1150920"/>
            <a:chExt cx="1412640" cy="172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インク 14">
                  <a:extLst>
                    <a:ext uri="{FF2B5EF4-FFF2-40B4-BE49-F238E27FC236}">
                      <a16:creationId xmlns:a16="http://schemas.microsoft.com/office/drawing/2014/main" id="{7562BB63-6F85-8BD1-423F-539DCF54ABE7}"/>
                    </a:ext>
                  </a:extLst>
                </p14:cNvPr>
                <p14:cNvContentPartPr/>
                <p14:nvPr/>
              </p14:nvContentPartPr>
              <p14:xfrm>
                <a:off x="1845000" y="1150920"/>
                <a:ext cx="1412640" cy="1720440"/>
              </p14:xfrm>
            </p:contentPart>
          </mc:Choice>
          <mc:Fallback xmlns="">
            <p:pic>
              <p:nvPicPr>
                <p:cNvPr id="15" name="インク 14">
                  <a:extLst>
                    <a:ext uri="{FF2B5EF4-FFF2-40B4-BE49-F238E27FC236}">
                      <a16:creationId xmlns:a16="http://schemas.microsoft.com/office/drawing/2014/main" id="{7562BB63-6F85-8BD1-423F-539DCF54ABE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36360" y="1141920"/>
                  <a:ext cx="1430280" cy="173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インク 15">
                  <a:extLst>
                    <a:ext uri="{FF2B5EF4-FFF2-40B4-BE49-F238E27FC236}">
                      <a16:creationId xmlns:a16="http://schemas.microsoft.com/office/drawing/2014/main" id="{6D4291F8-84EC-05F2-5D14-6CCD26984267}"/>
                    </a:ext>
                  </a:extLst>
                </p14:cNvPr>
                <p14:cNvContentPartPr/>
                <p14:nvPr/>
              </p14:nvContentPartPr>
              <p14:xfrm>
                <a:off x="1996920" y="1554120"/>
                <a:ext cx="116640" cy="204840"/>
              </p14:xfrm>
            </p:contentPart>
          </mc:Choice>
          <mc:Fallback xmlns="">
            <p:pic>
              <p:nvPicPr>
                <p:cNvPr id="16" name="インク 15">
                  <a:extLst>
                    <a:ext uri="{FF2B5EF4-FFF2-40B4-BE49-F238E27FC236}">
                      <a16:creationId xmlns:a16="http://schemas.microsoft.com/office/drawing/2014/main" id="{6D4291F8-84EC-05F2-5D14-6CCD2698426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87920" y="1545120"/>
                  <a:ext cx="134280" cy="222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8" name="吹き出し: 四角形 17">
            <a:extLst>
              <a:ext uri="{FF2B5EF4-FFF2-40B4-BE49-F238E27FC236}">
                <a16:creationId xmlns:a16="http://schemas.microsoft.com/office/drawing/2014/main" id="{66E86E10-4C06-9A7E-B49D-28C0DD9AF9FA}"/>
              </a:ext>
            </a:extLst>
          </p:cNvPr>
          <p:cNvSpPr/>
          <p:nvPr/>
        </p:nvSpPr>
        <p:spPr>
          <a:xfrm>
            <a:off x="1341912" y="1021278"/>
            <a:ext cx="2185059" cy="2600696"/>
          </a:xfrm>
          <a:prstGeom prst="wedgeRectCallout">
            <a:avLst>
              <a:gd name="adj1" fmla="val -20833"/>
              <a:gd name="adj2" fmla="val 7208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4FC2867-79BD-AB52-F310-F53363DE6449}"/>
              </a:ext>
            </a:extLst>
          </p:cNvPr>
          <p:cNvSpPr txBox="1"/>
          <p:nvPr/>
        </p:nvSpPr>
        <p:spPr>
          <a:xfrm>
            <a:off x="4263242" y="1554120"/>
            <a:ext cx="55876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鎖状グルコースは、</a:t>
            </a:r>
            <a:endParaRPr kumimoji="1" lang="en-US" altLang="ja-JP" sz="2000" b="1" dirty="0"/>
          </a:p>
          <a:p>
            <a:r>
              <a:rPr lang="en-US" altLang="ja-JP" sz="2000" b="1" dirty="0"/>
              <a:t>1</a:t>
            </a:r>
            <a:r>
              <a:rPr lang="ja-JP" altLang="en-US" sz="2000" b="1" dirty="0"/>
              <a:t>位の</a:t>
            </a:r>
            <a:r>
              <a:rPr lang="ja-JP" altLang="en-US" sz="2000" b="1" dirty="0">
                <a:solidFill>
                  <a:srgbClr val="C00000"/>
                </a:solidFill>
              </a:rPr>
              <a:t>アルデヒド基</a:t>
            </a:r>
            <a:r>
              <a:rPr lang="ja-JP" altLang="en-US" sz="2000" b="1" dirty="0"/>
              <a:t>の炭素</a:t>
            </a:r>
            <a:r>
              <a:rPr lang="en-US" altLang="ja-JP" sz="2000" b="1" dirty="0"/>
              <a:t>(δ</a:t>
            </a:r>
            <a:r>
              <a:rPr lang="ja-JP" altLang="en-US" sz="2000" b="1" dirty="0"/>
              <a:t>＋電子不足</a:t>
            </a:r>
            <a:r>
              <a:rPr lang="en-US" altLang="ja-JP" sz="2000" b="1" dirty="0"/>
              <a:t>)</a:t>
            </a:r>
            <a:r>
              <a:rPr lang="ja-JP" altLang="en-US" sz="2000" b="1" dirty="0"/>
              <a:t>に</a:t>
            </a:r>
            <a:endParaRPr lang="en-US" altLang="ja-JP" sz="2000" b="1" dirty="0"/>
          </a:p>
          <a:p>
            <a:r>
              <a:rPr lang="en-US" altLang="ja-JP" sz="2000" b="1" dirty="0"/>
              <a:t>5</a:t>
            </a:r>
            <a:r>
              <a:rPr lang="ja-JP" altLang="en-US" sz="2000" b="1" dirty="0"/>
              <a:t>位の</a:t>
            </a:r>
            <a:r>
              <a:rPr lang="ja-JP" altLang="en-US" sz="2000" b="1" dirty="0">
                <a:solidFill>
                  <a:srgbClr val="4472C4"/>
                </a:solidFill>
              </a:rPr>
              <a:t>ヒドロキシ基</a:t>
            </a:r>
            <a:r>
              <a:rPr lang="en-US" altLang="ja-JP" sz="2000" b="1" dirty="0"/>
              <a:t>(</a:t>
            </a:r>
            <a:r>
              <a:rPr lang="ja-JP" altLang="en-US" sz="2000" b="1" dirty="0"/>
              <a:t>非共有電子対＝電子豊富</a:t>
            </a:r>
            <a:r>
              <a:rPr lang="en-US" altLang="ja-JP" sz="2000" b="1" dirty="0"/>
              <a:t>)</a:t>
            </a:r>
          </a:p>
          <a:p>
            <a:r>
              <a:rPr kumimoji="1" lang="ja-JP" altLang="en-US" sz="2000" b="1" dirty="0"/>
              <a:t>が攻撃して環状になる！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D30B176-DEE1-CB26-C8DA-54A3DD3D9BAF}"/>
              </a:ext>
            </a:extLst>
          </p:cNvPr>
          <p:cNvSpPr txBox="1"/>
          <p:nvPr/>
        </p:nvSpPr>
        <p:spPr>
          <a:xfrm>
            <a:off x="4913582" y="3937447"/>
            <a:ext cx="17946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rgbClr val="4472C4"/>
                </a:solidFill>
              </a:rPr>
              <a:t>ヒドロキシ基</a:t>
            </a:r>
            <a:r>
              <a:rPr kumimoji="1" lang="ja-JP" altLang="en-US" sz="1600" b="1" dirty="0"/>
              <a:t>が</a:t>
            </a:r>
            <a:endParaRPr kumimoji="1" lang="en-US" altLang="ja-JP" sz="1600" b="1" dirty="0"/>
          </a:p>
          <a:p>
            <a:r>
              <a:rPr kumimoji="1" lang="ja-JP" altLang="en-US" sz="1600" b="1" dirty="0"/>
              <a:t>上から攻撃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1B2453E-6CB8-EC30-3D4A-54EBEC176F83}"/>
              </a:ext>
            </a:extLst>
          </p:cNvPr>
          <p:cNvSpPr txBox="1"/>
          <p:nvPr/>
        </p:nvSpPr>
        <p:spPr>
          <a:xfrm>
            <a:off x="4813521" y="5891842"/>
            <a:ext cx="17946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rgbClr val="4472C4"/>
                </a:solidFill>
              </a:rPr>
              <a:t>ヒドロキシ基</a:t>
            </a:r>
            <a:r>
              <a:rPr kumimoji="1" lang="ja-JP" altLang="en-US" sz="1600" b="1" dirty="0"/>
              <a:t>が</a:t>
            </a:r>
            <a:endParaRPr kumimoji="1" lang="en-US" altLang="ja-JP" sz="1600" b="1" dirty="0"/>
          </a:p>
          <a:p>
            <a:r>
              <a:rPr kumimoji="1" lang="ja-JP" altLang="en-US" sz="1600" b="1" dirty="0"/>
              <a:t>下から攻撃</a:t>
            </a:r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8818F473-947D-F445-BFBE-1344360A967B}"/>
              </a:ext>
            </a:extLst>
          </p:cNvPr>
          <p:cNvSpPr/>
          <p:nvPr/>
        </p:nvSpPr>
        <p:spPr>
          <a:xfrm>
            <a:off x="4426075" y="4559988"/>
            <a:ext cx="498764" cy="427786"/>
          </a:xfrm>
          <a:prstGeom prst="ellipse">
            <a:avLst/>
          </a:prstGeom>
          <a:solidFill>
            <a:srgbClr val="4472C4">
              <a:alpha val="23137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62372012-671A-ACDB-C5C5-ABB3412260A2}"/>
              </a:ext>
            </a:extLst>
          </p:cNvPr>
          <p:cNvSpPr/>
          <p:nvPr/>
        </p:nvSpPr>
        <p:spPr>
          <a:xfrm>
            <a:off x="7535453" y="3790030"/>
            <a:ext cx="498764" cy="427786"/>
          </a:xfrm>
          <a:prstGeom prst="ellipse">
            <a:avLst/>
          </a:prstGeom>
          <a:solidFill>
            <a:srgbClr val="4472C4">
              <a:alpha val="23137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A4198F45-2604-49C4-78E0-8C515B71C0C5}"/>
              </a:ext>
            </a:extLst>
          </p:cNvPr>
          <p:cNvSpPr/>
          <p:nvPr/>
        </p:nvSpPr>
        <p:spPr>
          <a:xfrm>
            <a:off x="7449519" y="5350782"/>
            <a:ext cx="498764" cy="427786"/>
          </a:xfrm>
          <a:prstGeom prst="ellipse">
            <a:avLst/>
          </a:prstGeom>
          <a:solidFill>
            <a:srgbClr val="4472C4">
              <a:alpha val="23137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7D5D2A4A-256C-8C05-BBF6-22F975F0DE06}"/>
              </a:ext>
            </a:extLst>
          </p:cNvPr>
          <p:cNvSpPr/>
          <p:nvPr/>
        </p:nvSpPr>
        <p:spPr>
          <a:xfrm>
            <a:off x="10606988" y="3810656"/>
            <a:ext cx="498764" cy="427786"/>
          </a:xfrm>
          <a:prstGeom prst="ellipse">
            <a:avLst/>
          </a:prstGeom>
          <a:solidFill>
            <a:srgbClr val="4472C4">
              <a:alpha val="23137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49EEDC3F-1CCC-48E0-753A-18A3736C2CCD}"/>
              </a:ext>
            </a:extLst>
          </p:cNvPr>
          <p:cNvSpPr/>
          <p:nvPr/>
        </p:nvSpPr>
        <p:spPr>
          <a:xfrm>
            <a:off x="10547053" y="5323764"/>
            <a:ext cx="498764" cy="427786"/>
          </a:xfrm>
          <a:prstGeom prst="ellipse">
            <a:avLst/>
          </a:prstGeom>
          <a:solidFill>
            <a:srgbClr val="4472C4">
              <a:alpha val="23137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74FD6116-96FC-F94E-353B-EF1634324E3E}"/>
              </a:ext>
            </a:extLst>
          </p:cNvPr>
          <p:cNvSpPr/>
          <p:nvPr/>
        </p:nvSpPr>
        <p:spPr>
          <a:xfrm>
            <a:off x="4850749" y="4753645"/>
            <a:ext cx="639669" cy="815881"/>
          </a:xfrm>
          <a:prstGeom prst="ellipse">
            <a:avLst/>
          </a:prstGeom>
          <a:solidFill>
            <a:srgbClr val="FF0000">
              <a:alpha val="23137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8E9D84FE-3865-A739-00E9-D2F91D302BE4}"/>
              </a:ext>
            </a:extLst>
          </p:cNvPr>
          <p:cNvSpPr/>
          <p:nvPr/>
        </p:nvSpPr>
        <p:spPr>
          <a:xfrm>
            <a:off x="7861226" y="4217816"/>
            <a:ext cx="498764" cy="732155"/>
          </a:xfrm>
          <a:prstGeom prst="ellipse">
            <a:avLst/>
          </a:prstGeom>
          <a:solidFill>
            <a:srgbClr val="FF0000">
              <a:alpha val="23137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A12BF3FE-0B4A-0B7F-3856-1D39FE8A6CDF}"/>
              </a:ext>
            </a:extLst>
          </p:cNvPr>
          <p:cNvSpPr/>
          <p:nvPr/>
        </p:nvSpPr>
        <p:spPr>
          <a:xfrm>
            <a:off x="1723109" y="4572001"/>
            <a:ext cx="498764" cy="427786"/>
          </a:xfrm>
          <a:prstGeom prst="ellipse">
            <a:avLst/>
          </a:prstGeom>
          <a:solidFill>
            <a:srgbClr val="4472C4">
              <a:alpha val="23137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EA581305-672D-F995-67A8-9712E30359F4}"/>
              </a:ext>
            </a:extLst>
          </p:cNvPr>
          <p:cNvSpPr/>
          <p:nvPr/>
        </p:nvSpPr>
        <p:spPr>
          <a:xfrm>
            <a:off x="2128233" y="4803258"/>
            <a:ext cx="639669" cy="815881"/>
          </a:xfrm>
          <a:prstGeom prst="ellipse">
            <a:avLst/>
          </a:prstGeom>
          <a:solidFill>
            <a:srgbClr val="FF0000">
              <a:alpha val="23137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0DC5B106-6FAA-E2D4-C14B-8C8F9D550C01}"/>
              </a:ext>
            </a:extLst>
          </p:cNvPr>
          <p:cNvSpPr/>
          <p:nvPr/>
        </p:nvSpPr>
        <p:spPr>
          <a:xfrm rot="3594246">
            <a:off x="8034217" y="5377757"/>
            <a:ext cx="498764" cy="732155"/>
          </a:xfrm>
          <a:prstGeom prst="ellipse">
            <a:avLst/>
          </a:prstGeom>
          <a:solidFill>
            <a:srgbClr val="FF0000">
              <a:alpha val="23137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DA1BF17E-D995-3311-3A86-B22566AA4ACF}"/>
              </a:ext>
            </a:extLst>
          </p:cNvPr>
          <p:cNvSpPr/>
          <p:nvPr/>
        </p:nvSpPr>
        <p:spPr>
          <a:xfrm rot="3594246">
            <a:off x="11048766" y="5385897"/>
            <a:ext cx="498764" cy="732155"/>
          </a:xfrm>
          <a:prstGeom prst="ellipse">
            <a:avLst/>
          </a:prstGeom>
          <a:solidFill>
            <a:srgbClr val="FF0000">
              <a:alpha val="23137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1611F2AB-B2EF-7C04-B980-146B4CD7F12A}"/>
              </a:ext>
            </a:extLst>
          </p:cNvPr>
          <p:cNvSpPr/>
          <p:nvPr/>
        </p:nvSpPr>
        <p:spPr>
          <a:xfrm>
            <a:off x="10851694" y="4255619"/>
            <a:ext cx="498764" cy="732155"/>
          </a:xfrm>
          <a:prstGeom prst="ellipse">
            <a:avLst/>
          </a:prstGeom>
          <a:solidFill>
            <a:srgbClr val="FF0000">
              <a:alpha val="23137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4979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D86E353-9A36-4B6F-A059-1F76FCF6D719}"/>
              </a:ext>
            </a:extLst>
          </p:cNvPr>
          <p:cNvSpPr txBox="1"/>
          <p:nvPr/>
        </p:nvSpPr>
        <p:spPr>
          <a:xfrm>
            <a:off x="505953" y="276826"/>
            <a:ext cx="1118009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 dirty="0"/>
              <a:t>②カルボニルへの求核付加反応：</a:t>
            </a:r>
            <a:r>
              <a:rPr lang="ja-JP" altLang="en-US" sz="3600" b="1" dirty="0">
                <a:solidFill>
                  <a:schemeClr val="accent1">
                    <a:lumMod val="75000"/>
                  </a:schemeClr>
                </a:solidFill>
              </a:rPr>
              <a:t>アルコール</a:t>
            </a:r>
            <a:r>
              <a:rPr lang="ja-JP" altLang="en-US" sz="3600" b="1" dirty="0"/>
              <a:t>の付加</a:t>
            </a:r>
            <a:endParaRPr kumimoji="1" lang="ja-JP" altLang="en-US" sz="3600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17C2357-E709-4D60-9B21-8AFAF949488A}"/>
              </a:ext>
            </a:extLst>
          </p:cNvPr>
          <p:cNvSpPr txBox="1"/>
          <p:nvPr/>
        </p:nvSpPr>
        <p:spPr>
          <a:xfrm>
            <a:off x="622851" y="1146946"/>
            <a:ext cx="109462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/>
              <a:t>カルボニルへのアルコールの求核付加反応</a:t>
            </a:r>
            <a:endParaRPr lang="en-US" altLang="ja-JP" sz="3200" b="1" dirty="0"/>
          </a:p>
          <a:p>
            <a:r>
              <a:rPr lang="ja-JP" altLang="en-US" sz="3200" b="1" dirty="0">
                <a:solidFill>
                  <a:srgbClr val="C00000"/>
                </a:solidFill>
              </a:rPr>
              <a:t>＝</a:t>
            </a:r>
            <a:r>
              <a:rPr kumimoji="1" lang="ja-JP" altLang="en-US" sz="3200" b="1" dirty="0">
                <a:solidFill>
                  <a:srgbClr val="C00000"/>
                </a:solidFill>
              </a:rPr>
              <a:t>アセタール生成反応</a:t>
            </a:r>
            <a:endParaRPr lang="en-US" altLang="ja-JP" sz="3200" b="1" dirty="0"/>
          </a:p>
          <a:p>
            <a:r>
              <a:rPr lang="en-US" altLang="ja-JP" sz="2400" b="1" dirty="0"/>
              <a:t>(</a:t>
            </a:r>
            <a:r>
              <a:rPr lang="ja-JP" altLang="en-US" sz="2400" b="1" dirty="0"/>
              <a:t>①で学習した水</a:t>
            </a:r>
            <a:r>
              <a:rPr lang="en-US" altLang="ja-JP" sz="2400" b="1" dirty="0"/>
              <a:t>(H</a:t>
            </a:r>
            <a:r>
              <a:rPr lang="en-US" altLang="ja-JP" sz="2400" b="1" baseline="-25000" dirty="0"/>
              <a:t>2</a:t>
            </a:r>
            <a:r>
              <a:rPr lang="en-US" altLang="ja-JP" sz="2400" b="1" dirty="0"/>
              <a:t>O)</a:t>
            </a:r>
            <a:r>
              <a:rPr lang="ja-JP" altLang="en-US" sz="2400" b="1" dirty="0"/>
              <a:t>の付加反応を</a:t>
            </a:r>
            <a:r>
              <a:rPr lang="ja-JP" altLang="en-US" sz="2400" b="1" dirty="0">
                <a:solidFill>
                  <a:schemeClr val="accent1">
                    <a:lumMod val="75000"/>
                  </a:schemeClr>
                </a:solidFill>
              </a:rPr>
              <a:t>アルコール</a:t>
            </a:r>
            <a:r>
              <a:rPr lang="en-US" altLang="ja-JP" sz="2400" b="1" dirty="0">
                <a:solidFill>
                  <a:schemeClr val="accent1">
                    <a:lumMod val="75000"/>
                  </a:schemeClr>
                </a:solidFill>
              </a:rPr>
              <a:t>(R-OH)</a:t>
            </a:r>
            <a:r>
              <a:rPr lang="ja-JP" altLang="en-US" sz="2400" b="1" dirty="0"/>
              <a:t>に変えただけ！</a:t>
            </a:r>
            <a:r>
              <a:rPr lang="en-US" altLang="ja-JP" sz="2400" b="1" dirty="0"/>
              <a:t>)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A5C17E6-2283-440C-875F-2F373C209114}"/>
              </a:ext>
            </a:extLst>
          </p:cNvPr>
          <p:cNvSpPr txBox="1"/>
          <p:nvPr/>
        </p:nvSpPr>
        <p:spPr>
          <a:xfrm>
            <a:off x="998116" y="3072473"/>
            <a:ext cx="109462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/>
              <a:t>カルボニルにアルコールが</a:t>
            </a:r>
            <a:r>
              <a:rPr lang="en-US" altLang="ja-JP" sz="3200" b="1" dirty="0"/>
              <a:t>1</a:t>
            </a:r>
            <a:r>
              <a:rPr lang="ja-JP" altLang="en-US" sz="3200" b="1" dirty="0"/>
              <a:t>つ付加：ヘミアセタール</a:t>
            </a:r>
            <a:endParaRPr kumimoji="1" lang="en-US" altLang="ja-JP" sz="3200" b="1" dirty="0">
              <a:solidFill>
                <a:srgbClr val="C00000"/>
              </a:solidFill>
            </a:endParaRPr>
          </a:p>
          <a:p>
            <a:r>
              <a:rPr lang="ja-JP" altLang="en-US" sz="3200" b="1" dirty="0"/>
              <a:t>カルボニルにアルコールが</a:t>
            </a:r>
            <a:r>
              <a:rPr lang="en-US" altLang="ja-JP" sz="3200" b="1" dirty="0"/>
              <a:t>2</a:t>
            </a:r>
            <a:r>
              <a:rPr lang="ja-JP" altLang="en-US" sz="3200" b="1" dirty="0"/>
              <a:t>つ付加：アセタール</a:t>
            </a:r>
            <a:endParaRPr kumimoji="1" lang="ja-JP" altLang="en-US" sz="3200" b="1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CE3B5DB-1801-4476-8616-7336DAE34C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788"/>
          <a:stretch/>
        </p:blipFill>
        <p:spPr>
          <a:xfrm>
            <a:off x="1749355" y="4646585"/>
            <a:ext cx="1364444" cy="91452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CBF2618-09A0-4731-A164-2EA2AA002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3857" y="4568245"/>
            <a:ext cx="1686160" cy="115268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FD490C6-9091-48D2-A859-C6D41DC3ED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0731" y="4530306"/>
            <a:ext cx="1543050" cy="1190625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35A920C0-4B9B-4652-AE37-F0CA9B86AC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1742" y="4808574"/>
            <a:ext cx="1022637" cy="59055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6AC18500-E9F7-4802-AB74-BAFAD6BE39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6976" y="4830343"/>
            <a:ext cx="1022637" cy="59055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415B5B85-5268-4AB9-BA0F-72D40399C7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06527" y="4480377"/>
            <a:ext cx="993064" cy="457673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1E8FE5AD-E01B-4759-A252-52382AB0EF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50638" y="5265755"/>
            <a:ext cx="304843" cy="266737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BDC947A2-BD21-406B-97EF-E4B80A9D34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6976" y="4480377"/>
            <a:ext cx="993064" cy="457673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7ABEFA9-7FDE-43EB-A87A-EDB1346A2A09}"/>
              </a:ext>
            </a:extLst>
          </p:cNvPr>
          <p:cNvSpPr txBox="1"/>
          <p:nvPr/>
        </p:nvSpPr>
        <p:spPr>
          <a:xfrm>
            <a:off x="4711999" y="575157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b="1" dirty="0"/>
              <a:t>ヘミアセタール</a:t>
            </a:r>
            <a:endParaRPr lang="en-US" altLang="ja-JP" sz="1800" b="1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22B3322-7509-417C-8890-90B6DEFED7E9}"/>
              </a:ext>
            </a:extLst>
          </p:cNvPr>
          <p:cNvSpPr txBox="1"/>
          <p:nvPr/>
        </p:nvSpPr>
        <p:spPr>
          <a:xfrm>
            <a:off x="8507963" y="5782227"/>
            <a:ext cx="14358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b="1" dirty="0"/>
              <a:t>アセタール</a:t>
            </a:r>
            <a:endParaRPr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ED28BF9-373A-4041-8BDA-F76543371006}"/>
              </a:ext>
            </a:extLst>
          </p:cNvPr>
          <p:cNvSpPr txBox="1"/>
          <p:nvPr/>
        </p:nvSpPr>
        <p:spPr>
          <a:xfrm>
            <a:off x="0" y="6243328"/>
            <a:ext cx="1219200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C00000"/>
                </a:solidFill>
              </a:rPr>
              <a:t>アセタール反応ではアルコールの求核付加反応が</a:t>
            </a:r>
            <a:r>
              <a:rPr lang="en-US" altLang="ja-JP" sz="2400" b="1" dirty="0">
                <a:solidFill>
                  <a:srgbClr val="C00000"/>
                </a:solidFill>
              </a:rPr>
              <a:t>2</a:t>
            </a:r>
            <a:r>
              <a:rPr lang="ja-JP" altLang="en-US" sz="2400" b="1" dirty="0">
                <a:solidFill>
                  <a:srgbClr val="C00000"/>
                </a:solidFill>
              </a:rPr>
              <a:t>回起こる</a:t>
            </a:r>
            <a:endParaRPr kumimoji="1" lang="ja-JP" altLang="en-US" sz="3600" b="1" dirty="0">
              <a:solidFill>
                <a:srgbClr val="C00000"/>
              </a:solidFill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A0E889B-600A-F2C6-38CC-1A903D9DF4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60724" y="1233852"/>
            <a:ext cx="1635827" cy="736123"/>
          </a:xfrm>
          <a:prstGeom prst="rect">
            <a:avLst/>
          </a:prstGeom>
        </p:spPr>
      </p:pic>
      <p:sp>
        <p:nvSpPr>
          <p:cNvPr id="8" name="楕円 7">
            <a:extLst>
              <a:ext uri="{FF2B5EF4-FFF2-40B4-BE49-F238E27FC236}">
                <a16:creationId xmlns:a16="http://schemas.microsoft.com/office/drawing/2014/main" id="{A31514CA-086A-1968-8922-CA9E80BABCD2}"/>
              </a:ext>
            </a:extLst>
          </p:cNvPr>
          <p:cNvSpPr/>
          <p:nvPr/>
        </p:nvSpPr>
        <p:spPr>
          <a:xfrm>
            <a:off x="10309235" y="1146946"/>
            <a:ext cx="498764" cy="323639"/>
          </a:xfrm>
          <a:prstGeom prst="ellipse">
            <a:avLst/>
          </a:prstGeom>
          <a:solidFill>
            <a:srgbClr val="4472C4">
              <a:alpha val="23137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4168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D86E353-9A36-4B6F-A059-1F76FCF6D719}"/>
              </a:ext>
            </a:extLst>
          </p:cNvPr>
          <p:cNvSpPr txBox="1"/>
          <p:nvPr/>
        </p:nvSpPr>
        <p:spPr>
          <a:xfrm>
            <a:off x="570431" y="292489"/>
            <a:ext cx="1081259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 dirty="0"/>
              <a:t>②カルボニルへのアルコールの付加：アセタール化</a:t>
            </a:r>
            <a:endParaRPr kumimoji="1" lang="ja-JP" altLang="en-US" sz="3600" b="1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450DE848-7378-4CB4-A9A2-8E00CDDDC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582" y="1764918"/>
            <a:ext cx="6654459" cy="181389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D7EBBA9C-3847-4DDF-9CC8-40CB16CC3C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2980" y="2426126"/>
            <a:ext cx="1686160" cy="1152686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D49107B-C2F2-4EBE-B0FF-93BFCF96A33D}"/>
              </a:ext>
            </a:extLst>
          </p:cNvPr>
          <p:cNvSpPr txBox="1"/>
          <p:nvPr/>
        </p:nvSpPr>
        <p:spPr>
          <a:xfrm>
            <a:off x="8412031" y="3578812"/>
            <a:ext cx="19680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b="1" dirty="0"/>
              <a:t>ヘミアセタール</a:t>
            </a:r>
            <a:endParaRPr lang="en-US" altLang="ja-JP" sz="1800" b="1" dirty="0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0CD742DF-BC2C-402E-A13A-AC5EF37E6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028" y="4796077"/>
            <a:ext cx="1686160" cy="1152686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053C50F-E05F-4A78-94DF-3750613FD50D}"/>
              </a:ext>
            </a:extLst>
          </p:cNvPr>
          <p:cNvSpPr txBox="1"/>
          <p:nvPr/>
        </p:nvSpPr>
        <p:spPr>
          <a:xfrm>
            <a:off x="318079" y="6099076"/>
            <a:ext cx="19680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b="1" dirty="0"/>
              <a:t>ヘミアセタール</a:t>
            </a:r>
            <a:endParaRPr lang="en-US" altLang="ja-JP" sz="1800" b="1" dirty="0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375DB348-1396-44D6-99B1-027891EBB4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9277" y="4612969"/>
            <a:ext cx="1657581" cy="1486107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F2137F35-0D54-4237-A29E-7A34688E6B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7524" y="4883339"/>
            <a:ext cx="1638529" cy="990738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B4FD85AA-5955-4701-A771-BBDDD743CA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26284" y="2671865"/>
            <a:ext cx="756222" cy="590550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63CACA9B-9BDB-43B4-A807-7DD46A63F8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0296" y="5138095"/>
            <a:ext cx="756222" cy="590550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8108C1F5-8C78-40FC-9DD6-535C70254E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6344" y="5138444"/>
            <a:ext cx="756222" cy="590550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1FEB7FA0-B263-48D6-A3D9-E2467F91DF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06053" y="4680422"/>
            <a:ext cx="993064" cy="457673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1A29E6FF-3754-43AB-8AFA-E4F9C6305B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0062" y="5145418"/>
            <a:ext cx="756222" cy="590550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53BCC292-1E8D-49A5-AEFD-DE94E8F24E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04091" y="4593497"/>
            <a:ext cx="3839111" cy="1448002"/>
          </a:xfrm>
          <a:prstGeom prst="rect">
            <a:avLst/>
          </a:prstGeom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BA91580D-2FE1-4905-800A-61C7E5EA472C}"/>
              </a:ext>
            </a:extLst>
          </p:cNvPr>
          <p:cNvSpPr txBox="1"/>
          <p:nvPr/>
        </p:nvSpPr>
        <p:spPr>
          <a:xfrm>
            <a:off x="10507384" y="6099076"/>
            <a:ext cx="14358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b="1" dirty="0"/>
              <a:t>アセタール</a:t>
            </a:r>
            <a:endParaRPr lang="ja-JP" altLang="en-US" dirty="0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CC18619B-3C2F-45A6-9034-792D0200CEE4}"/>
              </a:ext>
            </a:extLst>
          </p:cNvPr>
          <p:cNvSpPr/>
          <p:nvPr/>
        </p:nvSpPr>
        <p:spPr>
          <a:xfrm>
            <a:off x="4446584" y="2170981"/>
            <a:ext cx="1515650" cy="436673"/>
          </a:xfrm>
          <a:prstGeom prst="ellipse">
            <a:avLst/>
          </a:prstGeom>
          <a:solidFill>
            <a:schemeClr val="accent4">
              <a:lumMod val="40000"/>
              <a:lumOff val="60000"/>
              <a:alpha val="45882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F7B0F080-61B4-49D0-969A-7B81D7AF60B1}"/>
              </a:ext>
            </a:extLst>
          </p:cNvPr>
          <p:cNvSpPr/>
          <p:nvPr/>
        </p:nvSpPr>
        <p:spPr>
          <a:xfrm>
            <a:off x="8991734" y="2426126"/>
            <a:ext cx="1515650" cy="436673"/>
          </a:xfrm>
          <a:prstGeom prst="ellipse">
            <a:avLst/>
          </a:prstGeom>
          <a:solidFill>
            <a:schemeClr val="accent4">
              <a:lumMod val="40000"/>
              <a:lumOff val="60000"/>
              <a:alpha val="45882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B002860E-A31B-40DD-8F12-B7E98BA90A79}"/>
              </a:ext>
            </a:extLst>
          </p:cNvPr>
          <p:cNvSpPr/>
          <p:nvPr/>
        </p:nvSpPr>
        <p:spPr>
          <a:xfrm>
            <a:off x="6410513" y="2284217"/>
            <a:ext cx="1515650" cy="436673"/>
          </a:xfrm>
          <a:prstGeom prst="ellipse">
            <a:avLst/>
          </a:prstGeom>
          <a:solidFill>
            <a:schemeClr val="accent4">
              <a:lumMod val="40000"/>
              <a:lumOff val="60000"/>
              <a:alpha val="45882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8" name="図 37">
            <a:extLst>
              <a:ext uri="{FF2B5EF4-FFF2-40B4-BE49-F238E27FC236}">
                <a16:creationId xmlns:a16="http://schemas.microsoft.com/office/drawing/2014/main" id="{015424BA-6C82-4DEF-A91C-8D613A0956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5985" y="5004726"/>
            <a:ext cx="304843" cy="266737"/>
          </a:xfrm>
          <a:prstGeom prst="rect">
            <a:avLst/>
          </a:prstGeom>
        </p:spPr>
      </p:pic>
      <p:sp>
        <p:nvSpPr>
          <p:cNvPr id="39" name="フリーフォーム: 図形 38">
            <a:extLst>
              <a:ext uri="{FF2B5EF4-FFF2-40B4-BE49-F238E27FC236}">
                <a16:creationId xmlns:a16="http://schemas.microsoft.com/office/drawing/2014/main" id="{A306A55B-3773-44FB-8A2B-D6DA4B91DE21}"/>
              </a:ext>
            </a:extLst>
          </p:cNvPr>
          <p:cNvSpPr/>
          <p:nvPr/>
        </p:nvSpPr>
        <p:spPr>
          <a:xfrm>
            <a:off x="1288771" y="5077496"/>
            <a:ext cx="1043874" cy="1050050"/>
          </a:xfrm>
          <a:custGeom>
            <a:avLst/>
            <a:gdLst>
              <a:gd name="connsiteX0" fmla="*/ 584 w 977614"/>
              <a:gd name="connsiteY0" fmla="*/ 876822 h 1089806"/>
              <a:gd name="connsiteX1" fmla="*/ 100792 w 977614"/>
              <a:gd name="connsiteY1" fmla="*/ 1014608 h 1089806"/>
              <a:gd name="connsiteX2" fmla="*/ 626885 w 977614"/>
              <a:gd name="connsiteY2" fmla="*/ 1027134 h 1089806"/>
              <a:gd name="connsiteX3" fmla="*/ 777197 w 977614"/>
              <a:gd name="connsiteY3" fmla="*/ 200417 h 1089806"/>
              <a:gd name="connsiteX4" fmla="*/ 977614 w 977614"/>
              <a:gd name="connsiteY4" fmla="*/ 0 h 1089806"/>
              <a:gd name="connsiteX0" fmla="*/ 584 w 1043874"/>
              <a:gd name="connsiteY0" fmla="*/ 837066 h 1050050"/>
              <a:gd name="connsiteX1" fmla="*/ 100792 w 1043874"/>
              <a:gd name="connsiteY1" fmla="*/ 974852 h 1050050"/>
              <a:gd name="connsiteX2" fmla="*/ 626885 w 1043874"/>
              <a:gd name="connsiteY2" fmla="*/ 987378 h 1050050"/>
              <a:gd name="connsiteX3" fmla="*/ 777197 w 1043874"/>
              <a:gd name="connsiteY3" fmla="*/ 160661 h 1050050"/>
              <a:gd name="connsiteX4" fmla="*/ 1043874 w 1043874"/>
              <a:gd name="connsiteY4" fmla="*/ 0 h 105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3874" h="1050050">
                <a:moveTo>
                  <a:pt x="584" y="837066"/>
                </a:moveTo>
                <a:cubicBezTo>
                  <a:pt x="-1504" y="893433"/>
                  <a:pt x="-3591" y="949800"/>
                  <a:pt x="100792" y="974852"/>
                </a:cubicBezTo>
                <a:cubicBezTo>
                  <a:pt x="205175" y="999904"/>
                  <a:pt x="514151" y="1123077"/>
                  <a:pt x="626885" y="987378"/>
                </a:cubicBezTo>
                <a:cubicBezTo>
                  <a:pt x="739619" y="851680"/>
                  <a:pt x="718742" y="331850"/>
                  <a:pt x="777197" y="160661"/>
                </a:cubicBezTo>
                <a:cubicBezTo>
                  <a:pt x="835652" y="-10528"/>
                  <a:pt x="972893" y="14614"/>
                  <a:pt x="1043874" y="0"/>
                </a:cubicBezTo>
              </a:path>
            </a:pathLst>
          </a:cu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4E37641B-DA65-41F7-BDF6-917A5F6BC0C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01126" y="4987918"/>
            <a:ext cx="611617" cy="281013"/>
          </a:xfrm>
          <a:prstGeom prst="rect">
            <a:avLst/>
          </a:prstGeom>
        </p:spPr>
      </p:pic>
      <p:sp>
        <p:nvSpPr>
          <p:cNvPr id="42" name="フリーフォーム: 図形 41">
            <a:extLst>
              <a:ext uri="{FF2B5EF4-FFF2-40B4-BE49-F238E27FC236}">
                <a16:creationId xmlns:a16="http://schemas.microsoft.com/office/drawing/2014/main" id="{345CB500-C51D-4DEF-80CF-A7C821371971}"/>
              </a:ext>
            </a:extLst>
          </p:cNvPr>
          <p:cNvSpPr/>
          <p:nvPr/>
        </p:nvSpPr>
        <p:spPr>
          <a:xfrm>
            <a:off x="5988430" y="4508141"/>
            <a:ext cx="1590261" cy="731286"/>
          </a:xfrm>
          <a:custGeom>
            <a:avLst/>
            <a:gdLst>
              <a:gd name="connsiteX0" fmla="*/ 1590261 w 1590261"/>
              <a:gd name="connsiteY0" fmla="*/ 201199 h 731286"/>
              <a:gd name="connsiteX1" fmla="*/ 834887 w 1590261"/>
              <a:gd name="connsiteY1" fmla="*/ 28921 h 731286"/>
              <a:gd name="connsiteX2" fmla="*/ 0 w 1590261"/>
              <a:gd name="connsiteY2" fmla="*/ 731286 h 73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0261" h="731286">
                <a:moveTo>
                  <a:pt x="1590261" y="201199"/>
                </a:moveTo>
                <a:cubicBezTo>
                  <a:pt x="1345096" y="70886"/>
                  <a:pt x="1099931" y="-59427"/>
                  <a:pt x="834887" y="28921"/>
                </a:cubicBezTo>
                <a:cubicBezTo>
                  <a:pt x="569843" y="117269"/>
                  <a:pt x="284921" y="424277"/>
                  <a:pt x="0" y="731286"/>
                </a:cubicBezTo>
              </a:path>
            </a:pathLst>
          </a:cu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D5F7AAE1-16BF-4F6F-B112-475FEB50E6B3}"/>
              </a:ext>
            </a:extLst>
          </p:cNvPr>
          <p:cNvSpPr/>
          <p:nvPr/>
        </p:nvSpPr>
        <p:spPr>
          <a:xfrm>
            <a:off x="8629491" y="4859159"/>
            <a:ext cx="1515650" cy="436673"/>
          </a:xfrm>
          <a:prstGeom prst="ellipse">
            <a:avLst/>
          </a:prstGeom>
          <a:solidFill>
            <a:srgbClr val="FFCCFF">
              <a:alpha val="45490"/>
            </a:srgb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D7F64F3F-CB87-423C-841F-8AFCFD512469}"/>
              </a:ext>
            </a:extLst>
          </p:cNvPr>
          <p:cNvSpPr/>
          <p:nvPr/>
        </p:nvSpPr>
        <p:spPr>
          <a:xfrm>
            <a:off x="6673628" y="4708745"/>
            <a:ext cx="1515650" cy="436673"/>
          </a:xfrm>
          <a:prstGeom prst="ellipse">
            <a:avLst/>
          </a:prstGeom>
          <a:solidFill>
            <a:srgbClr val="FFCCFF">
              <a:alpha val="45490"/>
            </a:srgb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F65E5F81-F8FE-439D-85A1-E0B7A9447834}"/>
              </a:ext>
            </a:extLst>
          </p:cNvPr>
          <p:cNvSpPr/>
          <p:nvPr/>
        </p:nvSpPr>
        <p:spPr>
          <a:xfrm>
            <a:off x="834512" y="4734543"/>
            <a:ext cx="1515650" cy="436673"/>
          </a:xfrm>
          <a:prstGeom prst="ellipse">
            <a:avLst/>
          </a:prstGeom>
          <a:solidFill>
            <a:schemeClr val="accent4">
              <a:lumMod val="40000"/>
              <a:lumOff val="60000"/>
              <a:alpha val="45882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5D7CB85C-9C8D-4F82-93C4-E2E2D9DC4FE1}"/>
              </a:ext>
            </a:extLst>
          </p:cNvPr>
          <p:cNvSpPr/>
          <p:nvPr/>
        </p:nvSpPr>
        <p:spPr>
          <a:xfrm>
            <a:off x="3244282" y="4640823"/>
            <a:ext cx="1515650" cy="436673"/>
          </a:xfrm>
          <a:prstGeom prst="ellipse">
            <a:avLst/>
          </a:prstGeom>
          <a:solidFill>
            <a:schemeClr val="accent4">
              <a:lumMod val="40000"/>
              <a:lumOff val="60000"/>
              <a:alpha val="45882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7116C457-B90C-4C28-A6A0-08BDFA2A6247}"/>
              </a:ext>
            </a:extLst>
          </p:cNvPr>
          <p:cNvSpPr/>
          <p:nvPr/>
        </p:nvSpPr>
        <p:spPr>
          <a:xfrm>
            <a:off x="5979960" y="5174310"/>
            <a:ext cx="990102" cy="436673"/>
          </a:xfrm>
          <a:prstGeom prst="ellipse">
            <a:avLst/>
          </a:prstGeom>
          <a:solidFill>
            <a:schemeClr val="accent4">
              <a:lumMod val="40000"/>
              <a:lumOff val="60000"/>
              <a:alpha val="45882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009CE08E-43C1-41FC-B9E0-8A851460D693}"/>
              </a:ext>
            </a:extLst>
          </p:cNvPr>
          <p:cNvSpPr/>
          <p:nvPr/>
        </p:nvSpPr>
        <p:spPr>
          <a:xfrm>
            <a:off x="8631310" y="5630550"/>
            <a:ext cx="1107486" cy="436673"/>
          </a:xfrm>
          <a:prstGeom prst="ellipse">
            <a:avLst/>
          </a:prstGeom>
          <a:solidFill>
            <a:schemeClr val="accent4">
              <a:lumMod val="40000"/>
              <a:lumOff val="60000"/>
              <a:alpha val="45882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3BE16358-15BB-46BC-B781-6D029BA32AB7}"/>
              </a:ext>
            </a:extLst>
          </p:cNvPr>
          <p:cNvSpPr/>
          <p:nvPr/>
        </p:nvSpPr>
        <p:spPr>
          <a:xfrm>
            <a:off x="11084514" y="5585292"/>
            <a:ext cx="1107486" cy="436673"/>
          </a:xfrm>
          <a:prstGeom prst="ellipse">
            <a:avLst/>
          </a:prstGeom>
          <a:solidFill>
            <a:schemeClr val="accent4">
              <a:lumMod val="40000"/>
              <a:lumOff val="60000"/>
              <a:alpha val="45882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127002B2-209E-4D06-AB1F-A3EBFF195129}"/>
              </a:ext>
            </a:extLst>
          </p:cNvPr>
          <p:cNvSpPr/>
          <p:nvPr/>
        </p:nvSpPr>
        <p:spPr>
          <a:xfrm>
            <a:off x="11052351" y="4907292"/>
            <a:ext cx="1107486" cy="436673"/>
          </a:xfrm>
          <a:prstGeom prst="ellipse">
            <a:avLst/>
          </a:prstGeom>
          <a:solidFill>
            <a:srgbClr val="FFCCFF">
              <a:alpha val="45490"/>
            </a:srgb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A9EECEE-170D-44EC-9E29-D08A48CB2D81}"/>
              </a:ext>
            </a:extLst>
          </p:cNvPr>
          <p:cNvSpPr txBox="1"/>
          <p:nvPr/>
        </p:nvSpPr>
        <p:spPr>
          <a:xfrm>
            <a:off x="1415805" y="1095044"/>
            <a:ext cx="9668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⇒ちなみに、アルコールは</a:t>
            </a:r>
            <a:r>
              <a:rPr kumimoji="1" lang="en-US" altLang="ja-JP" sz="2400" b="1" dirty="0"/>
              <a:t>2</a:t>
            </a:r>
            <a:r>
              <a:rPr lang="ja-JP" altLang="en-US" sz="2400" b="1" dirty="0"/>
              <a:t>分子分</a:t>
            </a:r>
            <a:r>
              <a:rPr kumimoji="1" lang="ja-JP" altLang="en-US" sz="2400" b="1" dirty="0"/>
              <a:t>付加することができる</a:t>
            </a:r>
          </a:p>
        </p:txBody>
      </p:sp>
    </p:spTree>
    <p:extLst>
      <p:ext uri="{BB962C8B-B14F-4D97-AF65-F5344CB8AC3E}">
        <p14:creationId xmlns:p14="http://schemas.microsoft.com/office/powerpoint/2010/main" val="3912433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A52F10F3-62BB-4EA2-9F2F-E497C8912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5604" y="6492875"/>
            <a:ext cx="2743200" cy="365125"/>
          </a:xfrm>
        </p:spPr>
        <p:txBody>
          <a:bodyPr/>
          <a:lstStyle/>
          <a:p>
            <a:fld id="{7C82F00C-D7C0-46A0-AC6D-FA2FB4464E5C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BA57DE8-76ED-4DF8-A009-D0CE3B5D0550}"/>
              </a:ext>
            </a:extLst>
          </p:cNvPr>
          <p:cNvSpPr txBox="1"/>
          <p:nvPr/>
        </p:nvSpPr>
        <p:spPr>
          <a:xfrm>
            <a:off x="0" y="318246"/>
            <a:ext cx="12192000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b="1" dirty="0"/>
              <a:t>③</a:t>
            </a:r>
            <a:r>
              <a:rPr kumimoji="1" lang="ja-JP" altLang="en-US" sz="3200" b="1" dirty="0"/>
              <a:t>大きな化合物</a:t>
            </a:r>
            <a:r>
              <a:rPr kumimoji="1" lang="en-US" altLang="ja-JP" sz="3200" b="1" dirty="0"/>
              <a:t>(</a:t>
            </a:r>
            <a:r>
              <a:rPr kumimoji="1" lang="ja-JP" altLang="en-US" sz="3200" b="1" dirty="0"/>
              <a:t>新しい</a:t>
            </a:r>
            <a:r>
              <a:rPr kumimoji="1" lang="ja-JP" altLang="en-US" sz="3200" b="1" dirty="0">
                <a:solidFill>
                  <a:srgbClr val="4472C4"/>
                </a:solidFill>
              </a:rPr>
              <a:t>炭素ー炭素結合</a:t>
            </a:r>
            <a:r>
              <a:rPr kumimoji="1" lang="en-US" altLang="ja-JP" sz="3200" b="1" dirty="0"/>
              <a:t>)</a:t>
            </a:r>
            <a:r>
              <a:rPr kumimoji="1" lang="ja-JP" altLang="en-US" sz="3200" b="1" dirty="0"/>
              <a:t>を作</a:t>
            </a:r>
            <a:r>
              <a:rPr lang="ja-JP" altLang="en-US" sz="3200" b="1" dirty="0"/>
              <a:t>ることのできる反応</a:t>
            </a:r>
            <a:endParaRPr kumimoji="1" lang="ja-JP" altLang="en-US" sz="3200" b="1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5862DC3-4619-4974-B5F7-8C53FBE7D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778" y="3882029"/>
            <a:ext cx="6801932" cy="2051189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086F8A33-142C-4B9A-9EDF-9DED6B2CBC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396" b="17763"/>
          <a:stretch/>
        </p:blipFill>
        <p:spPr>
          <a:xfrm>
            <a:off x="1149817" y="2559472"/>
            <a:ext cx="5837909" cy="1167373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0220F1C3-0469-4F50-ACD8-CD242155F3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338" y="1737270"/>
            <a:ext cx="1775894" cy="694420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6B8DA36-369B-40C9-AFC1-6A795F93DA4A}"/>
              </a:ext>
            </a:extLst>
          </p:cNvPr>
          <p:cNvSpPr txBox="1"/>
          <p:nvPr/>
        </p:nvSpPr>
        <p:spPr>
          <a:xfrm>
            <a:off x="3189419" y="2503282"/>
            <a:ext cx="413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rgbClr val="FF33CC"/>
                </a:solidFill>
              </a:rPr>
              <a:t>+</a:t>
            </a:r>
            <a:endParaRPr kumimoji="1" lang="ja-JP" altLang="en-US" sz="2400" b="1" dirty="0">
              <a:solidFill>
                <a:srgbClr val="FF33CC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5F2F788-BBB2-4CEF-968A-C47DEDDFBB24}"/>
              </a:ext>
            </a:extLst>
          </p:cNvPr>
          <p:cNvSpPr txBox="1"/>
          <p:nvPr/>
        </p:nvSpPr>
        <p:spPr>
          <a:xfrm>
            <a:off x="2992909" y="4534411"/>
            <a:ext cx="33129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33CC"/>
                </a:solidFill>
              </a:rPr>
              <a:t>－</a:t>
            </a:r>
            <a:endParaRPr kumimoji="1" lang="ja-JP" altLang="en-US" sz="2400" b="1" dirty="0">
              <a:solidFill>
                <a:srgbClr val="FF33CC"/>
              </a:solidFill>
            </a:endParaRP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7609A03D-B6C7-40C3-A5B7-B1B4621DC4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7939" y="4240328"/>
            <a:ext cx="1242944" cy="461665"/>
          </a:xfrm>
          <a:prstGeom prst="rect">
            <a:avLst/>
          </a:prstGeom>
        </p:spPr>
      </p:pic>
      <p:pic>
        <p:nvPicPr>
          <p:cNvPr id="28674" name="Picture 2" descr="研究に成功した人のイラスト">
            <a:extLst>
              <a:ext uri="{FF2B5EF4-FFF2-40B4-BE49-F238E27FC236}">
                <a16:creationId xmlns:a16="http://schemas.microsoft.com/office/drawing/2014/main" id="{0D101A09-ABBF-4F5B-9025-70B345C5F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2998" y="1094104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星: 12 pt 18">
            <a:extLst>
              <a:ext uri="{FF2B5EF4-FFF2-40B4-BE49-F238E27FC236}">
                <a16:creationId xmlns:a16="http://schemas.microsoft.com/office/drawing/2014/main" id="{A91D76D9-A564-4786-A168-03318C9C4823}"/>
              </a:ext>
            </a:extLst>
          </p:cNvPr>
          <p:cNvSpPr/>
          <p:nvPr/>
        </p:nvSpPr>
        <p:spPr>
          <a:xfrm>
            <a:off x="7070480" y="979526"/>
            <a:ext cx="3218902" cy="1596826"/>
          </a:xfrm>
          <a:prstGeom prst="star12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複雑な</a:t>
            </a:r>
            <a:endParaRPr kumimoji="1" lang="en-US" altLang="ja-JP" b="1" dirty="0"/>
          </a:p>
          <a:p>
            <a:pPr algn="ctr"/>
            <a:r>
              <a:rPr kumimoji="1" lang="ja-JP" altLang="en-US" b="1" dirty="0"/>
              <a:t>化合物を</a:t>
            </a:r>
            <a:endParaRPr kumimoji="1" lang="en-US" altLang="ja-JP" b="1" dirty="0"/>
          </a:p>
          <a:p>
            <a:pPr algn="ctr"/>
            <a:r>
              <a:rPr kumimoji="1" lang="ja-JP" altLang="en-US" b="1" dirty="0"/>
              <a:t>作りたい</a:t>
            </a:r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6CBF8CC9-9E92-4B0C-A82B-41DA0043D0AF}"/>
              </a:ext>
            </a:extLst>
          </p:cNvPr>
          <p:cNvSpPr/>
          <p:nvPr/>
        </p:nvSpPr>
        <p:spPr>
          <a:xfrm>
            <a:off x="7915298" y="5010788"/>
            <a:ext cx="377952" cy="37513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E546E4ED-2FB3-4D27-957A-811323FCB7B4}"/>
              </a:ext>
            </a:extLst>
          </p:cNvPr>
          <p:cNvSpPr/>
          <p:nvPr/>
        </p:nvSpPr>
        <p:spPr>
          <a:xfrm>
            <a:off x="7704710" y="2964947"/>
            <a:ext cx="377952" cy="37513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EA82BA0-3C45-4204-9376-ABFD52F731F5}"/>
              </a:ext>
            </a:extLst>
          </p:cNvPr>
          <p:cNvSpPr txBox="1"/>
          <p:nvPr/>
        </p:nvSpPr>
        <p:spPr>
          <a:xfrm>
            <a:off x="8726448" y="4868970"/>
            <a:ext cx="24706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rgbClr val="C00000"/>
                </a:solidFill>
              </a:rPr>
              <a:t>グリニャール反応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A7E7BA9-B91C-4990-8BE2-40E65E557310}"/>
              </a:ext>
            </a:extLst>
          </p:cNvPr>
          <p:cNvSpPr txBox="1"/>
          <p:nvPr/>
        </p:nvSpPr>
        <p:spPr>
          <a:xfrm>
            <a:off x="8491476" y="2696089"/>
            <a:ext cx="24706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フリーデル</a:t>
            </a:r>
            <a:r>
              <a:rPr kumimoji="1" lang="en-US" altLang="ja-JP" sz="2800" b="1" dirty="0"/>
              <a:t>-</a:t>
            </a:r>
          </a:p>
          <a:p>
            <a:r>
              <a:rPr kumimoji="1" lang="ja-JP" altLang="en-US" sz="2800" b="1" dirty="0"/>
              <a:t>クラフツ反応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8C65E5A-B6EF-BDB3-D47D-E3CC340A443E}"/>
              </a:ext>
            </a:extLst>
          </p:cNvPr>
          <p:cNvSpPr txBox="1"/>
          <p:nvPr/>
        </p:nvSpPr>
        <p:spPr>
          <a:xfrm>
            <a:off x="0" y="6243328"/>
            <a:ext cx="1219200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C00000"/>
                </a:solidFill>
              </a:rPr>
              <a:t>求核付加反応でも、新しい炭素ー炭素結合を作成する方法がある</a:t>
            </a:r>
            <a:endParaRPr kumimoji="1" lang="ja-JP" altLang="en-US" sz="3600" b="1" dirty="0">
              <a:solidFill>
                <a:srgbClr val="C0000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80F1C57-0551-458D-8B03-E5BE884631A0}"/>
              </a:ext>
            </a:extLst>
          </p:cNvPr>
          <p:cNvSpPr txBox="1"/>
          <p:nvPr/>
        </p:nvSpPr>
        <p:spPr>
          <a:xfrm>
            <a:off x="92492" y="1856951"/>
            <a:ext cx="2469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学習</a:t>
            </a:r>
            <a:endParaRPr kumimoji="1" lang="en-US" altLang="ja-JP" dirty="0"/>
          </a:p>
          <a:p>
            <a:r>
              <a:rPr kumimoji="1" lang="ja-JP" altLang="en-US" dirty="0"/>
              <a:t>済み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5AE0243-2972-8401-ECF6-3EB8D3709F71}"/>
              </a:ext>
            </a:extLst>
          </p:cNvPr>
          <p:cNvSpPr txBox="1"/>
          <p:nvPr/>
        </p:nvSpPr>
        <p:spPr>
          <a:xfrm>
            <a:off x="130464" y="3937915"/>
            <a:ext cx="24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New!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4995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A810B14-3B1B-40FB-A73A-52FDA30959CF}"/>
              </a:ext>
            </a:extLst>
          </p:cNvPr>
          <p:cNvSpPr txBox="1"/>
          <p:nvPr/>
        </p:nvSpPr>
        <p:spPr>
          <a:xfrm>
            <a:off x="797004" y="1380990"/>
            <a:ext cx="113949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u="sng" dirty="0"/>
              <a:t>★</a:t>
            </a:r>
            <a:r>
              <a:rPr lang="ja-JP" altLang="en-US" sz="3600" b="1" u="sng" dirty="0">
                <a:solidFill>
                  <a:srgbClr val="FF0000"/>
                </a:solidFill>
              </a:rPr>
              <a:t>カルボニル化合物</a:t>
            </a:r>
            <a:r>
              <a:rPr lang="ja-JP" altLang="en-US" sz="3600" b="1" u="sng" dirty="0"/>
              <a:t>のいろいろな反応を理解する</a:t>
            </a:r>
            <a:endParaRPr lang="en-US" altLang="ja-JP" sz="3600" b="1" u="sng" dirty="0"/>
          </a:p>
          <a:p>
            <a:pPr marL="1077913" indent="-342900"/>
            <a:endParaRPr lang="en-US" altLang="ja-JP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735013"/>
            <a:endParaRPr lang="en-US" altLang="ja-JP" sz="2400" b="1" u="sng" dirty="0"/>
          </a:p>
          <a:p>
            <a:pPr marL="1077913" indent="-342900">
              <a:buFont typeface="Arial" panose="020B0604020202020204" pitchFamily="34" charset="0"/>
              <a:buChar char="•"/>
            </a:pPr>
            <a:r>
              <a:rPr lang="ja-JP" altLang="en-US" sz="2400" b="1" dirty="0"/>
              <a:t>カルボニル化合物の構造と性質</a:t>
            </a:r>
            <a:endParaRPr lang="en-US" altLang="ja-JP" sz="2400" b="1" dirty="0"/>
          </a:p>
          <a:p>
            <a:pPr marL="1077913" indent="-342900">
              <a:buFont typeface="Arial" panose="020B0604020202020204" pitchFamily="34" charset="0"/>
              <a:buChar char="•"/>
            </a:pPr>
            <a:endParaRPr lang="en-US" altLang="ja-JP" sz="2400" b="1" dirty="0"/>
          </a:p>
          <a:p>
            <a:pPr marL="1077913" indent="-342900">
              <a:buFont typeface="Arial" panose="020B0604020202020204" pitchFamily="34" charset="0"/>
              <a:buChar char="•"/>
            </a:pPr>
            <a:r>
              <a:rPr lang="ja-JP" altLang="en-US" sz="2400" b="1" dirty="0"/>
              <a:t>カルボニル化合物といろいろな</a:t>
            </a:r>
            <a:r>
              <a:rPr lang="ja-JP" altLang="en-US" sz="2400" b="1" dirty="0">
                <a:solidFill>
                  <a:srgbClr val="FF0000"/>
                </a:solidFill>
              </a:rPr>
              <a:t>求核付加反応</a:t>
            </a:r>
            <a:endParaRPr lang="en-US" altLang="ja-JP" sz="2400" b="1" dirty="0">
              <a:solidFill>
                <a:srgbClr val="FF0000"/>
              </a:solidFill>
            </a:endParaRPr>
          </a:p>
          <a:p>
            <a:pPr marL="735013"/>
            <a:r>
              <a:rPr lang="ja-JP" altLang="en-US" sz="2400" b="1" dirty="0"/>
              <a:t>　　・カルボニルへの水の付加</a:t>
            </a:r>
            <a:endParaRPr lang="en-US" altLang="ja-JP" sz="2400" b="1" dirty="0"/>
          </a:p>
          <a:p>
            <a:pPr marL="735013"/>
            <a:r>
              <a:rPr lang="ja-JP" altLang="en-US" sz="2400" b="1" dirty="0"/>
              <a:t>　　・アセタール生成反応</a:t>
            </a:r>
            <a:endParaRPr lang="en-US" altLang="ja-JP" sz="2400" b="1" dirty="0"/>
          </a:p>
          <a:p>
            <a:pPr marL="735013"/>
            <a:r>
              <a:rPr lang="ja-JP" altLang="en-US" sz="2400" b="1" dirty="0"/>
              <a:t>　　・グリニャール反応</a:t>
            </a:r>
            <a:endParaRPr lang="en-US" altLang="ja-JP" sz="2400" b="1" dirty="0"/>
          </a:p>
          <a:p>
            <a:pPr marL="735013"/>
            <a:endParaRPr lang="en-US" altLang="ja-JP" sz="2400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D40CD39-CCA3-437F-9C60-92573CD285BF}"/>
              </a:ext>
            </a:extLst>
          </p:cNvPr>
          <p:cNvSpPr txBox="1"/>
          <p:nvPr/>
        </p:nvSpPr>
        <p:spPr>
          <a:xfrm>
            <a:off x="4214961" y="398697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/>
              <a:t>本日の目標</a:t>
            </a:r>
            <a:endParaRPr kumimoji="1" lang="ja-JP" altLang="en-US" sz="3600" b="1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AE9F6E1-DBF5-442F-8857-9FC726500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F00C-D7C0-46A0-AC6D-FA2FB4464E5C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141720E-6419-4F7A-B124-933972DCE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6801" y="2287680"/>
            <a:ext cx="1657350" cy="1447800"/>
          </a:xfrm>
          <a:prstGeom prst="rect">
            <a:avLst/>
          </a:prstGeom>
        </p:spPr>
      </p:pic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06386DC9-2EA5-418A-9208-2B1A488F6418}"/>
              </a:ext>
            </a:extLst>
          </p:cNvPr>
          <p:cNvSpPr/>
          <p:nvPr/>
        </p:nvSpPr>
        <p:spPr>
          <a:xfrm>
            <a:off x="8936801" y="4317171"/>
            <a:ext cx="2653516" cy="1270660"/>
          </a:xfrm>
          <a:prstGeom prst="wedgeRectCallout">
            <a:avLst>
              <a:gd name="adj1" fmla="val -24861"/>
              <a:gd name="adj2" fmla="val -8422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カルボニル基は</a:t>
            </a:r>
            <a:endParaRPr kumimoji="1" lang="en-US" altLang="ja-JP" b="1" dirty="0"/>
          </a:p>
          <a:p>
            <a:pPr algn="ctr"/>
            <a:r>
              <a:rPr lang="ja-JP" altLang="en-US" b="1" dirty="0"/>
              <a:t>有機合成において</a:t>
            </a:r>
            <a:endParaRPr lang="en-US" altLang="ja-JP" b="1" dirty="0"/>
          </a:p>
          <a:p>
            <a:pPr algn="ctr"/>
            <a:r>
              <a:rPr kumimoji="1" lang="ja-JP" altLang="en-US" b="1" dirty="0"/>
              <a:t>とても便利</a:t>
            </a:r>
          </a:p>
        </p:txBody>
      </p:sp>
    </p:spTree>
    <p:extLst>
      <p:ext uri="{BB962C8B-B14F-4D97-AF65-F5344CB8AC3E}">
        <p14:creationId xmlns:p14="http://schemas.microsoft.com/office/powerpoint/2010/main" val="3188976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FAAA3CC-0CE1-40E6-9246-337E3FB33D18}"/>
              </a:ext>
            </a:extLst>
          </p:cNvPr>
          <p:cNvSpPr txBox="1"/>
          <p:nvPr/>
        </p:nvSpPr>
        <p:spPr>
          <a:xfrm>
            <a:off x="571500" y="299021"/>
            <a:ext cx="10527030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 dirty="0"/>
              <a:t>③グリニャール反応</a:t>
            </a:r>
            <a:endParaRPr lang="en-US" altLang="ja-JP" sz="3200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B6F9A69-A90C-4770-B9EC-42AB3EC12E8F}"/>
              </a:ext>
            </a:extLst>
          </p:cNvPr>
          <p:cNvSpPr txBox="1"/>
          <p:nvPr/>
        </p:nvSpPr>
        <p:spPr>
          <a:xfrm>
            <a:off x="1002791" y="1100984"/>
            <a:ext cx="7693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どうやってアニオンを作ろう・・・？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58EF1EC-4DC2-4677-A876-3FA3FB8D3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818" y="970078"/>
            <a:ext cx="856397" cy="785031"/>
          </a:xfrm>
          <a:prstGeom prst="rect">
            <a:avLst/>
          </a:prstGeom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3A083E86-3666-4537-8FA1-671D044D2505}"/>
              </a:ext>
            </a:extLst>
          </p:cNvPr>
          <p:cNvSpPr/>
          <p:nvPr/>
        </p:nvSpPr>
        <p:spPr>
          <a:xfrm>
            <a:off x="2450592" y="1856637"/>
            <a:ext cx="926592" cy="62179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354F015-452E-4B37-ABD2-117FFF9891D6}"/>
              </a:ext>
            </a:extLst>
          </p:cNvPr>
          <p:cNvSpPr txBox="1"/>
          <p:nvPr/>
        </p:nvSpPr>
        <p:spPr>
          <a:xfrm>
            <a:off x="3816287" y="1909335"/>
            <a:ext cx="7693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u="sng" dirty="0">
                <a:solidFill>
                  <a:srgbClr val="C00000"/>
                </a:solidFill>
              </a:rPr>
              <a:t>グリニャール試薬</a:t>
            </a:r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992F0795-C6D0-4877-8F50-C276CB415E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6287" y="2494109"/>
            <a:ext cx="4558588" cy="584775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E2A8D6D6-B373-42B6-A9C5-E81B402E8B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2261" y="3519649"/>
            <a:ext cx="4762500" cy="2676525"/>
          </a:xfrm>
          <a:prstGeom prst="rect">
            <a:avLst/>
          </a:prstGeom>
        </p:spPr>
      </p:pic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2040317-7C95-43C6-9627-946706758739}"/>
              </a:ext>
            </a:extLst>
          </p:cNvPr>
          <p:cNvSpPr/>
          <p:nvPr/>
        </p:nvSpPr>
        <p:spPr>
          <a:xfrm>
            <a:off x="6743743" y="2542309"/>
            <a:ext cx="1631018" cy="4738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DC73FFA-9458-4C74-AF25-80D741444DD6}"/>
              </a:ext>
            </a:extLst>
          </p:cNvPr>
          <p:cNvSpPr/>
          <p:nvPr/>
        </p:nvSpPr>
        <p:spPr>
          <a:xfrm>
            <a:off x="3502533" y="4905901"/>
            <a:ext cx="3736804" cy="4738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A7FEDC7-2C68-439A-AC2D-4C9C5B97E1CF}"/>
              </a:ext>
            </a:extLst>
          </p:cNvPr>
          <p:cNvSpPr txBox="1"/>
          <p:nvPr/>
        </p:nvSpPr>
        <p:spPr>
          <a:xfrm>
            <a:off x="0" y="6292096"/>
            <a:ext cx="1219200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dirty="0"/>
              <a:t>グリニャール試薬によりアニオンが生み出される</a:t>
            </a: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AAFDAD3F-24AD-41DB-8DEE-73292DE013D4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333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FAAA3CC-0CE1-40E6-9246-337E3FB33D18}"/>
              </a:ext>
            </a:extLst>
          </p:cNvPr>
          <p:cNvSpPr txBox="1"/>
          <p:nvPr/>
        </p:nvSpPr>
        <p:spPr>
          <a:xfrm>
            <a:off x="571500" y="299021"/>
            <a:ext cx="10527030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 dirty="0"/>
              <a:t>③グリニャール反応</a:t>
            </a:r>
            <a:endParaRPr lang="en-US" altLang="ja-JP" sz="3200" b="1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121C7A1-2EE5-49B5-9FA5-BD450335C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914" y="1360101"/>
            <a:ext cx="6487430" cy="1257475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3E64728-1D7C-4576-BCF6-6C276C503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2097" y="1599075"/>
            <a:ext cx="546638" cy="584775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B5C3112C-2099-4F0A-825C-30FB91858C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2488" y="1343774"/>
            <a:ext cx="1971675" cy="1095375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42F79425-6821-4B87-B5F3-A062000355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4837" y="1441912"/>
            <a:ext cx="323850" cy="314325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A1757E0B-49E9-4D4D-BD73-1B4BA3D513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7012" y="3264451"/>
            <a:ext cx="6657975" cy="1409700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F6D8106B-6F4E-49CA-B8F5-157E7FA410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90630" y="5143488"/>
            <a:ext cx="6724650" cy="1323975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8C204A48-631A-44DB-9340-CB32338465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96300" y="2499839"/>
            <a:ext cx="192405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718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FAAA3CC-0CE1-40E6-9246-337E3FB33D18}"/>
              </a:ext>
            </a:extLst>
          </p:cNvPr>
          <p:cNvSpPr txBox="1"/>
          <p:nvPr/>
        </p:nvSpPr>
        <p:spPr>
          <a:xfrm>
            <a:off x="571500" y="299021"/>
            <a:ext cx="10527030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 dirty="0"/>
              <a:t>求核置換反応のまとめ</a:t>
            </a:r>
            <a:endParaRPr lang="en-US" altLang="ja-JP" sz="3200" b="1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FBB2F80-D2C5-4C16-8322-EDCABDA0F235}"/>
              </a:ext>
            </a:extLst>
          </p:cNvPr>
          <p:cNvSpPr txBox="1"/>
          <p:nvPr/>
        </p:nvSpPr>
        <p:spPr>
          <a:xfrm>
            <a:off x="714722" y="1068908"/>
            <a:ext cx="614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①カルボニルへの水の付加</a:t>
            </a:r>
            <a:endParaRPr kumimoji="1" lang="ja-JP" altLang="en-US" sz="2800" b="1" baseline="-250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863D743-23E7-4041-B9D6-F4F19AE4B3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9992" y="1759717"/>
            <a:ext cx="933580" cy="752580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798CB98D-EC40-4E7D-B4FC-C12992C65D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8809" y="1840732"/>
            <a:ext cx="756222" cy="59055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37634C58-7C2E-40E4-9B29-EE45AD7469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7341" y="1636340"/>
            <a:ext cx="419158" cy="228632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B1B0EF6A-85B8-43E8-B19B-3ECAD0403A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0268" y="1683569"/>
            <a:ext cx="1257300" cy="904875"/>
          </a:xfrm>
          <a:prstGeom prst="rect">
            <a:avLst/>
          </a:prstGeom>
        </p:spPr>
      </p:pic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51D8B64-AA1B-4E0D-AC33-0495B302DE68}"/>
              </a:ext>
            </a:extLst>
          </p:cNvPr>
          <p:cNvSpPr txBox="1"/>
          <p:nvPr/>
        </p:nvSpPr>
        <p:spPr>
          <a:xfrm>
            <a:off x="714722" y="2716689"/>
            <a:ext cx="11041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/>
              <a:t>②カルボニルへのアルコールの付加：アセタール化</a:t>
            </a:r>
            <a:endParaRPr kumimoji="1" lang="ja-JP" altLang="en-US" sz="2800" b="1" baseline="-25000" dirty="0"/>
          </a:p>
        </p:txBody>
      </p:sp>
      <p:pic>
        <p:nvPicPr>
          <p:cNvPr id="47" name="図 46">
            <a:extLst>
              <a:ext uri="{FF2B5EF4-FFF2-40B4-BE49-F238E27FC236}">
                <a16:creationId xmlns:a16="http://schemas.microsoft.com/office/drawing/2014/main" id="{34DDA8E2-C408-4927-9CB7-A86FEE46C3B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25788"/>
          <a:stretch/>
        </p:blipFill>
        <p:spPr>
          <a:xfrm>
            <a:off x="1399925" y="3537961"/>
            <a:ext cx="1154775" cy="773996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3219F1C9-CBCF-47C1-BC2B-D82067D7FF8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67568" y="3371867"/>
            <a:ext cx="1427055" cy="975558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CCB314F3-629A-4B4E-84B5-CBB6AA5A97C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32972" y="3387714"/>
            <a:ext cx="1305936" cy="1007667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83353DE4-FAA5-432A-B541-399506B25A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6499" y="3672485"/>
            <a:ext cx="865493" cy="499803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38518749-4C65-4C0F-A300-9123809E00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3365" y="3761772"/>
            <a:ext cx="865493" cy="499803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935C4DEF-8DE8-4940-B4BA-17E1D0BD325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56741" y="3344289"/>
            <a:ext cx="840463" cy="387344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6517555D-64EA-4ACA-8F25-F5C4D3BE0E4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95095" y="4129667"/>
            <a:ext cx="257999" cy="225749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6AB746C8-3121-40FB-989E-B3667C8098D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88822" y="3411807"/>
            <a:ext cx="840463" cy="387344"/>
          </a:xfrm>
          <a:prstGeom prst="rect">
            <a:avLst/>
          </a:prstGeom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D09739B-5AED-4FAC-B531-6E9DA000AC01}"/>
              </a:ext>
            </a:extLst>
          </p:cNvPr>
          <p:cNvSpPr txBox="1"/>
          <p:nvPr/>
        </p:nvSpPr>
        <p:spPr>
          <a:xfrm>
            <a:off x="4216813" y="4370827"/>
            <a:ext cx="46185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b="1" dirty="0"/>
              <a:t>ヘミアセタール</a:t>
            </a:r>
            <a:endParaRPr lang="en-US" altLang="ja-JP" sz="1800" b="1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ED120CCC-CED6-497E-B270-4D309494F46F}"/>
              </a:ext>
            </a:extLst>
          </p:cNvPr>
          <p:cNvSpPr txBox="1"/>
          <p:nvPr/>
        </p:nvSpPr>
        <p:spPr>
          <a:xfrm>
            <a:off x="7368031" y="4429854"/>
            <a:ext cx="14358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b="1" dirty="0"/>
              <a:t>アセタール</a:t>
            </a:r>
            <a:endParaRPr lang="ja-JP" altLang="en-US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17C763CC-CF97-49E7-85B9-B003962919AB}"/>
              </a:ext>
            </a:extLst>
          </p:cNvPr>
          <p:cNvSpPr txBox="1"/>
          <p:nvPr/>
        </p:nvSpPr>
        <p:spPr>
          <a:xfrm>
            <a:off x="714722" y="4807318"/>
            <a:ext cx="11041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/>
              <a:t>③グリニャール反応</a:t>
            </a:r>
            <a:endParaRPr kumimoji="1" lang="ja-JP" altLang="en-US" sz="2800" b="1" baseline="-25000" dirty="0"/>
          </a:p>
        </p:txBody>
      </p:sp>
      <p:pic>
        <p:nvPicPr>
          <p:cNvPr id="58" name="図 57">
            <a:extLst>
              <a:ext uri="{FF2B5EF4-FFF2-40B4-BE49-F238E27FC236}">
                <a16:creationId xmlns:a16="http://schemas.microsoft.com/office/drawing/2014/main" id="{AAD6E86D-B5D3-44F5-B5B8-97B7F36D201D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r="29798" b="21010"/>
          <a:stretch/>
        </p:blipFill>
        <p:spPr>
          <a:xfrm>
            <a:off x="1421658" y="5511232"/>
            <a:ext cx="4310246" cy="102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151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F1B5397-BCC9-43C5-89D5-6409246C2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F00C-D7C0-46A0-AC6D-FA2FB4464E5C}" type="slidenum">
              <a:rPr kumimoji="1" lang="ja-JP" altLang="en-US" smtClean="0"/>
              <a:t>23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D372E83-2E10-4490-9E84-1B029715AF2F}"/>
              </a:ext>
            </a:extLst>
          </p:cNvPr>
          <p:cNvSpPr txBox="1"/>
          <p:nvPr/>
        </p:nvSpPr>
        <p:spPr>
          <a:xfrm>
            <a:off x="1713902" y="299021"/>
            <a:ext cx="822596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 dirty="0"/>
              <a:t>メイ</a:t>
            </a:r>
            <a:r>
              <a:rPr kumimoji="1" lang="ja-JP" altLang="en-US" sz="3600" b="1" dirty="0"/>
              <a:t>ラード反応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45A9D58-C3D4-43FF-939F-F7CC1CF9D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080" y="1126486"/>
            <a:ext cx="4160632" cy="4143040"/>
          </a:xfrm>
          <a:prstGeom prst="rect">
            <a:avLst/>
          </a:prstGeom>
        </p:spPr>
      </p:pic>
      <p:sp>
        <p:nvSpPr>
          <p:cNvPr id="6" name="矢印: 山形 5">
            <a:extLst>
              <a:ext uri="{FF2B5EF4-FFF2-40B4-BE49-F238E27FC236}">
                <a16:creationId xmlns:a16="http://schemas.microsoft.com/office/drawing/2014/main" id="{FDAD6B37-A924-4693-A89E-101181036BF6}"/>
              </a:ext>
            </a:extLst>
          </p:cNvPr>
          <p:cNvSpPr/>
          <p:nvPr/>
        </p:nvSpPr>
        <p:spPr>
          <a:xfrm rot="5400000">
            <a:off x="5731875" y="5145820"/>
            <a:ext cx="217611" cy="510639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矢印: 山形 6">
            <a:extLst>
              <a:ext uri="{FF2B5EF4-FFF2-40B4-BE49-F238E27FC236}">
                <a16:creationId xmlns:a16="http://schemas.microsoft.com/office/drawing/2014/main" id="{D497CA9A-2819-4D28-AC5C-B86305E286F6}"/>
              </a:ext>
            </a:extLst>
          </p:cNvPr>
          <p:cNvSpPr/>
          <p:nvPr/>
        </p:nvSpPr>
        <p:spPr>
          <a:xfrm rot="5400000">
            <a:off x="5731875" y="5367389"/>
            <a:ext cx="217611" cy="510639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矢印: 山形 7">
            <a:extLst>
              <a:ext uri="{FF2B5EF4-FFF2-40B4-BE49-F238E27FC236}">
                <a16:creationId xmlns:a16="http://schemas.microsoft.com/office/drawing/2014/main" id="{33A56A2E-E456-4E28-87C7-4533899486C9}"/>
              </a:ext>
            </a:extLst>
          </p:cNvPr>
          <p:cNvSpPr/>
          <p:nvPr/>
        </p:nvSpPr>
        <p:spPr>
          <a:xfrm rot="5400000">
            <a:off x="5731875" y="5585000"/>
            <a:ext cx="217611" cy="510639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3692A3D-8571-485A-882D-69393AE2B36A}"/>
              </a:ext>
            </a:extLst>
          </p:cNvPr>
          <p:cNvSpPr/>
          <p:nvPr/>
        </p:nvSpPr>
        <p:spPr>
          <a:xfrm>
            <a:off x="4429496" y="2410691"/>
            <a:ext cx="1068779" cy="35626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CC74164-143F-4AFE-B49B-19A5F238DF2A}"/>
              </a:ext>
            </a:extLst>
          </p:cNvPr>
          <p:cNvSpPr/>
          <p:nvPr/>
        </p:nvSpPr>
        <p:spPr>
          <a:xfrm>
            <a:off x="6096001" y="1347019"/>
            <a:ext cx="613558" cy="241455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1261870-952D-408A-95CC-718669580A84}"/>
              </a:ext>
            </a:extLst>
          </p:cNvPr>
          <p:cNvSpPr txBox="1"/>
          <p:nvPr/>
        </p:nvSpPr>
        <p:spPr>
          <a:xfrm>
            <a:off x="4797632" y="2828674"/>
            <a:ext cx="617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</a:rPr>
              <a:t>糖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F1BC633-82C7-454E-BB20-84FEA0BCF82F}"/>
              </a:ext>
            </a:extLst>
          </p:cNvPr>
          <p:cNvSpPr txBox="1"/>
          <p:nvPr/>
        </p:nvSpPr>
        <p:spPr>
          <a:xfrm>
            <a:off x="5840680" y="981399"/>
            <a:ext cx="1272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chemeClr val="accent1">
                    <a:lumMod val="75000"/>
                  </a:schemeClr>
                </a:solidFill>
              </a:rPr>
              <a:t>アミノ酸</a:t>
            </a:r>
            <a:endParaRPr kumimoji="1" lang="ja-JP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BB45D5C-3D27-4774-9F54-9FF2BF4C154A}"/>
              </a:ext>
            </a:extLst>
          </p:cNvPr>
          <p:cNvSpPr txBox="1"/>
          <p:nvPr/>
        </p:nvSpPr>
        <p:spPr>
          <a:xfrm>
            <a:off x="4817658" y="5968711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メラノイジン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15E6CD3-D635-4852-9A1F-881CC23BFF95}"/>
              </a:ext>
            </a:extLst>
          </p:cNvPr>
          <p:cNvSpPr/>
          <p:nvPr/>
        </p:nvSpPr>
        <p:spPr>
          <a:xfrm>
            <a:off x="3582080" y="1223158"/>
            <a:ext cx="2426834" cy="1601558"/>
          </a:xfrm>
          <a:prstGeom prst="rect">
            <a:avLst/>
          </a:prstGeom>
          <a:noFill/>
          <a:ln w="38100">
            <a:solidFill>
              <a:srgbClr val="FF9999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F94C019-0D11-4749-ADD7-636F437ACE1B}"/>
              </a:ext>
            </a:extLst>
          </p:cNvPr>
          <p:cNvSpPr/>
          <p:nvPr/>
        </p:nvSpPr>
        <p:spPr>
          <a:xfrm>
            <a:off x="3892973" y="3220814"/>
            <a:ext cx="3968492" cy="1517441"/>
          </a:xfrm>
          <a:prstGeom prst="rect">
            <a:avLst/>
          </a:prstGeom>
          <a:noFill/>
          <a:ln w="38100">
            <a:solidFill>
              <a:srgbClr val="8BD3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90DD841-3A21-4482-A7CE-291870CFF788}"/>
              </a:ext>
            </a:extLst>
          </p:cNvPr>
          <p:cNvSpPr txBox="1"/>
          <p:nvPr/>
        </p:nvSpPr>
        <p:spPr>
          <a:xfrm>
            <a:off x="539863" y="2116830"/>
            <a:ext cx="2955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000" b="1" dirty="0">
                <a:solidFill>
                  <a:srgbClr val="C00000"/>
                </a:solidFill>
                <a:highlight>
                  <a:srgbClr val="FFFF00"/>
                </a:highlight>
              </a:rPr>
              <a:t>ヘミアセタール化</a:t>
            </a:r>
            <a:endParaRPr kumimoji="1" lang="en-US" altLang="ja-JP" sz="2000" b="1" dirty="0">
              <a:solidFill>
                <a:srgbClr val="C00000"/>
              </a:solidFill>
              <a:highlight>
                <a:srgbClr val="FFFF00"/>
              </a:highlight>
            </a:endParaRPr>
          </a:p>
          <a:p>
            <a:pPr algn="r"/>
            <a:r>
              <a:rPr kumimoji="1" lang="ja-JP" altLang="en-US" sz="2000" b="1" dirty="0">
                <a:solidFill>
                  <a:srgbClr val="C00000"/>
                </a:solidFill>
                <a:highlight>
                  <a:srgbClr val="FFFF00"/>
                </a:highlight>
              </a:rPr>
              <a:t>反応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3C0018D-3F4E-4030-8CFB-13C901882C6F}"/>
              </a:ext>
            </a:extLst>
          </p:cNvPr>
          <p:cNvSpPr txBox="1"/>
          <p:nvPr/>
        </p:nvSpPr>
        <p:spPr>
          <a:xfrm>
            <a:off x="776305" y="4046553"/>
            <a:ext cx="2955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000" b="1" dirty="0">
                <a:solidFill>
                  <a:srgbClr val="C00000"/>
                </a:solidFill>
              </a:rPr>
              <a:t>ケト</a:t>
            </a:r>
            <a:r>
              <a:rPr kumimoji="1" lang="en-US" altLang="ja-JP" sz="2000" b="1" dirty="0">
                <a:solidFill>
                  <a:srgbClr val="C00000"/>
                </a:solidFill>
              </a:rPr>
              <a:t>―</a:t>
            </a:r>
            <a:r>
              <a:rPr kumimoji="1" lang="ja-JP" altLang="en-US" sz="2000" b="1" dirty="0">
                <a:solidFill>
                  <a:srgbClr val="C00000"/>
                </a:solidFill>
              </a:rPr>
              <a:t>エノール異性化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79E9E33-5E1D-44F1-9059-B2B0EF9099A3}"/>
              </a:ext>
            </a:extLst>
          </p:cNvPr>
          <p:cNvSpPr txBox="1"/>
          <p:nvPr/>
        </p:nvSpPr>
        <p:spPr>
          <a:xfrm>
            <a:off x="70228" y="6558979"/>
            <a:ext cx="8871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/>
              <a:t>「焼いたスイーツとメイラード反応」</a:t>
            </a:r>
            <a:r>
              <a:rPr lang="ja-JP" altLang="en-US" sz="1400" b="1" i="1" dirty="0"/>
              <a:t>化学と教育</a:t>
            </a:r>
            <a:r>
              <a:rPr lang="en-US" altLang="ja-JP" sz="1400" b="1" dirty="0"/>
              <a:t>, 67(2), 90-91 (2019)</a:t>
            </a:r>
            <a:endParaRPr kumimoji="1" lang="ja-JP" altLang="en-US" sz="1400" b="1" dirty="0"/>
          </a:p>
        </p:txBody>
      </p:sp>
      <p:sp>
        <p:nvSpPr>
          <p:cNvPr id="4" name="思考の吹き出し: 雲形 3">
            <a:extLst>
              <a:ext uri="{FF2B5EF4-FFF2-40B4-BE49-F238E27FC236}">
                <a16:creationId xmlns:a16="http://schemas.microsoft.com/office/drawing/2014/main" id="{DE990441-10BF-0480-D8F6-1F355C9211AB}"/>
              </a:ext>
            </a:extLst>
          </p:cNvPr>
          <p:cNvSpPr/>
          <p:nvPr/>
        </p:nvSpPr>
        <p:spPr>
          <a:xfrm>
            <a:off x="7119802" y="5232186"/>
            <a:ext cx="2861953" cy="890716"/>
          </a:xfrm>
          <a:prstGeom prst="cloudCallout">
            <a:avLst>
              <a:gd name="adj1" fmla="val -50445"/>
              <a:gd name="adj2" fmla="val 4635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いろいろな匂い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16" name="思考の吹き出し: 雲形 15">
            <a:extLst>
              <a:ext uri="{FF2B5EF4-FFF2-40B4-BE49-F238E27FC236}">
                <a16:creationId xmlns:a16="http://schemas.microsoft.com/office/drawing/2014/main" id="{8C0F5938-D69F-96C9-BA0E-18E1FEC8F6FB}"/>
              </a:ext>
            </a:extLst>
          </p:cNvPr>
          <p:cNvSpPr/>
          <p:nvPr/>
        </p:nvSpPr>
        <p:spPr>
          <a:xfrm>
            <a:off x="1955705" y="5174332"/>
            <a:ext cx="2861953" cy="890716"/>
          </a:xfrm>
          <a:prstGeom prst="cloudCallout">
            <a:avLst>
              <a:gd name="adj1" fmla="val 40841"/>
              <a:gd name="adj2" fmla="val 6101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いろいろな構造</a:t>
            </a:r>
            <a:endParaRPr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43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3737D83-F0A1-48BB-9EB4-A5178EFF287B}"/>
              </a:ext>
            </a:extLst>
          </p:cNvPr>
          <p:cNvSpPr txBox="1"/>
          <p:nvPr/>
        </p:nvSpPr>
        <p:spPr>
          <a:xfrm>
            <a:off x="1713902" y="299021"/>
            <a:ext cx="820786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dirty="0"/>
              <a:t>本日のまとめ</a:t>
            </a:r>
            <a:endParaRPr kumimoji="1" lang="en-US" altLang="ja-JP" sz="3600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E4FCF44-2DFC-44BF-8D5D-183CBC3F214D}"/>
              </a:ext>
            </a:extLst>
          </p:cNvPr>
          <p:cNvSpPr txBox="1"/>
          <p:nvPr/>
        </p:nvSpPr>
        <p:spPr>
          <a:xfrm>
            <a:off x="838200" y="1187652"/>
            <a:ext cx="10678510" cy="553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kumimoji="1" lang="ja-JP" altLang="en-US" sz="2000" b="1" dirty="0"/>
              <a:t>・</a:t>
            </a:r>
            <a:r>
              <a:rPr lang="en-US" altLang="ja-JP" sz="2000" b="1" dirty="0"/>
              <a:t> </a:t>
            </a:r>
            <a:r>
              <a:rPr lang="ja-JP" altLang="en-US" sz="2000" b="1" dirty="0">
                <a:solidFill>
                  <a:srgbClr val="FF0000"/>
                </a:solidFill>
              </a:rPr>
              <a:t>カルボニル炭素</a:t>
            </a:r>
            <a:r>
              <a:rPr lang="ja-JP" altLang="en-US" sz="2000" b="1" dirty="0"/>
              <a:t>は、</a:t>
            </a:r>
            <a:r>
              <a:rPr lang="en-US" altLang="ja-JP" sz="2000" b="1" dirty="0">
                <a:solidFill>
                  <a:srgbClr val="FF0000"/>
                </a:solidFill>
              </a:rPr>
              <a:t>δ</a:t>
            </a:r>
            <a:r>
              <a:rPr lang="ja-JP" altLang="en-US" sz="2000" b="1" dirty="0">
                <a:solidFill>
                  <a:srgbClr val="FF0000"/>
                </a:solidFill>
              </a:rPr>
              <a:t>＋</a:t>
            </a:r>
            <a:r>
              <a:rPr lang="ja-JP" altLang="en-US" sz="2000" b="1" dirty="0"/>
              <a:t>性を帯びており、</a:t>
            </a:r>
            <a:r>
              <a:rPr lang="ja-JP" altLang="en-US" sz="2000" b="1" dirty="0">
                <a:solidFill>
                  <a:srgbClr val="FF0000"/>
                </a:solidFill>
              </a:rPr>
              <a:t>求核剤の反応を受けやすい</a:t>
            </a:r>
            <a:endParaRPr lang="en-US" altLang="ja-JP" sz="2000" b="1" dirty="0">
              <a:solidFill>
                <a:srgbClr val="FF0000"/>
              </a:solidFill>
            </a:endParaRPr>
          </a:p>
          <a:p>
            <a:pPr>
              <a:lnSpc>
                <a:spcPts val="2500"/>
              </a:lnSpc>
            </a:pPr>
            <a:endParaRPr kumimoji="1" lang="en-US" altLang="ja-JP" sz="2000" b="1" dirty="0"/>
          </a:p>
          <a:p>
            <a:pPr>
              <a:lnSpc>
                <a:spcPts val="2500"/>
              </a:lnSpc>
            </a:pPr>
            <a:r>
              <a:rPr kumimoji="1" lang="ja-JP" altLang="en-US" sz="2000" b="1" dirty="0"/>
              <a:t>・ カルボニル化合物に酸性・塩基性条件で水を反応させると、</a:t>
            </a:r>
            <a:r>
              <a:rPr kumimoji="1" lang="ja-JP" altLang="en-US" sz="2000" b="1" dirty="0">
                <a:solidFill>
                  <a:srgbClr val="FF0000"/>
                </a:solidFill>
              </a:rPr>
              <a:t>求核付加反応</a:t>
            </a:r>
            <a:r>
              <a:rPr kumimoji="1" lang="ja-JP" altLang="en-US" sz="2000" b="1" dirty="0"/>
              <a:t>を起こす。</a:t>
            </a:r>
            <a:endParaRPr kumimoji="1" lang="en-US" altLang="ja-JP" sz="2000" b="1" dirty="0"/>
          </a:p>
          <a:p>
            <a:pPr>
              <a:lnSpc>
                <a:spcPts val="2500"/>
              </a:lnSpc>
            </a:pPr>
            <a:endParaRPr kumimoji="1" lang="en-US" altLang="ja-JP" sz="2000" b="1" dirty="0"/>
          </a:p>
          <a:p>
            <a:pPr marL="273050" indent="-273050">
              <a:lnSpc>
                <a:spcPts val="2500"/>
              </a:lnSpc>
            </a:pPr>
            <a:r>
              <a:rPr kumimoji="1" lang="ja-JP" altLang="en-US" sz="2000" b="1" dirty="0"/>
              <a:t>・カルボニル化合物と</a:t>
            </a:r>
            <a:r>
              <a:rPr kumimoji="1" lang="ja-JP" altLang="en-US" sz="2000" b="1" dirty="0">
                <a:solidFill>
                  <a:srgbClr val="0070C0"/>
                </a:solidFill>
              </a:rPr>
              <a:t>アルコール</a:t>
            </a:r>
            <a:r>
              <a:rPr kumimoji="1" lang="ja-JP" altLang="en-US" sz="2000" b="1" dirty="0"/>
              <a:t>の反応を</a:t>
            </a:r>
            <a:r>
              <a:rPr kumimoji="1" lang="ja-JP" altLang="en-US" sz="2000" b="1" dirty="0">
                <a:solidFill>
                  <a:srgbClr val="FF0000"/>
                </a:solidFill>
              </a:rPr>
              <a:t>アセタール化反応</a:t>
            </a:r>
            <a:r>
              <a:rPr kumimoji="1" lang="ja-JP" altLang="en-US" sz="2000" b="1" dirty="0"/>
              <a:t>という。</a:t>
            </a:r>
            <a:endParaRPr kumimoji="1" lang="en-US" altLang="ja-JP" sz="2000" b="1" dirty="0"/>
          </a:p>
          <a:p>
            <a:pPr marL="273050" indent="-273050">
              <a:lnSpc>
                <a:spcPts val="2500"/>
              </a:lnSpc>
            </a:pPr>
            <a:endParaRPr lang="en-US" altLang="ja-JP" sz="2000" b="1" dirty="0"/>
          </a:p>
          <a:p>
            <a:pPr marL="273050" indent="-273050">
              <a:lnSpc>
                <a:spcPts val="2500"/>
              </a:lnSpc>
            </a:pPr>
            <a:r>
              <a:rPr kumimoji="1" lang="ja-JP" altLang="en-US" sz="2000" b="1" dirty="0"/>
              <a:t>・カルボニル化合物にアルコール分子が１つ付加した化合物を</a:t>
            </a:r>
            <a:r>
              <a:rPr kumimoji="1" lang="ja-JP" altLang="en-US" sz="2000" b="1" dirty="0">
                <a:solidFill>
                  <a:srgbClr val="FF0000"/>
                </a:solidFill>
              </a:rPr>
              <a:t>ヘミアセタール</a:t>
            </a:r>
            <a:r>
              <a:rPr kumimoji="1" lang="ja-JP" altLang="en-US" sz="2000" b="1" dirty="0"/>
              <a:t>、２つ付加した化合物を</a:t>
            </a:r>
            <a:r>
              <a:rPr kumimoji="1" lang="ja-JP" altLang="en-US" sz="2000" b="1" dirty="0">
                <a:solidFill>
                  <a:srgbClr val="FF0000"/>
                </a:solidFill>
              </a:rPr>
              <a:t>アセタール</a:t>
            </a:r>
            <a:r>
              <a:rPr kumimoji="1" lang="ja-JP" altLang="en-US" sz="2000" b="1" dirty="0"/>
              <a:t>という。</a:t>
            </a:r>
            <a:endParaRPr kumimoji="1" lang="en-US" altLang="ja-JP" sz="2000" b="1" dirty="0"/>
          </a:p>
          <a:p>
            <a:pPr>
              <a:lnSpc>
                <a:spcPts val="2500"/>
              </a:lnSpc>
            </a:pPr>
            <a:endParaRPr lang="en-US" altLang="ja-JP" sz="2000" b="1" dirty="0"/>
          </a:p>
          <a:p>
            <a:pPr>
              <a:lnSpc>
                <a:spcPts val="2500"/>
              </a:lnSpc>
            </a:pPr>
            <a:r>
              <a:rPr lang="ja-JP" altLang="en-US" sz="2000" b="1" dirty="0"/>
              <a:t>・糖は、構造内のアルデヒド基とヒドロキシ基が</a:t>
            </a:r>
            <a:r>
              <a:rPr lang="ja-JP" altLang="en-US" sz="2000" b="1" dirty="0">
                <a:solidFill>
                  <a:srgbClr val="FF0000"/>
                </a:solidFill>
              </a:rPr>
              <a:t>ヘミアセタール化</a:t>
            </a:r>
            <a:r>
              <a:rPr lang="ja-JP" altLang="en-US" sz="2000" b="1" dirty="0"/>
              <a:t>することで環状になる。</a:t>
            </a:r>
            <a:endParaRPr lang="en-US" altLang="ja-JP" sz="2000" b="1" dirty="0"/>
          </a:p>
          <a:p>
            <a:pPr>
              <a:lnSpc>
                <a:spcPts val="2500"/>
              </a:lnSpc>
            </a:pPr>
            <a:endParaRPr lang="en-US" altLang="ja-JP" sz="2000" b="1" dirty="0"/>
          </a:p>
          <a:p>
            <a:pPr marL="273050" indent="-273050">
              <a:lnSpc>
                <a:spcPts val="2500"/>
              </a:lnSpc>
            </a:pPr>
            <a:r>
              <a:rPr lang="ja-JP" altLang="en-US" sz="2000" b="1" dirty="0"/>
              <a:t>・</a:t>
            </a:r>
            <a:r>
              <a:rPr lang="ja-JP" altLang="en-US" sz="2000" b="1" dirty="0">
                <a:solidFill>
                  <a:srgbClr val="FF0000"/>
                </a:solidFill>
              </a:rPr>
              <a:t>グリニャール反応</a:t>
            </a:r>
            <a:r>
              <a:rPr lang="ja-JP" altLang="en-US" sz="2000" b="1" dirty="0"/>
              <a:t>は</a:t>
            </a:r>
            <a:r>
              <a:rPr lang="ja-JP" altLang="en-US" sz="2000" b="1" dirty="0">
                <a:solidFill>
                  <a:srgbClr val="FF0000"/>
                </a:solidFill>
              </a:rPr>
              <a:t>有機金属反応</a:t>
            </a:r>
            <a:r>
              <a:rPr lang="ja-JP" altLang="en-US" sz="2000" b="1" dirty="0"/>
              <a:t>であり、</a:t>
            </a:r>
            <a:r>
              <a:rPr lang="en-US" altLang="ja-JP" sz="2000" b="1" dirty="0">
                <a:solidFill>
                  <a:srgbClr val="FF0000"/>
                </a:solidFill>
              </a:rPr>
              <a:t>δ</a:t>
            </a:r>
            <a:r>
              <a:rPr lang="ja-JP" altLang="en-US" sz="2000" b="1" dirty="0">
                <a:solidFill>
                  <a:srgbClr val="FF0000"/>
                </a:solidFill>
              </a:rPr>
              <a:t>ー</a:t>
            </a:r>
            <a:r>
              <a:rPr lang="ja-JP" altLang="en-US" sz="2000" b="1" dirty="0"/>
              <a:t>に荷電した炭素が反応剤となり、カルボニ　ル炭素を攻撃すること</a:t>
            </a:r>
            <a:r>
              <a:rPr lang="ja-JP" altLang="en-US" sz="2000" b="1" dirty="0">
                <a:solidFill>
                  <a:srgbClr val="FF0000"/>
                </a:solidFill>
              </a:rPr>
              <a:t>で新しい炭素</a:t>
            </a:r>
            <a:r>
              <a:rPr lang="en-US" altLang="ja-JP" sz="2000" b="1" dirty="0">
                <a:solidFill>
                  <a:srgbClr val="FF0000"/>
                </a:solidFill>
              </a:rPr>
              <a:t>-</a:t>
            </a:r>
            <a:r>
              <a:rPr lang="ja-JP" altLang="en-US" sz="2000" b="1" dirty="0">
                <a:solidFill>
                  <a:srgbClr val="FF0000"/>
                </a:solidFill>
              </a:rPr>
              <a:t>炭素結合</a:t>
            </a:r>
            <a:r>
              <a:rPr lang="ja-JP" altLang="en-US" sz="2000" b="1" dirty="0"/>
              <a:t>を作る。</a:t>
            </a:r>
            <a:endParaRPr lang="en-US" altLang="ja-JP" sz="2000" b="1" dirty="0"/>
          </a:p>
          <a:p>
            <a:pPr>
              <a:lnSpc>
                <a:spcPts val="2500"/>
              </a:lnSpc>
            </a:pPr>
            <a:endParaRPr kumimoji="1" lang="en-US" altLang="ja-JP" sz="2000" b="1" dirty="0"/>
          </a:p>
          <a:p>
            <a:pPr>
              <a:lnSpc>
                <a:spcPts val="2500"/>
              </a:lnSpc>
            </a:pPr>
            <a:r>
              <a:rPr lang="ja-JP" altLang="en-US" sz="2000" b="1" dirty="0"/>
              <a:t>・カルボニル化合物の</a:t>
            </a:r>
            <a:r>
              <a:rPr lang="en-US" altLang="ja-JP" sz="2000" b="1" dirty="0"/>
              <a:t>α-</a:t>
            </a:r>
            <a:r>
              <a:rPr lang="ja-JP" altLang="en-US" sz="2000" b="1" dirty="0"/>
              <a:t>水素が引き抜かれると、</a:t>
            </a:r>
            <a:r>
              <a:rPr lang="ja-JP" altLang="en-US" sz="2000" b="1" dirty="0">
                <a:solidFill>
                  <a:srgbClr val="FF0000"/>
                </a:solidFill>
              </a:rPr>
              <a:t>エノラートイオン</a:t>
            </a:r>
            <a:r>
              <a:rPr lang="ja-JP" altLang="en-US" sz="2000" b="1" dirty="0"/>
              <a:t>が生成する。</a:t>
            </a:r>
            <a:endParaRPr lang="en-US" altLang="ja-JP" sz="2000" b="1" dirty="0"/>
          </a:p>
          <a:p>
            <a:pPr>
              <a:lnSpc>
                <a:spcPts val="2500"/>
              </a:lnSpc>
            </a:pPr>
            <a:endParaRPr lang="en-US" altLang="ja-JP" sz="2000" b="1" dirty="0"/>
          </a:p>
          <a:p>
            <a:pPr>
              <a:lnSpc>
                <a:spcPts val="2500"/>
              </a:lnSpc>
            </a:pPr>
            <a:r>
              <a:rPr lang="ja-JP" altLang="en-US" sz="2000" b="1" dirty="0"/>
              <a:t>・エノラートイオンとカルボニル化合物の反応を</a:t>
            </a:r>
            <a:r>
              <a:rPr lang="ja-JP" altLang="en-US" sz="2000" b="1" dirty="0">
                <a:solidFill>
                  <a:srgbClr val="FF0000"/>
                </a:solidFill>
              </a:rPr>
              <a:t>アルドール反応</a:t>
            </a:r>
            <a:r>
              <a:rPr lang="ja-JP" altLang="en-US" sz="2000" b="1" dirty="0"/>
              <a:t>という。</a:t>
            </a:r>
            <a:endParaRPr lang="en-US" altLang="ja-JP" sz="2000" b="1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2352DED-A91F-4FBA-BE76-C49A58FBA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F00C-D7C0-46A0-AC6D-FA2FB4464E5C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51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3864"/>
    </mc:Choice>
    <mc:Fallback xmlns="">
      <p:transition spd="slow" advTm="14386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E4FCF44-2DFC-44BF-8D5D-183CBC3F214D}"/>
              </a:ext>
            </a:extLst>
          </p:cNvPr>
          <p:cNvSpPr txBox="1"/>
          <p:nvPr/>
        </p:nvSpPr>
        <p:spPr>
          <a:xfrm>
            <a:off x="1003416" y="1865302"/>
            <a:ext cx="10678510" cy="4892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endParaRPr kumimoji="1" lang="en-US" altLang="ja-JP" sz="2000" b="1" dirty="0"/>
          </a:p>
          <a:p>
            <a:pPr marL="273050" indent="-273050">
              <a:lnSpc>
                <a:spcPts val="2500"/>
              </a:lnSpc>
            </a:pPr>
            <a:r>
              <a:rPr kumimoji="1" lang="ja-JP" altLang="en-US" sz="2000" b="1" dirty="0"/>
              <a:t>・ヒュッケル則とは、環を構成する</a:t>
            </a:r>
            <a:r>
              <a:rPr kumimoji="1" lang="en-US" altLang="ja-JP" sz="2000" b="1" dirty="0"/>
              <a:t>π</a:t>
            </a:r>
            <a:r>
              <a:rPr kumimoji="1" lang="ja-JP" altLang="en-US" sz="2000" b="1" dirty="0"/>
              <a:t>電子の数が</a:t>
            </a:r>
            <a:r>
              <a:rPr kumimoji="1" lang="en-US" altLang="ja-JP" sz="2000" b="1" dirty="0"/>
              <a:t>4n+2</a:t>
            </a:r>
            <a:r>
              <a:rPr kumimoji="1" lang="ja-JP" altLang="en-US" sz="2000" b="1" dirty="0"/>
              <a:t>であるとき、分子は芳香族性を示す、というものである。</a:t>
            </a:r>
            <a:endParaRPr kumimoji="1" lang="en-US" altLang="ja-JP" sz="2000" b="1" dirty="0"/>
          </a:p>
          <a:p>
            <a:pPr>
              <a:lnSpc>
                <a:spcPts val="2500"/>
              </a:lnSpc>
            </a:pPr>
            <a:endParaRPr lang="en-US" altLang="ja-JP" sz="2000" b="1" dirty="0"/>
          </a:p>
          <a:p>
            <a:pPr>
              <a:lnSpc>
                <a:spcPts val="2500"/>
              </a:lnSpc>
            </a:pPr>
            <a:r>
              <a:rPr lang="ja-JP" altLang="en-US" sz="2000" b="1" dirty="0"/>
              <a:t>・ベンゼンは求</a:t>
            </a:r>
            <a:r>
              <a:rPr lang="en-US" altLang="ja-JP" sz="2000" b="1" dirty="0"/>
              <a:t>(</a:t>
            </a:r>
            <a:r>
              <a:rPr lang="ja-JP" altLang="en-US" sz="2000" b="1" dirty="0"/>
              <a:t>電子・核</a:t>
            </a:r>
            <a:r>
              <a:rPr lang="en-US" altLang="ja-JP" sz="2000" b="1" dirty="0"/>
              <a:t>)(</a:t>
            </a:r>
            <a:r>
              <a:rPr lang="ja-JP" altLang="en-US" sz="2000" b="1" dirty="0"/>
              <a:t>付加・置換</a:t>
            </a:r>
            <a:r>
              <a:rPr lang="en-US" altLang="ja-JP" sz="2000" b="1" dirty="0"/>
              <a:t>)</a:t>
            </a:r>
            <a:r>
              <a:rPr lang="ja-JP" altLang="en-US" sz="2000" b="1" dirty="0"/>
              <a:t>反応を起こしやすい。</a:t>
            </a:r>
            <a:endParaRPr lang="en-US" altLang="ja-JP" sz="2000" b="1" dirty="0"/>
          </a:p>
          <a:p>
            <a:pPr>
              <a:lnSpc>
                <a:spcPts val="2500"/>
              </a:lnSpc>
            </a:pPr>
            <a:endParaRPr kumimoji="1" lang="en-US" altLang="ja-JP" sz="2000" b="1" dirty="0"/>
          </a:p>
          <a:p>
            <a:pPr>
              <a:lnSpc>
                <a:spcPts val="2500"/>
              </a:lnSpc>
            </a:pPr>
            <a:r>
              <a:rPr lang="ja-JP" altLang="en-US" sz="2000" b="1" dirty="0"/>
              <a:t>・ピリジンとピロールは芳香族性を示すが、塩基性を示すのはピリジンのみである。</a:t>
            </a:r>
            <a:endParaRPr lang="en-US" altLang="ja-JP" sz="2000" b="1" dirty="0"/>
          </a:p>
          <a:p>
            <a:pPr>
              <a:lnSpc>
                <a:spcPts val="2500"/>
              </a:lnSpc>
            </a:pPr>
            <a:endParaRPr lang="en-US" altLang="ja-JP" sz="2000" b="1" dirty="0"/>
          </a:p>
          <a:p>
            <a:pPr>
              <a:lnSpc>
                <a:spcPts val="2500"/>
              </a:lnSpc>
            </a:pPr>
            <a:r>
              <a:rPr lang="ja-JP" altLang="en-US" sz="2000" b="1" dirty="0"/>
              <a:t>・電子供与性基がついたベンゼン環はオルト</a:t>
            </a:r>
            <a:r>
              <a:rPr lang="en-US" altLang="ja-JP" sz="2000" b="1" dirty="0"/>
              <a:t>-</a:t>
            </a:r>
            <a:r>
              <a:rPr lang="ja-JP" altLang="en-US" sz="2000" b="1" dirty="0"/>
              <a:t>パラ配向性を示す。</a:t>
            </a:r>
            <a:endParaRPr lang="en-US" altLang="ja-JP" sz="2000" b="1" dirty="0"/>
          </a:p>
          <a:p>
            <a:pPr>
              <a:lnSpc>
                <a:spcPts val="2500"/>
              </a:lnSpc>
            </a:pPr>
            <a:endParaRPr lang="en-US" altLang="ja-JP" sz="2000" b="1" dirty="0"/>
          </a:p>
          <a:p>
            <a:pPr>
              <a:lnSpc>
                <a:spcPts val="2500"/>
              </a:lnSpc>
            </a:pPr>
            <a:r>
              <a:rPr lang="ja-JP" altLang="en-US" sz="2000" b="1" dirty="0"/>
              <a:t>・電子吸引性基がついたベンゼン環はメタ配向性を示す。</a:t>
            </a:r>
            <a:endParaRPr lang="en-US" altLang="ja-JP" sz="2000" b="1" dirty="0"/>
          </a:p>
          <a:p>
            <a:pPr>
              <a:lnSpc>
                <a:spcPts val="2500"/>
              </a:lnSpc>
            </a:pPr>
            <a:endParaRPr lang="en-US" altLang="ja-JP" sz="2000" b="1" dirty="0"/>
          </a:p>
          <a:p>
            <a:pPr>
              <a:lnSpc>
                <a:spcPts val="2500"/>
              </a:lnSpc>
            </a:pPr>
            <a:r>
              <a:rPr lang="ja-JP" altLang="en-US" sz="2000" b="1" dirty="0"/>
              <a:t>・アミノ基、ヒドロキシ基、メチル基は電子供与性基である。</a:t>
            </a:r>
            <a:endParaRPr lang="en-US" altLang="ja-JP" sz="2000" b="1" dirty="0"/>
          </a:p>
          <a:p>
            <a:pPr>
              <a:lnSpc>
                <a:spcPts val="2500"/>
              </a:lnSpc>
            </a:pPr>
            <a:endParaRPr lang="en-US" altLang="ja-JP" sz="2000" b="1" dirty="0"/>
          </a:p>
          <a:p>
            <a:pPr>
              <a:lnSpc>
                <a:spcPts val="2500"/>
              </a:lnSpc>
            </a:pPr>
            <a:endParaRPr lang="en-US" altLang="ja-JP" sz="2000" b="1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2352DED-A91F-4FBA-BE76-C49A58FBA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F00C-D7C0-46A0-AC6D-FA2FB4464E5C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7270348-5F1F-4789-B563-4BA13B851FEE}"/>
              </a:ext>
            </a:extLst>
          </p:cNvPr>
          <p:cNvSpPr txBox="1"/>
          <p:nvPr/>
        </p:nvSpPr>
        <p:spPr>
          <a:xfrm>
            <a:off x="1087919" y="1180451"/>
            <a:ext cx="105095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3200" b="1" u="sng" dirty="0"/>
              <a:t>★</a:t>
            </a:r>
            <a:r>
              <a:rPr lang="ja-JP" altLang="en-US" sz="3200" b="1" u="sng" dirty="0">
                <a:solidFill>
                  <a:srgbClr val="FF0000"/>
                </a:solidFill>
              </a:rPr>
              <a:t>芳香族化合物</a:t>
            </a:r>
            <a:r>
              <a:rPr lang="ja-JP" altLang="en-US" sz="3200" b="1" u="sng" dirty="0"/>
              <a:t>の性質と反応が説明できる</a:t>
            </a:r>
            <a:endParaRPr lang="en-US" altLang="ja-JP" sz="3200" b="1" u="sng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8D9A005-58FA-4F16-B859-0C4A2858CE87}"/>
              </a:ext>
            </a:extLst>
          </p:cNvPr>
          <p:cNvSpPr txBox="1"/>
          <p:nvPr/>
        </p:nvSpPr>
        <p:spPr>
          <a:xfrm>
            <a:off x="4721264" y="372489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/>
              <a:t>前回の復習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A1E0CFB-2509-4623-99ED-A9C5072C2A29}"/>
              </a:ext>
            </a:extLst>
          </p:cNvPr>
          <p:cNvSpPr/>
          <p:nvPr/>
        </p:nvSpPr>
        <p:spPr>
          <a:xfrm>
            <a:off x="9610556" y="2234795"/>
            <a:ext cx="996484" cy="2889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C0D35AE-14B4-4071-BBC0-8F799858A835}"/>
              </a:ext>
            </a:extLst>
          </p:cNvPr>
          <p:cNvSpPr/>
          <p:nvPr/>
        </p:nvSpPr>
        <p:spPr>
          <a:xfrm>
            <a:off x="8214572" y="3801467"/>
            <a:ext cx="990388" cy="295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786912E-FAC4-4C64-A489-1FF25ADC80E1}"/>
              </a:ext>
            </a:extLst>
          </p:cNvPr>
          <p:cNvSpPr/>
          <p:nvPr/>
        </p:nvSpPr>
        <p:spPr>
          <a:xfrm>
            <a:off x="5391907" y="5075531"/>
            <a:ext cx="509021" cy="295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1C39376-610F-4DF1-BF4F-F598D5298FB0}"/>
              </a:ext>
            </a:extLst>
          </p:cNvPr>
          <p:cNvSpPr/>
          <p:nvPr/>
        </p:nvSpPr>
        <p:spPr>
          <a:xfrm>
            <a:off x="5416291" y="4441547"/>
            <a:ext cx="1338078" cy="295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4696933-5901-471E-9482-E26FA202A8C0}"/>
              </a:ext>
            </a:extLst>
          </p:cNvPr>
          <p:cNvSpPr/>
          <p:nvPr/>
        </p:nvSpPr>
        <p:spPr>
          <a:xfrm>
            <a:off x="6190483" y="5711688"/>
            <a:ext cx="454157" cy="295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5DBCF78E-FF58-405A-BA9D-72770280A767}"/>
              </a:ext>
            </a:extLst>
          </p:cNvPr>
          <p:cNvSpPr/>
          <p:nvPr/>
        </p:nvSpPr>
        <p:spPr>
          <a:xfrm>
            <a:off x="2896309" y="3117476"/>
            <a:ext cx="691116" cy="37614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8C8B895D-E0B8-4104-BA1D-2361D9BA3DDB}"/>
              </a:ext>
            </a:extLst>
          </p:cNvPr>
          <p:cNvSpPr/>
          <p:nvPr/>
        </p:nvSpPr>
        <p:spPr>
          <a:xfrm>
            <a:off x="4906533" y="3131183"/>
            <a:ext cx="691116" cy="37614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192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3864"/>
    </mc:Choice>
    <mc:Fallback xmlns="">
      <p:transition spd="slow" advTm="1438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BE838F7-AF8E-4EE3-9D6B-1F0803E60B89}"/>
              </a:ext>
            </a:extLst>
          </p:cNvPr>
          <p:cNvSpPr txBox="1"/>
          <p:nvPr/>
        </p:nvSpPr>
        <p:spPr>
          <a:xfrm>
            <a:off x="381869" y="1307592"/>
            <a:ext cx="114282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ja-JP" sz="2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2. A, B, C</a:t>
            </a:r>
            <a:r>
              <a:rPr lang="ja-JP" altLang="en-US" sz="2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について、ベンゼンに比べ求電子置換反応が起こりやすいか、起こりにくいか答えなさい。</a:t>
            </a:r>
            <a:endParaRPr lang="ja-JP" altLang="ja-JP" sz="2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14E6D00-045B-4D38-94E8-B2EAB0ACCB18}"/>
              </a:ext>
            </a:extLst>
          </p:cNvPr>
          <p:cNvSpPr txBox="1"/>
          <p:nvPr/>
        </p:nvSpPr>
        <p:spPr>
          <a:xfrm>
            <a:off x="4214961" y="469154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小テストの解答</a:t>
            </a:r>
          </a:p>
        </p:txBody>
      </p:sp>
      <p:graphicFrame>
        <p:nvGraphicFramePr>
          <p:cNvPr id="3" name="オブジェクト 2">
            <a:extLst>
              <a:ext uri="{FF2B5EF4-FFF2-40B4-BE49-F238E27FC236}">
                <a16:creationId xmlns:a16="http://schemas.microsoft.com/office/drawing/2014/main" id="{2E705A32-4AF5-46D4-8798-C2E365B284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456439"/>
              </p:ext>
            </p:extLst>
          </p:nvPr>
        </p:nvGraphicFramePr>
        <p:xfrm>
          <a:off x="3695794" y="2138589"/>
          <a:ext cx="4454653" cy="192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3" imgW="2115030" imgH="912395" progId="ChemDraw.Document.6.0">
                  <p:embed/>
                </p:oleObj>
              </mc:Choice>
              <mc:Fallback>
                <p:oleObj name="CS ChemDraw Drawing" r:id="rId3" imgW="2115030" imgH="912395" progId="ChemDraw.Document.6.0">
                  <p:embed/>
                  <p:pic>
                    <p:nvPicPr>
                      <p:cNvPr id="0" name="Object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5794" y="2138589"/>
                        <a:ext cx="4454653" cy="19263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77B7A69-FD88-4BE6-903C-7F490E173DDA}"/>
              </a:ext>
            </a:extLst>
          </p:cNvPr>
          <p:cNvSpPr txBox="1"/>
          <p:nvPr/>
        </p:nvSpPr>
        <p:spPr>
          <a:xfrm>
            <a:off x="1524000" y="4305990"/>
            <a:ext cx="2901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/>
              <a:t>OH</a:t>
            </a:r>
            <a:r>
              <a:rPr lang="ja-JP" altLang="en-US" b="1" dirty="0"/>
              <a:t>は非共有電子対をもつ</a:t>
            </a:r>
            <a:endParaRPr lang="en-US" altLang="ja-JP" b="1" dirty="0"/>
          </a:p>
          <a:p>
            <a:pPr algn="ctr"/>
            <a:r>
              <a:rPr lang="ja-JP" altLang="en-US" b="1" dirty="0"/>
              <a:t>電子供与性基</a:t>
            </a:r>
            <a:endParaRPr kumimoji="1" lang="en-US" altLang="ja-JP" b="1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F431EF6-19E8-4BE9-8A33-3A160F52323F}"/>
              </a:ext>
            </a:extLst>
          </p:cNvPr>
          <p:cNvSpPr txBox="1"/>
          <p:nvPr/>
        </p:nvSpPr>
        <p:spPr>
          <a:xfrm>
            <a:off x="4400400" y="4296012"/>
            <a:ext cx="3230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/>
              <a:t>COOH</a:t>
            </a:r>
            <a:r>
              <a:rPr lang="ja-JP" altLang="en-US" b="1" dirty="0"/>
              <a:t>は電子吸引性が</a:t>
            </a:r>
            <a:endParaRPr lang="en-US" altLang="ja-JP" b="1" dirty="0"/>
          </a:p>
          <a:p>
            <a:pPr algn="ctr"/>
            <a:r>
              <a:rPr lang="ja-JP" altLang="en-US" b="1" dirty="0"/>
              <a:t>大きいカルボニル基をもつ</a:t>
            </a:r>
            <a:endParaRPr lang="en-US" altLang="ja-JP" b="1" dirty="0"/>
          </a:p>
          <a:p>
            <a:pPr algn="ctr"/>
            <a:r>
              <a:rPr kumimoji="1" lang="ja-JP" altLang="en-US" b="1" dirty="0"/>
              <a:t>電子吸引性基</a:t>
            </a:r>
            <a:endParaRPr kumimoji="1" lang="en-US" altLang="ja-JP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D80C679-1DF3-4419-9A1B-A919416DECE2}"/>
              </a:ext>
            </a:extLst>
          </p:cNvPr>
          <p:cNvSpPr txBox="1"/>
          <p:nvPr/>
        </p:nvSpPr>
        <p:spPr>
          <a:xfrm>
            <a:off x="7766304" y="4280149"/>
            <a:ext cx="2901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/>
              <a:t>Cl</a:t>
            </a:r>
            <a:r>
              <a:rPr lang="ja-JP" altLang="en-US" b="1" dirty="0"/>
              <a:t>は電気陰性度が大きく</a:t>
            </a:r>
            <a:endParaRPr lang="en-US" altLang="ja-JP" b="1" dirty="0"/>
          </a:p>
          <a:p>
            <a:pPr algn="ctr"/>
            <a:r>
              <a:rPr kumimoji="1" lang="ja-JP" altLang="en-US" b="1" dirty="0"/>
              <a:t>電子吸引性が大きい</a:t>
            </a:r>
            <a:endParaRPr kumimoji="1" lang="en-US" altLang="ja-JP" b="1" dirty="0"/>
          </a:p>
        </p:txBody>
      </p:sp>
      <p:sp>
        <p:nvSpPr>
          <p:cNvPr id="16" name="矢印: 下 15">
            <a:extLst>
              <a:ext uri="{FF2B5EF4-FFF2-40B4-BE49-F238E27FC236}">
                <a16:creationId xmlns:a16="http://schemas.microsoft.com/office/drawing/2014/main" id="{B0B0E30D-3DB5-405E-9F64-A6E256A1A3CF}"/>
              </a:ext>
            </a:extLst>
          </p:cNvPr>
          <p:cNvSpPr/>
          <p:nvPr/>
        </p:nvSpPr>
        <p:spPr>
          <a:xfrm>
            <a:off x="2713565" y="5282043"/>
            <a:ext cx="390144" cy="318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下 16">
            <a:extLst>
              <a:ext uri="{FF2B5EF4-FFF2-40B4-BE49-F238E27FC236}">
                <a16:creationId xmlns:a16="http://schemas.microsoft.com/office/drawing/2014/main" id="{967EAB81-29A8-4917-96DF-2C64CF6AC4F0}"/>
              </a:ext>
            </a:extLst>
          </p:cNvPr>
          <p:cNvSpPr/>
          <p:nvPr/>
        </p:nvSpPr>
        <p:spPr>
          <a:xfrm>
            <a:off x="5884375" y="5282043"/>
            <a:ext cx="390144" cy="318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下 17">
            <a:extLst>
              <a:ext uri="{FF2B5EF4-FFF2-40B4-BE49-F238E27FC236}">
                <a16:creationId xmlns:a16="http://schemas.microsoft.com/office/drawing/2014/main" id="{5EA5796A-2403-4B48-8C0F-6DBF15787DDC}"/>
              </a:ext>
            </a:extLst>
          </p:cNvPr>
          <p:cNvSpPr/>
          <p:nvPr/>
        </p:nvSpPr>
        <p:spPr>
          <a:xfrm>
            <a:off x="9055185" y="5282043"/>
            <a:ext cx="390144" cy="318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9A49F4A-0543-46A9-8E59-0F02146D1EBB}"/>
              </a:ext>
            </a:extLst>
          </p:cNvPr>
          <p:cNvSpPr txBox="1"/>
          <p:nvPr/>
        </p:nvSpPr>
        <p:spPr>
          <a:xfrm>
            <a:off x="2088303" y="5770662"/>
            <a:ext cx="4007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u="sng" dirty="0"/>
              <a:t>起こりやすい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7E916C3-C54F-46D2-BF5A-D120131602A6}"/>
              </a:ext>
            </a:extLst>
          </p:cNvPr>
          <p:cNvSpPr txBox="1"/>
          <p:nvPr/>
        </p:nvSpPr>
        <p:spPr>
          <a:xfrm>
            <a:off x="5195083" y="5770662"/>
            <a:ext cx="4007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u="sng" dirty="0"/>
              <a:t>起こりにくい</a:t>
            </a:r>
            <a:endParaRPr kumimoji="1" lang="ja-JP" altLang="en-US" sz="2400" b="1" u="sng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2BDE845-9F1B-4E80-8CE4-1E61057C6D1E}"/>
              </a:ext>
            </a:extLst>
          </p:cNvPr>
          <p:cNvSpPr txBox="1"/>
          <p:nvPr/>
        </p:nvSpPr>
        <p:spPr>
          <a:xfrm>
            <a:off x="8301862" y="5750124"/>
            <a:ext cx="4007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u="sng" dirty="0"/>
              <a:t>起こりにくい</a:t>
            </a:r>
            <a:endParaRPr kumimoji="1" lang="ja-JP" alt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3331341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BE838F7-AF8E-4EE3-9D6B-1F0803E60B89}"/>
              </a:ext>
            </a:extLst>
          </p:cNvPr>
          <p:cNvSpPr txBox="1"/>
          <p:nvPr/>
        </p:nvSpPr>
        <p:spPr>
          <a:xfrm>
            <a:off x="381870" y="1115485"/>
            <a:ext cx="114282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ja-JP" sz="2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3. A, B, C</a:t>
            </a:r>
            <a:r>
              <a:rPr lang="ja-JP" altLang="en-US" sz="2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は、求電子置換反応においてオルト</a:t>
            </a:r>
            <a:r>
              <a:rPr lang="en-US" altLang="ja-JP" sz="2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-</a:t>
            </a:r>
            <a:r>
              <a:rPr lang="ja-JP" altLang="en-US" sz="2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パラ配向性を示すか、メタ配向性を示すか答えなさい。</a:t>
            </a:r>
            <a:endParaRPr lang="ja-JP" altLang="ja-JP" sz="2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14E6D00-045B-4D38-94E8-B2EAB0ACCB18}"/>
              </a:ext>
            </a:extLst>
          </p:cNvPr>
          <p:cNvSpPr txBox="1"/>
          <p:nvPr/>
        </p:nvSpPr>
        <p:spPr>
          <a:xfrm>
            <a:off x="4214961" y="469154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小テストの解答</a:t>
            </a:r>
          </a:p>
        </p:txBody>
      </p:sp>
      <p:graphicFrame>
        <p:nvGraphicFramePr>
          <p:cNvPr id="3" name="オブジェクト 2">
            <a:extLst>
              <a:ext uri="{FF2B5EF4-FFF2-40B4-BE49-F238E27FC236}">
                <a16:creationId xmlns:a16="http://schemas.microsoft.com/office/drawing/2014/main" id="{2E705A32-4AF5-46D4-8798-C2E365B284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6945737"/>
              </p:ext>
            </p:extLst>
          </p:nvPr>
        </p:nvGraphicFramePr>
        <p:xfrm>
          <a:off x="2305906" y="2068285"/>
          <a:ext cx="4454653" cy="192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3" imgW="2115030" imgH="912395" progId="ChemDraw.Document.6.0">
                  <p:embed/>
                </p:oleObj>
              </mc:Choice>
              <mc:Fallback>
                <p:oleObj name="CS ChemDraw Drawing" r:id="rId3" imgW="2115030" imgH="912395" progId="ChemDraw.Document.6.0">
                  <p:embed/>
                  <p:pic>
                    <p:nvPicPr>
                      <p:cNvPr id="3" name="オブジェクト 2">
                        <a:extLst>
                          <a:ext uri="{FF2B5EF4-FFF2-40B4-BE49-F238E27FC236}">
                            <a16:creationId xmlns:a16="http://schemas.microsoft.com/office/drawing/2014/main" id="{2E705A32-4AF5-46D4-8798-C2E365B284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906" y="2068285"/>
                        <a:ext cx="4454653" cy="19263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77B7A69-FD88-4BE6-903C-7F490E173DDA}"/>
              </a:ext>
            </a:extLst>
          </p:cNvPr>
          <p:cNvSpPr txBox="1"/>
          <p:nvPr/>
        </p:nvSpPr>
        <p:spPr>
          <a:xfrm>
            <a:off x="296099" y="4781845"/>
            <a:ext cx="2901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/>
              <a:t>OH</a:t>
            </a:r>
            <a:r>
              <a:rPr lang="ja-JP" altLang="en-US" b="1" dirty="0"/>
              <a:t>は非共有電子対をもつ</a:t>
            </a:r>
            <a:endParaRPr lang="en-US" altLang="ja-JP" b="1" dirty="0"/>
          </a:p>
          <a:p>
            <a:pPr algn="ctr"/>
            <a:r>
              <a:rPr lang="ja-JP" altLang="en-US" b="1" dirty="0"/>
              <a:t>電子供与性基</a:t>
            </a:r>
            <a:endParaRPr kumimoji="1" lang="en-US" altLang="ja-JP" b="1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F431EF6-19E8-4BE9-8A33-3A160F52323F}"/>
              </a:ext>
            </a:extLst>
          </p:cNvPr>
          <p:cNvSpPr txBox="1"/>
          <p:nvPr/>
        </p:nvSpPr>
        <p:spPr>
          <a:xfrm>
            <a:off x="3043638" y="4761722"/>
            <a:ext cx="3230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/>
              <a:t>COOH</a:t>
            </a:r>
            <a:r>
              <a:rPr lang="ja-JP" altLang="en-US" b="1" dirty="0"/>
              <a:t>は電子吸引性が</a:t>
            </a:r>
            <a:endParaRPr lang="en-US" altLang="ja-JP" b="1" dirty="0"/>
          </a:p>
          <a:p>
            <a:pPr algn="ctr"/>
            <a:r>
              <a:rPr lang="ja-JP" altLang="en-US" b="1" dirty="0"/>
              <a:t>大きいカルボニル基をもつ</a:t>
            </a:r>
            <a:endParaRPr lang="en-US" altLang="ja-JP" b="1" dirty="0"/>
          </a:p>
          <a:p>
            <a:pPr algn="ctr"/>
            <a:r>
              <a:rPr kumimoji="1" lang="ja-JP" altLang="en-US" b="1" dirty="0"/>
              <a:t>電子吸引性基</a:t>
            </a:r>
            <a:endParaRPr kumimoji="1" lang="en-US" altLang="ja-JP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D80C679-1DF3-4419-9A1B-A919416DECE2}"/>
              </a:ext>
            </a:extLst>
          </p:cNvPr>
          <p:cNvSpPr txBox="1"/>
          <p:nvPr/>
        </p:nvSpPr>
        <p:spPr>
          <a:xfrm>
            <a:off x="6409542" y="4745859"/>
            <a:ext cx="2901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/>
              <a:t>Cl</a:t>
            </a:r>
            <a:r>
              <a:rPr lang="ja-JP" altLang="en-US" b="1" dirty="0"/>
              <a:t>は</a:t>
            </a:r>
            <a:r>
              <a:rPr lang="ja-JP" altLang="en-US" b="1" dirty="0">
                <a:solidFill>
                  <a:schemeClr val="accent2">
                    <a:lumMod val="75000"/>
                  </a:schemeClr>
                </a:solidFill>
              </a:rPr>
              <a:t>非共有電子対をもつ</a:t>
            </a:r>
            <a:endParaRPr lang="en-US" altLang="ja-JP" b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kumimoji="1" lang="ja-JP" altLang="en-US" b="1" dirty="0"/>
              <a:t>のでカルボカチオンを安定化できる</a:t>
            </a:r>
            <a:endParaRPr kumimoji="1" lang="en-US" altLang="ja-JP" b="1" dirty="0"/>
          </a:p>
        </p:txBody>
      </p:sp>
      <p:sp>
        <p:nvSpPr>
          <p:cNvPr id="16" name="矢印: 下 15">
            <a:extLst>
              <a:ext uri="{FF2B5EF4-FFF2-40B4-BE49-F238E27FC236}">
                <a16:creationId xmlns:a16="http://schemas.microsoft.com/office/drawing/2014/main" id="{B0B0E30D-3DB5-405E-9F64-A6E256A1A3CF}"/>
              </a:ext>
            </a:extLst>
          </p:cNvPr>
          <p:cNvSpPr/>
          <p:nvPr/>
        </p:nvSpPr>
        <p:spPr>
          <a:xfrm>
            <a:off x="1356803" y="5747753"/>
            <a:ext cx="390144" cy="318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下 16">
            <a:extLst>
              <a:ext uri="{FF2B5EF4-FFF2-40B4-BE49-F238E27FC236}">
                <a16:creationId xmlns:a16="http://schemas.microsoft.com/office/drawing/2014/main" id="{967EAB81-29A8-4917-96DF-2C64CF6AC4F0}"/>
              </a:ext>
            </a:extLst>
          </p:cNvPr>
          <p:cNvSpPr/>
          <p:nvPr/>
        </p:nvSpPr>
        <p:spPr>
          <a:xfrm>
            <a:off x="4527613" y="5747753"/>
            <a:ext cx="390144" cy="318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下 17">
            <a:extLst>
              <a:ext uri="{FF2B5EF4-FFF2-40B4-BE49-F238E27FC236}">
                <a16:creationId xmlns:a16="http://schemas.microsoft.com/office/drawing/2014/main" id="{5EA5796A-2403-4B48-8C0F-6DBF15787DDC}"/>
              </a:ext>
            </a:extLst>
          </p:cNvPr>
          <p:cNvSpPr/>
          <p:nvPr/>
        </p:nvSpPr>
        <p:spPr>
          <a:xfrm>
            <a:off x="7698423" y="5747753"/>
            <a:ext cx="390144" cy="318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9A49F4A-0543-46A9-8E59-0F02146D1EBB}"/>
              </a:ext>
            </a:extLst>
          </p:cNvPr>
          <p:cNvSpPr txBox="1"/>
          <p:nvPr/>
        </p:nvSpPr>
        <p:spPr>
          <a:xfrm>
            <a:off x="731541" y="6236372"/>
            <a:ext cx="4007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u="sng" dirty="0"/>
              <a:t>オルト</a:t>
            </a:r>
            <a:r>
              <a:rPr kumimoji="1" lang="en-US" altLang="ja-JP" sz="2400" b="1" u="sng" dirty="0"/>
              <a:t>-</a:t>
            </a:r>
            <a:r>
              <a:rPr kumimoji="1" lang="ja-JP" altLang="en-US" sz="2400" b="1" u="sng" dirty="0"/>
              <a:t>パラ配向性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7E916C3-C54F-46D2-BF5A-D120131602A6}"/>
              </a:ext>
            </a:extLst>
          </p:cNvPr>
          <p:cNvSpPr txBox="1"/>
          <p:nvPr/>
        </p:nvSpPr>
        <p:spPr>
          <a:xfrm>
            <a:off x="3838321" y="6236372"/>
            <a:ext cx="4007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u="sng" dirty="0"/>
              <a:t>メタ配向性</a:t>
            </a:r>
            <a:endParaRPr kumimoji="1" lang="ja-JP" altLang="en-US" sz="2400" b="1" u="sng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053CD94-11F8-4EAB-A6B4-BF41561059AA}"/>
              </a:ext>
            </a:extLst>
          </p:cNvPr>
          <p:cNvSpPr txBox="1"/>
          <p:nvPr/>
        </p:nvSpPr>
        <p:spPr>
          <a:xfrm>
            <a:off x="6445671" y="6191383"/>
            <a:ext cx="4007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u="sng" dirty="0"/>
              <a:t>オルト</a:t>
            </a:r>
            <a:r>
              <a:rPr kumimoji="1" lang="en-US" altLang="ja-JP" sz="2400" b="1" u="sng" dirty="0"/>
              <a:t>-</a:t>
            </a:r>
            <a:r>
              <a:rPr kumimoji="1" lang="ja-JP" altLang="en-US" sz="2400" b="1" u="sng" dirty="0"/>
              <a:t>パラ配向性</a:t>
            </a:r>
          </a:p>
        </p:txBody>
      </p:sp>
      <p:graphicFrame>
        <p:nvGraphicFramePr>
          <p:cNvPr id="2" name="オブジェクト 1">
            <a:extLst>
              <a:ext uri="{FF2B5EF4-FFF2-40B4-BE49-F238E27FC236}">
                <a16:creationId xmlns:a16="http://schemas.microsoft.com/office/drawing/2014/main" id="{F446EEFE-4378-48A6-9507-07CE98D2DF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3735825"/>
              </p:ext>
            </p:extLst>
          </p:nvPr>
        </p:nvGraphicFramePr>
        <p:xfrm>
          <a:off x="8423875" y="2443869"/>
          <a:ext cx="2901696" cy="1185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5" imgW="2058553" imgH="841001" progId="ChemDraw.Document.6.0">
                  <p:embed/>
                </p:oleObj>
              </mc:Choice>
              <mc:Fallback>
                <p:oleObj name="CS ChemDraw Drawing" r:id="rId5" imgW="2058553" imgH="841001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423875" y="2443869"/>
                        <a:ext cx="2901696" cy="11857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B487FC2-1553-4245-B907-67D8AD8D7929}"/>
              </a:ext>
            </a:extLst>
          </p:cNvPr>
          <p:cNvSpPr txBox="1"/>
          <p:nvPr/>
        </p:nvSpPr>
        <p:spPr>
          <a:xfrm>
            <a:off x="8565313" y="2195016"/>
            <a:ext cx="147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/>
              <a:t>オルト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DE24B51-5E5B-4D5B-9B97-64B4611A8210}"/>
              </a:ext>
            </a:extLst>
          </p:cNvPr>
          <p:cNvSpPr txBox="1"/>
          <p:nvPr/>
        </p:nvSpPr>
        <p:spPr>
          <a:xfrm>
            <a:off x="9619921" y="2190691"/>
            <a:ext cx="147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/>
              <a:t>メタ</a:t>
            </a:r>
            <a:endParaRPr kumimoji="1" lang="ja-JP" altLang="en-US" sz="1200" b="1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7AADE97-4785-467D-9C8B-25F4D7C95AD4}"/>
              </a:ext>
            </a:extLst>
          </p:cNvPr>
          <p:cNvSpPr txBox="1"/>
          <p:nvPr/>
        </p:nvSpPr>
        <p:spPr>
          <a:xfrm>
            <a:off x="10735797" y="2190691"/>
            <a:ext cx="147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/>
              <a:t>パラ</a:t>
            </a:r>
            <a:endParaRPr kumimoji="1" lang="ja-JP" altLang="en-US" sz="12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8BFED46-ACDB-4B67-B176-66D55443AFDB}"/>
              </a:ext>
            </a:extLst>
          </p:cNvPr>
          <p:cNvSpPr txBox="1"/>
          <p:nvPr/>
        </p:nvSpPr>
        <p:spPr>
          <a:xfrm>
            <a:off x="8916477" y="3549668"/>
            <a:ext cx="2717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Z</a:t>
            </a:r>
            <a:r>
              <a:rPr kumimoji="1" lang="ja-JP" altLang="en-US" sz="1200" b="1" dirty="0"/>
              <a:t>の根元に＋がきたとき、</a:t>
            </a:r>
            <a:endParaRPr kumimoji="1" lang="en-US" altLang="ja-JP" sz="1200" b="1" dirty="0"/>
          </a:p>
          <a:p>
            <a:r>
              <a:rPr kumimoji="1" lang="ja-JP" altLang="en-US" sz="1200" b="1" dirty="0"/>
              <a:t>電子供与基なら安定化できる</a:t>
            </a:r>
            <a:endParaRPr kumimoji="1" lang="en-US" altLang="ja-JP" sz="1200" b="1" dirty="0"/>
          </a:p>
          <a:p>
            <a:r>
              <a:rPr lang="ja-JP" altLang="en-US" sz="1200" b="1" dirty="0"/>
              <a:t>→置換が起きやすい</a:t>
            </a:r>
            <a:endParaRPr kumimoji="1" lang="ja-JP" altLang="en-US" sz="1200" b="1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ABC9611-B568-4754-ABFA-8981F91ACBB3}"/>
              </a:ext>
            </a:extLst>
          </p:cNvPr>
          <p:cNvSpPr/>
          <p:nvPr/>
        </p:nvSpPr>
        <p:spPr>
          <a:xfrm>
            <a:off x="8241792" y="1698112"/>
            <a:ext cx="3377184" cy="2564933"/>
          </a:xfrm>
          <a:prstGeom prst="rect">
            <a:avLst/>
          </a:prstGeom>
          <a:noFill/>
          <a:ln w="57150">
            <a:solidFill>
              <a:srgbClr val="FF9999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D5C02EF9-949E-4EBE-95EC-A0D697CEBDEB}"/>
              </a:ext>
            </a:extLst>
          </p:cNvPr>
          <p:cNvSpPr/>
          <p:nvPr/>
        </p:nvSpPr>
        <p:spPr>
          <a:xfrm>
            <a:off x="10001176" y="4377723"/>
            <a:ext cx="221780" cy="22178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BEF1037-A70F-4ABA-AF09-61027DD23BB4}"/>
              </a:ext>
            </a:extLst>
          </p:cNvPr>
          <p:cNvSpPr txBox="1"/>
          <p:nvPr/>
        </p:nvSpPr>
        <p:spPr>
          <a:xfrm>
            <a:off x="10184056" y="4377723"/>
            <a:ext cx="2007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/>
              <a:t>→カチオンの生成位置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F61A082-F8D7-4026-9C0B-AE53BC5BD25A}"/>
              </a:ext>
            </a:extLst>
          </p:cNvPr>
          <p:cNvSpPr txBox="1"/>
          <p:nvPr/>
        </p:nvSpPr>
        <p:spPr>
          <a:xfrm>
            <a:off x="8499567" y="1803498"/>
            <a:ext cx="3083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u="sng" dirty="0"/>
              <a:t>A-</a:t>
            </a:r>
            <a:r>
              <a:rPr lang="ja-JP" altLang="en-US" sz="1200" b="1" u="sng" dirty="0"/>
              <a:t>ベンゼンに求電子剤</a:t>
            </a:r>
            <a:r>
              <a:rPr lang="en-US" altLang="ja-JP" sz="1200" b="1" u="sng" dirty="0"/>
              <a:t>E</a:t>
            </a:r>
            <a:r>
              <a:rPr lang="ja-JP" altLang="en-US" sz="1200" b="1" u="sng" dirty="0"/>
              <a:t>が反応した場合</a:t>
            </a:r>
            <a:endParaRPr kumimoji="1" lang="ja-JP" altLang="en-US" sz="1200" b="1" u="sng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8B2CA5B-DCD3-4637-BE7D-FBD452A7CDA7}"/>
              </a:ext>
            </a:extLst>
          </p:cNvPr>
          <p:cNvSpPr txBox="1"/>
          <p:nvPr/>
        </p:nvSpPr>
        <p:spPr>
          <a:xfrm>
            <a:off x="348176" y="4092936"/>
            <a:ext cx="775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u="sng" dirty="0">
                <a:solidFill>
                  <a:srgbClr val="C00000"/>
                </a:solidFill>
              </a:rPr>
              <a:t>→置換基の根元に生じたカチオンを安定化できるかを考えると良い</a:t>
            </a:r>
            <a:endParaRPr kumimoji="1" lang="en-US" altLang="ja-JP" b="1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709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6DB2394-D8C7-4946-B775-4F16ECA6B831}"/>
              </a:ext>
            </a:extLst>
          </p:cNvPr>
          <p:cNvSpPr txBox="1"/>
          <p:nvPr/>
        </p:nvSpPr>
        <p:spPr>
          <a:xfrm>
            <a:off x="4290117" y="22333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/>
              <a:t>本日の内容</a:t>
            </a:r>
            <a:endParaRPr kumimoji="1" lang="ja-JP" altLang="en-US" sz="3600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3D2F044-C438-4753-B0B4-2F59C280F3AF}"/>
              </a:ext>
            </a:extLst>
          </p:cNvPr>
          <p:cNvSpPr txBox="1"/>
          <p:nvPr/>
        </p:nvSpPr>
        <p:spPr>
          <a:xfrm>
            <a:off x="1527320" y="1443841"/>
            <a:ext cx="982647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77913" indent="-342900">
              <a:buFont typeface="Arial" panose="020B0604020202020204" pitchFamily="34" charset="0"/>
              <a:buChar char="•"/>
            </a:pPr>
            <a:r>
              <a:rPr lang="ja-JP" altLang="en-US" sz="2800" b="1" dirty="0">
                <a:solidFill>
                  <a:srgbClr val="C00000"/>
                </a:solidFill>
              </a:rPr>
              <a:t>カルボニル化合物の構造と性質</a:t>
            </a:r>
            <a:endParaRPr lang="en-US" altLang="ja-JP" sz="2800" b="1" dirty="0">
              <a:solidFill>
                <a:srgbClr val="C00000"/>
              </a:solidFill>
            </a:endParaRPr>
          </a:p>
          <a:p>
            <a:pPr marL="735013"/>
            <a:r>
              <a:rPr lang="ja-JP" altLang="en-US" sz="2800" b="1" dirty="0">
                <a:solidFill>
                  <a:srgbClr val="C00000"/>
                </a:solidFill>
              </a:rPr>
              <a:t>　　・カルボニル化合物が関わる身近な反応</a:t>
            </a:r>
            <a:endParaRPr lang="en-US" altLang="ja-JP" sz="2800" b="1" dirty="0">
              <a:solidFill>
                <a:srgbClr val="C00000"/>
              </a:solidFill>
            </a:endParaRPr>
          </a:p>
          <a:p>
            <a:pPr marL="735013"/>
            <a:r>
              <a:rPr lang="ja-JP" altLang="en-US" sz="2800" b="1" dirty="0">
                <a:solidFill>
                  <a:srgbClr val="C00000"/>
                </a:solidFill>
              </a:rPr>
              <a:t>　　　～メイラード反応～</a:t>
            </a:r>
            <a:endParaRPr lang="en-US" altLang="ja-JP" sz="2800" b="1" dirty="0">
              <a:solidFill>
                <a:srgbClr val="C00000"/>
              </a:solidFill>
            </a:endParaRPr>
          </a:p>
          <a:p>
            <a:pPr marL="1077913" indent="-342900">
              <a:buFont typeface="Arial" panose="020B0604020202020204" pitchFamily="34" charset="0"/>
              <a:buChar char="•"/>
            </a:pPr>
            <a:endParaRPr lang="en-US" altLang="ja-JP" sz="2800" b="1" dirty="0"/>
          </a:p>
          <a:p>
            <a:pPr marL="1077913" indent="-342900">
              <a:buFont typeface="Arial" panose="020B0604020202020204" pitchFamily="34" charset="0"/>
              <a:buChar char="•"/>
            </a:pPr>
            <a:r>
              <a:rPr lang="ja-JP" altLang="en-US" sz="2800" b="1" dirty="0"/>
              <a:t>カルボニル化合物のいろいろな反応</a:t>
            </a:r>
            <a:endParaRPr lang="en-US" altLang="ja-JP" sz="2800" b="1" dirty="0"/>
          </a:p>
          <a:p>
            <a:pPr marL="735013"/>
            <a:r>
              <a:rPr lang="ja-JP" altLang="en-US" sz="2800" b="1" dirty="0"/>
              <a:t>　　①基本的な求核付加反応：水の付加</a:t>
            </a:r>
            <a:endParaRPr lang="en-US" altLang="ja-JP" sz="2800" b="1" dirty="0"/>
          </a:p>
          <a:p>
            <a:pPr marL="735013"/>
            <a:r>
              <a:rPr lang="ja-JP" altLang="en-US" sz="2800" b="1" dirty="0"/>
              <a:t>　　②アセタール生成反応</a:t>
            </a:r>
            <a:endParaRPr lang="en-US" altLang="ja-JP" sz="2800" b="1" dirty="0"/>
          </a:p>
          <a:p>
            <a:pPr marL="735013"/>
            <a:r>
              <a:rPr lang="ja-JP" altLang="en-US" sz="2800" b="1" dirty="0"/>
              <a:t>　　③ケト</a:t>
            </a:r>
            <a:r>
              <a:rPr lang="en-US" altLang="ja-JP" sz="2800" b="1" dirty="0"/>
              <a:t>-</a:t>
            </a:r>
            <a:r>
              <a:rPr lang="ja-JP" altLang="en-US" sz="2800" b="1" dirty="0"/>
              <a:t>エノール互変異性</a:t>
            </a:r>
            <a:endParaRPr lang="en-US" altLang="ja-JP" sz="2800" b="1" dirty="0"/>
          </a:p>
          <a:p>
            <a:pPr marL="735013"/>
            <a:r>
              <a:rPr lang="ja-JP" altLang="en-US" sz="2800" b="1" dirty="0"/>
              <a:t>　　④大きな化合物を作る反応</a:t>
            </a:r>
            <a:r>
              <a:rPr lang="en-US" altLang="ja-JP" sz="2800" b="1" dirty="0"/>
              <a:t>~</a:t>
            </a:r>
            <a:r>
              <a:rPr lang="ja-JP" altLang="en-US" sz="2800" b="1" dirty="0"/>
              <a:t>グリニャール反応</a:t>
            </a:r>
            <a:r>
              <a:rPr lang="en-US" altLang="ja-JP" sz="2800" b="1" dirty="0"/>
              <a:t>~</a:t>
            </a:r>
          </a:p>
          <a:p>
            <a:pPr marL="735013"/>
            <a:endParaRPr lang="en-US" altLang="ja-JP" sz="2800" b="1" dirty="0"/>
          </a:p>
          <a:p>
            <a:pPr marL="735013"/>
            <a:r>
              <a:rPr lang="ja-JP" altLang="en-US" sz="2800" b="1" dirty="0"/>
              <a:t>・カルボニル化合物のもうひとつの反応パターン</a:t>
            </a:r>
            <a:endParaRPr lang="en-US" altLang="ja-JP" sz="2800" b="1" dirty="0"/>
          </a:p>
          <a:p>
            <a:pPr marL="735013"/>
            <a:r>
              <a:rPr lang="ja-JP" altLang="en-US" sz="2800" b="1" dirty="0"/>
              <a:t>　　・アルドール縮合</a:t>
            </a:r>
            <a:endParaRPr lang="en-US" altLang="ja-JP" sz="2800" b="1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3A37FC11-07E2-4F3A-865C-C3A2C9D7E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F00C-D7C0-46A0-AC6D-FA2FB4464E5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3614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D86E353-9A36-4B6F-A059-1F76FCF6D719}"/>
              </a:ext>
            </a:extLst>
          </p:cNvPr>
          <p:cNvSpPr txBox="1"/>
          <p:nvPr/>
        </p:nvSpPr>
        <p:spPr>
          <a:xfrm>
            <a:off x="1384001" y="318246"/>
            <a:ext cx="942399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dirty="0"/>
              <a:t>カルボニル化合物の構造と性質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186293D-C6AA-4CAF-A38A-DDBE7078FE3D}"/>
              </a:ext>
            </a:extLst>
          </p:cNvPr>
          <p:cNvSpPr txBox="1"/>
          <p:nvPr/>
        </p:nvSpPr>
        <p:spPr>
          <a:xfrm>
            <a:off x="0" y="6038982"/>
            <a:ext cx="1219199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dirty="0">
                <a:solidFill>
                  <a:srgbClr val="C00000"/>
                </a:solidFill>
              </a:rPr>
              <a:t>カルボニル基の炭素は</a:t>
            </a:r>
            <a:r>
              <a:rPr kumimoji="1" lang="en-US" altLang="ja-JP" sz="3600" b="1" dirty="0">
                <a:solidFill>
                  <a:srgbClr val="C00000"/>
                </a:solidFill>
              </a:rPr>
              <a:t>δ</a:t>
            </a:r>
            <a:r>
              <a:rPr kumimoji="1" lang="ja-JP" altLang="en-US" sz="3600" b="1" dirty="0">
                <a:solidFill>
                  <a:srgbClr val="C00000"/>
                </a:solidFill>
              </a:rPr>
              <a:t>＋を帯び、求核剤の攻撃を受ける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D90C57E4-ACEB-46F2-B659-13B486FEA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97" y="1489196"/>
            <a:ext cx="2344851" cy="2048376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5BF1C489-3406-40CD-AB24-314BF7FCC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9761" y="4359610"/>
            <a:ext cx="8372475" cy="158115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D453C41-619E-4896-9335-92E4DF37A188}"/>
              </a:ext>
            </a:extLst>
          </p:cNvPr>
          <p:cNvSpPr/>
          <p:nvPr/>
        </p:nvSpPr>
        <p:spPr>
          <a:xfrm>
            <a:off x="306781" y="1357921"/>
            <a:ext cx="2458193" cy="2216719"/>
          </a:xfrm>
          <a:prstGeom prst="rect">
            <a:avLst/>
          </a:prstGeom>
          <a:noFill/>
          <a:ln w="38100">
            <a:solidFill>
              <a:srgbClr val="8BD3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8F132B0-3A07-444E-9F75-8BC51ED320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0484" y="1572735"/>
            <a:ext cx="2853109" cy="2001905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D1F5977-55D3-473C-B402-69D9A3512755}"/>
              </a:ext>
            </a:extLst>
          </p:cNvPr>
          <p:cNvSpPr txBox="1"/>
          <p:nvPr/>
        </p:nvSpPr>
        <p:spPr>
          <a:xfrm>
            <a:off x="10732693" y="1586380"/>
            <a:ext cx="1441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chemeClr val="accent2">
                    <a:lumMod val="75000"/>
                  </a:schemeClr>
                </a:solidFill>
              </a:rPr>
              <a:t>電気陰性度</a:t>
            </a:r>
            <a:endParaRPr kumimoji="1" lang="en-US" altLang="ja-JP" b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kumimoji="1" lang="ja-JP" altLang="en-US" b="1" dirty="0">
                <a:solidFill>
                  <a:schemeClr val="accent2">
                    <a:lumMod val="75000"/>
                  </a:schemeClr>
                </a:solidFill>
              </a:rPr>
              <a:t>大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1170C15-AC30-4045-8E37-F825F4F0FFC8}"/>
              </a:ext>
            </a:extLst>
          </p:cNvPr>
          <p:cNvCxnSpPr>
            <a:cxnSpLocks/>
          </p:cNvCxnSpPr>
          <p:nvPr/>
        </p:nvCxnSpPr>
        <p:spPr>
          <a:xfrm flipV="1">
            <a:off x="10539193" y="1912507"/>
            <a:ext cx="558140" cy="534389"/>
          </a:xfrm>
          <a:prstGeom prst="line">
            <a:avLst/>
          </a:prstGeom>
          <a:ln>
            <a:headEnd type="stealth"/>
            <a:tailEnd type="none" w="sm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900781E-FFF0-4396-82E5-0BB98BCFDFB3}"/>
              </a:ext>
            </a:extLst>
          </p:cNvPr>
          <p:cNvSpPr txBox="1"/>
          <p:nvPr/>
        </p:nvSpPr>
        <p:spPr>
          <a:xfrm>
            <a:off x="10069466" y="2349764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700" dirty="0"/>
              <a:t>●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33BA3CD-2181-44B4-9D51-97F0AAD7F6FA}"/>
              </a:ext>
            </a:extLst>
          </p:cNvPr>
          <p:cNvSpPr txBox="1"/>
          <p:nvPr/>
        </p:nvSpPr>
        <p:spPr>
          <a:xfrm>
            <a:off x="10069466" y="2596923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700" dirty="0"/>
              <a:t>●</a:t>
            </a: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F613512D-177E-4DBD-B660-A22742617877}"/>
              </a:ext>
            </a:extLst>
          </p:cNvPr>
          <p:cNvCxnSpPr>
            <a:cxnSpLocks/>
          </p:cNvCxnSpPr>
          <p:nvPr/>
        </p:nvCxnSpPr>
        <p:spPr>
          <a:xfrm>
            <a:off x="0" y="3992196"/>
            <a:ext cx="12192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5C3FEF6-E141-4AEB-8D89-FC4DA5A99EAD}"/>
              </a:ext>
            </a:extLst>
          </p:cNvPr>
          <p:cNvSpPr txBox="1"/>
          <p:nvPr/>
        </p:nvSpPr>
        <p:spPr>
          <a:xfrm>
            <a:off x="1608179" y="4032662"/>
            <a:ext cx="883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カルボニル基をもつ多彩な化合物群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BE3B4B5-2F15-45E3-9BD6-CB826D2A724E}"/>
              </a:ext>
            </a:extLst>
          </p:cNvPr>
          <p:cNvSpPr txBox="1"/>
          <p:nvPr/>
        </p:nvSpPr>
        <p:spPr>
          <a:xfrm>
            <a:off x="2964836" y="1668600"/>
            <a:ext cx="613527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カルボニル基の炭素</a:t>
            </a:r>
            <a:r>
              <a:rPr kumimoji="1" lang="en-US" altLang="ja-JP" sz="2400" b="1" dirty="0"/>
              <a:t>(</a:t>
            </a:r>
            <a:r>
              <a:rPr kumimoji="1" lang="ja-JP" altLang="en-US" sz="2400" b="1" dirty="0"/>
              <a:t>カルボニルカーボン</a:t>
            </a:r>
            <a:r>
              <a:rPr kumimoji="1" lang="en-US" altLang="ja-JP" sz="2400" b="1" dirty="0"/>
              <a:t>)</a:t>
            </a:r>
            <a:r>
              <a:rPr kumimoji="1" lang="ja-JP" altLang="en-US" sz="2400" b="1" dirty="0"/>
              <a:t>は、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δ+</a:t>
            </a:r>
            <a:r>
              <a:rPr lang="ja-JP" altLang="en-US" sz="2400" b="1" dirty="0">
                <a:solidFill>
                  <a:srgbClr val="FF0000"/>
                </a:solidFill>
              </a:rPr>
              <a:t>に荷電</a:t>
            </a:r>
            <a:r>
              <a:rPr lang="ja-JP" altLang="en-US" sz="2400" b="1" dirty="0"/>
              <a:t>している</a:t>
            </a:r>
            <a:endParaRPr lang="en-US" altLang="ja-JP" sz="2400" b="1" dirty="0"/>
          </a:p>
          <a:p>
            <a:endParaRPr kumimoji="1" lang="en-US" altLang="ja-JP" sz="2400" b="1" dirty="0"/>
          </a:p>
          <a:p>
            <a:r>
              <a:rPr lang="ja-JP" altLang="en-US" sz="3200" b="1" dirty="0"/>
              <a:t>→</a:t>
            </a:r>
            <a:r>
              <a:rPr lang="ja-JP" altLang="en-US" sz="3200" b="1" u="sng" dirty="0">
                <a:solidFill>
                  <a:srgbClr val="C00000"/>
                </a:solidFill>
              </a:rPr>
              <a:t>求核剤の攻撃を受ける</a:t>
            </a:r>
            <a:endParaRPr kumimoji="1" lang="ja-JP" altLang="en-US" sz="3200" b="1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767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D86E353-9A36-4B6F-A059-1F76FCF6D719}"/>
              </a:ext>
            </a:extLst>
          </p:cNvPr>
          <p:cNvSpPr txBox="1"/>
          <p:nvPr/>
        </p:nvSpPr>
        <p:spPr>
          <a:xfrm>
            <a:off x="1384001" y="318246"/>
            <a:ext cx="942399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dirty="0"/>
              <a:t>求核反応と求電子反応　　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FEF19B0-ED2D-4E4A-855C-1810675BA8FF}"/>
              </a:ext>
            </a:extLst>
          </p:cNvPr>
          <p:cNvSpPr txBox="1"/>
          <p:nvPr/>
        </p:nvSpPr>
        <p:spPr>
          <a:xfrm>
            <a:off x="985430" y="895189"/>
            <a:ext cx="9672257" cy="593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5013">
              <a:lnSpc>
                <a:spcPct val="150000"/>
              </a:lnSpc>
            </a:pPr>
            <a:r>
              <a:rPr lang="en-US" altLang="ja-JP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r>
              <a:rPr lang="ja-JP" altLang="en-US" sz="24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反応剤</a:t>
            </a:r>
            <a:r>
              <a:rPr lang="ja-JP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がどのように基質を攻撃したか？</a:t>
            </a:r>
            <a:endParaRPr lang="en-US" altLang="ja-JP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2895E1CC-97AB-4033-BDFF-C318307A7EAA}"/>
              </a:ext>
            </a:extLst>
          </p:cNvPr>
          <p:cNvGrpSpPr/>
          <p:nvPr/>
        </p:nvGrpSpPr>
        <p:grpSpPr>
          <a:xfrm>
            <a:off x="1775916" y="1495277"/>
            <a:ext cx="6900163" cy="1933723"/>
            <a:chOff x="1384000" y="1665961"/>
            <a:chExt cx="6900163" cy="1933723"/>
          </a:xfrm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4717C448-E7A4-472E-9221-59FFBE90130B}"/>
                </a:ext>
              </a:extLst>
            </p:cNvPr>
            <p:cNvSpPr/>
            <p:nvPr/>
          </p:nvSpPr>
          <p:spPr>
            <a:xfrm>
              <a:off x="1384001" y="1665961"/>
              <a:ext cx="6900162" cy="1933723"/>
            </a:xfrm>
            <a:prstGeom prst="rect">
              <a:avLst/>
            </a:prstGeom>
            <a:noFill/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F3AA3792-9EFF-4C8F-9E1F-132363B6B5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06137" y="2190134"/>
              <a:ext cx="5031364" cy="808472"/>
            </a:xfrm>
            <a:prstGeom prst="rect">
              <a:avLst/>
            </a:prstGeom>
          </p:spPr>
        </p:pic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A9E8A75B-162B-421C-9556-C52DEBD8E418}"/>
                </a:ext>
              </a:extLst>
            </p:cNvPr>
            <p:cNvSpPr txBox="1"/>
            <p:nvPr/>
          </p:nvSpPr>
          <p:spPr>
            <a:xfrm>
              <a:off x="3194011" y="3010285"/>
              <a:ext cx="801665" cy="369332"/>
            </a:xfrm>
            <a:prstGeom prst="rect">
              <a:avLst/>
            </a:prstGeom>
            <a:noFill/>
            <a:ln w="38100">
              <a:solidFill>
                <a:srgbClr val="FF9999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b="1" dirty="0"/>
                <a:t>基質</a:t>
              </a:r>
              <a:endParaRPr kumimoji="1" lang="ja-JP" altLang="en-US" b="1" dirty="0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9A5B046E-BE39-4D27-AAB6-33F148CFFBB9}"/>
                </a:ext>
              </a:extLst>
            </p:cNvPr>
            <p:cNvSpPr txBox="1"/>
            <p:nvPr/>
          </p:nvSpPr>
          <p:spPr>
            <a:xfrm>
              <a:off x="4965612" y="1953529"/>
              <a:ext cx="1130387" cy="369332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b="1" dirty="0"/>
                <a:t>反応剤</a:t>
              </a: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6EA32ACD-0E4C-49F8-B98D-CC9D6C9F7599}"/>
                </a:ext>
              </a:extLst>
            </p:cNvPr>
            <p:cNvSpPr txBox="1"/>
            <p:nvPr/>
          </p:nvSpPr>
          <p:spPr>
            <a:xfrm>
              <a:off x="6095999" y="3007396"/>
              <a:ext cx="1130387" cy="369332"/>
            </a:xfrm>
            <a:prstGeom prst="rect">
              <a:avLst/>
            </a:prstGeom>
            <a:noFill/>
            <a:ln w="38100">
              <a:solidFill>
                <a:srgbClr val="8BD3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b="1" dirty="0"/>
                <a:t>生成物</a:t>
              </a: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06E6D128-FD4A-43A0-8C83-6708F50924C9}"/>
                </a:ext>
              </a:extLst>
            </p:cNvPr>
            <p:cNvSpPr txBox="1"/>
            <p:nvPr/>
          </p:nvSpPr>
          <p:spPr>
            <a:xfrm>
              <a:off x="1384000" y="1727992"/>
              <a:ext cx="36200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有機化学反応の表し方</a:t>
              </a:r>
              <a:endParaRPr kumimoji="1"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85A582A-C678-46A0-B981-84B44BFD2F13}"/>
              </a:ext>
            </a:extLst>
          </p:cNvPr>
          <p:cNvSpPr txBox="1"/>
          <p:nvPr/>
        </p:nvSpPr>
        <p:spPr>
          <a:xfrm>
            <a:off x="2066892" y="3850271"/>
            <a:ext cx="1130387" cy="46166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反応剤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60998A5-971B-4CE4-B6A0-A3686FC2670E}"/>
              </a:ext>
            </a:extLst>
          </p:cNvPr>
          <p:cNvSpPr txBox="1"/>
          <p:nvPr/>
        </p:nvSpPr>
        <p:spPr>
          <a:xfrm>
            <a:off x="421241" y="4480107"/>
            <a:ext cx="4421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求核剤</a:t>
            </a:r>
            <a:endParaRPr lang="en-US" altLang="ja-JP" b="1" dirty="0"/>
          </a:p>
          <a:p>
            <a:pPr algn="ctr"/>
            <a:r>
              <a:rPr kumimoji="1" lang="ja-JP" altLang="en-US" b="1" dirty="0">
                <a:solidFill>
                  <a:srgbClr val="0070C0"/>
                </a:solidFill>
              </a:rPr>
              <a:t>＝電子が豊富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241CE59-1970-4166-9677-CE986D166991}"/>
              </a:ext>
            </a:extLst>
          </p:cNvPr>
          <p:cNvSpPr txBox="1"/>
          <p:nvPr/>
        </p:nvSpPr>
        <p:spPr>
          <a:xfrm>
            <a:off x="6262545" y="3850271"/>
            <a:ext cx="801665" cy="461665"/>
          </a:xfrm>
          <a:prstGeom prst="rect">
            <a:avLst/>
          </a:prstGeom>
          <a:noFill/>
          <a:ln w="38100">
            <a:solidFill>
              <a:srgbClr val="FF9999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基質</a:t>
            </a:r>
            <a:endParaRPr kumimoji="1" lang="ja-JP" altLang="en-US" sz="2400" b="1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5B82AD6-07F7-4082-A4FD-679393DC5108}"/>
              </a:ext>
            </a:extLst>
          </p:cNvPr>
          <p:cNvSpPr txBox="1"/>
          <p:nvPr/>
        </p:nvSpPr>
        <p:spPr>
          <a:xfrm>
            <a:off x="4616895" y="4530792"/>
            <a:ext cx="4421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C00000"/>
                </a:solidFill>
              </a:rPr>
              <a:t>電子が不足</a:t>
            </a:r>
            <a:r>
              <a:rPr kumimoji="1" lang="ja-JP" altLang="en-US" b="1" dirty="0"/>
              <a:t>している</a:t>
            </a:r>
            <a:endParaRPr kumimoji="1" lang="en-US" altLang="ja-JP" b="1" dirty="0"/>
          </a:p>
          <a:p>
            <a:pPr algn="ctr"/>
            <a:r>
              <a:rPr kumimoji="1" lang="ja-JP" altLang="en-US" b="1" dirty="0"/>
              <a:t>部位をもつ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E3F57A4-13B9-40B5-9B60-E32F47E7393D}"/>
              </a:ext>
            </a:extLst>
          </p:cNvPr>
          <p:cNvSpPr txBox="1"/>
          <p:nvPr/>
        </p:nvSpPr>
        <p:spPr>
          <a:xfrm>
            <a:off x="421241" y="5419099"/>
            <a:ext cx="4421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求電子剤</a:t>
            </a:r>
            <a:endParaRPr kumimoji="1" lang="en-US" altLang="ja-JP" b="1" dirty="0"/>
          </a:p>
          <a:p>
            <a:pPr algn="ctr"/>
            <a:r>
              <a:rPr kumimoji="1" lang="ja-JP" altLang="en-US" b="1" dirty="0">
                <a:solidFill>
                  <a:srgbClr val="C00000"/>
                </a:solidFill>
              </a:rPr>
              <a:t>＝電子が不足</a:t>
            </a:r>
            <a:endParaRPr kumimoji="1" lang="en-US" altLang="ja-JP" b="1" dirty="0">
              <a:solidFill>
                <a:srgbClr val="C00000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15920F7-C910-415E-B660-F03E78162F3B}"/>
              </a:ext>
            </a:extLst>
          </p:cNvPr>
          <p:cNvSpPr txBox="1"/>
          <p:nvPr/>
        </p:nvSpPr>
        <p:spPr>
          <a:xfrm>
            <a:off x="4616895" y="5395979"/>
            <a:ext cx="4421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0070C0"/>
                </a:solidFill>
              </a:rPr>
              <a:t>電子が豊富</a:t>
            </a:r>
            <a:r>
              <a:rPr kumimoji="1" lang="ja-JP" altLang="en-US" b="1" dirty="0"/>
              <a:t>な</a:t>
            </a:r>
            <a:endParaRPr kumimoji="1" lang="en-US" altLang="ja-JP" b="1" dirty="0"/>
          </a:p>
          <a:p>
            <a:pPr algn="ctr"/>
            <a:r>
              <a:rPr kumimoji="1" lang="ja-JP" altLang="en-US" b="1" dirty="0"/>
              <a:t>部位をもつ</a:t>
            </a:r>
          </a:p>
        </p:txBody>
      </p:sp>
      <p:sp>
        <p:nvSpPr>
          <p:cNvPr id="26" name="矢印: 右 25">
            <a:extLst>
              <a:ext uri="{FF2B5EF4-FFF2-40B4-BE49-F238E27FC236}">
                <a16:creationId xmlns:a16="http://schemas.microsoft.com/office/drawing/2014/main" id="{13DABC02-7ED4-482A-9FE3-A615F3D0EDC7}"/>
              </a:ext>
            </a:extLst>
          </p:cNvPr>
          <p:cNvSpPr/>
          <p:nvPr/>
        </p:nvSpPr>
        <p:spPr>
          <a:xfrm>
            <a:off x="3298053" y="3946450"/>
            <a:ext cx="2855934" cy="25665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32E94B0-6082-4734-9B42-5E838B2B231F}"/>
              </a:ext>
            </a:extLst>
          </p:cNvPr>
          <p:cNvSpPr txBox="1"/>
          <p:nvPr/>
        </p:nvSpPr>
        <p:spPr>
          <a:xfrm>
            <a:off x="4353650" y="3665605"/>
            <a:ext cx="816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攻撃</a:t>
            </a:r>
          </a:p>
        </p:txBody>
      </p:sp>
      <p:sp>
        <p:nvSpPr>
          <p:cNvPr id="28" name="矢印: 右 27">
            <a:extLst>
              <a:ext uri="{FF2B5EF4-FFF2-40B4-BE49-F238E27FC236}">
                <a16:creationId xmlns:a16="http://schemas.microsoft.com/office/drawing/2014/main" id="{F9132915-5691-4DF3-ADC9-C53F48840D74}"/>
              </a:ext>
            </a:extLst>
          </p:cNvPr>
          <p:cNvSpPr/>
          <p:nvPr/>
        </p:nvSpPr>
        <p:spPr>
          <a:xfrm>
            <a:off x="8450709" y="4692374"/>
            <a:ext cx="391916" cy="32316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25CDAE47-4262-4682-AF74-1C5FD3F09B44}"/>
              </a:ext>
            </a:extLst>
          </p:cNvPr>
          <p:cNvSpPr/>
          <p:nvPr/>
        </p:nvSpPr>
        <p:spPr>
          <a:xfrm>
            <a:off x="8450709" y="5521191"/>
            <a:ext cx="391916" cy="32316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9C1B1A0-DA07-4C2B-B134-E13DC88B6682}"/>
              </a:ext>
            </a:extLst>
          </p:cNvPr>
          <p:cNvSpPr txBox="1"/>
          <p:nvPr/>
        </p:nvSpPr>
        <p:spPr>
          <a:xfrm>
            <a:off x="9323073" y="4530792"/>
            <a:ext cx="2780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solidFill>
                  <a:srgbClr val="C00000"/>
                </a:solidFill>
              </a:rPr>
              <a:t>求核反応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29EFCA9F-0E4E-4446-97BF-3EFD44C5017A}"/>
              </a:ext>
            </a:extLst>
          </p:cNvPr>
          <p:cNvSpPr txBox="1"/>
          <p:nvPr/>
        </p:nvSpPr>
        <p:spPr>
          <a:xfrm>
            <a:off x="9323073" y="5390386"/>
            <a:ext cx="2780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1">
                    <a:lumMod val="75000"/>
                  </a:schemeClr>
                </a:solidFill>
              </a:rPr>
              <a:t>求電子反応</a:t>
            </a:r>
          </a:p>
        </p:txBody>
      </p:sp>
      <p:graphicFrame>
        <p:nvGraphicFramePr>
          <p:cNvPr id="6" name="オブジェクト 5">
            <a:extLst>
              <a:ext uri="{FF2B5EF4-FFF2-40B4-BE49-F238E27FC236}">
                <a16:creationId xmlns:a16="http://schemas.microsoft.com/office/drawing/2014/main" id="{5FBD6897-CF19-444B-A4D7-6BED96C602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4575" y="4406900"/>
          <a:ext cx="471488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" imgW="202474" imgH="363883" progId="ChemDraw.Document.6.0">
                  <p:embed/>
                </p:oleObj>
              </mc:Choice>
              <mc:Fallback>
                <p:oleObj name="CS ChemDraw Drawing" r:id="rId4" imgW="202474" imgH="363883" progId="ChemDraw.Document.6.0">
                  <p:embed/>
                  <p:pic>
                    <p:nvPicPr>
                      <p:cNvPr id="6" name="オブジェクト 5">
                        <a:extLst>
                          <a:ext uri="{FF2B5EF4-FFF2-40B4-BE49-F238E27FC236}">
                            <a16:creationId xmlns:a16="http://schemas.microsoft.com/office/drawing/2014/main" id="{5FBD6897-CF19-444B-A4D7-6BED96C602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84575" y="4406900"/>
                        <a:ext cx="471488" cy="84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オブジェクト 6">
            <a:extLst>
              <a:ext uri="{FF2B5EF4-FFF2-40B4-BE49-F238E27FC236}">
                <a16:creationId xmlns:a16="http://schemas.microsoft.com/office/drawing/2014/main" id="{AF4227AB-17E4-4472-8F8F-5E4C392BC1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4575" y="5476157"/>
          <a:ext cx="451699" cy="589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6" imgW="164592" imgH="215931" progId="ChemDraw.Document.6.0">
                  <p:embed/>
                </p:oleObj>
              </mc:Choice>
              <mc:Fallback>
                <p:oleObj name="CS ChemDraw Drawing" r:id="rId6" imgW="164592" imgH="215931" progId="ChemDraw.Document.6.0">
                  <p:embed/>
                  <p:pic>
                    <p:nvPicPr>
                      <p:cNvPr id="7" name="オブジェクト 6">
                        <a:extLst>
                          <a:ext uri="{FF2B5EF4-FFF2-40B4-BE49-F238E27FC236}">
                            <a16:creationId xmlns:a16="http://schemas.microsoft.com/office/drawing/2014/main" id="{AF4227AB-17E4-4472-8F8F-5E4C392BC1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84575" y="5476157"/>
                        <a:ext cx="451699" cy="5892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オブジェクト 31">
            <a:extLst>
              <a:ext uri="{FF2B5EF4-FFF2-40B4-BE49-F238E27FC236}">
                <a16:creationId xmlns:a16="http://schemas.microsoft.com/office/drawing/2014/main" id="{DD41EE3E-686F-451B-93E9-BC4BFBE364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5938" y="5661119"/>
          <a:ext cx="554875" cy="208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8" imgW="227215" imgH="85381" progId="ChemDraw.Document.6.0">
                  <p:embed/>
                </p:oleObj>
              </mc:Choice>
              <mc:Fallback>
                <p:oleObj name="CS ChemDraw Drawing" r:id="rId8" imgW="227215" imgH="85381" progId="ChemDraw.Document.6.0">
                  <p:embed/>
                  <p:pic>
                    <p:nvPicPr>
                      <p:cNvPr id="32" name="オブジェクト 31">
                        <a:extLst>
                          <a:ext uri="{FF2B5EF4-FFF2-40B4-BE49-F238E27FC236}">
                            <a16:creationId xmlns:a16="http://schemas.microsoft.com/office/drawing/2014/main" id="{DD41EE3E-686F-451B-93E9-BC4BFBE364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395938" y="5661119"/>
                        <a:ext cx="554875" cy="2088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オブジェクト 32">
            <a:extLst>
              <a:ext uri="{FF2B5EF4-FFF2-40B4-BE49-F238E27FC236}">
                <a16:creationId xmlns:a16="http://schemas.microsoft.com/office/drawing/2014/main" id="{9FE16304-DC85-4A4D-A7D6-AB5DFBBAB3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25998" y="4530792"/>
          <a:ext cx="463601" cy="6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0" imgW="164592" imgH="215931" progId="ChemDraw.Document.6.0">
                  <p:embed/>
                </p:oleObj>
              </mc:Choice>
              <mc:Fallback>
                <p:oleObj name="CS ChemDraw Drawing" r:id="rId10" imgW="164592" imgH="215931" progId="ChemDraw.Document.6.0">
                  <p:embed/>
                  <p:pic>
                    <p:nvPicPr>
                      <p:cNvPr id="33" name="オブジェクト 32">
                        <a:extLst>
                          <a:ext uri="{FF2B5EF4-FFF2-40B4-BE49-F238E27FC236}">
                            <a16:creationId xmlns:a16="http://schemas.microsoft.com/office/drawing/2014/main" id="{9FE16304-DC85-4A4D-A7D6-AB5DFBBAB3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225998" y="4530792"/>
                        <a:ext cx="463601" cy="6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B8203C5-DE33-4ED8-8D30-103E4B769EDE}"/>
              </a:ext>
            </a:extLst>
          </p:cNvPr>
          <p:cNvSpPr/>
          <p:nvPr/>
        </p:nvSpPr>
        <p:spPr>
          <a:xfrm>
            <a:off x="985430" y="4405378"/>
            <a:ext cx="10530709" cy="8413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0298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D86E353-9A36-4B6F-A059-1F76FCF6D719}"/>
              </a:ext>
            </a:extLst>
          </p:cNvPr>
          <p:cNvSpPr txBox="1"/>
          <p:nvPr/>
        </p:nvSpPr>
        <p:spPr>
          <a:xfrm>
            <a:off x="1384001" y="318246"/>
            <a:ext cx="942399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dirty="0"/>
              <a:t>置換反応と付加</a:t>
            </a:r>
            <a:r>
              <a:rPr kumimoji="1" lang="en-US" altLang="ja-JP" sz="3600" b="1" dirty="0"/>
              <a:t>(</a:t>
            </a:r>
            <a:r>
              <a:rPr kumimoji="1" lang="ja-JP" altLang="en-US" sz="3600" b="1" dirty="0"/>
              <a:t>脱離</a:t>
            </a:r>
            <a:r>
              <a:rPr kumimoji="1" lang="en-US" altLang="ja-JP" sz="3600" b="1" dirty="0"/>
              <a:t>)</a:t>
            </a:r>
            <a:r>
              <a:rPr kumimoji="1" lang="ja-JP" altLang="en-US" sz="3600" b="1" dirty="0"/>
              <a:t>反応 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AEA01B3-7FD9-46F2-B250-32A579884451}"/>
              </a:ext>
            </a:extLst>
          </p:cNvPr>
          <p:cNvSpPr txBox="1"/>
          <p:nvPr/>
        </p:nvSpPr>
        <p:spPr>
          <a:xfrm>
            <a:off x="1159543" y="902808"/>
            <a:ext cx="8172348" cy="593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35013">
              <a:lnSpc>
                <a:spcPct val="150000"/>
              </a:lnSpc>
            </a:pPr>
            <a:r>
              <a:rPr lang="en-US" altLang="ja-JP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r>
              <a:rPr lang="ja-JP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反応の前後でどのような変化が起こったか？</a:t>
            </a:r>
            <a:endParaRPr lang="en-US" altLang="ja-JP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D5C232A-81AF-4204-9CD8-759650942D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710"/>
          <a:stretch/>
        </p:blipFill>
        <p:spPr>
          <a:xfrm>
            <a:off x="438150" y="2194978"/>
            <a:ext cx="5657850" cy="160040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D423E7B-7374-4E23-B30C-1172E5EBD0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336"/>
          <a:stretch/>
        </p:blipFill>
        <p:spPr>
          <a:xfrm>
            <a:off x="6096000" y="1680042"/>
            <a:ext cx="5657850" cy="217790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E81A0511-4318-4203-8967-46BD81EAD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4601" y="4353275"/>
            <a:ext cx="981075" cy="942975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E2E3FB48-3B4F-4467-984A-BC2A14FE76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2599" y="4686216"/>
            <a:ext cx="1428750" cy="114300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66AAE24B-C6E3-4C91-87F3-814DA30D19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5986" y="4387722"/>
            <a:ext cx="561975" cy="304800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F51D731D-21FB-452A-82FB-00B2071D77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2304" y="4353275"/>
            <a:ext cx="1924050" cy="781050"/>
          </a:xfrm>
          <a:prstGeom prst="rect">
            <a:avLst/>
          </a:prstGeom>
        </p:spPr>
      </p:pic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66E32D4E-A20A-4C6B-A743-31B158BE60BC}"/>
              </a:ext>
            </a:extLst>
          </p:cNvPr>
          <p:cNvSpPr/>
          <p:nvPr/>
        </p:nvSpPr>
        <p:spPr>
          <a:xfrm>
            <a:off x="8306973" y="2691133"/>
            <a:ext cx="1500906" cy="9539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2EC3360F-297D-4E31-B04C-79C601CA89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6973" y="2863624"/>
            <a:ext cx="1390650" cy="371475"/>
          </a:xfrm>
          <a:prstGeom prst="rect">
            <a:avLst/>
          </a:prstGeom>
        </p:spPr>
      </p:pic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FE1082DE-F8DD-430D-B937-7A10CE32600E}"/>
              </a:ext>
            </a:extLst>
          </p:cNvPr>
          <p:cNvSpPr/>
          <p:nvPr/>
        </p:nvSpPr>
        <p:spPr>
          <a:xfrm>
            <a:off x="7087054" y="2161356"/>
            <a:ext cx="3979299" cy="529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吹き出し: 角を丸めた四角形 23">
            <a:extLst>
              <a:ext uri="{FF2B5EF4-FFF2-40B4-BE49-F238E27FC236}">
                <a16:creationId xmlns:a16="http://schemas.microsoft.com/office/drawing/2014/main" id="{15CAAE1F-792A-4258-8509-CF4A61ED8E93}"/>
              </a:ext>
            </a:extLst>
          </p:cNvPr>
          <p:cNvSpPr/>
          <p:nvPr/>
        </p:nvSpPr>
        <p:spPr>
          <a:xfrm>
            <a:off x="2384121" y="3921998"/>
            <a:ext cx="3131507" cy="523245"/>
          </a:xfrm>
          <a:prstGeom prst="wedgeRoundRectCallout">
            <a:avLst>
              <a:gd name="adj1" fmla="val -21633"/>
              <a:gd name="adj2" fmla="val -121831"/>
              <a:gd name="adj3" fmla="val 16667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A</a:t>
            </a:r>
            <a:r>
              <a:rPr kumimoji="1" lang="ja-JP" altLang="en-US" b="1" dirty="0">
                <a:solidFill>
                  <a:schemeClr val="tx1"/>
                </a:solidFill>
              </a:rPr>
              <a:t>と</a:t>
            </a:r>
            <a:r>
              <a:rPr kumimoji="1" lang="en-US" altLang="ja-JP" b="1" dirty="0">
                <a:solidFill>
                  <a:schemeClr val="tx1"/>
                </a:solidFill>
              </a:rPr>
              <a:t>B</a:t>
            </a:r>
            <a:r>
              <a:rPr kumimoji="1" lang="ja-JP" altLang="en-US" b="1" dirty="0">
                <a:solidFill>
                  <a:schemeClr val="tx1"/>
                </a:solidFill>
              </a:rPr>
              <a:t>が置き換わる反応</a:t>
            </a:r>
            <a:endParaRPr kumimoji="1" lang="en-US" altLang="ja-JP" b="1" dirty="0">
              <a:solidFill>
                <a:schemeClr val="tx1"/>
              </a:solidFill>
            </a:endParaRPr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ADDAF89A-81A0-4306-9A91-3CE83A6866FC}"/>
              </a:ext>
            </a:extLst>
          </p:cNvPr>
          <p:cNvSpPr/>
          <p:nvPr/>
        </p:nvSpPr>
        <p:spPr>
          <a:xfrm>
            <a:off x="8016069" y="2195803"/>
            <a:ext cx="3357564" cy="523245"/>
          </a:xfrm>
          <a:prstGeom prst="wedgeRoundRectCallout">
            <a:avLst>
              <a:gd name="adj1" fmla="val -20433"/>
              <a:gd name="adj2" fmla="val 81652"/>
              <a:gd name="adj3" fmla="val 16667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不飽和結合に</a:t>
            </a:r>
            <a:r>
              <a:rPr kumimoji="1" lang="en-US" altLang="ja-JP" b="1" dirty="0">
                <a:solidFill>
                  <a:schemeClr val="tx1"/>
                </a:solidFill>
              </a:rPr>
              <a:t>A</a:t>
            </a:r>
            <a:r>
              <a:rPr kumimoji="1" lang="ja-JP" altLang="en-US" b="1" dirty="0">
                <a:solidFill>
                  <a:schemeClr val="tx1"/>
                </a:solidFill>
              </a:rPr>
              <a:t>と</a:t>
            </a:r>
            <a:r>
              <a:rPr kumimoji="1" lang="en-US" altLang="ja-JP" b="1" dirty="0">
                <a:solidFill>
                  <a:schemeClr val="tx1"/>
                </a:solidFill>
              </a:rPr>
              <a:t>B</a:t>
            </a:r>
            <a:r>
              <a:rPr kumimoji="1" lang="ja-JP" altLang="en-US" b="1" dirty="0">
                <a:solidFill>
                  <a:schemeClr val="tx1"/>
                </a:solidFill>
              </a:rPr>
              <a:t>がくっつく</a:t>
            </a:r>
            <a:endParaRPr kumimoji="1" lang="en-US" altLang="ja-JP" b="1" dirty="0">
              <a:solidFill>
                <a:schemeClr val="tx1"/>
              </a:solidFill>
            </a:endParaRPr>
          </a:p>
        </p:txBody>
      </p:sp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09CCD244-5762-4BD2-A501-775484408EAB}"/>
              </a:ext>
            </a:extLst>
          </p:cNvPr>
          <p:cNvSpPr/>
          <p:nvPr/>
        </p:nvSpPr>
        <p:spPr>
          <a:xfrm>
            <a:off x="7246142" y="3789651"/>
            <a:ext cx="3979299" cy="414377"/>
          </a:xfrm>
          <a:prstGeom prst="wedgeRoundRectCallout">
            <a:avLst>
              <a:gd name="adj1" fmla="val -20433"/>
              <a:gd name="adj2" fmla="val 81652"/>
              <a:gd name="adj3" fmla="val 16667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A</a:t>
            </a:r>
            <a:r>
              <a:rPr kumimoji="1" lang="ja-JP" altLang="en-US" b="1" dirty="0">
                <a:solidFill>
                  <a:schemeClr val="tx1"/>
                </a:solidFill>
              </a:rPr>
              <a:t>と</a:t>
            </a:r>
            <a:r>
              <a:rPr kumimoji="1" lang="en-US" altLang="ja-JP" b="1" dirty="0">
                <a:solidFill>
                  <a:schemeClr val="tx1"/>
                </a:solidFill>
              </a:rPr>
              <a:t>B</a:t>
            </a:r>
            <a:r>
              <a:rPr kumimoji="1" lang="ja-JP" altLang="en-US" b="1" dirty="0">
                <a:solidFill>
                  <a:schemeClr val="tx1"/>
                </a:solidFill>
              </a:rPr>
              <a:t>が外れて不飽和結合ができる</a:t>
            </a:r>
            <a:endParaRPr kumimoji="1" lang="en-US" altLang="ja-JP" b="1" dirty="0">
              <a:solidFill>
                <a:schemeClr val="tx1"/>
              </a:solidFill>
            </a:endParaRPr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1057AD66-81E0-464B-ABF1-6765583E8E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34120" y="5704350"/>
            <a:ext cx="1790699" cy="847809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322E5AA3-9666-460E-82A0-87580247779A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18120"/>
          <a:stretch/>
        </p:blipFill>
        <p:spPr>
          <a:xfrm>
            <a:off x="9873970" y="5778438"/>
            <a:ext cx="1192383" cy="781050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AE03382-AE1E-4FBE-AD4C-305405D08AA6}"/>
              </a:ext>
            </a:extLst>
          </p:cNvPr>
          <p:cNvSpPr txBox="1"/>
          <p:nvPr/>
        </p:nvSpPr>
        <p:spPr>
          <a:xfrm>
            <a:off x="7203579" y="5955192"/>
            <a:ext cx="313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例</a:t>
            </a:r>
            <a:r>
              <a:rPr kumimoji="1" lang="en-US" altLang="ja-JP" b="1" dirty="0"/>
              <a:t>)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9BC228B-341A-4268-8BC6-BB60D1E317E3}"/>
              </a:ext>
            </a:extLst>
          </p:cNvPr>
          <p:cNvSpPr txBox="1"/>
          <p:nvPr/>
        </p:nvSpPr>
        <p:spPr>
          <a:xfrm>
            <a:off x="542795" y="5978615"/>
            <a:ext cx="313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例</a:t>
            </a:r>
            <a:r>
              <a:rPr kumimoji="1" lang="en-US" altLang="ja-JP" b="1" dirty="0"/>
              <a:t>)</a:t>
            </a:r>
          </a:p>
        </p:txBody>
      </p:sp>
      <p:pic>
        <p:nvPicPr>
          <p:cNvPr id="40" name="図 39">
            <a:extLst>
              <a:ext uri="{FF2B5EF4-FFF2-40B4-BE49-F238E27FC236}">
                <a16:creationId xmlns:a16="http://schemas.microsoft.com/office/drawing/2014/main" id="{86DEA1BE-366D-483C-B73B-9FF886B0656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59543" y="5778438"/>
            <a:ext cx="4757315" cy="769686"/>
          </a:xfrm>
          <a:prstGeom prst="rect">
            <a:avLst/>
          </a:prstGeom>
        </p:spPr>
      </p:pic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C89525FC-0850-4F7D-8D2A-48F86153E475}"/>
              </a:ext>
            </a:extLst>
          </p:cNvPr>
          <p:cNvSpPr/>
          <p:nvPr/>
        </p:nvSpPr>
        <p:spPr>
          <a:xfrm>
            <a:off x="6216955" y="1609613"/>
            <a:ext cx="5418454" cy="505623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52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20481</TotalTime>
  <Words>1659</Words>
  <Application>Microsoft Office PowerPoint</Application>
  <PresentationFormat>ワイド画面</PresentationFormat>
  <Paragraphs>293</Paragraphs>
  <Slides>24</Slides>
  <Notes>24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30" baseType="lpstr">
      <vt:lpstr>游ゴシック</vt:lpstr>
      <vt:lpstr>游ゴシック Light</vt:lpstr>
      <vt:lpstr>游明朝</vt:lpstr>
      <vt:lpstr>Arial</vt:lpstr>
      <vt:lpstr>Office テーマ</vt:lpstr>
      <vt:lpstr>CS ChemDraw Drawing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小川 慶子</dc:creator>
  <cp:lastModifiedBy>小川 慶子(ogawak23)</cp:lastModifiedBy>
  <cp:revision>469</cp:revision>
  <cp:lastPrinted>2022-12-21T03:21:07Z</cp:lastPrinted>
  <dcterms:created xsi:type="dcterms:W3CDTF">2021-09-14T07:56:44Z</dcterms:created>
  <dcterms:modified xsi:type="dcterms:W3CDTF">2022-12-21T03:28:52Z</dcterms:modified>
</cp:coreProperties>
</file>