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8" r:id="rId2"/>
    <p:sldId id="256" r:id="rId3"/>
    <p:sldId id="257" r:id="rId4"/>
    <p:sldId id="261" r:id="rId5"/>
    <p:sldId id="262" r:id="rId6"/>
    <p:sldId id="264" r:id="rId7"/>
    <p:sldId id="265" r:id="rId8"/>
    <p:sldId id="273" r:id="rId9"/>
    <p:sldId id="274" r:id="rId10"/>
    <p:sldId id="266" r:id="rId11"/>
    <p:sldId id="267" r:id="rId12"/>
    <p:sldId id="268" r:id="rId13"/>
    <p:sldId id="269" r:id="rId14"/>
    <p:sldId id="270" r:id="rId15"/>
    <p:sldId id="271" r:id="rId16"/>
    <p:sldId id="272" r:id="rId17"/>
    <p:sldId id="260" r:id="rId18"/>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3D5"/>
    <a:srgbClr val="0C4AB0"/>
    <a:srgbClr val="247238"/>
    <a:srgbClr val="E6400C"/>
    <a:srgbClr val="0F6B2E"/>
    <a:srgbClr val="083072"/>
    <a:srgbClr val="143F66"/>
    <a:srgbClr val="053A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晴久 川下" userId="a9ceefe8e9b56a0c" providerId="LiveId" clId="{27BB6CDC-3B15-440D-8611-7120CEC48E1A}"/>
    <pc:docChg chg="custSel modSld">
      <pc:chgData name="晴久 川下" userId="a9ceefe8e9b56a0c" providerId="LiveId" clId="{27BB6CDC-3B15-440D-8611-7120CEC48E1A}" dt="2023-09-28T03:02:46.010" v="53" actId="14100"/>
      <pc:docMkLst>
        <pc:docMk/>
      </pc:docMkLst>
      <pc:sldChg chg="addSp delSp modSp mod">
        <pc:chgData name="晴久 川下" userId="a9ceefe8e9b56a0c" providerId="LiveId" clId="{27BB6CDC-3B15-440D-8611-7120CEC48E1A}" dt="2023-09-28T03:02:46.010" v="53" actId="14100"/>
        <pc:sldMkLst>
          <pc:docMk/>
          <pc:sldMk cId="777244837" sldId="266"/>
        </pc:sldMkLst>
        <pc:spChg chg="mod">
          <ac:chgData name="晴久 川下" userId="a9ceefe8e9b56a0c" providerId="LiveId" clId="{27BB6CDC-3B15-440D-8611-7120CEC48E1A}" dt="2023-09-28T03:00:55.326" v="42"/>
          <ac:spMkLst>
            <pc:docMk/>
            <pc:sldMk cId="777244837" sldId="266"/>
            <ac:spMk id="8" creationId="{70DB25C1-7E4C-47F6-B266-F002FADB4F2E}"/>
          </ac:spMkLst>
        </pc:spChg>
        <pc:cxnChg chg="add del mod">
          <ac:chgData name="晴久 川下" userId="a9ceefe8e9b56a0c" providerId="LiveId" clId="{27BB6CDC-3B15-440D-8611-7120CEC48E1A}" dt="2023-09-28T03:00:35.794" v="17" actId="478"/>
          <ac:cxnSpMkLst>
            <pc:docMk/>
            <pc:sldMk cId="777244837" sldId="266"/>
            <ac:cxnSpMk id="19" creationId="{83234405-A57D-7708-8871-D3334FA0BBD2}"/>
          </ac:cxnSpMkLst>
        </pc:cxnChg>
        <pc:cxnChg chg="add mod">
          <ac:chgData name="晴久 川下" userId="a9ceefe8e9b56a0c" providerId="LiveId" clId="{27BB6CDC-3B15-440D-8611-7120CEC48E1A}" dt="2023-09-28T03:01:55.806" v="48" actId="1582"/>
          <ac:cxnSpMkLst>
            <pc:docMk/>
            <pc:sldMk cId="777244837" sldId="266"/>
            <ac:cxnSpMk id="29" creationId="{9C3CB2F5-948B-E9E7-AC17-31571DD6AB3F}"/>
          </ac:cxnSpMkLst>
        </pc:cxnChg>
        <pc:cxnChg chg="add mod">
          <ac:chgData name="晴久 川下" userId="a9ceefe8e9b56a0c" providerId="LiveId" clId="{27BB6CDC-3B15-440D-8611-7120CEC48E1A}" dt="2023-09-28T03:02:46.010" v="53" actId="14100"/>
          <ac:cxnSpMkLst>
            <pc:docMk/>
            <pc:sldMk cId="777244837" sldId="266"/>
            <ac:cxnSpMk id="32" creationId="{FD524C4D-8350-F46D-79C8-725E05EBDAF8}"/>
          </ac:cxnSpMkLst>
        </pc:cxnChg>
        <pc:cxnChg chg="mod">
          <ac:chgData name="晴久 川下" userId="a9ceefe8e9b56a0c" providerId="LiveId" clId="{27BB6CDC-3B15-440D-8611-7120CEC48E1A}" dt="2023-09-28T03:01:25.416" v="44" actId="1076"/>
          <ac:cxnSpMkLst>
            <pc:docMk/>
            <pc:sldMk cId="777244837" sldId="266"/>
            <ac:cxnSpMk id="119" creationId="{75122CD1-8C9F-49C2-AB70-43F3E865EF3F}"/>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日本（兆円）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7D-4FCA-AF29-4AC2CC33358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7D-4FCA-AF29-4AC2CC33358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17D-4FCA-AF29-4AC2CC33358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17D-4FCA-AF29-4AC2CC33358C}"/>
              </c:ext>
            </c:extLst>
          </c:dPt>
          <c:cat>
            <c:strRef>
              <c:f>Sheet1!$A$2:$A$5</c:f>
              <c:strCache>
                <c:ptCount val="3"/>
                <c:pt idx="0">
                  <c:v>第 1 四半期</c:v>
                </c:pt>
                <c:pt idx="1">
                  <c:v>第 2 四半期</c:v>
                </c:pt>
                <c:pt idx="2">
                  <c:v>第 3 四半期</c:v>
                </c:pt>
              </c:strCache>
            </c:strRef>
          </c:cat>
          <c:val>
            <c:numRef>
              <c:f>Sheet1!$B$2:$B$5</c:f>
              <c:numCache>
                <c:formatCode>General</c:formatCode>
                <c:ptCount val="4"/>
                <c:pt idx="0">
                  <c:v>2282</c:v>
                </c:pt>
                <c:pt idx="1">
                  <c:v>696</c:v>
                </c:pt>
                <c:pt idx="2">
                  <c:v>1117</c:v>
                </c:pt>
              </c:numCache>
            </c:numRef>
          </c:val>
          <c:extLst>
            <c:ext xmlns:c16="http://schemas.microsoft.com/office/drawing/2014/chart" uri="{C3380CC4-5D6E-409C-BE32-E72D297353CC}">
              <c16:uniqueId val="{00000000-1686-43B4-85A8-041806BB4EF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アメリカ（兆ドル）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CA3-4C61-8DB3-374A1C949EB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CA3-4C61-8DB3-374A1C949E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CA3-4C61-8DB3-374A1C949E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CA3-4C61-8DB3-374A1C949EB8}"/>
              </c:ext>
            </c:extLst>
          </c:dPt>
          <c:cat>
            <c:strRef>
              <c:f>Sheet1!$A$2:$A$5</c:f>
              <c:strCache>
                <c:ptCount val="3"/>
                <c:pt idx="0">
                  <c:v>第 1 四半期</c:v>
                </c:pt>
                <c:pt idx="1">
                  <c:v>第 2 四半期</c:v>
                </c:pt>
                <c:pt idx="2">
                  <c:v>第 3 四半期</c:v>
                </c:pt>
              </c:strCache>
            </c:strRef>
          </c:cat>
          <c:val>
            <c:numRef>
              <c:f>Sheet1!$B$2:$B$5</c:f>
              <c:numCache>
                <c:formatCode>General</c:formatCode>
                <c:ptCount val="4"/>
                <c:pt idx="0">
                  <c:v>26</c:v>
                </c:pt>
                <c:pt idx="1">
                  <c:v>40</c:v>
                </c:pt>
                <c:pt idx="2">
                  <c:v>59</c:v>
                </c:pt>
              </c:numCache>
            </c:numRef>
          </c:val>
          <c:extLst>
            <c:ext xmlns:c16="http://schemas.microsoft.com/office/drawing/2014/chart" uri="{C3380CC4-5D6E-409C-BE32-E72D297353CC}">
              <c16:uniqueId val="{00000000-1733-414A-9986-3D65534D3D7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89036626185689E-2"/>
          <c:y val="0.11959849184945932"/>
          <c:w val="0.86862253937007872"/>
          <c:h val="0.63880151561709864"/>
        </c:manualLayout>
      </c:layout>
      <c:barChart>
        <c:barDir val="bar"/>
        <c:grouping val="percentStack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2"/>
                <c:pt idx="0">
                  <c:v>アメリカ</c:v>
                </c:pt>
                <c:pt idx="1">
                  <c:v>日本</c:v>
                </c:pt>
              </c:strCache>
            </c:strRef>
          </c:cat>
          <c:val>
            <c:numRef>
              <c:f>Sheet1!$B$2:$B$5</c:f>
              <c:numCache>
                <c:formatCode>General</c:formatCode>
                <c:ptCount val="4"/>
                <c:pt idx="0">
                  <c:v>14</c:v>
                </c:pt>
                <c:pt idx="1">
                  <c:v>54</c:v>
                </c:pt>
              </c:numCache>
            </c:numRef>
          </c:val>
          <c:extLst>
            <c:ext xmlns:c16="http://schemas.microsoft.com/office/drawing/2014/chart" uri="{C3380CC4-5D6E-409C-BE32-E72D297353CC}">
              <c16:uniqueId val="{00000000-9219-465E-9C87-CF643F69142A}"/>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2"/>
                <c:pt idx="0">
                  <c:v>アメリカ</c:v>
                </c:pt>
                <c:pt idx="1">
                  <c:v>日本</c:v>
                </c:pt>
              </c:strCache>
            </c:strRef>
          </c:cat>
          <c:val>
            <c:numRef>
              <c:f>Sheet1!$C$2:$C$5</c:f>
              <c:numCache>
                <c:formatCode>General</c:formatCode>
                <c:ptCount val="4"/>
                <c:pt idx="0">
                  <c:v>3</c:v>
                </c:pt>
                <c:pt idx="1">
                  <c:v>1</c:v>
                </c:pt>
              </c:numCache>
            </c:numRef>
          </c:val>
          <c:extLst>
            <c:ext xmlns:c16="http://schemas.microsoft.com/office/drawing/2014/chart" uri="{C3380CC4-5D6E-409C-BE32-E72D297353CC}">
              <c16:uniqueId val="{00000001-9219-465E-9C87-CF643F69142A}"/>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2"/>
                <c:pt idx="0">
                  <c:v>アメリカ</c:v>
                </c:pt>
                <c:pt idx="1">
                  <c:v>日本</c:v>
                </c:pt>
              </c:strCache>
            </c:strRef>
          </c:cat>
          <c:val>
            <c:numRef>
              <c:f>Sheet1!$D$2:$D$5</c:f>
              <c:numCache>
                <c:formatCode>General</c:formatCode>
                <c:ptCount val="4"/>
                <c:pt idx="0">
                  <c:v>13</c:v>
                </c:pt>
                <c:pt idx="1">
                  <c:v>5</c:v>
                </c:pt>
              </c:numCache>
            </c:numRef>
          </c:val>
          <c:extLst>
            <c:ext xmlns:c16="http://schemas.microsoft.com/office/drawing/2014/chart" uri="{C3380CC4-5D6E-409C-BE32-E72D297353CC}">
              <c16:uniqueId val="{00000002-9219-465E-9C87-CF643F69142A}"/>
            </c:ext>
          </c:extLst>
        </c:ser>
        <c:ser>
          <c:idx val="3"/>
          <c:order val="3"/>
          <c:tx>
            <c:strRef>
              <c:f>Sheet1!$E$1</c:f>
              <c:strCache>
                <c:ptCount val="1"/>
                <c:pt idx="0">
                  <c:v>系列 4</c:v>
                </c:pt>
              </c:strCache>
            </c:strRef>
          </c:tx>
          <c:spPr>
            <a:solidFill>
              <a:schemeClr val="accent4"/>
            </a:solidFill>
            <a:ln>
              <a:noFill/>
            </a:ln>
            <a:effectLst/>
          </c:spPr>
          <c:invertIfNegative val="0"/>
          <c:cat>
            <c:strRef>
              <c:f>Sheet1!$A$2:$A$5</c:f>
              <c:strCache>
                <c:ptCount val="2"/>
                <c:pt idx="0">
                  <c:v>アメリカ</c:v>
                </c:pt>
                <c:pt idx="1">
                  <c:v>日本</c:v>
                </c:pt>
              </c:strCache>
            </c:strRef>
          </c:cat>
          <c:val>
            <c:numRef>
              <c:f>Sheet1!$E$2:$E$5</c:f>
              <c:numCache>
                <c:formatCode>General</c:formatCode>
                <c:ptCount val="4"/>
                <c:pt idx="0">
                  <c:v>40</c:v>
                </c:pt>
                <c:pt idx="1">
                  <c:v>10</c:v>
                </c:pt>
              </c:numCache>
            </c:numRef>
          </c:val>
          <c:extLst>
            <c:ext xmlns:c16="http://schemas.microsoft.com/office/drawing/2014/chart" uri="{C3380CC4-5D6E-409C-BE32-E72D297353CC}">
              <c16:uniqueId val="{00000003-9219-465E-9C87-CF643F69142A}"/>
            </c:ext>
          </c:extLst>
        </c:ser>
        <c:ser>
          <c:idx val="4"/>
          <c:order val="4"/>
          <c:tx>
            <c:strRef>
              <c:f>Sheet1!$F$1</c:f>
              <c:strCache>
                <c:ptCount val="1"/>
                <c:pt idx="0">
                  <c:v>系列 5</c:v>
                </c:pt>
              </c:strCache>
            </c:strRef>
          </c:tx>
          <c:spPr>
            <a:solidFill>
              <a:schemeClr val="accent5"/>
            </a:solidFill>
            <a:ln>
              <a:noFill/>
            </a:ln>
            <a:effectLst/>
          </c:spPr>
          <c:invertIfNegative val="0"/>
          <c:cat>
            <c:strRef>
              <c:f>Sheet1!$A$2:$A$5</c:f>
              <c:strCache>
                <c:ptCount val="2"/>
                <c:pt idx="0">
                  <c:v>アメリカ</c:v>
                </c:pt>
                <c:pt idx="1">
                  <c:v>日本</c:v>
                </c:pt>
              </c:strCache>
            </c:strRef>
          </c:cat>
          <c:val>
            <c:numRef>
              <c:f>Sheet1!$F$2:$F$5</c:f>
              <c:numCache>
                <c:formatCode>General</c:formatCode>
                <c:ptCount val="4"/>
                <c:pt idx="0">
                  <c:v>29</c:v>
                </c:pt>
                <c:pt idx="1">
                  <c:v>27</c:v>
                </c:pt>
              </c:numCache>
            </c:numRef>
          </c:val>
          <c:extLst>
            <c:ext xmlns:c16="http://schemas.microsoft.com/office/drawing/2014/chart" uri="{C3380CC4-5D6E-409C-BE32-E72D297353CC}">
              <c16:uniqueId val="{00000004-9219-465E-9C87-CF643F69142A}"/>
            </c:ext>
          </c:extLst>
        </c:ser>
        <c:ser>
          <c:idx val="5"/>
          <c:order val="5"/>
          <c:tx>
            <c:strRef>
              <c:f>Sheet1!$G$1</c:f>
              <c:strCache>
                <c:ptCount val="1"/>
                <c:pt idx="0">
                  <c:v>系列 6</c:v>
                </c:pt>
              </c:strCache>
            </c:strRef>
          </c:tx>
          <c:spPr>
            <a:solidFill>
              <a:schemeClr val="accent6"/>
            </a:solidFill>
            <a:ln>
              <a:noFill/>
            </a:ln>
            <a:effectLst/>
          </c:spPr>
          <c:invertIfNegative val="0"/>
          <c:cat>
            <c:strRef>
              <c:f>Sheet1!$A$2:$A$5</c:f>
              <c:strCache>
                <c:ptCount val="2"/>
                <c:pt idx="0">
                  <c:v>アメリカ</c:v>
                </c:pt>
                <c:pt idx="1">
                  <c:v>日本</c:v>
                </c:pt>
              </c:strCache>
            </c:strRef>
          </c:cat>
          <c:val>
            <c:numRef>
              <c:f>Sheet1!$G$2:$G$5</c:f>
              <c:numCache>
                <c:formatCode>General</c:formatCode>
                <c:ptCount val="4"/>
                <c:pt idx="0">
                  <c:v>3</c:v>
                </c:pt>
                <c:pt idx="1">
                  <c:v>3</c:v>
                </c:pt>
              </c:numCache>
            </c:numRef>
          </c:val>
          <c:extLst>
            <c:ext xmlns:c16="http://schemas.microsoft.com/office/drawing/2014/chart" uri="{C3380CC4-5D6E-409C-BE32-E72D297353CC}">
              <c16:uniqueId val="{00000005-9219-465E-9C87-CF643F69142A}"/>
            </c:ext>
          </c:extLst>
        </c:ser>
        <c:dLbls>
          <c:showLegendKey val="0"/>
          <c:showVal val="0"/>
          <c:showCatName val="0"/>
          <c:showSerName val="0"/>
          <c:showPercent val="0"/>
          <c:showBubbleSize val="0"/>
        </c:dLbls>
        <c:gapWidth val="150"/>
        <c:overlap val="100"/>
        <c:axId val="471224032"/>
        <c:axId val="471222592"/>
      </c:barChart>
      <c:catAx>
        <c:axId val="471224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1222592"/>
        <c:crosses val="autoZero"/>
        <c:auto val="1"/>
        <c:lblAlgn val="ctr"/>
        <c:lblOffset val="100"/>
        <c:noMultiLvlLbl val="0"/>
      </c:catAx>
      <c:valAx>
        <c:axId val="4712225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1224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0.08812</cdr:x>
      <cdr:y>0.7385</cdr:y>
    </cdr:from>
    <cdr:to>
      <cdr:x>0.31425</cdr:x>
      <cdr:y>1</cdr:y>
    </cdr:to>
    <cdr:sp macro="" textlink="">
      <cdr:nvSpPr>
        <cdr:cNvPr id="2" name="テキスト ボックス 1">
          <a:extLst xmlns:a="http://schemas.openxmlformats.org/drawingml/2006/main">
            <a:ext uri="{FF2B5EF4-FFF2-40B4-BE49-F238E27FC236}">
              <a16:creationId xmlns:a16="http://schemas.microsoft.com/office/drawing/2014/main" id="{CCE0508E-09CD-0A4F-778B-CF7C5885DC4E}"/>
            </a:ext>
          </a:extLst>
        </cdr:cNvPr>
        <cdr:cNvSpPr txBox="1"/>
      </cdr:nvSpPr>
      <cdr:spPr>
        <a:xfrm xmlns:a="http://schemas.openxmlformats.org/drawingml/2006/main">
          <a:off x="356335" y="263580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0.51402</cdr:x>
      <cdr:y>0.67932</cdr:y>
    </cdr:from>
    <cdr:to>
      <cdr:x>0.70054</cdr:x>
      <cdr:y>0.83206</cdr:y>
    </cdr:to>
    <cdr:sp macro="" textlink="">
      <cdr:nvSpPr>
        <cdr:cNvPr id="2" name="テキスト ボックス 22">
          <a:extLst xmlns:a="http://schemas.openxmlformats.org/drawingml/2006/main">
            <a:ext uri="{FF2B5EF4-FFF2-40B4-BE49-F238E27FC236}">
              <a16:creationId xmlns:a16="http://schemas.microsoft.com/office/drawing/2014/main" id="{03D10FF9-857C-9D51-81FF-5C48538B50A8}"/>
            </a:ext>
          </a:extLst>
        </cdr:cNvPr>
        <cdr:cNvSpPr txBox="1"/>
      </cdr:nvSpPr>
      <cdr:spPr>
        <a:xfrm xmlns:a="http://schemas.openxmlformats.org/drawingml/2006/main">
          <a:off x="2501550" y="2327088"/>
          <a:ext cx="907726" cy="52322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kumimoji="1" lang="ja-JP" altLang="en-US" sz="1400" dirty="0"/>
            <a:t>保険　</a:t>
          </a:r>
          <a:r>
            <a:rPr kumimoji="1" lang="en-US" altLang="ja-JP" sz="1400" dirty="0"/>
            <a:t>40</a:t>
          </a:r>
        </a:p>
        <a:p xmlns:a="http://schemas.openxmlformats.org/drawingml/2006/main">
          <a:pPr algn="ctr"/>
          <a:r>
            <a:rPr kumimoji="1" lang="en-US" altLang="ja-JP" sz="1400" dirty="0"/>
            <a:t>(32%)</a:t>
          </a:r>
          <a:r>
            <a:rPr kumimoji="1" lang="ja-JP" altLang="en-US" sz="1400" dirty="0"/>
            <a:t>　　</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271631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244527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282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350913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709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1062643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3589273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77111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384322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1579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288112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357873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94069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41785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156186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6E3418-023E-44FB-B144-E82098A62D70}" type="datetimeFigureOut">
              <a:rPr kumimoji="1" lang="ja-JP" altLang="en-US" smtClean="0"/>
              <a:t>2023/9/28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30145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6E3418-023E-44FB-B144-E82098A62D70}" type="datetimeFigureOut">
              <a:rPr kumimoji="1" lang="ja-JP" altLang="en-US" smtClean="0"/>
              <a:t>2023/9/28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9387D7-7A3C-4962-8585-ED95183F7676}" type="slidenum">
              <a:rPr kumimoji="1" lang="ja-JP" altLang="en-US" smtClean="0"/>
              <a:t>‹#›</a:t>
            </a:fld>
            <a:endParaRPr kumimoji="1" lang="ja-JP" altLang="en-US"/>
          </a:p>
        </p:txBody>
      </p:sp>
    </p:spTree>
    <p:extLst>
      <p:ext uri="{BB962C8B-B14F-4D97-AF65-F5344CB8AC3E}">
        <p14:creationId xmlns:p14="http://schemas.microsoft.com/office/powerpoint/2010/main" val="24572186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5.xlsx"/><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5.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54687-D8D8-42E1-A253-3DD99C99B563}"/>
              </a:ext>
            </a:extLst>
          </p:cNvPr>
          <p:cNvSpPr>
            <a:spLocks noGrp="1"/>
          </p:cNvSpPr>
          <p:nvPr>
            <p:ph type="ctrTitle"/>
          </p:nvPr>
        </p:nvSpPr>
        <p:spPr>
          <a:xfrm>
            <a:off x="1029143" y="613834"/>
            <a:ext cx="8722784" cy="1646302"/>
          </a:xfrm>
        </p:spPr>
        <p:txBody>
          <a:bodyPr>
            <a:normAutofit/>
          </a:bodyPr>
          <a:lstStyle/>
          <a:p>
            <a:pPr algn="l"/>
            <a:r>
              <a:rPr kumimoji="1" lang="ja-JP" altLang="en-US" dirty="0">
                <a:solidFill>
                  <a:schemeClr val="tx1"/>
                </a:solidFill>
              </a:rPr>
              <a:t>ファイナンス入門　第２回</a:t>
            </a:r>
          </a:p>
        </p:txBody>
      </p:sp>
      <p:sp>
        <p:nvSpPr>
          <p:cNvPr id="3" name="字幕 2">
            <a:extLst>
              <a:ext uri="{FF2B5EF4-FFF2-40B4-BE49-F238E27FC236}">
                <a16:creationId xmlns:a16="http://schemas.microsoft.com/office/drawing/2014/main" id="{1537B454-D457-4278-87DC-AAF21610B74F}"/>
              </a:ext>
            </a:extLst>
          </p:cNvPr>
          <p:cNvSpPr>
            <a:spLocks noGrp="1"/>
          </p:cNvSpPr>
          <p:nvPr>
            <p:ph type="subTitle" idx="1"/>
          </p:nvPr>
        </p:nvSpPr>
        <p:spPr>
          <a:xfrm>
            <a:off x="1221317" y="2031533"/>
            <a:ext cx="7766936" cy="1096899"/>
          </a:xfrm>
        </p:spPr>
        <p:txBody>
          <a:bodyPr anchor="ctr">
            <a:normAutofit/>
          </a:bodyPr>
          <a:lstStyle/>
          <a:p>
            <a:pPr algn="ctr"/>
            <a:r>
              <a:rPr kumimoji="1" lang="ja-JP" altLang="en-US" sz="3600" dirty="0">
                <a:solidFill>
                  <a:schemeClr val="tx1"/>
                </a:solidFill>
              </a:rPr>
              <a:t>金融の基本（１）</a:t>
            </a:r>
          </a:p>
        </p:txBody>
      </p:sp>
      <p:sp>
        <p:nvSpPr>
          <p:cNvPr id="4" name="テキスト ボックス 3">
            <a:extLst>
              <a:ext uri="{FF2B5EF4-FFF2-40B4-BE49-F238E27FC236}">
                <a16:creationId xmlns:a16="http://schemas.microsoft.com/office/drawing/2014/main" id="{04EEDB38-FB55-480C-BAE5-E484FE0EFEEC}"/>
              </a:ext>
            </a:extLst>
          </p:cNvPr>
          <p:cNvSpPr txBox="1"/>
          <p:nvPr/>
        </p:nvSpPr>
        <p:spPr>
          <a:xfrm>
            <a:off x="4057650" y="2819400"/>
            <a:ext cx="2339102" cy="1384995"/>
          </a:xfrm>
          <a:prstGeom prst="rect">
            <a:avLst/>
          </a:prstGeom>
          <a:noFill/>
        </p:spPr>
        <p:txBody>
          <a:bodyPr wrap="none" rtlCol="0">
            <a:spAutoFit/>
          </a:bodyPr>
          <a:lstStyle/>
          <a:p>
            <a:r>
              <a:rPr kumimoji="1" lang="en-US" altLang="ja-JP" sz="2800" dirty="0"/>
              <a:t>Ⅰ</a:t>
            </a:r>
            <a:r>
              <a:rPr kumimoji="1" lang="ja-JP" altLang="en-US" sz="2800" dirty="0"/>
              <a:t>　金利</a:t>
            </a:r>
            <a:endParaRPr kumimoji="1" lang="en-US" altLang="ja-JP" sz="2800" dirty="0"/>
          </a:p>
          <a:p>
            <a:r>
              <a:rPr kumimoji="1" lang="en-US" altLang="ja-JP" sz="2800" dirty="0"/>
              <a:t>Ⅱ</a:t>
            </a:r>
            <a:r>
              <a:rPr kumimoji="1" lang="ja-JP" altLang="en-US" sz="2800" dirty="0"/>
              <a:t>　金融市場</a:t>
            </a:r>
            <a:endParaRPr kumimoji="1" lang="en-US" altLang="ja-JP" sz="2800" dirty="0"/>
          </a:p>
          <a:p>
            <a:r>
              <a:rPr kumimoji="1" lang="en-US" altLang="ja-JP" sz="2800" dirty="0"/>
              <a:t>Ⅲ</a:t>
            </a:r>
            <a:r>
              <a:rPr kumimoji="1" lang="ja-JP" altLang="en-US" sz="2800" dirty="0"/>
              <a:t>　金融政策</a:t>
            </a:r>
          </a:p>
        </p:txBody>
      </p:sp>
    </p:spTree>
    <p:extLst>
      <p:ext uri="{BB962C8B-B14F-4D97-AF65-F5344CB8AC3E}">
        <p14:creationId xmlns:p14="http://schemas.microsoft.com/office/powerpoint/2010/main" val="299562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B1D6B5-7E8B-4A90-894A-86AAF351B346}"/>
              </a:ext>
            </a:extLst>
          </p:cNvPr>
          <p:cNvSpPr txBox="1"/>
          <p:nvPr/>
        </p:nvSpPr>
        <p:spPr>
          <a:xfrm>
            <a:off x="76200" y="66675"/>
            <a:ext cx="2954655" cy="369332"/>
          </a:xfrm>
          <a:prstGeom prst="rect">
            <a:avLst/>
          </a:prstGeom>
          <a:noFill/>
        </p:spPr>
        <p:txBody>
          <a:bodyPr wrap="none" rtlCol="0">
            <a:spAutoFit/>
          </a:bodyPr>
          <a:lstStyle/>
          <a:p>
            <a:r>
              <a:rPr kumimoji="1" lang="ja-JP" altLang="en-US" dirty="0"/>
              <a:t>４．日本の金融機関の種類</a:t>
            </a:r>
          </a:p>
        </p:txBody>
      </p:sp>
      <p:sp>
        <p:nvSpPr>
          <p:cNvPr id="3" name="テキスト ボックス 2">
            <a:extLst>
              <a:ext uri="{FF2B5EF4-FFF2-40B4-BE49-F238E27FC236}">
                <a16:creationId xmlns:a16="http://schemas.microsoft.com/office/drawing/2014/main" id="{1D545146-60E8-41CD-8A41-08D264983D73}"/>
              </a:ext>
            </a:extLst>
          </p:cNvPr>
          <p:cNvSpPr txBox="1"/>
          <p:nvPr/>
        </p:nvSpPr>
        <p:spPr>
          <a:xfrm>
            <a:off x="515398" y="2754286"/>
            <a:ext cx="1261884" cy="307777"/>
          </a:xfrm>
          <a:prstGeom prst="rect">
            <a:avLst/>
          </a:prstGeom>
          <a:noFill/>
          <a:ln>
            <a:solidFill>
              <a:schemeClr val="tx1"/>
            </a:solidFill>
          </a:ln>
        </p:spPr>
        <p:txBody>
          <a:bodyPr wrap="none" rtlCol="0">
            <a:spAutoFit/>
          </a:bodyPr>
          <a:lstStyle/>
          <a:p>
            <a:r>
              <a:rPr kumimoji="1" lang="ja-JP" altLang="en-US" sz="1400" dirty="0"/>
              <a:t>民間金融機関</a:t>
            </a:r>
          </a:p>
        </p:txBody>
      </p:sp>
      <p:sp>
        <p:nvSpPr>
          <p:cNvPr id="4" name="テキスト ボックス 3">
            <a:extLst>
              <a:ext uri="{FF2B5EF4-FFF2-40B4-BE49-F238E27FC236}">
                <a16:creationId xmlns:a16="http://schemas.microsoft.com/office/drawing/2014/main" id="{31A2AF48-5A1D-4F06-BAFB-84101575A2F4}"/>
              </a:ext>
            </a:extLst>
          </p:cNvPr>
          <p:cNvSpPr txBox="1"/>
          <p:nvPr/>
        </p:nvSpPr>
        <p:spPr>
          <a:xfrm>
            <a:off x="576337" y="5860017"/>
            <a:ext cx="1261884" cy="307777"/>
          </a:xfrm>
          <a:prstGeom prst="rect">
            <a:avLst/>
          </a:prstGeom>
          <a:noFill/>
          <a:ln>
            <a:solidFill>
              <a:schemeClr val="tx1"/>
            </a:solidFill>
          </a:ln>
        </p:spPr>
        <p:txBody>
          <a:bodyPr wrap="none" rtlCol="0">
            <a:spAutoFit/>
          </a:bodyPr>
          <a:lstStyle/>
          <a:p>
            <a:r>
              <a:rPr kumimoji="1" lang="ja-JP" altLang="en-US" sz="1400" dirty="0"/>
              <a:t>公的金融機関</a:t>
            </a:r>
          </a:p>
        </p:txBody>
      </p:sp>
      <p:sp>
        <p:nvSpPr>
          <p:cNvPr id="5" name="テキスト ボックス 4">
            <a:extLst>
              <a:ext uri="{FF2B5EF4-FFF2-40B4-BE49-F238E27FC236}">
                <a16:creationId xmlns:a16="http://schemas.microsoft.com/office/drawing/2014/main" id="{02B4E88C-C54A-4FB7-937D-38FFA650170D}"/>
              </a:ext>
            </a:extLst>
          </p:cNvPr>
          <p:cNvSpPr txBox="1"/>
          <p:nvPr/>
        </p:nvSpPr>
        <p:spPr>
          <a:xfrm>
            <a:off x="2338358" y="1173777"/>
            <a:ext cx="902811" cy="523220"/>
          </a:xfrm>
          <a:prstGeom prst="rect">
            <a:avLst/>
          </a:prstGeom>
          <a:noFill/>
          <a:ln w="19050">
            <a:solidFill>
              <a:srgbClr val="0070C0"/>
            </a:solidFill>
          </a:ln>
        </p:spPr>
        <p:txBody>
          <a:bodyPr wrap="none" rtlCol="0">
            <a:spAutoFit/>
          </a:bodyPr>
          <a:lstStyle/>
          <a:p>
            <a:r>
              <a:rPr kumimoji="1" lang="ja-JP" altLang="en-US" sz="1400" dirty="0"/>
              <a:t>預金取扱</a:t>
            </a:r>
            <a:endParaRPr kumimoji="1" lang="en-US" altLang="ja-JP" sz="1400" dirty="0"/>
          </a:p>
          <a:p>
            <a:r>
              <a:rPr kumimoji="1" lang="ja-JP" altLang="en-US" sz="1400" dirty="0"/>
              <a:t>金融機関</a:t>
            </a:r>
          </a:p>
        </p:txBody>
      </p:sp>
      <p:sp>
        <p:nvSpPr>
          <p:cNvPr id="6" name="テキスト ボックス 5">
            <a:extLst>
              <a:ext uri="{FF2B5EF4-FFF2-40B4-BE49-F238E27FC236}">
                <a16:creationId xmlns:a16="http://schemas.microsoft.com/office/drawing/2014/main" id="{42E16F97-7C92-491D-8968-5EADAECB3A09}"/>
              </a:ext>
            </a:extLst>
          </p:cNvPr>
          <p:cNvSpPr txBox="1"/>
          <p:nvPr/>
        </p:nvSpPr>
        <p:spPr>
          <a:xfrm>
            <a:off x="2338358" y="4075627"/>
            <a:ext cx="1082348" cy="523220"/>
          </a:xfrm>
          <a:prstGeom prst="rect">
            <a:avLst/>
          </a:prstGeom>
          <a:noFill/>
          <a:ln w="19050">
            <a:solidFill>
              <a:srgbClr val="00B050"/>
            </a:solidFill>
          </a:ln>
        </p:spPr>
        <p:txBody>
          <a:bodyPr wrap="none" rtlCol="0">
            <a:spAutoFit/>
          </a:bodyPr>
          <a:lstStyle/>
          <a:p>
            <a:r>
              <a:rPr kumimoji="1" lang="ja-JP" altLang="en-US" sz="1400" dirty="0"/>
              <a:t>非預金取扱</a:t>
            </a:r>
            <a:endParaRPr kumimoji="1" lang="en-US" altLang="ja-JP" sz="1400" dirty="0"/>
          </a:p>
          <a:p>
            <a:r>
              <a:rPr kumimoji="1" lang="ja-JP" altLang="en-US" sz="1400" dirty="0"/>
              <a:t>金融機関</a:t>
            </a:r>
          </a:p>
        </p:txBody>
      </p:sp>
      <p:sp>
        <p:nvSpPr>
          <p:cNvPr id="7" name="テキスト ボックス 6">
            <a:extLst>
              <a:ext uri="{FF2B5EF4-FFF2-40B4-BE49-F238E27FC236}">
                <a16:creationId xmlns:a16="http://schemas.microsoft.com/office/drawing/2014/main" id="{0088DE32-861C-4841-A9CF-1BD3A562E76E}"/>
              </a:ext>
            </a:extLst>
          </p:cNvPr>
          <p:cNvSpPr txBox="1"/>
          <p:nvPr/>
        </p:nvSpPr>
        <p:spPr>
          <a:xfrm>
            <a:off x="4133850" y="714375"/>
            <a:ext cx="902811" cy="307777"/>
          </a:xfrm>
          <a:prstGeom prst="rect">
            <a:avLst/>
          </a:prstGeom>
          <a:noFill/>
          <a:ln>
            <a:solidFill>
              <a:schemeClr val="tx1"/>
            </a:solidFill>
          </a:ln>
        </p:spPr>
        <p:txBody>
          <a:bodyPr wrap="none" rtlCol="0">
            <a:spAutoFit/>
          </a:bodyPr>
          <a:lstStyle/>
          <a:p>
            <a:r>
              <a:rPr kumimoji="1" lang="ja-JP" altLang="en-US" sz="1400" dirty="0"/>
              <a:t>普通銀行</a:t>
            </a:r>
          </a:p>
        </p:txBody>
      </p:sp>
      <p:sp>
        <p:nvSpPr>
          <p:cNvPr id="8" name="テキスト ボックス 7">
            <a:extLst>
              <a:ext uri="{FF2B5EF4-FFF2-40B4-BE49-F238E27FC236}">
                <a16:creationId xmlns:a16="http://schemas.microsoft.com/office/drawing/2014/main" id="{70DB25C1-7E4C-47F6-B266-F002FADB4F2E}"/>
              </a:ext>
            </a:extLst>
          </p:cNvPr>
          <p:cNvSpPr txBox="1"/>
          <p:nvPr/>
        </p:nvSpPr>
        <p:spPr>
          <a:xfrm>
            <a:off x="5762625" y="498931"/>
            <a:ext cx="2339102" cy="738664"/>
          </a:xfrm>
          <a:prstGeom prst="rect">
            <a:avLst/>
          </a:prstGeom>
          <a:noFill/>
        </p:spPr>
        <p:txBody>
          <a:bodyPr wrap="none" rtlCol="0">
            <a:spAutoFit/>
          </a:bodyPr>
          <a:lstStyle/>
          <a:p>
            <a:r>
              <a:rPr kumimoji="1" lang="ja-JP" altLang="en-US" sz="1400" dirty="0"/>
              <a:t>都市銀行</a:t>
            </a:r>
            <a:endParaRPr kumimoji="1" lang="en-US" altLang="ja-JP" sz="1400" dirty="0"/>
          </a:p>
          <a:p>
            <a:r>
              <a:rPr kumimoji="1" lang="ja-JP" altLang="en-US" sz="1400" dirty="0"/>
              <a:t>地方銀行</a:t>
            </a:r>
            <a:endParaRPr kumimoji="1" lang="en-US" altLang="ja-JP" sz="1400" dirty="0"/>
          </a:p>
          <a:p>
            <a:r>
              <a:rPr kumimoji="1" lang="ja-JP" altLang="en-US" sz="1400" dirty="0"/>
              <a:t>第二地方銀行、ネット銀行</a:t>
            </a:r>
            <a:endParaRPr kumimoji="1" lang="en-US" altLang="ja-JP" sz="1400" dirty="0"/>
          </a:p>
        </p:txBody>
      </p:sp>
      <p:sp>
        <p:nvSpPr>
          <p:cNvPr id="10" name="テキスト ボックス 9">
            <a:extLst>
              <a:ext uri="{FF2B5EF4-FFF2-40B4-BE49-F238E27FC236}">
                <a16:creationId xmlns:a16="http://schemas.microsoft.com/office/drawing/2014/main" id="{55AF81A8-1CC4-4C3E-BBD8-CD333C8C6A52}"/>
              </a:ext>
            </a:extLst>
          </p:cNvPr>
          <p:cNvSpPr txBox="1"/>
          <p:nvPr/>
        </p:nvSpPr>
        <p:spPr>
          <a:xfrm>
            <a:off x="4133848" y="1277540"/>
            <a:ext cx="1261884" cy="307777"/>
          </a:xfrm>
          <a:prstGeom prst="rect">
            <a:avLst/>
          </a:prstGeom>
          <a:noFill/>
          <a:ln>
            <a:solidFill>
              <a:schemeClr val="tx1"/>
            </a:solidFill>
          </a:ln>
        </p:spPr>
        <p:txBody>
          <a:bodyPr wrap="none" rtlCol="0">
            <a:spAutoFit/>
          </a:bodyPr>
          <a:lstStyle/>
          <a:p>
            <a:r>
              <a:rPr kumimoji="1" lang="ja-JP" altLang="en-US" sz="1400" dirty="0"/>
              <a:t>信託金融機関</a:t>
            </a:r>
          </a:p>
        </p:txBody>
      </p:sp>
      <p:sp>
        <p:nvSpPr>
          <p:cNvPr id="11" name="テキスト ボックス 10">
            <a:extLst>
              <a:ext uri="{FF2B5EF4-FFF2-40B4-BE49-F238E27FC236}">
                <a16:creationId xmlns:a16="http://schemas.microsoft.com/office/drawing/2014/main" id="{9D58B3FA-2641-483D-B057-1D05A4FD3028}"/>
              </a:ext>
            </a:extLst>
          </p:cNvPr>
          <p:cNvSpPr txBox="1"/>
          <p:nvPr/>
        </p:nvSpPr>
        <p:spPr>
          <a:xfrm>
            <a:off x="5762624" y="1293109"/>
            <a:ext cx="902811" cy="307777"/>
          </a:xfrm>
          <a:prstGeom prst="rect">
            <a:avLst/>
          </a:prstGeom>
          <a:noFill/>
        </p:spPr>
        <p:txBody>
          <a:bodyPr wrap="none" rtlCol="0">
            <a:spAutoFit/>
          </a:bodyPr>
          <a:lstStyle/>
          <a:p>
            <a:r>
              <a:rPr kumimoji="1" lang="ja-JP" altLang="en-US" sz="1400" dirty="0"/>
              <a:t>信託銀行</a:t>
            </a:r>
          </a:p>
        </p:txBody>
      </p:sp>
      <p:sp>
        <p:nvSpPr>
          <p:cNvPr id="12" name="テキスト ボックス 11">
            <a:extLst>
              <a:ext uri="{FF2B5EF4-FFF2-40B4-BE49-F238E27FC236}">
                <a16:creationId xmlns:a16="http://schemas.microsoft.com/office/drawing/2014/main" id="{3AC09755-2F05-4419-801B-C00B8A9279A1}"/>
              </a:ext>
            </a:extLst>
          </p:cNvPr>
          <p:cNvSpPr txBox="1"/>
          <p:nvPr/>
        </p:nvSpPr>
        <p:spPr>
          <a:xfrm>
            <a:off x="4133848" y="1782201"/>
            <a:ext cx="1261884" cy="307777"/>
          </a:xfrm>
          <a:prstGeom prst="rect">
            <a:avLst/>
          </a:prstGeom>
          <a:noFill/>
          <a:ln>
            <a:solidFill>
              <a:schemeClr val="tx1"/>
            </a:solidFill>
          </a:ln>
        </p:spPr>
        <p:txBody>
          <a:bodyPr wrap="none" rtlCol="0">
            <a:spAutoFit/>
          </a:bodyPr>
          <a:lstStyle/>
          <a:p>
            <a:r>
              <a:rPr kumimoji="1" lang="ja-JP" altLang="en-US" sz="1400" dirty="0"/>
              <a:t>組織金融機関</a:t>
            </a:r>
          </a:p>
        </p:txBody>
      </p:sp>
      <p:sp>
        <p:nvSpPr>
          <p:cNvPr id="13" name="テキスト ボックス 12">
            <a:extLst>
              <a:ext uri="{FF2B5EF4-FFF2-40B4-BE49-F238E27FC236}">
                <a16:creationId xmlns:a16="http://schemas.microsoft.com/office/drawing/2014/main" id="{C894EA8D-29BD-46FE-B4EF-4E3680B772D6}"/>
              </a:ext>
            </a:extLst>
          </p:cNvPr>
          <p:cNvSpPr txBox="1"/>
          <p:nvPr/>
        </p:nvSpPr>
        <p:spPr>
          <a:xfrm>
            <a:off x="5773094" y="1662567"/>
            <a:ext cx="1620957" cy="738664"/>
          </a:xfrm>
          <a:prstGeom prst="rect">
            <a:avLst/>
          </a:prstGeom>
          <a:noFill/>
        </p:spPr>
        <p:txBody>
          <a:bodyPr wrap="none" rtlCol="0">
            <a:spAutoFit/>
          </a:bodyPr>
          <a:lstStyle/>
          <a:p>
            <a:r>
              <a:rPr kumimoji="1" lang="ja-JP" altLang="en-US" sz="1400" dirty="0"/>
              <a:t>信用金庫</a:t>
            </a:r>
            <a:endParaRPr kumimoji="1" lang="en-US" altLang="ja-JP" sz="1400" dirty="0"/>
          </a:p>
          <a:p>
            <a:r>
              <a:rPr kumimoji="1" lang="ja-JP" altLang="en-US" sz="1400" dirty="0"/>
              <a:t>信用組合</a:t>
            </a:r>
            <a:endParaRPr kumimoji="1" lang="en-US" altLang="ja-JP" sz="1400" dirty="0"/>
          </a:p>
          <a:p>
            <a:r>
              <a:rPr kumimoji="1" lang="ja-JP" altLang="en-US" sz="1400" dirty="0"/>
              <a:t>農業協同組合　他</a:t>
            </a:r>
            <a:endParaRPr kumimoji="1" lang="en-US" altLang="ja-JP" sz="1400" dirty="0"/>
          </a:p>
        </p:txBody>
      </p:sp>
      <p:sp>
        <p:nvSpPr>
          <p:cNvPr id="14" name="テキスト ボックス 13">
            <a:extLst>
              <a:ext uri="{FF2B5EF4-FFF2-40B4-BE49-F238E27FC236}">
                <a16:creationId xmlns:a16="http://schemas.microsoft.com/office/drawing/2014/main" id="{F7CA8BFD-116B-43F1-91E6-660604A06DCA}"/>
              </a:ext>
            </a:extLst>
          </p:cNvPr>
          <p:cNvSpPr txBox="1"/>
          <p:nvPr/>
        </p:nvSpPr>
        <p:spPr>
          <a:xfrm>
            <a:off x="4132500" y="2423046"/>
            <a:ext cx="1441420" cy="307777"/>
          </a:xfrm>
          <a:prstGeom prst="rect">
            <a:avLst/>
          </a:prstGeom>
          <a:noFill/>
          <a:ln>
            <a:solidFill>
              <a:schemeClr val="tx1"/>
            </a:solidFill>
          </a:ln>
        </p:spPr>
        <p:txBody>
          <a:bodyPr wrap="none" rtlCol="0">
            <a:spAutoFit/>
          </a:bodyPr>
          <a:lstStyle/>
          <a:p>
            <a:r>
              <a:rPr kumimoji="1" lang="ja-JP" altLang="en-US" sz="1400" dirty="0"/>
              <a:t>民営化金融機関</a:t>
            </a:r>
          </a:p>
        </p:txBody>
      </p:sp>
      <p:sp>
        <p:nvSpPr>
          <p:cNvPr id="15" name="テキスト ボックス 14">
            <a:extLst>
              <a:ext uri="{FF2B5EF4-FFF2-40B4-BE49-F238E27FC236}">
                <a16:creationId xmlns:a16="http://schemas.microsoft.com/office/drawing/2014/main" id="{8FED7D3B-6589-4296-B53D-E6523FCF3C20}"/>
              </a:ext>
            </a:extLst>
          </p:cNvPr>
          <p:cNvSpPr txBox="1"/>
          <p:nvPr/>
        </p:nvSpPr>
        <p:spPr>
          <a:xfrm>
            <a:off x="5846890" y="2353412"/>
            <a:ext cx="1620957" cy="1169551"/>
          </a:xfrm>
          <a:prstGeom prst="rect">
            <a:avLst/>
          </a:prstGeom>
          <a:noFill/>
        </p:spPr>
        <p:txBody>
          <a:bodyPr wrap="none" rtlCol="0">
            <a:spAutoFit/>
          </a:bodyPr>
          <a:lstStyle/>
          <a:p>
            <a:r>
              <a:rPr kumimoji="1" lang="ja-JP" altLang="en-US" sz="1400" dirty="0"/>
              <a:t>ゆうちょ銀行</a:t>
            </a:r>
            <a:endParaRPr kumimoji="1" lang="en-US" altLang="ja-JP" sz="1400" dirty="0"/>
          </a:p>
          <a:p>
            <a:endParaRPr kumimoji="1" lang="en-US" altLang="ja-JP" sz="1400" dirty="0"/>
          </a:p>
          <a:p>
            <a:r>
              <a:rPr kumimoji="1" lang="ja-JP" altLang="en-US" sz="1400" dirty="0"/>
              <a:t>かんぽ生命保険</a:t>
            </a:r>
            <a:endParaRPr kumimoji="1" lang="en-US" altLang="ja-JP" sz="1400" dirty="0"/>
          </a:p>
          <a:p>
            <a:r>
              <a:rPr kumimoji="1" lang="ja-JP" altLang="en-US" sz="1400" dirty="0"/>
              <a:t>日本政策投資銀行</a:t>
            </a:r>
            <a:endParaRPr kumimoji="1" lang="en-US" altLang="ja-JP" sz="1400" dirty="0"/>
          </a:p>
          <a:p>
            <a:r>
              <a:rPr kumimoji="1" lang="ja-JP" altLang="en-US" sz="1400" dirty="0"/>
              <a:t>商工組合中央金庫</a:t>
            </a:r>
          </a:p>
        </p:txBody>
      </p:sp>
      <p:sp>
        <p:nvSpPr>
          <p:cNvPr id="16" name="テキスト ボックス 15">
            <a:extLst>
              <a:ext uri="{FF2B5EF4-FFF2-40B4-BE49-F238E27FC236}">
                <a16:creationId xmlns:a16="http://schemas.microsoft.com/office/drawing/2014/main" id="{5943D916-1AD9-4F00-BCD2-FA4BF085793F}"/>
              </a:ext>
            </a:extLst>
          </p:cNvPr>
          <p:cNvSpPr txBox="1"/>
          <p:nvPr/>
        </p:nvSpPr>
        <p:spPr>
          <a:xfrm>
            <a:off x="4133849" y="3675220"/>
            <a:ext cx="902811" cy="307777"/>
          </a:xfrm>
          <a:prstGeom prst="rect">
            <a:avLst/>
          </a:prstGeom>
          <a:noFill/>
          <a:ln>
            <a:solidFill>
              <a:schemeClr val="tx1"/>
            </a:solidFill>
          </a:ln>
        </p:spPr>
        <p:txBody>
          <a:bodyPr wrap="none" rtlCol="0">
            <a:spAutoFit/>
          </a:bodyPr>
          <a:lstStyle/>
          <a:p>
            <a:r>
              <a:rPr kumimoji="1" lang="ja-JP" altLang="en-US" sz="1400" dirty="0"/>
              <a:t>証券関連</a:t>
            </a:r>
          </a:p>
        </p:txBody>
      </p:sp>
      <p:sp>
        <p:nvSpPr>
          <p:cNvPr id="17" name="テキスト ボックス 16">
            <a:extLst>
              <a:ext uri="{FF2B5EF4-FFF2-40B4-BE49-F238E27FC236}">
                <a16:creationId xmlns:a16="http://schemas.microsoft.com/office/drawing/2014/main" id="{97B83E5B-68DE-42A4-A1A6-D532CB66FC11}"/>
              </a:ext>
            </a:extLst>
          </p:cNvPr>
          <p:cNvSpPr txBox="1"/>
          <p:nvPr/>
        </p:nvSpPr>
        <p:spPr>
          <a:xfrm>
            <a:off x="5754806" y="3549891"/>
            <a:ext cx="1620957" cy="738664"/>
          </a:xfrm>
          <a:prstGeom prst="rect">
            <a:avLst/>
          </a:prstGeom>
          <a:noFill/>
        </p:spPr>
        <p:txBody>
          <a:bodyPr wrap="none" rtlCol="0">
            <a:spAutoFit/>
          </a:bodyPr>
          <a:lstStyle/>
          <a:p>
            <a:r>
              <a:rPr kumimoji="1" lang="ja-JP" altLang="en-US" sz="1400" dirty="0"/>
              <a:t>証券会社</a:t>
            </a:r>
            <a:endParaRPr kumimoji="1" lang="en-US" altLang="ja-JP" sz="1400" dirty="0"/>
          </a:p>
          <a:p>
            <a:r>
              <a:rPr kumimoji="1" lang="ja-JP" altLang="en-US" sz="1400" dirty="0"/>
              <a:t>投資信託会社</a:t>
            </a:r>
            <a:endParaRPr kumimoji="1" lang="en-US" altLang="ja-JP" sz="1400" dirty="0"/>
          </a:p>
          <a:p>
            <a:r>
              <a:rPr kumimoji="1" lang="ja-JP" altLang="en-US" sz="1400" dirty="0"/>
              <a:t>投資顧問会社　他</a:t>
            </a:r>
          </a:p>
        </p:txBody>
      </p:sp>
      <p:sp>
        <p:nvSpPr>
          <p:cNvPr id="18" name="テキスト ボックス 17">
            <a:extLst>
              <a:ext uri="{FF2B5EF4-FFF2-40B4-BE49-F238E27FC236}">
                <a16:creationId xmlns:a16="http://schemas.microsoft.com/office/drawing/2014/main" id="{1AB1E95C-516B-4083-B175-F271582FD5AE}"/>
              </a:ext>
            </a:extLst>
          </p:cNvPr>
          <p:cNvSpPr txBox="1"/>
          <p:nvPr/>
        </p:nvSpPr>
        <p:spPr>
          <a:xfrm>
            <a:off x="4133849" y="4381437"/>
            <a:ext cx="902811" cy="307777"/>
          </a:xfrm>
          <a:prstGeom prst="rect">
            <a:avLst/>
          </a:prstGeom>
          <a:noFill/>
          <a:ln>
            <a:solidFill>
              <a:schemeClr val="tx1"/>
            </a:solidFill>
          </a:ln>
        </p:spPr>
        <p:txBody>
          <a:bodyPr wrap="none" rtlCol="0">
            <a:spAutoFit/>
          </a:bodyPr>
          <a:lstStyle/>
          <a:p>
            <a:r>
              <a:rPr kumimoji="1" lang="ja-JP" altLang="en-US" sz="1400" dirty="0"/>
              <a:t>保険関連</a:t>
            </a:r>
          </a:p>
        </p:txBody>
      </p:sp>
      <p:sp>
        <p:nvSpPr>
          <p:cNvPr id="20" name="テキスト ボックス 19">
            <a:extLst>
              <a:ext uri="{FF2B5EF4-FFF2-40B4-BE49-F238E27FC236}">
                <a16:creationId xmlns:a16="http://schemas.microsoft.com/office/drawing/2014/main" id="{DFAB5EFC-7260-450F-AF87-4A190CD164CA}"/>
              </a:ext>
            </a:extLst>
          </p:cNvPr>
          <p:cNvSpPr txBox="1"/>
          <p:nvPr/>
        </p:nvSpPr>
        <p:spPr>
          <a:xfrm>
            <a:off x="5754805" y="4308695"/>
            <a:ext cx="1620957" cy="523220"/>
          </a:xfrm>
          <a:prstGeom prst="rect">
            <a:avLst/>
          </a:prstGeom>
          <a:noFill/>
        </p:spPr>
        <p:txBody>
          <a:bodyPr wrap="none" rtlCol="0">
            <a:spAutoFit/>
          </a:bodyPr>
          <a:lstStyle/>
          <a:p>
            <a:r>
              <a:rPr kumimoji="1" lang="ja-JP" altLang="en-US" sz="1400" dirty="0"/>
              <a:t>生命保険会社</a:t>
            </a:r>
            <a:endParaRPr kumimoji="1" lang="en-US" altLang="ja-JP" sz="1400" dirty="0"/>
          </a:p>
          <a:p>
            <a:r>
              <a:rPr kumimoji="1" lang="ja-JP" altLang="en-US" sz="1400" dirty="0"/>
              <a:t>損害保険会社　他</a:t>
            </a:r>
          </a:p>
        </p:txBody>
      </p:sp>
      <p:sp>
        <p:nvSpPr>
          <p:cNvPr id="21" name="テキスト ボックス 20">
            <a:extLst>
              <a:ext uri="{FF2B5EF4-FFF2-40B4-BE49-F238E27FC236}">
                <a16:creationId xmlns:a16="http://schemas.microsoft.com/office/drawing/2014/main" id="{C6C1E88F-813D-4D62-ABAE-D255232F78B3}"/>
              </a:ext>
            </a:extLst>
          </p:cNvPr>
          <p:cNvSpPr txBox="1"/>
          <p:nvPr/>
        </p:nvSpPr>
        <p:spPr>
          <a:xfrm>
            <a:off x="4133848" y="5063579"/>
            <a:ext cx="1082348" cy="307777"/>
          </a:xfrm>
          <a:prstGeom prst="rect">
            <a:avLst/>
          </a:prstGeom>
          <a:noFill/>
          <a:ln>
            <a:solidFill>
              <a:schemeClr val="tx1"/>
            </a:solidFill>
          </a:ln>
        </p:spPr>
        <p:txBody>
          <a:bodyPr wrap="none" rtlCol="0">
            <a:spAutoFit/>
          </a:bodyPr>
          <a:lstStyle/>
          <a:p>
            <a:r>
              <a:rPr kumimoji="1" lang="ja-JP" altLang="en-US" sz="1400" dirty="0"/>
              <a:t>ノンバンク</a:t>
            </a:r>
          </a:p>
        </p:txBody>
      </p:sp>
      <p:sp>
        <p:nvSpPr>
          <p:cNvPr id="22" name="テキスト ボックス 21">
            <a:extLst>
              <a:ext uri="{FF2B5EF4-FFF2-40B4-BE49-F238E27FC236}">
                <a16:creationId xmlns:a16="http://schemas.microsoft.com/office/drawing/2014/main" id="{47144923-0771-40EA-AE5D-03228EC222F9}"/>
              </a:ext>
            </a:extLst>
          </p:cNvPr>
          <p:cNvSpPr txBox="1"/>
          <p:nvPr/>
        </p:nvSpPr>
        <p:spPr>
          <a:xfrm>
            <a:off x="5838825" y="4852055"/>
            <a:ext cx="1980029" cy="738664"/>
          </a:xfrm>
          <a:prstGeom prst="rect">
            <a:avLst/>
          </a:prstGeom>
          <a:noFill/>
        </p:spPr>
        <p:txBody>
          <a:bodyPr wrap="none" rtlCol="0">
            <a:spAutoFit/>
          </a:bodyPr>
          <a:lstStyle/>
          <a:p>
            <a:r>
              <a:rPr kumimoji="1" lang="ja-JP" altLang="en-US" sz="1400" dirty="0"/>
              <a:t>消費者金融会社</a:t>
            </a:r>
            <a:endParaRPr kumimoji="1" lang="en-US" altLang="ja-JP" sz="1400" dirty="0"/>
          </a:p>
          <a:p>
            <a:r>
              <a:rPr kumimoji="1" lang="ja-JP" altLang="en-US" sz="1400" dirty="0"/>
              <a:t>クレジットカード会社</a:t>
            </a:r>
            <a:endParaRPr kumimoji="1" lang="en-US" altLang="ja-JP" sz="1400" dirty="0"/>
          </a:p>
          <a:p>
            <a:r>
              <a:rPr kumimoji="1" lang="ja-JP" altLang="en-US" sz="1400" dirty="0"/>
              <a:t>リース会社　他</a:t>
            </a:r>
          </a:p>
        </p:txBody>
      </p:sp>
      <p:sp>
        <p:nvSpPr>
          <p:cNvPr id="23" name="テキスト ボックス 22">
            <a:extLst>
              <a:ext uri="{FF2B5EF4-FFF2-40B4-BE49-F238E27FC236}">
                <a16:creationId xmlns:a16="http://schemas.microsoft.com/office/drawing/2014/main" id="{E7613AB8-3639-4F56-97AF-FBACCEF06AC0}"/>
              </a:ext>
            </a:extLst>
          </p:cNvPr>
          <p:cNvSpPr txBox="1"/>
          <p:nvPr/>
        </p:nvSpPr>
        <p:spPr>
          <a:xfrm>
            <a:off x="5854956" y="5644574"/>
            <a:ext cx="1980029" cy="738664"/>
          </a:xfrm>
          <a:prstGeom prst="rect">
            <a:avLst/>
          </a:prstGeom>
          <a:noFill/>
        </p:spPr>
        <p:txBody>
          <a:bodyPr wrap="none" rtlCol="0">
            <a:spAutoFit/>
          </a:bodyPr>
          <a:lstStyle/>
          <a:p>
            <a:r>
              <a:rPr kumimoji="1" lang="ja-JP" altLang="en-US" sz="1400" dirty="0"/>
              <a:t>国際協力銀行</a:t>
            </a:r>
            <a:endParaRPr kumimoji="1" lang="en-US" altLang="ja-JP" sz="1400" dirty="0"/>
          </a:p>
          <a:p>
            <a:r>
              <a:rPr kumimoji="1" lang="ja-JP" altLang="en-US" sz="1400" dirty="0"/>
              <a:t>日本政策金融公庫</a:t>
            </a:r>
            <a:endParaRPr kumimoji="1" lang="en-US" altLang="ja-JP" sz="1400" dirty="0"/>
          </a:p>
          <a:p>
            <a:r>
              <a:rPr kumimoji="1" lang="ja-JP" altLang="en-US" sz="1400" dirty="0"/>
              <a:t>住宅金融支援機構　他</a:t>
            </a:r>
          </a:p>
        </p:txBody>
      </p:sp>
      <p:sp>
        <p:nvSpPr>
          <p:cNvPr id="24" name="テキスト ボックス 23">
            <a:extLst>
              <a:ext uri="{FF2B5EF4-FFF2-40B4-BE49-F238E27FC236}">
                <a16:creationId xmlns:a16="http://schemas.microsoft.com/office/drawing/2014/main" id="{8C21D041-8C19-4A24-8B28-E4BBFB0F054F}"/>
              </a:ext>
            </a:extLst>
          </p:cNvPr>
          <p:cNvSpPr txBox="1"/>
          <p:nvPr/>
        </p:nvSpPr>
        <p:spPr>
          <a:xfrm>
            <a:off x="576337" y="6383238"/>
            <a:ext cx="902811" cy="307777"/>
          </a:xfrm>
          <a:prstGeom prst="rect">
            <a:avLst/>
          </a:prstGeom>
          <a:noFill/>
          <a:ln>
            <a:solidFill>
              <a:schemeClr val="tx1"/>
            </a:solidFill>
          </a:ln>
        </p:spPr>
        <p:txBody>
          <a:bodyPr wrap="none" rtlCol="0">
            <a:spAutoFit/>
          </a:bodyPr>
          <a:lstStyle/>
          <a:p>
            <a:r>
              <a:rPr kumimoji="1" lang="ja-JP" altLang="en-US" sz="1400" dirty="0"/>
              <a:t>中央銀行</a:t>
            </a:r>
          </a:p>
        </p:txBody>
      </p:sp>
      <p:sp>
        <p:nvSpPr>
          <p:cNvPr id="25" name="テキスト ボックス 24">
            <a:extLst>
              <a:ext uri="{FF2B5EF4-FFF2-40B4-BE49-F238E27FC236}">
                <a16:creationId xmlns:a16="http://schemas.microsoft.com/office/drawing/2014/main" id="{6007EEC3-DA18-422A-8998-A053978F3FE3}"/>
              </a:ext>
            </a:extLst>
          </p:cNvPr>
          <p:cNvSpPr txBox="1"/>
          <p:nvPr/>
        </p:nvSpPr>
        <p:spPr>
          <a:xfrm>
            <a:off x="5893056" y="6414789"/>
            <a:ext cx="902811" cy="307777"/>
          </a:xfrm>
          <a:prstGeom prst="rect">
            <a:avLst/>
          </a:prstGeom>
          <a:noFill/>
        </p:spPr>
        <p:txBody>
          <a:bodyPr wrap="none" rtlCol="0">
            <a:spAutoFit/>
          </a:bodyPr>
          <a:lstStyle/>
          <a:p>
            <a:r>
              <a:rPr kumimoji="1" lang="ja-JP" altLang="en-US" sz="1400" dirty="0"/>
              <a:t>日本銀行</a:t>
            </a:r>
          </a:p>
        </p:txBody>
      </p:sp>
      <p:sp>
        <p:nvSpPr>
          <p:cNvPr id="28" name="左中かっこ 27">
            <a:extLst>
              <a:ext uri="{FF2B5EF4-FFF2-40B4-BE49-F238E27FC236}">
                <a16:creationId xmlns:a16="http://schemas.microsoft.com/office/drawing/2014/main" id="{DD72C2B5-38DE-463C-9233-246509DD7DBC}"/>
              </a:ext>
            </a:extLst>
          </p:cNvPr>
          <p:cNvSpPr/>
          <p:nvPr/>
        </p:nvSpPr>
        <p:spPr>
          <a:xfrm>
            <a:off x="2074158" y="1447800"/>
            <a:ext cx="264200" cy="2920750"/>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552AA5A3-8408-4EF4-8514-FA97B88F3A9E}"/>
              </a:ext>
            </a:extLst>
          </p:cNvPr>
          <p:cNvCxnSpPr/>
          <p:nvPr/>
        </p:nvCxnSpPr>
        <p:spPr>
          <a:xfrm>
            <a:off x="5575268" y="619125"/>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A1D6C85D-E416-4CE2-8A7D-C39FF67D15EA}"/>
              </a:ext>
            </a:extLst>
          </p:cNvPr>
          <p:cNvCxnSpPr/>
          <p:nvPr/>
        </p:nvCxnSpPr>
        <p:spPr>
          <a:xfrm>
            <a:off x="5591399" y="868264"/>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602C7F2C-BAEF-440D-AC3C-7D6A7A6F7838}"/>
              </a:ext>
            </a:extLst>
          </p:cNvPr>
          <p:cNvCxnSpPr/>
          <p:nvPr/>
        </p:nvCxnSpPr>
        <p:spPr>
          <a:xfrm>
            <a:off x="5591399" y="1099066"/>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BCCE5C3C-B3D9-47CA-B2CA-C759BDDC869F}"/>
              </a:ext>
            </a:extLst>
          </p:cNvPr>
          <p:cNvCxnSpPr/>
          <p:nvPr/>
        </p:nvCxnSpPr>
        <p:spPr>
          <a:xfrm>
            <a:off x="5575268" y="619125"/>
            <a:ext cx="16131" cy="47994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AAF8742F-BC93-4728-8E54-5C29D571E28A}"/>
              </a:ext>
            </a:extLst>
          </p:cNvPr>
          <p:cNvCxnSpPr>
            <a:stCxn id="7" idx="3"/>
          </p:cNvCxnSpPr>
          <p:nvPr/>
        </p:nvCxnSpPr>
        <p:spPr>
          <a:xfrm>
            <a:off x="5036661" y="868264"/>
            <a:ext cx="53860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74469E37-3108-41FE-BE76-4C24198053B8}"/>
              </a:ext>
            </a:extLst>
          </p:cNvPr>
          <p:cNvCxnSpPr>
            <a:cxnSpLocks/>
          </p:cNvCxnSpPr>
          <p:nvPr/>
        </p:nvCxnSpPr>
        <p:spPr>
          <a:xfrm>
            <a:off x="5583333" y="2021817"/>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51145378-2B57-40AF-A141-8314AF828E4F}"/>
              </a:ext>
            </a:extLst>
          </p:cNvPr>
          <p:cNvCxnSpPr>
            <a:cxnSpLocks/>
          </p:cNvCxnSpPr>
          <p:nvPr/>
        </p:nvCxnSpPr>
        <p:spPr>
          <a:xfrm>
            <a:off x="5573920" y="1813045"/>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2AC8F3F6-22C9-43B8-BE31-77EF7524D1B7}"/>
              </a:ext>
            </a:extLst>
          </p:cNvPr>
          <p:cNvCxnSpPr>
            <a:cxnSpLocks/>
          </p:cNvCxnSpPr>
          <p:nvPr/>
        </p:nvCxnSpPr>
        <p:spPr>
          <a:xfrm>
            <a:off x="5603327" y="2231367"/>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BC195FC3-648C-44BC-8C68-BFF50A37A420}"/>
              </a:ext>
            </a:extLst>
          </p:cNvPr>
          <p:cNvCxnSpPr>
            <a:cxnSpLocks/>
          </p:cNvCxnSpPr>
          <p:nvPr/>
        </p:nvCxnSpPr>
        <p:spPr>
          <a:xfrm>
            <a:off x="5591399" y="1813045"/>
            <a:ext cx="11928" cy="41832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3" name="直線コネクタ 52">
            <a:extLst>
              <a:ext uri="{FF2B5EF4-FFF2-40B4-BE49-F238E27FC236}">
                <a16:creationId xmlns:a16="http://schemas.microsoft.com/office/drawing/2014/main" id="{3E05B6E4-6BDC-40EC-A028-0D09C8F2303D}"/>
              </a:ext>
            </a:extLst>
          </p:cNvPr>
          <p:cNvCxnSpPr>
            <a:stCxn id="12" idx="3"/>
          </p:cNvCxnSpPr>
          <p:nvPr/>
        </p:nvCxnSpPr>
        <p:spPr>
          <a:xfrm flipV="1">
            <a:off x="5395732" y="1935064"/>
            <a:ext cx="178188" cy="102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6379A690-E45B-4AAE-BEA6-5C3E8DE18F44}"/>
              </a:ext>
            </a:extLst>
          </p:cNvPr>
          <p:cNvCxnSpPr/>
          <p:nvPr/>
        </p:nvCxnSpPr>
        <p:spPr>
          <a:xfrm>
            <a:off x="5721606" y="2483822"/>
            <a:ext cx="17145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D803F1AA-7400-47C7-B86E-1B5ABE17857E}"/>
              </a:ext>
            </a:extLst>
          </p:cNvPr>
          <p:cNvCxnSpPr/>
          <p:nvPr/>
        </p:nvCxnSpPr>
        <p:spPr>
          <a:xfrm>
            <a:off x="5751752" y="2924916"/>
            <a:ext cx="1905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97D444B1-424B-40F3-9394-64310D27BA42}"/>
              </a:ext>
            </a:extLst>
          </p:cNvPr>
          <p:cNvCxnSpPr/>
          <p:nvPr/>
        </p:nvCxnSpPr>
        <p:spPr>
          <a:xfrm>
            <a:off x="5751640" y="3157262"/>
            <a:ext cx="1905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A30C3825-2C29-4F25-9338-B4CE949E2B4C}"/>
              </a:ext>
            </a:extLst>
          </p:cNvPr>
          <p:cNvCxnSpPr/>
          <p:nvPr/>
        </p:nvCxnSpPr>
        <p:spPr>
          <a:xfrm>
            <a:off x="5735105" y="3338237"/>
            <a:ext cx="1905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3BB3177F-4FE7-46D9-9C5E-05496E1B16D9}"/>
              </a:ext>
            </a:extLst>
          </p:cNvPr>
          <p:cNvCxnSpPr>
            <a:cxnSpLocks/>
          </p:cNvCxnSpPr>
          <p:nvPr/>
        </p:nvCxnSpPr>
        <p:spPr>
          <a:xfrm>
            <a:off x="5741597" y="2503963"/>
            <a:ext cx="1" cy="8342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2F8BF9B5-5154-4FDA-92B8-EDCDF6D10453}"/>
              </a:ext>
            </a:extLst>
          </p:cNvPr>
          <p:cNvCxnSpPr>
            <a:cxnSpLocks/>
          </p:cNvCxnSpPr>
          <p:nvPr/>
        </p:nvCxnSpPr>
        <p:spPr>
          <a:xfrm>
            <a:off x="5575571" y="2604760"/>
            <a:ext cx="158263" cy="263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64CD51FB-2D30-4506-BD49-9D8B679614F3}"/>
              </a:ext>
            </a:extLst>
          </p:cNvPr>
          <p:cNvCxnSpPr/>
          <p:nvPr/>
        </p:nvCxnSpPr>
        <p:spPr>
          <a:xfrm>
            <a:off x="5603326" y="3675220"/>
            <a:ext cx="26355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5322FF87-FEC1-4C4C-BBF8-79D99E8800E2}"/>
              </a:ext>
            </a:extLst>
          </p:cNvPr>
          <p:cNvCxnSpPr>
            <a:cxnSpLocks/>
          </p:cNvCxnSpPr>
          <p:nvPr/>
        </p:nvCxnSpPr>
        <p:spPr>
          <a:xfrm>
            <a:off x="5573920" y="3919223"/>
            <a:ext cx="30998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3" name="直線コネクタ 82">
            <a:extLst>
              <a:ext uri="{FF2B5EF4-FFF2-40B4-BE49-F238E27FC236}">
                <a16:creationId xmlns:a16="http://schemas.microsoft.com/office/drawing/2014/main" id="{F2C761FA-DB69-4F0C-8052-3C8466E49E08}"/>
              </a:ext>
            </a:extLst>
          </p:cNvPr>
          <p:cNvCxnSpPr>
            <a:cxnSpLocks/>
          </p:cNvCxnSpPr>
          <p:nvPr/>
        </p:nvCxnSpPr>
        <p:spPr>
          <a:xfrm>
            <a:off x="5573920" y="4147823"/>
            <a:ext cx="30998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5" name="直線コネクタ 84">
            <a:extLst>
              <a:ext uri="{FF2B5EF4-FFF2-40B4-BE49-F238E27FC236}">
                <a16:creationId xmlns:a16="http://schemas.microsoft.com/office/drawing/2014/main" id="{3908264A-45BB-4F3D-A53D-64D025435F04}"/>
              </a:ext>
            </a:extLst>
          </p:cNvPr>
          <p:cNvCxnSpPr/>
          <p:nvPr/>
        </p:nvCxnSpPr>
        <p:spPr>
          <a:xfrm>
            <a:off x="5573920" y="3675220"/>
            <a:ext cx="9413" cy="472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コネクタ 86">
            <a:extLst>
              <a:ext uri="{FF2B5EF4-FFF2-40B4-BE49-F238E27FC236}">
                <a16:creationId xmlns:a16="http://schemas.microsoft.com/office/drawing/2014/main" id="{9DA988CA-C09B-42FC-9D12-19C42951BF64}"/>
              </a:ext>
            </a:extLst>
          </p:cNvPr>
          <p:cNvCxnSpPr>
            <a:stCxn id="16" idx="3"/>
          </p:cNvCxnSpPr>
          <p:nvPr/>
        </p:nvCxnSpPr>
        <p:spPr>
          <a:xfrm flipV="1">
            <a:off x="5036660" y="3829108"/>
            <a:ext cx="537260" cy="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8" name="直線コネクタ 87">
            <a:extLst>
              <a:ext uri="{FF2B5EF4-FFF2-40B4-BE49-F238E27FC236}">
                <a16:creationId xmlns:a16="http://schemas.microsoft.com/office/drawing/2014/main" id="{55ECD4E7-3DB6-4263-B45D-9CD859585FAC}"/>
              </a:ext>
            </a:extLst>
          </p:cNvPr>
          <p:cNvCxnSpPr>
            <a:cxnSpLocks/>
          </p:cNvCxnSpPr>
          <p:nvPr/>
        </p:nvCxnSpPr>
        <p:spPr>
          <a:xfrm>
            <a:off x="5598251" y="4433510"/>
            <a:ext cx="19022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9" name="直線コネクタ 88">
            <a:extLst>
              <a:ext uri="{FF2B5EF4-FFF2-40B4-BE49-F238E27FC236}">
                <a16:creationId xmlns:a16="http://schemas.microsoft.com/office/drawing/2014/main" id="{86E669C3-F0AC-411F-B86F-CCE83DCCE2B9}"/>
              </a:ext>
            </a:extLst>
          </p:cNvPr>
          <p:cNvCxnSpPr/>
          <p:nvPr/>
        </p:nvCxnSpPr>
        <p:spPr>
          <a:xfrm>
            <a:off x="5616831" y="4689214"/>
            <a:ext cx="1905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3" name="直線コネクタ 92">
            <a:extLst>
              <a:ext uri="{FF2B5EF4-FFF2-40B4-BE49-F238E27FC236}">
                <a16:creationId xmlns:a16="http://schemas.microsoft.com/office/drawing/2014/main" id="{7E36EC4C-3125-498F-9D2C-9B2B5C57413A}"/>
              </a:ext>
            </a:extLst>
          </p:cNvPr>
          <p:cNvCxnSpPr/>
          <p:nvPr/>
        </p:nvCxnSpPr>
        <p:spPr>
          <a:xfrm>
            <a:off x="5598251" y="4433510"/>
            <a:ext cx="0" cy="25570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44497797-D218-4128-9153-79F159C54022}"/>
              </a:ext>
            </a:extLst>
          </p:cNvPr>
          <p:cNvCxnSpPr>
            <a:cxnSpLocks/>
            <a:stCxn id="18" idx="3"/>
          </p:cNvCxnSpPr>
          <p:nvPr/>
        </p:nvCxnSpPr>
        <p:spPr>
          <a:xfrm flipV="1">
            <a:off x="5036660" y="4535325"/>
            <a:ext cx="554739" cy="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07A04A99-8E84-4BFB-ACA8-880C4F6F50E0}"/>
              </a:ext>
            </a:extLst>
          </p:cNvPr>
          <p:cNvCxnSpPr/>
          <p:nvPr/>
        </p:nvCxnSpPr>
        <p:spPr>
          <a:xfrm>
            <a:off x="5666027" y="4995587"/>
            <a:ext cx="219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1" name="直線コネクタ 100">
            <a:extLst>
              <a:ext uri="{FF2B5EF4-FFF2-40B4-BE49-F238E27FC236}">
                <a16:creationId xmlns:a16="http://schemas.microsoft.com/office/drawing/2014/main" id="{DC0A2297-C139-40C6-B179-F80EDBD5C601}"/>
              </a:ext>
            </a:extLst>
          </p:cNvPr>
          <p:cNvCxnSpPr>
            <a:cxnSpLocks/>
          </p:cNvCxnSpPr>
          <p:nvPr/>
        </p:nvCxnSpPr>
        <p:spPr>
          <a:xfrm>
            <a:off x="5673981" y="5217467"/>
            <a:ext cx="219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3" name="直線コネクタ 102">
            <a:extLst>
              <a:ext uri="{FF2B5EF4-FFF2-40B4-BE49-F238E27FC236}">
                <a16:creationId xmlns:a16="http://schemas.microsoft.com/office/drawing/2014/main" id="{DD84B56A-8E9F-462B-9B0F-D4180E79C9A4}"/>
              </a:ext>
            </a:extLst>
          </p:cNvPr>
          <p:cNvCxnSpPr>
            <a:cxnSpLocks/>
          </p:cNvCxnSpPr>
          <p:nvPr/>
        </p:nvCxnSpPr>
        <p:spPr>
          <a:xfrm>
            <a:off x="5673981" y="5371356"/>
            <a:ext cx="21907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5" name="直線コネクタ 104">
            <a:extLst>
              <a:ext uri="{FF2B5EF4-FFF2-40B4-BE49-F238E27FC236}">
                <a16:creationId xmlns:a16="http://schemas.microsoft.com/office/drawing/2014/main" id="{952684B0-205A-4649-9A8A-07C58BE11535}"/>
              </a:ext>
            </a:extLst>
          </p:cNvPr>
          <p:cNvCxnSpPr>
            <a:cxnSpLocks/>
          </p:cNvCxnSpPr>
          <p:nvPr/>
        </p:nvCxnSpPr>
        <p:spPr>
          <a:xfrm>
            <a:off x="5666027" y="4995587"/>
            <a:ext cx="0" cy="37576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9" name="直線コネクタ 108">
            <a:extLst>
              <a:ext uri="{FF2B5EF4-FFF2-40B4-BE49-F238E27FC236}">
                <a16:creationId xmlns:a16="http://schemas.microsoft.com/office/drawing/2014/main" id="{0F788406-8E4C-455F-AEC5-83726FFF9CDF}"/>
              </a:ext>
            </a:extLst>
          </p:cNvPr>
          <p:cNvCxnSpPr>
            <a:cxnSpLocks/>
            <a:stCxn id="21" idx="3"/>
          </p:cNvCxnSpPr>
          <p:nvPr/>
        </p:nvCxnSpPr>
        <p:spPr>
          <a:xfrm flipV="1">
            <a:off x="5216196" y="5215516"/>
            <a:ext cx="367137" cy="195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18" name="直線コネクタ 117">
            <a:extLst>
              <a:ext uri="{FF2B5EF4-FFF2-40B4-BE49-F238E27FC236}">
                <a16:creationId xmlns:a16="http://schemas.microsoft.com/office/drawing/2014/main" id="{E8D8AFB5-9F0F-4A49-A2C3-051D8D8564AF}"/>
              </a:ext>
            </a:extLst>
          </p:cNvPr>
          <p:cNvCxnSpPr/>
          <p:nvPr/>
        </p:nvCxnSpPr>
        <p:spPr>
          <a:xfrm>
            <a:off x="3619500" y="436007"/>
            <a:ext cx="0" cy="214092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5122CD1-8C9F-49C2-AB70-43F3E865EF3F}"/>
              </a:ext>
            </a:extLst>
          </p:cNvPr>
          <p:cNvCxnSpPr/>
          <p:nvPr/>
        </p:nvCxnSpPr>
        <p:spPr>
          <a:xfrm>
            <a:off x="8113964" y="436007"/>
            <a:ext cx="0" cy="214092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ABA08315-EBEF-4576-B645-6062534BC43A}"/>
              </a:ext>
            </a:extLst>
          </p:cNvPr>
          <p:cNvCxnSpPr/>
          <p:nvPr/>
        </p:nvCxnSpPr>
        <p:spPr>
          <a:xfrm>
            <a:off x="3619500" y="423507"/>
            <a:ext cx="385641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BC9DA40-34E9-4750-9591-CB1FC13A6E91}"/>
              </a:ext>
            </a:extLst>
          </p:cNvPr>
          <p:cNvCxnSpPr>
            <a:endCxn id="14" idx="1"/>
          </p:cNvCxnSpPr>
          <p:nvPr/>
        </p:nvCxnSpPr>
        <p:spPr>
          <a:xfrm>
            <a:off x="3619500" y="2576935"/>
            <a:ext cx="513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A63ADB4D-9BE1-4F77-B894-B4AA0A31FC6D}"/>
              </a:ext>
            </a:extLst>
          </p:cNvPr>
          <p:cNvCxnSpPr>
            <a:endCxn id="14" idx="3"/>
          </p:cNvCxnSpPr>
          <p:nvPr/>
        </p:nvCxnSpPr>
        <p:spPr>
          <a:xfrm flipH="1">
            <a:off x="5573920" y="2576934"/>
            <a:ext cx="1893927" cy="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3C17095-0557-4618-9879-035D97C4100A}"/>
              </a:ext>
            </a:extLst>
          </p:cNvPr>
          <p:cNvCxnSpPr>
            <a:stCxn id="5" idx="3"/>
          </p:cNvCxnSpPr>
          <p:nvPr/>
        </p:nvCxnSpPr>
        <p:spPr>
          <a:xfrm flipV="1">
            <a:off x="3241169" y="1431428"/>
            <a:ext cx="378331" cy="39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9" name="正方形/長方形 128">
            <a:extLst>
              <a:ext uri="{FF2B5EF4-FFF2-40B4-BE49-F238E27FC236}">
                <a16:creationId xmlns:a16="http://schemas.microsoft.com/office/drawing/2014/main" id="{8D9DC0F4-5724-45D2-855D-96BEB5493AD5}"/>
              </a:ext>
            </a:extLst>
          </p:cNvPr>
          <p:cNvSpPr/>
          <p:nvPr/>
        </p:nvSpPr>
        <p:spPr>
          <a:xfrm>
            <a:off x="3619500" y="2828925"/>
            <a:ext cx="4333851" cy="269868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a:extLst>
              <a:ext uri="{FF2B5EF4-FFF2-40B4-BE49-F238E27FC236}">
                <a16:creationId xmlns:a16="http://schemas.microsoft.com/office/drawing/2014/main" id="{FC480089-CDC5-4D0A-A47F-CBEB1D7AE1EA}"/>
              </a:ext>
            </a:extLst>
          </p:cNvPr>
          <p:cNvCxnSpPr>
            <a:stCxn id="6" idx="3"/>
            <a:endCxn id="6" idx="3"/>
          </p:cNvCxnSpPr>
          <p:nvPr/>
        </p:nvCxnSpPr>
        <p:spPr>
          <a:xfrm>
            <a:off x="3420706" y="433723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BCADA4C7-A9BE-436D-B983-A822D962861F}"/>
              </a:ext>
            </a:extLst>
          </p:cNvPr>
          <p:cNvCxnSpPr>
            <a:cxnSpLocks/>
            <a:stCxn id="6" idx="3"/>
          </p:cNvCxnSpPr>
          <p:nvPr/>
        </p:nvCxnSpPr>
        <p:spPr>
          <a:xfrm flipV="1">
            <a:off x="3420706" y="4337236"/>
            <a:ext cx="198793" cy="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DB948027-1B36-4424-A533-26D5C1F65238}"/>
              </a:ext>
            </a:extLst>
          </p:cNvPr>
          <p:cNvSpPr/>
          <p:nvPr/>
        </p:nvSpPr>
        <p:spPr>
          <a:xfrm>
            <a:off x="5591399" y="5644574"/>
            <a:ext cx="2428651" cy="7702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a:extLst>
              <a:ext uri="{FF2B5EF4-FFF2-40B4-BE49-F238E27FC236}">
                <a16:creationId xmlns:a16="http://schemas.microsoft.com/office/drawing/2014/main" id="{86AFE824-C3AA-4BFE-9319-88F3AC0B2853}"/>
              </a:ext>
            </a:extLst>
          </p:cNvPr>
          <p:cNvCxnSpPr>
            <a:stCxn id="4" idx="3"/>
            <a:endCxn id="135" idx="1"/>
          </p:cNvCxnSpPr>
          <p:nvPr/>
        </p:nvCxnSpPr>
        <p:spPr>
          <a:xfrm>
            <a:off x="1838221" y="6013906"/>
            <a:ext cx="3753178" cy="15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0DDDBA5-8F07-488F-AD50-14C7799EB566}"/>
              </a:ext>
            </a:extLst>
          </p:cNvPr>
          <p:cNvCxnSpPr>
            <a:stCxn id="24" idx="3"/>
            <a:endCxn id="25" idx="1"/>
          </p:cNvCxnSpPr>
          <p:nvPr/>
        </p:nvCxnSpPr>
        <p:spPr>
          <a:xfrm>
            <a:off x="1479148" y="6537127"/>
            <a:ext cx="4413908" cy="3155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50" name="直線コネクタ 149">
            <a:extLst>
              <a:ext uri="{FF2B5EF4-FFF2-40B4-BE49-F238E27FC236}">
                <a16:creationId xmlns:a16="http://schemas.microsoft.com/office/drawing/2014/main" id="{C8E4EF0A-CD5C-4174-99DB-D6F8F1B9F4A8}"/>
              </a:ext>
            </a:extLst>
          </p:cNvPr>
          <p:cNvCxnSpPr>
            <a:cxnSpLocks/>
          </p:cNvCxnSpPr>
          <p:nvPr/>
        </p:nvCxnSpPr>
        <p:spPr>
          <a:xfrm>
            <a:off x="5443468" y="1443349"/>
            <a:ext cx="40510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53" name="テキスト ボックス 152">
            <a:extLst>
              <a:ext uri="{FF2B5EF4-FFF2-40B4-BE49-F238E27FC236}">
                <a16:creationId xmlns:a16="http://schemas.microsoft.com/office/drawing/2014/main" id="{862035B5-A1CD-4129-9FE9-0E91BDB0AA37}"/>
              </a:ext>
            </a:extLst>
          </p:cNvPr>
          <p:cNvSpPr txBox="1"/>
          <p:nvPr/>
        </p:nvSpPr>
        <p:spPr>
          <a:xfrm>
            <a:off x="8439397" y="6519245"/>
            <a:ext cx="3570208" cy="276999"/>
          </a:xfrm>
          <a:prstGeom prst="rect">
            <a:avLst/>
          </a:prstGeom>
          <a:noFill/>
        </p:spPr>
        <p:txBody>
          <a:bodyPr wrap="none" rtlCol="0">
            <a:spAutoFit/>
          </a:bodyPr>
          <a:lstStyle/>
          <a:p>
            <a:r>
              <a:rPr kumimoji="1" lang="ja-JP" altLang="en-US" sz="1200" dirty="0"/>
              <a:t>出典：日本経済新聞社「金融入門」より筆者加筆</a:t>
            </a:r>
          </a:p>
        </p:txBody>
      </p:sp>
      <p:sp>
        <p:nvSpPr>
          <p:cNvPr id="154" name="テキスト ボックス 153">
            <a:extLst>
              <a:ext uri="{FF2B5EF4-FFF2-40B4-BE49-F238E27FC236}">
                <a16:creationId xmlns:a16="http://schemas.microsoft.com/office/drawing/2014/main" id="{D037FBE0-0DF5-464B-883D-00ECABA83BE1}"/>
              </a:ext>
            </a:extLst>
          </p:cNvPr>
          <p:cNvSpPr txBox="1"/>
          <p:nvPr/>
        </p:nvSpPr>
        <p:spPr>
          <a:xfrm>
            <a:off x="8114674" y="1340082"/>
            <a:ext cx="1261884" cy="307777"/>
          </a:xfrm>
          <a:prstGeom prst="rect">
            <a:avLst/>
          </a:prstGeom>
          <a:noFill/>
        </p:spPr>
        <p:txBody>
          <a:bodyPr wrap="none" rtlCol="0">
            <a:spAutoFit/>
          </a:bodyPr>
          <a:lstStyle/>
          <a:p>
            <a:r>
              <a:rPr kumimoji="1" lang="ja-JP" altLang="en-US" sz="1400" dirty="0"/>
              <a:t>（中央機関）</a:t>
            </a:r>
          </a:p>
        </p:txBody>
      </p:sp>
      <p:cxnSp>
        <p:nvCxnSpPr>
          <p:cNvPr id="156" name="直線コネクタ 155">
            <a:extLst>
              <a:ext uri="{FF2B5EF4-FFF2-40B4-BE49-F238E27FC236}">
                <a16:creationId xmlns:a16="http://schemas.microsoft.com/office/drawing/2014/main" id="{0C72FC3A-E135-43B2-A459-AAB8824E18FC}"/>
              </a:ext>
            </a:extLst>
          </p:cNvPr>
          <p:cNvCxnSpPr/>
          <p:nvPr/>
        </p:nvCxnSpPr>
        <p:spPr>
          <a:xfrm>
            <a:off x="6657368" y="1782201"/>
            <a:ext cx="1457306" cy="0"/>
          </a:xfrm>
          <a:prstGeom prst="line">
            <a:avLst/>
          </a:prstGeom>
          <a:ln>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157" name="テキスト ボックス 156">
            <a:extLst>
              <a:ext uri="{FF2B5EF4-FFF2-40B4-BE49-F238E27FC236}">
                <a16:creationId xmlns:a16="http://schemas.microsoft.com/office/drawing/2014/main" id="{EDB11FCA-704B-49BC-87E3-33DF44662BD3}"/>
              </a:ext>
            </a:extLst>
          </p:cNvPr>
          <p:cNvSpPr txBox="1"/>
          <p:nvPr/>
        </p:nvSpPr>
        <p:spPr>
          <a:xfrm>
            <a:off x="8154684" y="1648885"/>
            <a:ext cx="1261884" cy="307777"/>
          </a:xfrm>
          <a:prstGeom prst="rect">
            <a:avLst/>
          </a:prstGeom>
          <a:noFill/>
        </p:spPr>
        <p:txBody>
          <a:bodyPr wrap="none" rtlCol="0">
            <a:spAutoFit/>
          </a:bodyPr>
          <a:lstStyle/>
          <a:p>
            <a:r>
              <a:rPr kumimoji="1" lang="ja-JP" altLang="en-US" sz="1400" dirty="0"/>
              <a:t>信金中央金庫</a:t>
            </a:r>
          </a:p>
        </p:txBody>
      </p:sp>
      <p:cxnSp>
        <p:nvCxnSpPr>
          <p:cNvPr id="158" name="直線コネクタ 157">
            <a:extLst>
              <a:ext uri="{FF2B5EF4-FFF2-40B4-BE49-F238E27FC236}">
                <a16:creationId xmlns:a16="http://schemas.microsoft.com/office/drawing/2014/main" id="{9628AF23-2FD2-4440-9F64-80E02E9235F5}"/>
              </a:ext>
            </a:extLst>
          </p:cNvPr>
          <p:cNvCxnSpPr/>
          <p:nvPr/>
        </p:nvCxnSpPr>
        <p:spPr>
          <a:xfrm>
            <a:off x="6647109" y="2013318"/>
            <a:ext cx="1457306" cy="0"/>
          </a:xfrm>
          <a:prstGeom prst="line">
            <a:avLst/>
          </a:prstGeom>
          <a:ln>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159" name="テキスト ボックス 158">
            <a:extLst>
              <a:ext uri="{FF2B5EF4-FFF2-40B4-BE49-F238E27FC236}">
                <a16:creationId xmlns:a16="http://schemas.microsoft.com/office/drawing/2014/main" id="{82BCB8D6-15A8-4BF9-823B-9FF0B9C347E2}"/>
              </a:ext>
            </a:extLst>
          </p:cNvPr>
          <p:cNvSpPr txBox="1"/>
          <p:nvPr/>
        </p:nvSpPr>
        <p:spPr>
          <a:xfrm>
            <a:off x="8124879" y="1923590"/>
            <a:ext cx="2209743" cy="307777"/>
          </a:xfrm>
          <a:prstGeom prst="rect">
            <a:avLst/>
          </a:prstGeom>
          <a:noFill/>
        </p:spPr>
        <p:txBody>
          <a:bodyPr wrap="square" rtlCol="0">
            <a:spAutoFit/>
          </a:bodyPr>
          <a:lstStyle/>
          <a:p>
            <a:r>
              <a:rPr kumimoji="1" lang="ja-JP" altLang="en-US" sz="1400" dirty="0"/>
              <a:t>全国信用協同組合連合会</a:t>
            </a:r>
          </a:p>
        </p:txBody>
      </p:sp>
      <p:cxnSp>
        <p:nvCxnSpPr>
          <p:cNvPr id="161" name="直線コネクタ 160">
            <a:extLst>
              <a:ext uri="{FF2B5EF4-FFF2-40B4-BE49-F238E27FC236}">
                <a16:creationId xmlns:a16="http://schemas.microsoft.com/office/drawing/2014/main" id="{8EDDE8D4-3E82-465B-AC54-E52FA66BDA45}"/>
              </a:ext>
            </a:extLst>
          </p:cNvPr>
          <p:cNvCxnSpPr/>
          <p:nvPr/>
        </p:nvCxnSpPr>
        <p:spPr>
          <a:xfrm>
            <a:off x="7543800" y="2231367"/>
            <a:ext cx="581079" cy="0"/>
          </a:xfrm>
          <a:prstGeom prst="line">
            <a:avLst/>
          </a:prstGeom>
          <a:ln>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162" name="テキスト ボックス 161">
            <a:extLst>
              <a:ext uri="{FF2B5EF4-FFF2-40B4-BE49-F238E27FC236}">
                <a16:creationId xmlns:a16="http://schemas.microsoft.com/office/drawing/2014/main" id="{EC2A5BAC-9CB5-46EC-80ED-16FB0E0111FA}"/>
              </a:ext>
            </a:extLst>
          </p:cNvPr>
          <p:cNvSpPr txBox="1"/>
          <p:nvPr/>
        </p:nvSpPr>
        <p:spPr>
          <a:xfrm>
            <a:off x="8185837" y="2176045"/>
            <a:ext cx="1288395" cy="307777"/>
          </a:xfrm>
          <a:prstGeom prst="rect">
            <a:avLst/>
          </a:prstGeom>
          <a:noFill/>
        </p:spPr>
        <p:txBody>
          <a:bodyPr wrap="square" rtlCol="0">
            <a:spAutoFit/>
          </a:bodyPr>
          <a:lstStyle/>
          <a:p>
            <a:r>
              <a:rPr kumimoji="1" lang="ja-JP" altLang="en-US" sz="1400"/>
              <a:t>農林中央金庫</a:t>
            </a:r>
          </a:p>
        </p:txBody>
      </p:sp>
      <p:cxnSp>
        <p:nvCxnSpPr>
          <p:cNvPr id="29" name="直線コネクタ 28">
            <a:extLst>
              <a:ext uri="{FF2B5EF4-FFF2-40B4-BE49-F238E27FC236}">
                <a16:creationId xmlns:a16="http://schemas.microsoft.com/office/drawing/2014/main" id="{9C3CB2F5-948B-E9E7-AC17-31571DD6AB3F}"/>
              </a:ext>
            </a:extLst>
          </p:cNvPr>
          <p:cNvCxnSpPr>
            <a:cxnSpLocks/>
          </p:cNvCxnSpPr>
          <p:nvPr/>
        </p:nvCxnSpPr>
        <p:spPr>
          <a:xfrm>
            <a:off x="7375762" y="423507"/>
            <a:ext cx="778922" cy="125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D524C4D-8350-F46D-79C8-725E05EBDAF8}"/>
              </a:ext>
            </a:extLst>
          </p:cNvPr>
          <p:cNvCxnSpPr>
            <a:cxnSpLocks/>
          </p:cNvCxnSpPr>
          <p:nvPr/>
        </p:nvCxnSpPr>
        <p:spPr>
          <a:xfrm>
            <a:off x="7467847" y="2576934"/>
            <a:ext cx="63388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24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70B357E-98FD-448A-BB5A-AE9211B6E7CC}"/>
              </a:ext>
            </a:extLst>
          </p:cNvPr>
          <p:cNvSpPr txBox="1"/>
          <p:nvPr/>
        </p:nvSpPr>
        <p:spPr>
          <a:xfrm>
            <a:off x="104775" y="0"/>
            <a:ext cx="2438400" cy="769441"/>
          </a:xfrm>
          <a:prstGeom prst="rect">
            <a:avLst/>
          </a:prstGeom>
          <a:noFill/>
        </p:spPr>
        <p:txBody>
          <a:bodyPr wrap="square" rtlCol="0">
            <a:spAutoFit/>
          </a:bodyPr>
          <a:lstStyle/>
          <a:p>
            <a:r>
              <a:rPr kumimoji="1" lang="en-US" altLang="ja-JP" sz="2400" dirty="0"/>
              <a:t>Ⅲ</a:t>
            </a:r>
            <a:r>
              <a:rPr kumimoji="1" lang="ja-JP" altLang="en-US" sz="2400" dirty="0"/>
              <a:t>金融政策</a:t>
            </a:r>
            <a:endParaRPr kumimoji="1" lang="en-US" altLang="ja-JP" sz="2400" dirty="0"/>
          </a:p>
          <a:p>
            <a:endParaRPr kumimoji="1" lang="ja-JP" altLang="en-US" sz="2000" dirty="0"/>
          </a:p>
        </p:txBody>
      </p:sp>
      <p:sp>
        <p:nvSpPr>
          <p:cNvPr id="3" name="テキスト ボックス 2">
            <a:extLst>
              <a:ext uri="{FF2B5EF4-FFF2-40B4-BE49-F238E27FC236}">
                <a16:creationId xmlns:a16="http://schemas.microsoft.com/office/drawing/2014/main" id="{96D437E8-E1E6-4581-BB03-B55316A0FBEF}"/>
              </a:ext>
            </a:extLst>
          </p:cNvPr>
          <p:cNvSpPr txBox="1"/>
          <p:nvPr/>
        </p:nvSpPr>
        <p:spPr>
          <a:xfrm>
            <a:off x="238125" y="384720"/>
            <a:ext cx="10110460" cy="646331"/>
          </a:xfrm>
          <a:prstGeom prst="rect">
            <a:avLst/>
          </a:prstGeom>
          <a:noFill/>
        </p:spPr>
        <p:txBody>
          <a:bodyPr wrap="none" rtlCol="0">
            <a:spAutoFit/>
          </a:bodyPr>
          <a:lstStyle/>
          <a:p>
            <a:r>
              <a:rPr kumimoji="1" lang="en-US" altLang="ja-JP" dirty="0"/>
              <a:t>1.</a:t>
            </a:r>
            <a:r>
              <a:rPr kumimoji="1" lang="ja-JP" altLang="en-US" dirty="0"/>
              <a:t>金融政策とは</a:t>
            </a:r>
            <a:endParaRPr kumimoji="1" lang="en-US" altLang="ja-JP" dirty="0"/>
          </a:p>
          <a:p>
            <a:r>
              <a:rPr kumimoji="1" lang="ja-JP" altLang="en-US" dirty="0"/>
              <a:t>　</a:t>
            </a:r>
            <a:r>
              <a:rPr kumimoji="1" lang="ja-JP" altLang="en-US" dirty="0">
                <a:solidFill>
                  <a:srgbClr val="FF0000"/>
                </a:solidFill>
              </a:rPr>
              <a:t>中央銀行</a:t>
            </a:r>
            <a:r>
              <a:rPr kumimoji="1" lang="ja-JP" altLang="en-US" dirty="0"/>
              <a:t>が</a:t>
            </a:r>
            <a:r>
              <a:rPr kumimoji="1" lang="ja-JP" altLang="en-US" dirty="0">
                <a:solidFill>
                  <a:srgbClr val="FF0000"/>
                </a:solidFill>
              </a:rPr>
              <a:t>貨幣量（マネーストック）や金利を調整する</a:t>
            </a:r>
            <a:r>
              <a:rPr kumimoji="1" lang="ja-JP" altLang="en-US" dirty="0"/>
              <a:t>ことによって経済に影響を与えること</a:t>
            </a:r>
            <a:endParaRPr kumimoji="1" lang="en-US" altLang="ja-JP" dirty="0"/>
          </a:p>
        </p:txBody>
      </p:sp>
      <p:sp>
        <p:nvSpPr>
          <p:cNvPr id="4" name="矢印: 上下 3">
            <a:extLst>
              <a:ext uri="{FF2B5EF4-FFF2-40B4-BE49-F238E27FC236}">
                <a16:creationId xmlns:a16="http://schemas.microsoft.com/office/drawing/2014/main" id="{DABCCFCE-2C97-4FA7-9AAC-732D084ADBE5}"/>
              </a:ext>
            </a:extLst>
          </p:cNvPr>
          <p:cNvSpPr/>
          <p:nvPr/>
        </p:nvSpPr>
        <p:spPr>
          <a:xfrm>
            <a:off x="1276350" y="1031645"/>
            <a:ext cx="45719" cy="295275"/>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2D050"/>
              </a:solidFill>
            </a:endParaRPr>
          </a:p>
        </p:txBody>
      </p:sp>
      <p:sp>
        <p:nvSpPr>
          <p:cNvPr id="5" name="テキスト ボックス 4">
            <a:extLst>
              <a:ext uri="{FF2B5EF4-FFF2-40B4-BE49-F238E27FC236}">
                <a16:creationId xmlns:a16="http://schemas.microsoft.com/office/drawing/2014/main" id="{6DFE6C13-7C0C-4C95-900C-922A010E94C1}"/>
              </a:ext>
            </a:extLst>
          </p:cNvPr>
          <p:cNvSpPr txBox="1"/>
          <p:nvPr/>
        </p:nvSpPr>
        <p:spPr>
          <a:xfrm>
            <a:off x="466725" y="1373847"/>
            <a:ext cx="11495455" cy="369332"/>
          </a:xfrm>
          <a:prstGeom prst="rect">
            <a:avLst/>
          </a:prstGeom>
          <a:noFill/>
        </p:spPr>
        <p:txBody>
          <a:bodyPr wrap="none" rtlCol="0">
            <a:spAutoFit/>
          </a:bodyPr>
          <a:lstStyle/>
          <a:p>
            <a:r>
              <a:rPr kumimoji="1" lang="ja-JP" altLang="en-US" dirty="0"/>
              <a:t>財政政策：</a:t>
            </a:r>
            <a:r>
              <a:rPr kumimoji="1" lang="ja-JP" altLang="en-US" dirty="0">
                <a:solidFill>
                  <a:srgbClr val="FF0000"/>
                </a:solidFill>
              </a:rPr>
              <a:t>政府</a:t>
            </a:r>
            <a:r>
              <a:rPr kumimoji="1" lang="ja-JP" altLang="en-US" dirty="0"/>
              <a:t>が</a:t>
            </a:r>
            <a:r>
              <a:rPr kumimoji="1" lang="ja-JP" altLang="en-US" dirty="0">
                <a:solidFill>
                  <a:srgbClr val="FF0000"/>
                </a:solidFill>
              </a:rPr>
              <a:t>財政支出（公共事業の実施等）や税制（減税等）を調節する</a:t>
            </a:r>
            <a:r>
              <a:rPr kumimoji="1" lang="ja-JP" altLang="en-US" dirty="0"/>
              <a:t>ことで経済に影響を与えること</a:t>
            </a:r>
          </a:p>
        </p:txBody>
      </p:sp>
      <p:sp>
        <p:nvSpPr>
          <p:cNvPr id="6" name="テキスト ボックス 5">
            <a:extLst>
              <a:ext uri="{FF2B5EF4-FFF2-40B4-BE49-F238E27FC236}">
                <a16:creationId xmlns:a16="http://schemas.microsoft.com/office/drawing/2014/main" id="{1ECF9DCD-1FFE-4525-B80E-C353AD0BF416}"/>
              </a:ext>
            </a:extLst>
          </p:cNvPr>
          <p:cNvSpPr txBox="1"/>
          <p:nvPr/>
        </p:nvSpPr>
        <p:spPr>
          <a:xfrm>
            <a:off x="238123" y="1743179"/>
            <a:ext cx="11812907" cy="1200329"/>
          </a:xfrm>
          <a:prstGeom prst="rect">
            <a:avLst/>
          </a:prstGeom>
          <a:noFill/>
        </p:spPr>
        <p:txBody>
          <a:bodyPr wrap="square" rtlCol="0">
            <a:spAutoFit/>
          </a:bodyPr>
          <a:lstStyle/>
          <a:p>
            <a:r>
              <a:rPr kumimoji="1" lang="ja-JP" altLang="en-US" dirty="0"/>
              <a:t>２</a:t>
            </a:r>
            <a:r>
              <a:rPr kumimoji="1" lang="en-US" altLang="ja-JP" dirty="0"/>
              <a:t>.</a:t>
            </a:r>
            <a:r>
              <a:rPr kumimoji="1" lang="ja-JP" altLang="en-US" dirty="0"/>
              <a:t>マネーストックとは</a:t>
            </a:r>
            <a:endParaRPr kumimoji="1" lang="en-US" altLang="ja-JP" dirty="0"/>
          </a:p>
          <a:p>
            <a:r>
              <a:rPr kumimoji="1" lang="en-US" altLang="ja-JP" dirty="0"/>
              <a:t>(1)</a:t>
            </a:r>
            <a:r>
              <a:rPr kumimoji="1" lang="ja-JP" altLang="en-US" dirty="0"/>
              <a:t>定義</a:t>
            </a:r>
            <a:endParaRPr kumimoji="1" lang="en-US" altLang="ja-JP" dirty="0"/>
          </a:p>
          <a:p>
            <a:r>
              <a:rPr kumimoji="1" lang="ja-JP" altLang="en-US" dirty="0"/>
              <a:t>　「一般法人、個人、地方公共団体などの通貨保有主体が保有する現金通貨や預金通貨の残高」（日銀</a:t>
            </a:r>
            <a:r>
              <a:rPr kumimoji="1" lang="en-US" altLang="ja-JP" dirty="0"/>
              <a:t>HP</a:t>
            </a:r>
            <a:r>
              <a:rPr kumimoji="1" lang="ja-JP" altLang="en-US" dirty="0"/>
              <a:t>より）</a:t>
            </a:r>
            <a:endParaRPr kumimoji="1" lang="en-US" altLang="ja-JP" dirty="0"/>
          </a:p>
          <a:p>
            <a:r>
              <a:rPr kumimoji="1" lang="en-US" altLang="ja-JP" dirty="0"/>
              <a:t>(2)</a:t>
            </a:r>
            <a:r>
              <a:rPr kumimoji="1" lang="ja-JP" altLang="en-US" dirty="0"/>
              <a:t>４つの指標３</a:t>
            </a:r>
          </a:p>
        </p:txBody>
      </p:sp>
      <p:sp>
        <p:nvSpPr>
          <p:cNvPr id="7" name="テキスト ボックス 6">
            <a:extLst>
              <a:ext uri="{FF2B5EF4-FFF2-40B4-BE49-F238E27FC236}">
                <a16:creationId xmlns:a16="http://schemas.microsoft.com/office/drawing/2014/main" id="{81162430-05DE-48A9-A941-0025D36376B1}"/>
              </a:ext>
            </a:extLst>
          </p:cNvPr>
          <p:cNvSpPr txBox="1"/>
          <p:nvPr/>
        </p:nvSpPr>
        <p:spPr>
          <a:xfrm>
            <a:off x="857250" y="2943508"/>
            <a:ext cx="10200228" cy="1200329"/>
          </a:xfrm>
          <a:prstGeom prst="rect">
            <a:avLst/>
          </a:prstGeom>
          <a:noFill/>
        </p:spPr>
        <p:txBody>
          <a:bodyPr wrap="none" rtlCol="0">
            <a:spAutoFit/>
          </a:bodyPr>
          <a:lstStyle/>
          <a:p>
            <a:r>
              <a:rPr kumimoji="1" lang="en-US" altLang="ja-JP" dirty="0"/>
              <a:t>M1</a:t>
            </a:r>
            <a:r>
              <a:rPr kumimoji="1" lang="ja-JP" altLang="en-US" dirty="0"/>
              <a:t>　＝現金通貨（日本銀行券、補助硬貨）＋預金通貨（普通預金、当座預金等の要求払預金）</a:t>
            </a:r>
            <a:endParaRPr kumimoji="1" lang="en-US" altLang="ja-JP" dirty="0"/>
          </a:p>
          <a:p>
            <a:r>
              <a:rPr kumimoji="1" lang="en-US" altLang="ja-JP" dirty="0"/>
              <a:t>M3</a:t>
            </a:r>
            <a:r>
              <a:rPr kumimoji="1" lang="ja-JP" altLang="en-US" dirty="0"/>
              <a:t>   ＝</a:t>
            </a:r>
            <a:r>
              <a:rPr kumimoji="1" lang="en-US" altLang="ja-JP" dirty="0"/>
              <a:t>M1</a:t>
            </a:r>
            <a:r>
              <a:rPr kumimoji="1" lang="ja-JP" altLang="en-US" dirty="0"/>
              <a:t>　＋準通貨（定期預金、外貨預金等）＋</a:t>
            </a:r>
            <a:r>
              <a:rPr kumimoji="1" lang="en-US" altLang="ja-JP" dirty="0"/>
              <a:t>CD</a:t>
            </a:r>
            <a:r>
              <a:rPr kumimoji="1" lang="ja-JP" altLang="en-US" dirty="0"/>
              <a:t>（譲渡性預金）</a:t>
            </a:r>
            <a:endParaRPr kumimoji="1" lang="en-US" altLang="ja-JP" dirty="0"/>
          </a:p>
          <a:p>
            <a:r>
              <a:rPr kumimoji="1" lang="en-US" altLang="ja-JP" dirty="0"/>
              <a:t>M2</a:t>
            </a:r>
            <a:r>
              <a:rPr kumimoji="1" lang="ja-JP" altLang="en-US" dirty="0"/>
              <a:t>　＝</a:t>
            </a:r>
            <a:r>
              <a:rPr kumimoji="1" lang="en-US" altLang="ja-JP" dirty="0"/>
              <a:t>M3</a:t>
            </a:r>
            <a:r>
              <a:rPr kumimoji="1" lang="ja-JP" altLang="en-US" dirty="0"/>
              <a:t>からゆうちょ銀行、農協、漁協、信用組合などの分を除いたもの</a:t>
            </a:r>
            <a:endParaRPr kumimoji="1" lang="en-US" altLang="ja-JP" dirty="0"/>
          </a:p>
          <a:p>
            <a:r>
              <a:rPr kumimoji="1" lang="ja-JP" altLang="en-US" dirty="0"/>
              <a:t>広義流動性＝</a:t>
            </a:r>
            <a:r>
              <a:rPr kumimoji="1" lang="en-US" altLang="ja-JP" dirty="0"/>
              <a:t>M3</a:t>
            </a:r>
            <a:r>
              <a:rPr kumimoji="1" lang="ja-JP" altLang="en-US" dirty="0"/>
              <a:t>＋金銭信託・投資信託＋金融債＋金融機関発行</a:t>
            </a:r>
            <a:r>
              <a:rPr kumimoji="1" lang="en-US" altLang="ja-JP" dirty="0"/>
              <a:t>CP</a:t>
            </a:r>
            <a:r>
              <a:rPr kumimoji="1" lang="ja-JP" altLang="en-US" dirty="0"/>
              <a:t>・普通社債＋国債＋外債</a:t>
            </a:r>
            <a:endParaRPr kumimoji="1" lang="en-US" altLang="ja-JP" dirty="0"/>
          </a:p>
        </p:txBody>
      </p:sp>
      <p:sp>
        <p:nvSpPr>
          <p:cNvPr id="14" name="テキスト ボックス 13">
            <a:extLst>
              <a:ext uri="{FF2B5EF4-FFF2-40B4-BE49-F238E27FC236}">
                <a16:creationId xmlns:a16="http://schemas.microsoft.com/office/drawing/2014/main" id="{130DCDF8-3D62-4693-84F7-E53F015C6C21}"/>
              </a:ext>
            </a:extLst>
          </p:cNvPr>
          <p:cNvSpPr txBox="1"/>
          <p:nvPr/>
        </p:nvSpPr>
        <p:spPr>
          <a:xfrm>
            <a:off x="295273" y="4151293"/>
            <a:ext cx="2932213" cy="369332"/>
          </a:xfrm>
          <a:prstGeom prst="rect">
            <a:avLst/>
          </a:prstGeom>
          <a:noFill/>
        </p:spPr>
        <p:txBody>
          <a:bodyPr wrap="none" rtlCol="0">
            <a:spAutoFit/>
          </a:bodyPr>
          <a:lstStyle/>
          <a:p>
            <a:r>
              <a:rPr kumimoji="1" lang="en-US" altLang="ja-JP" dirty="0"/>
              <a:t>(3)</a:t>
            </a:r>
            <a:r>
              <a:rPr kumimoji="1" lang="ja-JP" altLang="en-US" dirty="0"/>
              <a:t>残高　（</a:t>
            </a:r>
            <a:r>
              <a:rPr kumimoji="1" lang="en-US" altLang="ja-JP" dirty="0"/>
              <a:t>2023</a:t>
            </a:r>
            <a:r>
              <a:rPr kumimoji="1" lang="ja-JP" altLang="en-US" dirty="0"/>
              <a:t>年</a:t>
            </a:r>
            <a:r>
              <a:rPr kumimoji="1" lang="en-US" altLang="ja-JP" dirty="0"/>
              <a:t>5</a:t>
            </a:r>
            <a:r>
              <a:rPr kumimoji="1" lang="ja-JP" altLang="en-US" dirty="0"/>
              <a:t>月末）</a:t>
            </a:r>
          </a:p>
        </p:txBody>
      </p:sp>
      <p:graphicFrame>
        <p:nvGraphicFramePr>
          <p:cNvPr id="15" name="オブジェクト 14">
            <a:extLst>
              <a:ext uri="{FF2B5EF4-FFF2-40B4-BE49-F238E27FC236}">
                <a16:creationId xmlns:a16="http://schemas.microsoft.com/office/drawing/2014/main" id="{595C09F7-34D2-4522-B392-0F78820C7C2B}"/>
              </a:ext>
            </a:extLst>
          </p:cNvPr>
          <p:cNvGraphicFramePr>
            <a:graphicFrameLocks noChangeAspect="1"/>
          </p:cNvGraphicFramePr>
          <p:nvPr>
            <p:extLst>
              <p:ext uri="{D42A27DB-BD31-4B8C-83A1-F6EECF244321}">
                <p14:modId xmlns:p14="http://schemas.microsoft.com/office/powerpoint/2010/main" val="3492704188"/>
              </p:ext>
            </p:extLst>
          </p:nvPr>
        </p:nvGraphicFramePr>
        <p:xfrm>
          <a:off x="857250" y="4735577"/>
          <a:ext cx="7151964" cy="1217177"/>
        </p:xfrm>
        <a:graphic>
          <a:graphicData uri="http://schemas.openxmlformats.org/presentationml/2006/ole">
            <mc:AlternateContent xmlns:mc="http://schemas.openxmlformats.org/markup-compatibility/2006">
              <mc:Choice xmlns:v="urn:schemas-microsoft-com:vml" Requires="v">
                <p:oleObj name="Worksheet" r:id="rId2" imgW="5410249" imgH="920706" progId="Excel.Sheet.12">
                  <p:embed/>
                </p:oleObj>
              </mc:Choice>
              <mc:Fallback>
                <p:oleObj name="Worksheet" r:id="rId2" imgW="5410249" imgH="920706" progId="Excel.Sheet.12">
                  <p:embed/>
                  <p:pic>
                    <p:nvPicPr>
                      <p:cNvPr id="15" name="オブジェクト 14">
                        <a:extLst>
                          <a:ext uri="{FF2B5EF4-FFF2-40B4-BE49-F238E27FC236}">
                            <a16:creationId xmlns:a16="http://schemas.microsoft.com/office/drawing/2014/main" id="{595C09F7-34D2-4522-B392-0F78820C7C2B}"/>
                          </a:ext>
                        </a:extLst>
                      </p:cNvPr>
                      <p:cNvPicPr/>
                      <p:nvPr/>
                    </p:nvPicPr>
                    <p:blipFill>
                      <a:blip r:embed="rId3"/>
                      <a:stretch>
                        <a:fillRect/>
                      </a:stretch>
                    </p:blipFill>
                    <p:spPr>
                      <a:xfrm>
                        <a:off x="857250" y="4735577"/>
                        <a:ext cx="7151964" cy="1217177"/>
                      </a:xfrm>
                      <a:prstGeom prst="rect">
                        <a:avLst/>
                      </a:prstGeom>
                    </p:spPr>
                  </p:pic>
                </p:oleObj>
              </mc:Fallback>
            </mc:AlternateContent>
          </a:graphicData>
        </a:graphic>
      </p:graphicFrame>
      <p:sp>
        <p:nvSpPr>
          <p:cNvPr id="16" name="テキスト ボックス 15">
            <a:extLst>
              <a:ext uri="{FF2B5EF4-FFF2-40B4-BE49-F238E27FC236}">
                <a16:creationId xmlns:a16="http://schemas.microsoft.com/office/drawing/2014/main" id="{3061C844-849E-45B9-952E-4BEF8A341F61}"/>
              </a:ext>
            </a:extLst>
          </p:cNvPr>
          <p:cNvSpPr txBox="1"/>
          <p:nvPr/>
        </p:nvSpPr>
        <p:spPr>
          <a:xfrm>
            <a:off x="6747330" y="4419302"/>
            <a:ext cx="1261884" cy="276999"/>
          </a:xfrm>
          <a:prstGeom prst="rect">
            <a:avLst/>
          </a:prstGeom>
          <a:noFill/>
        </p:spPr>
        <p:txBody>
          <a:bodyPr wrap="none" rtlCol="0">
            <a:spAutoFit/>
          </a:bodyPr>
          <a:lstStyle/>
          <a:p>
            <a:r>
              <a:rPr kumimoji="1" lang="ja-JP" altLang="en-US" sz="1200" dirty="0"/>
              <a:t>（単位：兆円）</a:t>
            </a:r>
          </a:p>
        </p:txBody>
      </p:sp>
      <p:sp>
        <p:nvSpPr>
          <p:cNvPr id="17" name="テキスト ボックス 16">
            <a:extLst>
              <a:ext uri="{FF2B5EF4-FFF2-40B4-BE49-F238E27FC236}">
                <a16:creationId xmlns:a16="http://schemas.microsoft.com/office/drawing/2014/main" id="{4D84ACD6-C443-48F4-AB93-F71B652FC520}"/>
              </a:ext>
            </a:extLst>
          </p:cNvPr>
          <p:cNvSpPr txBox="1"/>
          <p:nvPr/>
        </p:nvSpPr>
        <p:spPr>
          <a:xfrm>
            <a:off x="5048250" y="6120543"/>
            <a:ext cx="4278735" cy="276999"/>
          </a:xfrm>
          <a:prstGeom prst="rect">
            <a:avLst/>
          </a:prstGeom>
          <a:noFill/>
        </p:spPr>
        <p:txBody>
          <a:bodyPr wrap="none" rtlCol="0">
            <a:spAutoFit/>
          </a:bodyPr>
          <a:lstStyle/>
          <a:p>
            <a:r>
              <a:rPr kumimoji="1" lang="ja-JP" altLang="en-US" sz="1200" dirty="0"/>
              <a:t>出典：日本銀行　「マネーストック速報　（</a:t>
            </a:r>
            <a:r>
              <a:rPr kumimoji="1" lang="en-US" altLang="ja-JP" sz="1200" dirty="0"/>
              <a:t>2023</a:t>
            </a:r>
            <a:r>
              <a:rPr kumimoji="1" lang="ja-JP" altLang="en-US" sz="1200" dirty="0"/>
              <a:t>年</a:t>
            </a:r>
            <a:r>
              <a:rPr kumimoji="1" lang="en-US" altLang="ja-JP" sz="1200" dirty="0"/>
              <a:t>6</a:t>
            </a:r>
            <a:r>
              <a:rPr kumimoji="1" lang="ja-JP" altLang="en-US" sz="1200" dirty="0"/>
              <a:t>月）」</a:t>
            </a:r>
          </a:p>
        </p:txBody>
      </p:sp>
      <p:sp>
        <p:nvSpPr>
          <p:cNvPr id="8" name="テキスト ボックス 7">
            <a:extLst>
              <a:ext uri="{FF2B5EF4-FFF2-40B4-BE49-F238E27FC236}">
                <a16:creationId xmlns:a16="http://schemas.microsoft.com/office/drawing/2014/main" id="{0F3442D1-9D7B-4AD1-A435-C56BDFE05D9B}"/>
              </a:ext>
            </a:extLst>
          </p:cNvPr>
          <p:cNvSpPr txBox="1"/>
          <p:nvPr/>
        </p:nvSpPr>
        <p:spPr>
          <a:xfrm>
            <a:off x="1843415" y="966802"/>
            <a:ext cx="10463121" cy="369332"/>
          </a:xfrm>
          <a:prstGeom prst="rect">
            <a:avLst/>
          </a:prstGeom>
          <a:noFill/>
        </p:spPr>
        <p:txBody>
          <a:bodyPr wrap="none" rtlCol="0">
            <a:spAutoFit/>
          </a:bodyPr>
          <a:lstStyle/>
          <a:p>
            <a:r>
              <a:rPr kumimoji="1" lang="ja-JP" altLang="en-US" dirty="0"/>
              <a:t>目的：日銀法第</a:t>
            </a:r>
            <a:r>
              <a:rPr kumimoji="1" lang="en-US" altLang="ja-JP" dirty="0"/>
              <a:t>2</a:t>
            </a:r>
            <a:r>
              <a:rPr kumimoji="1" lang="ja-JP" altLang="en-US" dirty="0"/>
              <a:t>条　「</a:t>
            </a:r>
            <a:r>
              <a:rPr kumimoji="1" lang="ja-JP" altLang="en-US" u="sng" dirty="0"/>
              <a:t>物価の安定</a:t>
            </a:r>
            <a:r>
              <a:rPr kumimoji="1" lang="ja-JP" altLang="en-US" dirty="0"/>
              <a:t>を図ることを通じて、</a:t>
            </a:r>
            <a:r>
              <a:rPr kumimoji="1" lang="ja-JP" altLang="en-US" u="sng" dirty="0"/>
              <a:t>国民経済の健全な発展</a:t>
            </a:r>
            <a:r>
              <a:rPr kumimoji="1" lang="ja-JP" altLang="en-US" dirty="0"/>
              <a:t>に資すること・・」</a:t>
            </a:r>
          </a:p>
        </p:txBody>
      </p:sp>
    </p:spTree>
    <p:extLst>
      <p:ext uri="{BB962C8B-B14F-4D97-AF65-F5344CB8AC3E}">
        <p14:creationId xmlns:p14="http://schemas.microsoft.com/office/powerpoint/2010/main" val="401250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6EFC2B12-27EA-4B00-AD1C-B31D64F034F6}"/>
              </a:ext>
            </a:extLst>
          </p:cNvPr>
          <p:cNvGraphicFramePr>
            <a:graphicFrameLocks noGrp="1"/>
          </p:cNvGraphicFramePr>
          <p:nvPr>
            <p:extLst>
              <p:ext uri="{D42A27DB-BD31-4B8C-83A1-F6EECF244321}">
                <p14:modId xmlns:p14="http://schemas.microsoft.com/office/powerpoint/2010/main" val="2511955063"/>
              </p:ext>
            </p:extLst>
          </p:nvPr>
        </p:nvGraphicFramePr>
        <p:xfrm>
          <a:off x="800100" y="880745"/>
          <a:ext cx="10667999" cy="4198225"/>
        </p:xfrm>
        <a:graphic>
          <a:graphicData uri="http://schemas.openxmlformats.org/drawingml/2006/table">
            <a:tbl>
              <a:tblPr firstRow="1" bandRow="1">
                <a:tableStyleId>{5C22544A-7EE6-4342-B048-85BDC9FD1C3A}</a:tableStyleId>
              </a:tblPr>
              <a:tblGrid>
                <a:gridCol w="1052763">
                  <a:extLst>
                    <a:ext uri="{9D8B030D-6E8A-4147-A177-3AD203B41FA5}">
                      <a16:colId xmlns:a16="http://schemas.microsoft.com/office/drawing/2014/main" val="4093920217"/>
                    </a:ext>
                  </a:extLst>
                </a:gridCol>
                <a:gridCol w="1852863">
                  <a:extLst>
                    <a:ext uri="{9D8B030D-6E8A-4147-A177-3AD203B41FA5}">
                      <a16:colId xmlns:a16="http://schemas.microsoft.com/office/drawing/2014/main" val="3673580086"/>
                    </a:ext>
                  </a:extLst>
                </a:gridCol>
                <a:gridCol w="2608847">
                  <a:extLst>
                    <a:ext uri="{9D8B030D-6E8A-4147-A177-3AD203B41FA5}">
                      <a16:colId xmlns:a16="http://schemas.microsoft.com/office/drawing/2014/main" val="2902387195"/>
                    </a:ext>
                  </a:extLst>
                </a:gridCol>
                <a:gridCol w="1072816">
                  <a:extLst>
                    <a:ext uri="{9D8B030D-6E8A-4147-A177-3AD203B41FA5}">
                      <a16:colId xmlns:a16="http://schemas.microsoft.com/office/drawing/2014/main" val="2856433667"/>
                    </a:ext>
                  </a:extLst>
                </a:gridCol>
                <a:gridCol w="1159024">
                  <a:extLst>
                    <a:ext uri="{9D8B030D-6E8A-4147-A177-3AD203B41FA5}">
                      <a16:colId xmlns:a16="http://schemas.microsoft.com/office/drawing/2014/main" val="2017083454"/>
                    </a:ext>
                  </a:extLst>
                </a:gridCol>
                <a:gridCol w="2921686">
                  <a:extLst>
                    <a:ext uri="{9D8B030D-6E8A-4147-A177-3AD203B41FA5}">
                      <a16:colId xmlns:a16="http://schemas.microsoft.com/office/drawing/2014/main" val="119050620"/>
                    </a:ext>
                  </a:extLst>
                </a:gridCol>
              </a:tblGrid>
              <a:tr h="862330">
                <a:tc>
                  <a:txBody>
                    <a:bodyPr/>
                    <a:lstStyle/>
                    <a:p>
                      <a:pPr algn="ctr"/>
                      <a:endParaRPr kumimoji="1" lang="ja-JP" altLang="en-US" sz="1400" dirty="0"/>
                    </a:p>
                  </a:txBody>
                  <a:tcPr anchor="ctr"/>
                </a:tc>
                <a:tc>
                  <a:txBody>
                    <a:bodyPr/>
                    <a:lstStyle/>
                    <a:p>
                      <a:pPr algn="ctr"/>
                      <a:r>
                        <a:rPr kumimoji="1" lang="ja-JP" altLang="en-US" sz="1400" dirty="0"/>
                        <a:t>時代の特徴</a:t>
                      </a:r>
                    </a:p>
                  </a:txBody>
                  <a:tcPr anchor="ctr"/>
                </a:tc>
                <a:tc>
                  <a:txBody>
                    <a:bodyPr/>
                    <a:lstStyle/>
                    <a:p>
                      <a:pPr algn="ctr"/>
                      <a:r>
                        <a:rPr kumimoji="1" lang="ja-JP" altLang="en-US" sz="1400" dirty="0"/>
                        <a:t>主な出来事</a:t>
                      </a:r>
                    </a:p>
                  </a:txBody>
                  <a:tcPr anchor="ctr"/>
                </a:tc>
                <a:tc>
                  <a:txBody>
                    <a:bodyPr/>
                    <a:lstStyle/>
                    <a:p>
                      <a:pPr algn="ctr"/>
                      <a:r>
                        <a:rPr kumimoji="1" lang="ja-JP" altLang="en-US" sz="1400" dirty="0"/>
                        <a:t>実質</a:t>
                      </a:r>
                      <a:endParaRPr kumimoji="1" lang="en-US" altLang="ja-JP" sz="1400" dirty="0"/>
                    </a:p>
                    <a:p>
                      <a:pPr algn="ctr"/>
                      <a:r>
                        <a:rPr kumimoji="1" lang="ja-JP" altLang="en-US" sz="1400" dirty="0"/>
                        <a:t>成長率</a:t>
                      </a:r>
                    </a:p>
                  </a:txBody>
                  <a:tcPr anchor="ctr"/>
                </a:tc>
                <a:tc>
                  <a:txBody>
                    <a:bodyPr/>
                    <a:lstStyle/>
                    <a:p>
                      <a:pPr algn="ctr"/>
                      <a:r>
                        <a:rPr kumimoji="1" lang="ja-JP" altLang="en-US" sz="1400" dirty="0"/>
                        <a:t>物価</a:t>
                      </a:r>
                      <a:endParaRPr kumimoji="1" lang="en-US" altLang="ja-JP" sz="1400" dirty="0"/>
                    </a:p>
                    <a:p>
                      <a:pPr algn="ctr"/>
                      <a:r>
                        <a:rPr kumimoji="1" lang="ja-JP" altLang="en-US" sz="1400" dirty="0"/>
                        <a:t>上昇率</a:t>
                      </a:r>
                    </a:p>
                  </a:txBody>
                  <a:tcPr anchor="ctr"/>
                </a:tc>
                <a:tc>
                  <a:txBody>
                    <a:bodyPr/>
                    <a:lstStyle/>
                    <a:p>
                      <a:pPr algn="ctr"/>
                      <a:r>
                        <a:rPr kumimoji="1" lang="ja-JP" altLang="en-US" sz="1400" dirty="0"/>
                        <a:t>金融政策の</a:t>
                      </a:r>
                      <a:endParaRPr kumimoji="1" lang="en-US" altLang="ja-JP" sz="1400" dirty="0"/>
                    </a:p>
                    <a:p>
                      <a:pPr algn="ctr"/>
                      <a:r>
                        <a:rPr kumimoji="1" lang="ja-JP" altLang="en-US" sz="1400" dirty="0"/>
                        <a:t>主要課題</a:t>
                      </a:r>
                    </a:p>
                  </a:txBody>
                  <a:tcPr anchor="ctr"/>
                </a:tc>
                <a:extLst>
                  <a:ext uri="{0D108BD9-81ED-4DB2-BD59-A6C34878D82A}">
                    <a16:rowId xmlns:a16="http://schemas.microsoft.com/office/drawing/2014/main" val="4013430136"/>
                  </a:ext>
                </a:extLst>
              </a:tr>
              <a:tr h="370655">
                <a:tc>
                  <a:txBody>
                    <a:bodyPr/>
                    <a:lstStyle/>
                    <a:p>
                      <a:pPr algn="ctr"/>
                      <a:r>
                        <a:rPr kumimoji="1" lang="en-US" altLang="ja-JP" sz="1400" dirty="0"/>
                        <a:t>1960-1972</a:t>
                      </a:r>
                      <a:endParaRPr kumimoji="1" lang="ja-JP" altLang="en-US" sz="1400" dirty="0"/>
                    </a:p>
                  </a:txBody>
                  <a:tcPr anchor="ctr"/>
                </a:tc>
                <a:tc>
                  <a:txBody>
                    <a:bodyPr/>
                    <a:lstStyle/>
                    <a:p>
                      <a:r>
                        <a:rPr kumimoji="1" lang="ja-JP" altLang="en-US" sz="1400" dirty="0"/>
                        <a:t>高度成長</a:t>
                      </a:r>
                    </a:p>
                  </a:txBody>
                  <a:tcPr anchor="ctr"/>
                </a:tc>
                <a:tc>
                  <a:txBody>
                    <a:bodyPr/>
                    <a:lstStyle/>
                    <a:p>
                      <a:r>
                        <a:rPr kumimoji="1" lang="ja-JP" altLang="en-US" sz="1400" dirty="0"/>
                        <a:t>資本自由化、</a:t>
                      </a:r>
                      <a:r>
                        <a:rPr kumimoji="1" lang="en-US" altLang="ja-JP" sz="1400" dirty="0"/>
                        <a:t>OECD</a:t>
                      </a:r>
                      <a:r>
                        <a:rPr kumimoji="1" lang="ja-JP" altLang="en-US" sz="1400" dirty="0"/>
                        <a:t>加盟</a:t>
                      </a:r>
                    </a:p>
                  </a:txBody>
                  <a:tcPr anchor="ctr"/>
                </a:tc>
                <a:tc>
                  <a:txBody>
                    <a:bodyPr/>
                    <a:lstStyle/>
                    <a:p>
                      <a:pPr algn="r"/>
                      <a:r>
                        <a:rPr kumimoji="1" lang="en-US" altLang="ja-JP" sz="1400" dirty="0"/>
                        <a:t>9.8%</a:t>
                      </a:r>
                      <a:endParaRPr kumimoji="1" lang="ja-JP" altLang="en-US" sz="1400" dirty="0"/>
                    </a:p>
                  </a:txBody>
                  <a:tcPr/>
                </a:tc>
                <a:tc>
                  <a:txBody>
                    <a:bodyPr/>
                    <a:lstStyle/>
                    <a:p>
                      <a:pPr algn="r"/>
                      <a:r>
                        <a:rPr kumimoji="1" lang="en-US" altLang="ja-JP" sz="1400" dirty="0"/>
                        <a:t>5.8%</a:t>
                      </a:r>
                      <a:endParaRPr kumimoji="1" lang="ja-JP" altLang="en-US" sz="1400" dirty="0"/>
                    </a:p>
                  </a:txBody>
                  <a:tcPr/>
                </a:tc>
                <a:tc>
                  <a:txBody>
                    <a:bodyPr/>
                    <a:lstStyle/>
                    <a:p>
                      <a:r>
                        <a:rPr kumimoji="1" lang="ja-JP" altLang="en-US" sz="1400" dirty="0"/>
                        <a:t>対外バランスの維持</a:t>
                      </a:r>
                    </a:p>
                  </a:txBody>
                  <a:tcPr anchor="ctr"/>
                </a:tc>
                <a:extLst>
                  <a:ext uri="{0D108BD9-81ED-4DB2-BD59-A6C34878D82A}">
                    <a16:rowId xmlns:a16="http://schemas.microsoft.com/office/drawing/2014/main" val="1908108566"/>
                  </a:ext>
                </a:extLst>
              </a:tr>
              <a:tr h="370655">
                <a:tc>
                  <a:txBody>
                    <a:bodyPr/>
                    <a:lstStyle/>
                    <a:p>
                      <a:pPr algn="ctr"/>
                      <a:r>
                        <a:rPr kumimoji="1" lang="en-US" altLang="ja-JP" sz="1400" dirty="0"/>
                        <a:t>1973-1975</a:t>
                      </a:r>
                      <a:endParaRPr kumimoji="1" lang="ja-JP" altLang="en-US" sz="1400" dirty="0"/>
                    </a:p>
                  </a:txBody>
                  <a:tcPr anchor="ctr"/>
                </a:tc>
                <a:tc>
                  <a:txBody>
                    <a:bodyPr/>
                    <a:lstStyle/>
                    <a:p>
                      <a:r>
                        <a:rPr kumimoji="1" lang="ja-JP" altLang="en-US" sz="1400" dirty="0"/>
                        <a:t>狂乱物価</a:t>
                      </a:r>
                    </a:p>
                  </a:txBody>
                  <a:tcPr anchor="ctr"/>
                </a:tc>
                <a:tc>
                  <a:txBody>
                    <a:bodyPr/>
                    <a:lstStyle/>
                    <a:p>
                      <a:r>
                        <a:rPr kumimoji="1" lang="ja-JP" altLang="en-US" sz="1400" dirty="0"/>
                        <a:t>第</a:t>
                      </a:r>
                      <a:r>
                        <a:rPr kumimoji="1" lang="en-US" altLang="ja-JP" sz="1400" dirty="0"/>
                        <a:t>1</a:t>
                      </a:r>
                      <a:r>
                        <a:rPr kumimoji="1" lang="ja-JP" altLang="en-US" sz="1400" dirty="0"/>
                        <a:t>次石油危機、変動相場制</a:t>
                      </a:r>
                    </a:p>
                  </a:txBody>
                  <a:tcPr anchor="ctr"/>
                </a:tc>
                <a:tc>
                  <a:txBody>
                    <a:bodyPr/>
                    <a:lstStyle/>
                    <a:p>
                      <a:pPr algn="r"/>
                      <a:r>
                        <a:rPr kumimoji="1" lang="en-US" altLang="ja-JP" sz="1400" dirty="0"/>
                        <a:t>3.3%</a:t>
                      </a:r>
                      <a:endParaRPr kumimoji="1" lang="ja-JP" altLang="en-US" sz="1400" dirty="0"/>
                    </a:p>
                  </a:txBody>
                  <a:tcPr/>
                </a:tc>
                <a:tc>
                  <a:txBody>
                    <a:bodyPr/>
                    <a:lstStyle/>
                    <a:p>
                      <a:pPr algn="r"/>
                      <a:r>
                        <a:rPr kumimoji="1" lang="en-US" altLang="ja-JP" sz="1400" dirty="0"/>
                        <a:t>13.5%</a:t>
                      </a:r>
                      <a:endParaRPr kumimoji="1" lang="ja-JP" altLang="en-US" sz="1400" dirty="0"/>
                    </a:p>
                  </a:txBody>
                  <a:tcPr/>
                </a:tc>
                <a:tc>
                  <a:txBody>
                    <a:bodyPr/>
                    <a:lstStyle/>
                    <a:p>
                      <a:r>
                        <a:rPr kumimoji="1" lang="ja-JP" altLang="en-US" sz="1400" dirty="0"/>
                        <a:t>物価安定</a:t>
                      </a:r>
                    </a:p>
                  </a:txBody>
                  <a:tcPr anchor="ctr"/>
                </a:tc>
                <a:extLst>
                  <a:ext uri="{0D108BD9-81ED-4DB2-BD59-A6C34878D82A}">
                    <a16:rowId xmlns:a16="http://schemas.microsoft.com/office/drawing/2014/main" val="4002567575"/>
                  </a:ext>
                </a:extLst>
              </a:tr>
              <a:tr h="370655">
                <a:tc>
                  <a:txBody>
                    <a:bodyPr/>
                    <a:lstStyle/>
                    <a:p>
                      <a:pPr algn="ctr"/>
                      <a:r>
                        <a:rPr kumimoji="1" lang="en-US" altLang="ja-JP" sz="1400" dirty="0"/>
                        <a:t>1976-1986</a:t>
                      </a:r>
                      <a:endParaRPr kumimoji="1" lang="ja-JP" altLang="en-US" sz="1400" dirty="0"/>
                    </a:p>
                  </a:txBody>
                  <a:tcPr anchor="ctr"/>
                </a:tc>
                <a:tc>
                  <a:txBody>
                    <a:bodyPr/>
                    <a:lstStyle/>
                    <a:p>
                      <a:r>
                        <a:rPr kumimoji="1" lang="ja-JP" altLang="en-US" sz="1400" dirty="0"/>
                        <a:t>安定成長</a:t>
                      </a:r>
                    </a:p>
                  </a:txBody>
                  <a:tcPr anchor="ctr"/>
                </a:tc>
                <a:tc>
                  <a:txBody>
                    <a:bodyPr/>
                    <a:lstStyle/>
                    <a:p>
                      <a:r>
                        <a:rPr kumimoji="1" lang="ja-JP" altLang="en-US" sz="1400" dirty="0"/>
                        <a:t>プラザ合意、日米貿易摩擦</a:t>
                      </a:r>
                    </a:p>
                  </a:txBody>
                  <a:tcPr anchor="ctr"/>
                </a:tc>
                <a:tc>
                  <a:txBody>
                    <a:bodyPr/>
                    <a:lstStyle/>
                    <a:p>
                      <a:pPr algn="r"/>
                      <a:r>
                        <a:rPr kumimoji="1" lang="en-US" altLang="ja-JP" sz="1400" dirty="0"/>
                        <a:t>3.8%</a:t>
                      </a:r>
                      <a:endParaRPr kumimoji="1" lang="ja-JP" altLang="en-US" sz="1400" dirty="0"/>
                    </a:p>
                  </a:txBody>
                  <a:tcPr/>
                </a:tc>
                <a:tc>
                  <a:txBody>
                    <a:bodyPr/>
                    <a:lstStyle/>
                    <a:p>
                      <a:pPr algn="r"/>
                      <a:r>
                        <a:rPr kumimoji="1" lang="en-US" altLang="ja-JP" sz="1400" dirty="0"/>
                        <a:t>3.8%</a:t>
                      </a:r>
                      <a:endParaRPr kumimoji="1" lang="ja-JP" altLang="en-US" sz="1400" dirty="0"/>
                    </a:p>
                  </a:txBody>
                  <a:tcPr/>
                </a:tc>
                <a:tc>
                  <a:txBody>
                    <a:bodyPr/>
                    <a:lstStyle/>
                    <a:p>
                      <a:r>
                        <a:rPr kumimoji="1" lang="ja-JP" altLang="en-US" sz="1400" dirty="0"/>
                        <a:t>円高不況、内需拡大</a:t>
                      </a:r>
                    </a:p>
                  </a:txBody>
                  <a:tcPr anchor="ctr"/>
                </a:tc>
                <a:extLst>
                  <a:ext uri="{0D108BD9-81ED-4DB2-BD59-A6C34878D82A}">
                    <a16:rowId xmlns:a16="http://schemas.microsoft.com/office/drawing/2014/main" val="299290283"/>
                  </a:ext>
                </a:extLst>
              </a:tr>
              <a:tr h="370655">
                <a:tc>
                  <a:txBody>
                    <a:bodyPr/>
                    <a:lstStyle/>
                    <a:p>
                      <a:pPr algn="ctr"/>
                      <a:r>
                        <a:rPr kumimoji="1" lang="en-US" altLang="ja-JP" sz="1400" dirty="0"/>
                        <a:t>1987-1991</a:t>
                      </a:r>
                      <a:endParaRPr kumimoji="1" lang="ja-JP" altLang="en-US" sz="1400" dirty="0"/>
                    </a:p>
                  </a:txBody>
                  <a:tcPr anchor="ctr"/>
                </a:tc>
                <a:tc>
                  <a:txBody>
                    <a:bodyPr/>
                    <a:lstStyle/>
                    <a:p>
                      <a:r>
                        <a:rPr kumimoji="1" lang="ja-JP" altLang="en-US" sz="1400" dirty="0"/>
                        <a:t>バブル経済</a:t>
                      </a:r>
                    </a:p>
                  </a:txBody>
                  <a:tcPr anchor="ctr"/>
                </a:tc>
                <a:tc>
                  <a:txBody>
                    <a:bodyPr/>
                    <a:lstStyle/>
                    <a:p>
                      <a:r>
                        <a:rPr kumimoji="1" lang="ja-JP" altLang="en-US" sz="1400" dirty="0"/>
                        <a:t>消費税導入、国鉄民営化</a:t>
                      </a:r>
                    </a:p>
                  </a:txBody>
                  <a:tcPr anchor="ctr"/>
                </a:tc>
                <a:tc>
                  <a:txBody>
                    <a:bodyPr/>
                    <a:lstStyle/>
                    <a:p>
                      <a:pPr algn="r"/>
                      <a:r>
                        <a:rPr kumimoji="1" lang="en-US" altLang="ja-JP" sz="1400" dirty="0"/>
                        <a:t>4.8%</a:t>
                      </a:r>
                      <a:endParaRPr kumimoji="1" lang="ja-JP" altLang="en-US" sz="1400" dirty="0"/>
                    </a:p>
                  </a:txBody>
                  <a:tcPr/>
                </a:tc>
                <a:tc>
                  <a:txBody>
                    <a:bodyPr/>
                    <a:lstStyle/>
                    <a:p>
                      <a:pPr algn="r"/>
                      <a:r>
                        <a:rPr kumimoji="1" lang="en-US" altLang="ja-JP" sz="1400" dirty="0"/>
                        <a:t>1.6%</a:t>
                      </a:r>
                      <a:endParaRPr kumimoji="1" lang="ja-JP" altLang="en-US" sz="1400" dirty="0"/>
                    </a:p>
                  </a:txBody>
                  <a:tcPr/>
                </a:tc>
                <a:tc>
                  <a:txBody>
                    <a:bodyPr/>
                    <a:lstStyle/>
                    <a:p>
                      <a:r>
                        <a:rPr kumimoji="1" lang="ja-JP" altLang="en-US" sz="1400" dirty="0"/>
                        <a:t>資産価格の抑制</a:t>
                      </a:r>
                    </a:p>
                  </a:txBody>
                  <a:tcPr anchor="ctr"/>
                </a:tc>
                <a:extLst>
                  <a:ext uri="{0D108BD9-81ED-4DB2-BD59-A6C34878D82A}">
                    <a16:rowId xmlns:a16="http://schemas.microsoft.com/office/drawing/2014/main" val="1285817800"/>
                  </a:ext>
                </a:extLst>
              </a:tr>
              <a:tr h="370655">
                <a:tc>
                  <a:txBody>
                    <a:bodyPr/>
                    <a:lstStyle/>
                    <a:p>
                      <a:pPr algn="ctr"/>
                      <a:r>
                        <a:rPr kumimoji="1" lang="en-US" altLang="ja-JP" sz="1400" dirty="0"/>
                        <a:t>1992-2002</a:t>
                      </a:r>
                      <a:endParaRPr kumimoji="1" lang="ja-JP" altLang="en-US" sz="1400" dirty="0"/>
                    </a:p>
                  </a:txBody>
                  <a:tcPr anchor="ctr"/>
                </a:tc>
                <a:tc>
                  <a:txBody>
                    <a:bodyPr/>
                    <a:lstStyle/>
                    <a:p>
                      <a:r>
                        <a:rPr kumimoji="1" lang="ja-JP" altLang="en-US" sz="1400" dirty="0"/>
                        <a:t>平成不況</a:t>
                      </a:r>
                    </a:p>
                  </a:txBody>
                  <a:tcPr anchor="ctr"/>
                </a:tc>
                <a:tc>
                  <a:txBody>
                    <a:bodyPr/>
                    <a:lstStyle/>
                    <a:p>
                      <a:r>
                        <a:rPr kumimoji="1" lang="ja-JP" altLang="en-US" sz="1400" dirty="0"/>
                        <a:t>山一ショック、公的資本注入</a:t>
                      </a:r>
                    </a:p>
                  </a:txBody>
                  <a:tcPr anchor="ctr"/>
                </a:tc>
                <a:tc>
                  <a:txBody>
                    <a:bodyPr/>
                    <a:lstStyle/>
                    <a:p>
                      <a:pPr algn="r"/>
                      <a:r>
                        <a:rPr kumimoji="1" lang="en-US" altLang="ja-JP" sz="1400" dirty="0"/>
                        <a:t>1.0%</a:t>
                      </a:r>
                      <a:endParaRPr kumimoji="1" lang="ja-JP" altLang="en-US" sz="1400" dirty="0"/>
                    </a:p>
                  </a:txBody>
                  <a:tcPr/>
                </a:tc>
                <a:tc>
                  <a:txBody>
                    <a:bodyPr/>
                    <a:lstStyle/>
                    <a:p>
                      <a:pPr algn="r"/>
                      <a:r>
                        <a:rPr kumimoji="1" lang="ja-JP" altLang="en-US" sz="1400" dirty="0"/>
                        <a:t>▲</a:t>
                      </a:r>
                      <a:r>
                        <a:rPr kumimoji="1" lang="en-US" altLang="ja-JP" sz="1400" dirty="0"/>
                        <a:t>0.3%</a:t>
                      </a:r>
                      <a:endParaRPr kumimoji="1" lang="ja-JP" altLang="en-US" sz="1400" dirty="0"/>
                    </a:p>
                  </a:txBody>
                  <a:tcPr/>
                </a:tc>
                <a:tc>
                  <a:txBody>
                    <a:bodyPr/>
                    <a:lstStyle/>
                    <a:p>
                      <a:r>
                        <a:rPr kumimoji="1" lang="ja-JP" altLang="en-US" sz="1400" dirty="0"/>
                        <a:t>金融システム危機への対応</a:t>
                      </a:r>
                    </a:p>
                  </a:txBody>
                  <a:tcPr anchor="ctr"/>
                </a:tc>
                <a:extLst>
                  <a:ext uri="{0D108BD9-81ED-4DB2-BD59-A6C34878D82A}">
                    <a16:rowId xmlns:a16="http://schemas.microsoft.com/office/drawing/2014/main" val="432416925"/>
                  </a:ext>
                </a:extLst>
              </a:tr>
              <a:tr h="370655">
                <a:tc>
                  <a:txBody>
                    <a:bodyPr/>
                    <a:lstStyle/>
                    <a:p>
                      <a:pPr algn="ctr"/>
                      <a:r>
                        <a:rPr kumimoji="1" lang="en-US" altLang="ja-JP" sz="1400" dirty="0"/>
                        <a:t>2003-2007</a:t>
                      </a:r>
                      <a:endParaRPr kumimoji="1" lang="ja-JP" altLang="en-US" sz="1400" dirty="0"/>
                    </a:p>
                  </a:txBody>
                  <a:tcPr anchor="ctr"/>
                </a:tc>
                <a:tc>
                  <a:txBody>
                    <a:bodyPr/>
                    <a:lstStyle/>
                    <a:p>
                      <a:r>
                        <a:rPr kumimoji="1" lang="ja-JP" altLang="en-US" sz="1400" dirty="0"/>
                        <a:t>実感なき景気回復</a:t>
                      </a:r>
                    </a:p>
                  </a:txBody>
                  <a:tcPr anchor="ctr"/>
                </a:tc>
                <a:tc>
                  <a:txBody>
                    <a:bodyPr/>
                    <a:lstStyle/>
                    <a:p>
                      <a:r>
                        <a:rPr kumimoji="1" lang="ja-JP" altLang="en-US" sz="1400" dirty="0"/>
                        <a:t>郵政民営化、政策金融改革</a:t>
                      </a:r>
                    </a:p>
                  </a:txBody>
                  <a:tcPr anchor="ctr"/>
                </a:tc>
                <a:tc>
                  <a:txBody>
                    <a:bodyPr/>
                    <a:lstStyle/>
                    <a:p>
                      <a:pPr algn="r"/>
                      <a:r>
                        <a:rPr kumimoji="1" lang="en-US" altLang="ja-JP" sz="1400" dirty="0"/>
                        <a:t>1.7%</a:t>
                      </a:r>
                      <a:endParaRPr kumimoji="1" lang="ja-JP" altLang="en-US" sz="1400" dirty="0"/>
                    </a:p>
                  </a:txBody>
                  <a:tcPr/>
                </a:tc>
                <a:tc>
                  <a:txBody>
                    <a:bodyPr/>
                    <a:lstStyle/>
                    <a:p>
                      <a:pPr algn="r"/>
                      <a:r>
                        <a:rPr kumimoji="1" lang="ja-JP" altLang="en-US" sz="1400" dirty="0"/>
                        <a:t>▲</a:t>
                      </a:r>
                      <a:r>
                        <a:rPr kumimoji="1" lang="en-US" altLang="ja-JP" sz="1400" dirty="0"/>
                        <a:t>1.1%</a:t>
                      </a:r>
                      <a:endParaRPr kumimoji="1" lang="ja-JP" altLang="en-US" sz="1400" dirty="0"/>
                    </a:p>
                  </a:txBody>
                  <a:tcPr/>
                </a:tc>
                <a:tc>
                  <a:txBody>
                    <a:bodyPr/>
                    <a:lstStyle/>
                    <a:p>
                      <a:r>
                        <a:rPr kumimoji="1" lang="ja-JP" altLang="en-US" sz="1400" dirty="0"/>
                        <a:t>デフレ脱却</a:t>
                      </a:r>
                    </a:p>
                  </a:txBody>
                  <a:tcPr anchor="ctr"/>
                </a:tc>
                <a:extLst>
                  <a:ext uri="{0D108BD9-81ED-4DB2-BD59-A6C34878D82A}">
                    <a16:rowId xmlns:a16="http://schemas.microsoft.com/office/drawing/2014/main" val="2399175980"/>
                  </a:ext>
                </a:extLst>
              </a:tr>
              <a:tr h="370655">
                <a:tc>
                  <a:txBody>
                    <a:bodyPr/>
                    <a:lstStyle/>
                    <a:p>
                      <a:pPr algn="ctr"/>
                      <a:r>
                        <a:rPr kumimoji="1" lang="en-US" altLang="ja-JP" sz="1400" dirty="0"/>
                        <a:t>2008-2012</a:t>
                      </a:r>
                      <a:endParaRPr kumimoji="1" lang="ja-JP" altLang="en-US" sz="1400" dirty="0"/>
                    </a:p>
                  </a:txBody>
                  <a:tcPr anchor="ctr"/>
                </a:tc>
                <a:tc>
                  <a:txBody>
                    <a:bodyPr/>
                    <a:lstStyle/>
                    <a:p>
                      <a:r>
                        <a:rPr kumimoji="1" lang="ja-JP" altLang="en-US" sz="1400" dirty="0"/>
                        <a:t>国際金融危機</a:t>
                      </a:r>
                    </a:p>
                  </a:txBody>
                  <a:tcPr anchor="ctr"/>
                </a:tc>
                <a:tc>
                  <a:txBody>
                    <a:bodyPr/>
                    <a:lstStyle/>
                    <a:p>
                      <a:r>
                        <a:rPr kumimoji="1" lang="ja-JP" altLang="en-US" sz="1400" dirty="0"/>
                        <a:t>リーマンショック</a:t>
                      </a:r>
                    </a:p>
                  </a:txBody>
                  <a:tcPr anchor="ctr"/>
                </a:tc>
                <a:tc>
                  <a:txBody>
                    <a:bodyPr/>
                    <a:lstStyle/>
                    <a:p>
                      <a:pPr algn="r"/>
                      <a:r>
                        <a:rPr kumimoji="1" lang="ja-JP" altLang="en-US" sz="1400" dirty="0"/>
                        <a:t>▲</a:t>
                      </a:r>
                      <a:r>
                        <a:rPr kumimoji="1" lang="en-US" altLang="ja-JP" sz="1400" dirty="0"/>
                        <a:t>0.2%</a:t>
                      </a:r>
                      <a:endParaRPr kumimoji="1" lang="ja-JP" altLang="en-US" sz="1400" dirty="0"/>
                    </a:p>
                  </a:txBody>
                  <a:tcPr/>
                </a:tc>
                <a:tc>
                  <a:txBody>
                    <a:bodyPr/>
                    <a:lstStyle/>
                    <a:p>
                      <a:pPr algn="r"/>
                      <a:r>
                        <a:rPr kumimoji="1" lang="ja-JP" altLang="en-US" sz="1400" dirty="0"/>
                        <a:t>▲</a:t>
                      </a:r>
                      <a:r>
                        <a:rPr kumimoji="1" lang="en-US" altLang="ja-JP" sz="1400" dirty="0"/>
                        <a:t>1.2%</a:t>
                      </a:r>
                      <a:endParaRPr kumimoji="1" lang="ja-JP" altLang="en-US" sz="1400" dirty="0"/>
                    </a:p>
                  </a:txBody>
                  <a:tcPr/>
                </a:tc>
                <a:tc>
                  <a:txBody>
                    <a:bodyPr/>
                    <a:lstStyle/>
                    <a:p>
                      <a:r>
                        <a:rPr kumimoji="1" lang="ja-JP" altLang="en-US" sz="1400" dirty="0"/>
                        <a:t>金融システム危機への対応</a:t>
                      </a:r>
                    </a:p>
                  </a:txBody>
                  <a:tcPr anchor="ctr"/>
                </a:tc>
                <a:extLst>
                  <a:ext uri="{0D108BD9-81ED-4DB2-BD59-A6C34878D82A}">
                    <a16:rowId xmlns:a16="http://schemas.microsoft.com/office/drawing/2014/main" val="3489954798"/>
                  </a:ext>
                </a:extLst>
              </a:tr>
              <a:tr h="370655">
                <a:tc>
                  <a:txBody>
                    <a:bodyPr/>
                    <a:lstStyle/>
                    <a:p>
                      <a:pPr algn="l"/>
                      <a:r>
                        <a:rPr kumimoji="1" lang="en-US" altLang="ja-JP" sz="1400" dirty="0"/>
                        <a:t>2013-2020</a:t>
                      </a:r>
                      <a:endParaRPr kumimoji="1" lang="ja-JP" altLang="en-US" sz="1400" dirty="0"/>
                    </a:p>
                  </a:txBody>
                  <a:tcPr anchor="ctr"/>
                </a:tc>
                <a:tc>
                  <a:txBody>
                    <a:bodyPr/>
                    <a:lstStyle/>
                    <a:p>
                      <a:r>
                        <a:rPr kumimoji="1" lang="ja-JP" altLang="en-US" sz="1400" dirty="0"/>
                        <a:t>アベノミクス</a:t>
                      </a:r>
                    </a:p>
                  </a:txBody>
                  <a:tcPr anchor="ctr"/>
                </a:tc>
                <a:tc>
                  <a:txBody>
                    <a:bodyPr/>
                    <a:lstStyle/>
                    <a:p>
                      <a:r>
                        <a:rPr kumimoji="1" lang="ja-JP" altLang="en-US" sz="1400" dirty="0"/>
                        <a:t>英の</a:t>
                      </a:r>
                      <a:r>
                        <a:rPr kumimoji="1" lang="en-US" altLang="ja-JP" sz="1400" dirty="0"/>
                        <a:t>EU</a:t>
                      </a:r>
                      <a:r>
                        <a:rPr kumimoji="1" lang="ja-JP" altLang="en-US" sz="1400" dirty="0"/>
                        <a:t>離脱、コロナ禍</a:t>
                      </a:r>
                    </a:p>
                  </a:txBody>
                  <a:tcPr anchor="ctr"/>
                </a:tc>
                <a:tc>
                  <a:txBody>
                    <a:bodyPr/>
                    <a:lstStyle/>
                    <a:p>
                      <a:pPr algn="r"/>
                      <a:r>
                        <a:rPr kumimoji="1" lang="en-US" altLang="ja-JP" sz="1400" dirty="0"/>
                        <a:t>0.3%</a:t>
                      </a:r>
                      <a:endParaRPr kumimoji="1" lang="ja-JP" altLang="en-US" sz="1400" dirty="0"/>
                    </a:p>
                  </a:txBody>
                  <a:tcPr/>
                </a:tc>
                <a:tc>
                  <a:txBody>
                    <a:bodyPr/>
                    <a:lstStyle/>
                    <a:p>
                      <a:pPr algn="r"/>
                      <a:r>
                        <a:rPr kumimoji="1" lang="en-US" altLang="ja-JP" sz="1400" dirty="0"/>
                        <a:t>0.8%</a:t>
                      </a:r>
                      <a:endParaRPr kumimoji="1" lang="ja-JP" altLang="en-US" sz="1400" dirty="0"/>
                    </a:p>
                  </a:txBody>
                  <a:tcPr/>
                </a:tc>
                <a:tc>
                  <a:txBody>
                    <a:bodyPr/>
                    <a:lstStyle/>
                    <a:p>
                      <a:r>
                        <a:rPr kumimoji="1" lang="ja-JP" altLang="en-US" sz="1400" dirty="0"/>
                        <a:t>デフレ脱却、異次元の金融緩和</a:t>
                      </a:r>
                      <a:endParaRPr kumimoji="1" lang="en-US" altLang="ja-JP" sz="1400" dirty="0"/>
                    </a:p>
                  </a:txBody>
                  <a:tcPr anchor="ctr"/>
                </a:tc>
                <a:extLst>
                  <a:ext uri="{0D108BD9-81ED-4DB2-BD59-A6C34878D82A}">
                    <a16:rowId xmlns:a16="http://schemas.microsoft.com/office/drawing/2014/main" val="443757577"/>
                  </a:ext>
                </a:extLst>
              </a:tr>
              <a:tr h="370655">
                <a:tc>
                  <a:txBody>
                    <a:bodyPr/>
                    <a:lstStyle/>
                    <a:p>
                      <a:pPr algn="l"/>
                      <a:r>
                        <a:rPr kumimoji="1" lang="en-US" altLang="ja-JP" sz="1400" dirty="0"/>
                        <a:t>2021</a:t>
                      </a:r>
                      <a:r>
                        <a:rPr kumimoji="1" lang="ja-JP" altLang="en-US" sz="1400" dirty="0"/>
                        <a:t>～</a:t>
                      </a:r>
                    </a:p>
                  </a:txBody>
                  <a:tcPr anchor="ctr"/>
                </a:tc>
                <a:tc>
                  <a:txBody>
                    <a:bodyPr/>
                    <a:lstStyle/>
                    <a:p>
                      <a:r>
                        <a:rPr kumimoji="1" lang="ja-JP" altLang="en-US" sz="1400" dirty="0"/>
                        <a:t>新しい資本主義</a:t>
                      </a:r>
                    </a:p>
                  </a:txBody>
                  <a:tcPr anchor="ctr"/>
                </a:tc>
                <a:tc>
                  <a:txBody>
                    <a:bodyPr/>
                    <a:lstStyle/>
                    <a:p>
                      <a:r>
                        <a:rPr kumimoji="1" lang="ja-JP" altLang="en-US" sz="1400" dirty="0"/>
                        <a:t>米中対立、ウクライナ紛争</a:t>
                      </a:r>
                    </a:p>
                  </a:txBody>
                  <a:tcPr anchor="ctr"/>
                </a:tc>
                <a:tc>
                  <a:txBody>
                    <a:bodyPr/>
                    <a:lstStyle/>
                    <a:p>
                      <a:pPr algn="r"/>
                      <a:r>
                        <a:rPr kumimoji="1" lang="en-US" altLang="ja-JP" sz="1400" dirty="0"/>
                        <a:t>2.0%</a:t>
                      </a:r>
                      <a:endParaRPr kumimoji="1" lang="ja-JP" altLang="en-US" sz="1400" dirty="0"/>
                    </a:p>
                  </a:txBody>
                  <a:tcPr/>
                </a:tc>
                <a:tc>
                  <a:txBody>
                    <a:bodyPr/>
                    <a:lstStyle/>
                    <a:p>
                      <a:pPr algn="r"/>
                      <a:r>
                        <a:rPr kumimoji="1" lang="en-US" altLang="ja-JP" sz="1400" dirty="0"/>
                        <a:t>1.2%</a:t>
                      </a:r>
                      <a:endParaRPr kumimoji="1" lang="ja-JP" altLang="en-US" sz="1400" dirty="0"/>
                    </a:p>
                  </a:txBody>
                  <a:tcPr/>
                </a:tc>
                <a:tc>
                  <a:txBody>
                    <a:bodyPr/>
                    <a:lstStyle/>
                    <a:p>
                      <a:r>
                        <a:rPr kumimoji="1" lang="ja-JP" altLang="en-US" sz="1400" dirty="0"/>
                        <a:t>物価対策、金融政策の正常化</a:t>
                      </a:r>
                      <a:endParaRPr kumimoji="1" lang="en-US" altLang="ja-JP" sz="1400" dirty="0"/>
                    </a:p>
                  </a:txBody>
                  <a:tcPr anchor="ctr"/>
                </a:tc>
                <a:extLst>
                  <a:ext uri="{0D108BD9-81ED-4DB2-BD59-A6C34878D82A}">
                    <a16:rowId xmlns:a16="http://schemas.microsoft.com/office/drawing/2014/main" val="2276243522"/>
                  </a:ext>
                </a:extLst>
              </a:tr>
            </a:tbl>
          </a:graphicData>
        </a:graphic>
      </p:graphicFrame>
      <p:sp>
        <p:nvSpPr>
          <p:cNvPr id="2" name="テキスト ボックス 1">
            <a:extLst>
              <a:ext uri="{FF2B5EF4-FFF2-40B4-BE49-F238E27FC236}">
                <a16:creationId xmlns:a16="http://schemas.microsoft.com/office/drawing/2014/main" id="{3C7EAF74-6F48-495B-AC67-41BCC7C64CA6}"/>
              </a:ext>
            </a:extLst>
          </p:cNvPr>
          <p:cNvSpPr txBox="1"/>
          <p:nvPr/>
        </p:nvSpPr>
        <p:spPr>
          <a:xfrm>
            <a:off x="723900" y="511413"/>
            <a:ext cx="4570482" cy="369332"/>
          </a:xfrm>
          <a:prstGeom prst="rect">
            <a:avLst/>
          </a:prstGeom>
          <a:noFill/>
        </p:spPr>
        <p:txBody>
          <a:bodyPr wrap="none" rtlCol="0">
            <a:spAutoFit/>
          </a:bodyPr>
          <a:lstStyle/>
          <a:p>
            <a:r>
              <a:rPr kumimoji="1" lang="ja-JP" altLang="en-US" dirty="0"/>
              <a:t>３．高度成長期以降の経済状況と金融政策</a:t>
            </a:r>
          </a:p>
        </p:txBody>
      </p:sp>
      <p:sp>
        <p:nvSpPr>
          <p:cNvPr id="5" name="テキスト ボックス 4">
            <a:extLst>
              <a:ext uri="{FF2B5EF4-FFF2-40B4-BE49-F238E27FC236}">
                <a16:creationId xmlns:a16="http://schemas.microsoft.com/office/drawing/2014/main" id="{91F1F659-1A45-4B8B-9E0B-F6E097A29AAB}"/>
              </a:ext>
            </a:extLst>
          </p:cNvPr>
          <p:cNvSpPr txBox="1"/>
          <p:nvPr/>
        </p:nvSpPr>
        <p:spPr>
          <a:xfrm>
            <a:off x="7667625" y="5636012"/>
            <a:ext cx="3974165" cy="307778"/>
          </a:xfrm>
          <a:prstGeom prst="rect">
            <a:avLst/>
          </a:prstGeom>
          <a:noFill/>
        </p:spPr>
        <p:txBody>
          <a:bodyPr wrap="square" rtlCol="0">
            <a:spAutoFit/>
          </a:bodyPr>
          <a:lstStyle/>
          <a:p>
            <a:r>
              <a:rPr kumimoji="1" lang="ja-JP" altLang="en-US" sz="1400" dirty="0"/>
              <a:t>出典：家森信善「金融論」に筆者加筆</a:t>
            </a:r>
          </a:p>
        </p:txBody>
      </p:sp>
    </p:spTree>
    <p:extLst>
      <p:ext uri="{BB962C8B-B14F-4D97-AF65-F5344CB8AC3E}">
        <p14:creationId xmlns:p14="http://schemas.microsoft.com/office/powerpoint/2010/main" val="141875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5794319-2253-48D9-A360-EAF279278F25}"/>
              </a:ext>
            </a:extLst>
          </p:cNvPr>
          <p:cNvSpPr txBox="1"/>
          <p:nvPr/>
        </p:nvSpPr>
        <p:spPr>
          <a:xfrm>
            <a:off x="142875" y="0"/>
            <a:ext cx="2153154" cy="369332"/>
          </a:xfrm>
          <a:prstGeom prst="rect">
            <a:avLst/>
          </a:prstGeom>
          <a:noFill/>
        </p:spPr>
        <p:txBody>
          <a:bodyPr wrap="none" rtlCol="0">
            <a:spAutoFit/>
          </a:bodyPr>
          <a:lstStyle/>
          <a:p>
            <a:r>
              <a:rPr kumimoji="1" lang="en-US" altLang="ja-JP" dirty="0"/>
              <a:t>4</a:t>
            </a:r>
            <a:r>
              <a:rPr kumimoji="1" lang="ja-JP" altLang="en-US" dirty="0"/>
              <a:t>．金融政策の手段</a:t>
            </a:r>
          </a:p>
        </p:txBody>
      </p:sp>
      <p:sp>
        <p:nvSpPr>
          <p:cNvPr id="3" name="テキスト ボックス 2">
            <a:extLst>
              <a:ext uri="{FF2B5EF4-FFF2-40B4-BE49-F238E27FC236}">
                <a16:creationId xmlns:a16="http://schemas.microsoft.com/office/drawing/2014/main" id="{B2943973-860A-446A-B92D-41C6E6EC9A2F}"/>
              </a:ext>
            </a:extLst>
          </p:cNvPr>
          <p:cNvSpPr txBox="1"/>
          <p:nvPr/>
        </p:nvSpPr>
        <p:spPr>
          <a:xfrm>
            <a:off x="142875" y="369332"/>
            <a:ext cx="2092239" cy="369332"/>
          </a:xfrm>
          <a:prstGeom prst="rect">
            <a:avLst/>
          </a:prstGeom>
          <a:noFill/>
        </p:spPr>
        <p:txBody>
          <a:bodyPr wrap="none" rtlCol="0">
            <a:spAutoFit/>
          </a:bodyPr>
          <a:lstStyle/>
          <a:p>
            <a:r>
              <a:rPr kumimoji="1" lang="en-US" altLang="ja-JP" dirty="0"/>
              <a:t>(1)</a:t>
            </a:r>
            <a:r>
              <a:rPr kumimoji="1" lang="ja-JP" altLang="en-US" dirty="0"/>
              <a:t>伝統的金融政策</a:t>
            </a:r>
            <a:endParaRPr kumimoji="1" lang="en-US" altLang="ja-JP" dirty="0"/>
          </a:p>
        </p:txBody>
      </p:sp>
      <p:sp>
        <p:nvSpPr>
          <p:cNvPr id="4" name="テキスト ボックス 3">
            <a:extLst>
              <a:ext uri="{FF2B5EF4-FFF2-40B4-BE49-F238E27FC236}">
                <a16:creationId xmlns:a16="http://schemas.microsoft.com/office/drawing/2014/main" id="{C0E13BD1-E9FA-4C69-84D2-2F563718FE46}"/>
              </a:ext>
            </a:extLst>
          </p:cNvPr>
          <p:cNvSpPr txBox="1"/>
          <p:nvPr/>
        </p:nvSpPr>
        <p:spPr>
          <a:xfrm>
            <a:off x="2657475" y="1266825"/>
            <a:ext cx="646331" cy="369332"/>
          </a:xfrm>
          <a:prstGeom prst="rect">
            <a:avLst/>
          </a:prstGeom>
          <a:noFill/>
          <a:ln>
            <a:solidFill>
              <a:schemeClr val="tx1"/>
            </a:solidFill>
          </a:ln>
        </p:spPr>
        <p:txBody>
          <a:bodyPr wrap="none" rtlCol="0">
            <a:spAutoFit/>
          </a:bodyPr>
          <a:lstStyle/>
          <a:p>
            <a:r>
              <a:rPr kumimoji="1" lang="ja-JP" altLang="en-US" dirty="0"/>
              <a:t>日銀</a:t>
            </a:r>
          </a:p>
        </p:txBody>
      </p:sp>
      <p:sp>
        <p:nvSpPr>
          <p:cNvPr id="5" name="テキスト ボックス 4">
            <a:extLst>
              <a:ext uri="{FF2B5EF4-FFF2-40B4-BE49-F238E27FC236}">
                <a16:creationId xmlns:a16="http://schemas.microsoft.com/office/drawing/2014/main" id="{1E154A08-995A-4B2F-9721-3520935F3349}"/>
              </a:ext>
            </a:extLst>
          </p:cNvPr>
          <p:cNvSpPr txBox="1"/>
          <p:nvPr/>
        </p:nvSpPr>
        <p:spPr>
          <a:xfrm>
            <a:off x="4876800" y="1266825"/>
            <a:ext cx="1107996" cy="369332"/>
          </a:xfrm>
          <a:prstGeom prst="rect">
            <a:avLst/>
          </a:prstGeom>
          <a:noFill/>
          <a:ln>
            <a:solidFill>
              <a:schemeClr val="tx1"/>
            </a:solidFill>
          </a:ln>
        </p:spPr>
        <p:txBody>
          <a:bodyPr wrap="none" rtlCol="0">
            <a:spAutoFit/>
          </a:bodyPr>
          <a:lstStyle/>
          <a:p>
            <a:r>
              <a:rPr kumimoji="1" lang="ja-JP" altLang="en-US"/>
              <a:t>民間銀行</a:t>
            </a:r>
          </a:p>
        </p:txBody>
      </p:sp>
      <p:cxnSp>
        <p:nvCxnSpPr>
          <p:cNvPr id="7" name="直線矢印コネクタ 6">
            <a:extLst>
              <a:ext uri="{FF2B5EF4-FFF2-40B4-BE49-F238E27FC236}">
                <a16:creationId xmlns:a16="http://schemas.microsoft.com/office/drawing/2014/main" id="{1BA6394E-3611-4AA2-92F4-2F101825A54D}"/>
              </a:ext>
            </a:extLst>
          </p:cNvPr>
          <p:cNvCxnSpPr/>
          <p:nvPr/>
        </p:nvCxnSpPr>
        <p:spPr>
          <a:xfrm>
            <a:off x="3524250" y="1266825"/>
            <a:ext cx="1171575"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789A6C08-1162-4248-9F21-83A2679C8613}"/>
              </a:ext>
            </a:extLst>
          </p:cNvPr>
          <p:cNvSpPr txBox="1"/>
          <p:nvPr/>
        </p:nvSpPr>
        <p:spPr>
          <a:xfrm>
            <a:off x="3638897" y="959048"/>
            <a:ext cx="902811" cy="307777"/>
          </a:xfrm>
          <a:prstGeom prst="rect">
            <a:avLst/>
          </a:prstGeom>
          <a:noFill/>
        </p:spPr>
        <p:txBody>
          <a:bodyPr wrap="none" rtlCol="0">
            <a:spAutoFit/>
          </a:bodyPr>
          <a:lstStyle/>
          <a:p>
            <a:r>
              <a:rPr kumimoji="1" lang="ja-JP" altLang="en-US" sz="1400"/>
              <a:t>国債など</a:t>
            </a:r>
          </a:p>
        </p:txBody>
      </p:sp>
      <p:cxnSp>
        <p:nvCxnSpPr>
          <p:cNvPr id="10" name="直線矢印コネクタ 9">
            <a:extLst>
              <a:ext uri="{FF2B5EF4-FFF2-40B4-BE49-F238E27FC236}">
                <a16:creationId xmlns:a16="http://schemas.microsoft.com/office/drawing/2014/main" id="{36E6BA53-C76B-48AC-A74E-5304E7BD2D73}"/>
              </a:ext>
            </a:extLst>
          </p:cNvPr>
          <p:cNvCxnSpPr/>
          <p:nvPr/>
        </p:nvCxnSpPr>
        <p:spPr>
          <a:xfrm flipH="1">
            <a:off x="3581573" y="1636157"/>
            <a:ext cx="105692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8C50516E-A24C-46EA-8137-73E07D316BDE}"/>
              </a:ext>
            </a:extLst>
          </p:cNvPr>
          <p:cNvSpPr txBox="1"/>
          <p:nvPr/>
        </p:nvSpPr>
        <p:spPr>
          <a:xfrm>
            <a:off x="3838167" y="1697712"/>
            <a:ext cx="543739" cy="307777"/>
          </a:xfrm>
          <a:prstGeom prst="rect">
            <a:avLst/>
          </a:prstGeom>
          <a:noFill/>
        </p:spPr>
        <p:txBody>
          <a:bodyPr wrap="none" rtlCol="0">
            <a:spAutoFit/>
          </a:bodyPr>
          <a:lstStyle/>
          <a:p>
            <a:r>
              <a:rPr kumimoji="1" lang="ja-JP" altLang="en-US" sz="1400" dirty="0"/>
              <a:t>資金</a:t>
            </a:r>
          </a:p>
        </p:txBody>
      </p:sp>
      <p:sp>
        <p:nvSpPr>
          <p:cNvPr id="12" name="テキスト ボックス 11">
            <a:extLst>
              <a:ext uri="{FF2B5EF4-FFF2-40B4-BE49-F238E27FC236}">
                <a16:creationId xmlns:a16="http://schemas.microsoft.com/office/drawing/2014/main" id="{5965DDF7-924C-4BB5-A8E7-4C64E762035A}"/>
              </a:ext>
            </a:extLst>
          </p:cNvPr>
          <p:cNvSpPr txBox="1"/>
          <p:nvPr/>
        </p:nvSpPr>
        <p:spPr>
          <a:xfrm>
            <a:off x="4381906" y="1759268"/>
            <a:ext cx="2505075" cy="369332"/>
          </a:xfrm>
          <a:prstGeom prst="rect">
            <a:avLst/>
          </a:prstGeom>
          <a:noFill/>
        </p:spPr>
        <p:txBody>
          <a:bodyPr wrap="square" rtlCol="0">
            <a:spAutoFit/>
          </a:bodyPr>
          <a:lstStyle/>
          <a:p>
            <a:r>
              <a:rPr kumimoji="1" lang="en-US" altLang="ja-JP" dirty="0"/>
              <a:t>【</a:t>
            </a:r>
            <a:r>
              <a:rPr kumimoji="1" lang="ja-JP" altLang="en-US" dirty="0"/>
              <a:t>保有資金量の減少</a:t>
            </a:r>
            <a:r>
              <a:rPr kumimoji="1" lang="en-US" altLang="ja-JP" dirty="0"/>
              <a:t>】</a:t>
            </a:r>
            <a:endParaRPr kumimoji="1" lang="ja-JP" altLang="en-US" dirty="0"/>
          </a:p>
        </p:txBody>
      </p:sp>
      <p:sp>
        <p:nvSpPr>
          <p:cNvPr id="6" name="四角形: 角を丸くする 5">
            <a:extLst>
              <a:ext uri="{FF2B5EF4-FFF2-40B4-BE49-F238E27FC236}">
                <a16:creationId xmlns:a16="http://schemas.microsoft.com/office/drawing/2014/main" id="{233E1F13-7515-485B-AD6A-4C1390AAEF81}"/>
              </a:ext>
            </a:extLst>
          </p:cNvPr>
          <p:cNvSpPr/>
          <p:nvPr/>
        </p:nvSpPr>
        <p:spPr>
          <a:xfrm>
            <a:off x="7408907" y="1054419"/>
            <a:ext cx="1733550" cy="70484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A522DF5-26F2-4E9B-AA17-A3BA53CC324A}"/>
              </a:ext>
            </a:extLst>
          </p:cNvPr>
          <p:cNvSpPr txBox="1"/>
          <p:nvPr/>
        </p:nvSpPr>
        <p:spPr>
          <a:xfrm>
            <a:off x="7422618" y="1159103"/>
            <a:ext cx="1895475" cy="646331"/>
          </a:xfrm>
          <a:prstGeom prst="rect">
            <a:avLst/>
          </a:prstGeom>
          <a:noFill/>
        </p:spPr>
        <p:txBody>
          <a:bodyPr wrap="square" rtlCol="0">
            <a:spAutoFit/>
          </a:bodyPr>
          <a:lstStyle/>
          <a:p>
            <a:r>
              <a:rPr kumimoji="1" lang="ja-JP" altLang="en-US" dirty="0"/>
              <a:t>インターバンク　　　</a:t>
            </a:r>
            <a:endParaRPr kumimoji="1" lang="en-US" altLang="ja-JP" dirty="0"/>
          </a:p>
          <a:p>
            <a:r>
              <a:rPr kumimoji="1" lang="ja-JP" altLang="en-US" dirty="0"/>
              <a:t>　　市場</a:t>
            </a:r>
          </a:p>
        </p:txBody>
      </p:sp>
      <p:sp>
        <p:nvSpPr>
          <p:cNvPr id="13" name="矢印: 右 12">
            <a:extLst>
              <a:ext uri="{FF2B5EF4-FFF2-40B4-BE49-F238E27FC236}">
                <a16:creationId xmlns:a16="http://schemas.microsoft.com/office/drawing/2014/main" id="{4697C829-91AC-4B50-83D0-3238925F20DB}"/>
              </a:ext>
            </a:extLst>
          </p:cNvPr>
          <p:cNvSpPr/>
          <p:nvPr/>
        </p:nvSpPr>
        <p:spPr>
          <a:xfrm flipH="1">
            <a:off x="6344518" y="1227593"/>
            <a:ext cx="815880" cy="44779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資金</a:t>
            </a:r>
          </a:p>
        </p:txBody>
      </p:sp>
      <p:sp>
        <p:nvSpPr>
          <p:cNvPr id="14" name="テキスト ボックス 13">
            <a:extLst>
              <a:ext uri="{FF2B5EF4-FFF2-40B4-BE49-F238E27FC236}">
                <a16:creationId xmlns:a16="http://schemas.microsoft.com/office/drawing/2014/main" id="{841190DC-CA54-4E68-B17D-68C969C93161}"/>
              </a:ext>
            </a:extLst>
          </p:cNvPr>
          <p:cNvSpPr txBox="1"/>
          <p:nvPr/>
        </p:nvSpPr>
        <p:spPr>
          <a:xfrm>
            <a:off x="7246981" y="1851600"/>
            <a:ext cx="2505075" cy="369332"/>
          </a:xfrm>
          <a:prstGeom prst="rect">
            <a:avLst/>
          </a:prstGeom>
          <a:noFill/>
        </p:spPr>
        <p:txBody>
          <a:bodyPr wrap="square" rtlCol="0">
            <a:spAutoFit/>
          </a:bodyPr>
          <a:lstStyle/>
          <a:p>
            <a:r>
              <a:rPr kumimoji="1" lang="en-US" altLang="ja-JP" dirty="0"/>
              <a:t>【</a:t>
            </a:r>
            <a:r>
              <a:rPr kumimoji="1" lang="ja-JP" altLang="en-US" dirty="0"/>
              <a:t>資金需要増加</a:t>
            </a:r>
            <a:r>
              <a:rPr kumimoji="1" lang="en-US" altLang="ja-JP" dirty="0"/>
              <a:t>】</a:t>
            </a:r>
            <a:endParaRPr kumimoji="1" lang="ja-JP" altLang="en-US" dirty="0"/>
          </a:p>
        </p:txBody>
      </p:sp>
      <p:sp>
        <p:nvSpPr>
          <p:cNvPr id="15" name="テキスト ボックス 14">
            <a:extLst>
              <a:ext uri="{FF2B5EF4-FFF2-40B4-BE49-F238E27FC236}">
                <a16:creationId xmlns:a16="http://schemas.microsoft.com/office/drawing/2014/main" id="{58EB41FA-AABF-42A7-A9C8-3BBB7672F3B0}"/>
              </a:ext>
            </a:extLst>
          </p:cNvPr>
          <p:cNvSpPr txBox="1"/>
          <p:nvPr/>
        </p:nvSpPr>
        <p:spPr>
          <a:xfrm>
            <a:off x="2661640" y="2971800"/>
            <a:ext cx="646331" cy="369332"/>
          </a:xfrm>
          <a:prstGeom prst="rect">
            <a:avLst/>
          </a:prstGeom>
          <a:noFill/>
          <a:ln>
            <a:solidFill>
              <a:schemeClr val="tx1"/>
            </a:solidFill>
          </a:ln>
        </p:spPr>
        <p:txBody>
          <a:bodyPr wrap="none" rtlCol="0">
            <a:spAutoFit/>
          </a:bodyPr>
          <a:lstStyle/>
          <a:p>
            <a:r>
              <a:rPr kumimoji="1" lang="ja-JP" altLang="en-US" dirty="0"/>
              <a:t>日銀</a:t>
            </a:r>
          </a:p>
        </p:txBody>
      </p:sp>
      <p:sp>
        <p:nvSpPr>
          <p:cNvPr id="16" name="テキスト ボックス 15">
            <a:extLst>
              <a:ext uri="{FF2B5EF4-FFF2-40B4-BE49-F238E27FC236}">
                <a16:creationId xmlns:a16="http://schemas.microsoft.com/office/drawing/2014/main" id="{66F4B425-3F4A-44F1-9B5F-07CC201A1D49}"/>
              </a:ext>
            </a:extLst>
          </p:cNvPr>
          <p:cNvSpPr txBox="1"/>
          <p:nvPr/>
        </p:nvSpPr>
        <p:spPr>
          <a:xfrm>
            <a:off x="4876800" y="2971800"/>
            <a:ext cx="1107996" cy="369332"/>
          </a:xfrm>
          <a:prstGeom prst="rect">
            <a:avLst/>
          </a:prstGeom>
          <a:noFill/>
          <a:ln>
            <a:solidFill>
              <a:schemeClr val="tx1"/>
            </a:solidFill>
          </a:ln>
        </p:spPr>
        <p:txBody>
          <a:bodyPr wrap="none" rtlCol="0">
            <a:spAutoFit/>
          </a:bodyPr>
          <a:lstStyle/>
          <a:p>
            <a:r>
              <a:rPr kumimoji="1" lang="ja-JP" altLang="en-US" dirty="0"/>
              <a:t>民間銀行</a:t>
            </a:r>
          </a:p>
        </p:txBody>
      </p:sp>
      <p:sp>
        <p:nvSpPr>
          <p:cNvPr id="17" name="テキスト ボックス 16">
            <a:extLst>
              <a:ext uri="{FF2B5EF4-FFF2-40B4-BE49-F238E27FC236}">
                <a16:creationId xmlns:a16="http://schemas.microsoft.com/office/drawing/2014/main" id="{D7881C7B-BFDD-4FC3-8C31-F5C4FFDAAFFA}"/>
              </a:ext>
            </a:extLst>
          </p:cNvPr>
          <p:cNvSpPr txBox="1"/>
          <p:nvPr/>
        </p:nvSpPr>
        <p:spPr>
          <a:xfrm>
            <a:off x="3658630" y="2752605"/>
            <a:ext cx="902811" cy="307777"/>
          </a:xfrm>
          <a:prstGeom prst="rect">
            <a:avLst/>
          </a:prstGeom>
          <a:noFill/>
        </p:spPr>
        <p:txBody>
          <a:bodyPr wrap="none" rtlCol="0">
            <a:spAutoFit/>
          </a:bodyPr>
          <a:lstStyle/>
          <a:p>
            <a:r>
              <a:rPr kumimoji="1" lang="ja-JP" altLang="en-US" sz="1400" dirty="0"/>
              <a:t>国債など</a:t>
            </a:r>
          </a:p>
        </p:txBody>
      </p:sp>
      <p:cxnSp>
        <p:nvCxnSpPr>
          <p:cNvPr id="18" name="直線矢印コネクタ 17">
            <a:extLst>
              <a:ext uri="{FF2B5EF4-FFF2-40B4-BE49-F238E27FC236}">
                <a16:creationId xmlns:a16="http://schemas.microsoft.com/office/drawing/2014/main" id="{D2C7714D-87C1-4D60-A3D2-B4D14C278A33}"/>
              </a:ext>
            </a:extLst>
          </p:cNvPr>
          <p:cNvCxnSpPr>
            <a:cxnSpLocks/>
          </p:cNvCxnSpPr>
          <p:nvPr/>
        </p:nvCxnSpPr>
        <p:spPr>
          <a:xfrm flipH="1">
            <a:off x="3466926" y="3038475"/>
            <a:ext cx="1171575"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FB6D169C-BA6F-41C5-B302-E88E3E6DD3CD}"/>
              </a:ext>
            </a:extLst>
          </p:cNvPr>
          <p:cNvSpPr txBox="1"/>
          <p:nvPr/>
        </p:nvSpPr>
        <p:spPr>
          <a:xfrm>
            <a:off x="3818432" y="3390065"/>
            <a:ext cx="543739" cy="307777"/>
          </a:xfrm>
          <a:prstGeom prst="rect">
            <a:avLst/>
          </a:prstGeom>
          <a:noFill/>
        </p:spPr>
        <p:txBody>
          <a:bodyPr wrap="square" rtlCol="0">
            <a:spAutoFit/>
          </a:bodyPr>
          <a:lstStyle/>
          <a:p>
            <a:r>
              <a:rPr kumimoji="1" lang="ja-JP" altLang="en-US" sz="1400" dirty="0"/>
              <a:t>資金</a:t>
            </a:r>
          </a:p>
        </p:txBody>
      </p:sp>
      <p:cxnSp>
        <p:nvCxnSpPr>
          <p:cNvPr id="20" name="直線矢印コネクタ 19">
            <a:extLst>
              <a:ext uri="{FF2B5EF4-FFF2-40B4-BE49-F238E27FC236}">
                <a16:creationId xmlns:a16="http://schemas.microsoft.com/office/drawing/2014/main" id="{A58B1203-4094-4B4F-9841-FDB8D5664A53}"/>
              </a:ext>
            </a:extLst>
          </p:cNvPr>
          <p:cNvCxnSpPr>
            <a:cxnSpLocks/>
          </p:cNvCxnSpPr>
          <p:nvPr/>
        </p:nvCxnSpPr>
        <p:spPr>
          <a:xfrm>
            <a:off x="3524249" y="3338989"/>
            <a:ext cx="105692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CE79FF03-A343-4E59-9789-028BEC02267C}"/>
              </a:ext>
            </a:extLst>
          </p:cNvPr>
          <p:cNvSpPr txBox="1"/>
          <p:nvPr/>
        </p:nvSpPr>
        <p:spPr>
          <a:xfrm>
            <a:off x="4381906" y="3435788"/>
            <a:ext cx="2505075" cy="369332"/>
          </a:xfrm>
          <a:prstGeom prst="rect">
            <a:avLst/>
          </a:prstGeom>
          <a:noFill/>
        </p:spPr>
        <p:txBody>
          <a:bodyPr wrap="square" rtlCol="0">
            <a:spAutoFit/>
          </a:bodyPr>
          <a:lstStyle/>
          <a:p>
            <a:r>
              <a:rPr kumimoji="1" lang="en-US" altLang="ja-JP" dirty="0"/>
              <a:t>【</a:t>
            </a:r>
            <a:r>
              <a:rPr kumimoji="1" lang="ja-JP" altLang="en-US" dirty="0"/>
              <a:t>保有資金量の増加</a:t>
            </a:r>
            <a:r>
              <a:rPr kumimoji="1" lang="en-US" altLang="ja-JP" dirty="0"/>
              <a:t>】</a:t>
            </a:r>
            <a:endParaRPr kumimoji="1" lang="ja-JP" altLang="en-US" dirty="0"/>
          </a:p>
        </p:txBody>
      </p:sp>
      <p:sp>
        <p:nvSpPr>
          <p:cNvPr id="22" name="四角形: 角を丸くする 21">
            <a:extLst>
              <a:ext uri="{FF2B5EF4-FFF2-40B4-BE49-F238E27FC236}">
                <a16:creationId xmlns:a16="http://schemas.microsoft.com/office/drawing/2014/main" id="{90AF7BEA-C877-4972-B90D-E90FA200AAFC}"/>
              </a:ext>
            </a:extLst>
          </p:cNvPr>
          <p:cNvSpPr/>
          <p:nvPr/>
        </p:nvSpPr>
        <p:spPr>
          <a:xfrm>
            <a:off x="7422618" y="2804041"/>
            <a:ext cx="1733550" cy="70484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FEC7F6A-91BD-4360-AE73-068D6BCF322D}"/>
              </a:ext>
            </a:extLst>
          </p:cNvPr>
          <p:cNvSpPr txBox="1"/>
          <p:nvPr/>
        </p:nvSpPr>
        <p:spPr>
          <a:xfrm>
            <a:off x="7408907" y="2906493"/>
            <a:ext cx="1895475" cy="646331"/>
          </a:xfrm>
          <a:prstGeom prst="rect">
            <a:avLst/>
          </a:prstGeom>
          <a:noFill/>
        </p:spPr>
        <p:txBody>
          <a:bodyPr wrap="square" rtlCol="0">
            <a:spAutoFit/>
          </a:bodyPr>
          <a:lstStyle/>
          <a:p>
            <a:r>
              <a:rPr kumimoji="1" lang="ja-JP" altLang="en-US" dirty="0"/>
              <a:t>インターバンク　　　</a:t>
            </a:r>
            <a:endParaRPr kumimoji="1" lang="en-US" altLang="ja-JP" dirty="0"/>
          </a:p>
          <a:p>
            <a:r>
              <a:rPr kumimoji="1" lang="ja-JP" altLang="en-US" dirty="0"/>
              <a:t>　　市場</a:t>
            </a:r>
          </a:p>
        </p:txBody>
      </p:sp>
      <p:sp>
        <p:nvSpPr>
          <p:cNvPr id="24" name="矢印: 右 23">
            <a:extLst>
              <a:ext uri="{FF2B5EF4-FFF2-40B4-BE49-F238E27FC236}">
                <a16:creationId xmlns:a16="http://schemas.microsoft.com/office/drawing/2014/main" id="{0E01A847-87B1-4849-89CE-B586D34408ED}"/>
              </a:ext>
            </a:extLst>
          </p:cNvPr>
          <p:cNvSpPr/>
          <p:nvPr/>
        </p:nvSpPr>
        <p:spPr>
          <a:xfrm>
            <a:off x="6395569" y="2942270"/>
            <a:ext cx="815880" cy="44779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資金</a:t>
            </a:r>
          </a:p>
        </p:txBody>
      </p:sp>
      <p:sp>
        <p:nvSpPr>
          <p:cNvPr id="25" name="テキスト ボックス 24">
            <a:extLst>
              <a:ext uri="{FF2B5EF4-FFF2-40B4-BE49-F238E27FC236}">
                <a16:creationId xmlns:a16="http://schemas.microsoft.com/office/drawing/2014/main" id="{837FDBFD-4320-4D7F-B41E-6A8E205803C0}"/>
              </a:ext>
            </a:extLst>
          </p:cNvPr>
          <p:cNvSpPr txBox="1"/>
          <p:nvPr/>
        </p:nvSpPr>
        <p:spPr>
          <a:xfrm>
            <a:off x="7321088" y="3611342"/>
            <a:ext cx="2071112" cy="369332"/>
          </a:xfrm>
          <a:prstGeom prst="rect">
            <a:avLst/>
          </a:prstGeom>
          <a:noFill/>
        </p:spPr>
        <p:txBody>
          <a:bodyPr wrap="square" rtlCol="0">
            <a:spAutoFit/>
          </a:bodyPr>
          <a:lstStyle/>
          <a:p>
            <a:r>
              <a:rPr kumimoji="1" lang="en-US" altLang="ja-JP" dirty="0"/>
              <a:t>【</a:t>
            </a:r>
            <a:r>
              <a:rPr kumimoji="1" lang="ja-JP" altLang="en-US" dirty="0"/>
              <a:t>資金需要減少</a:t>
            </a:r>
            <a:r>
              <a:rPr kumimoji="1" lang="en-US" altLang="ja-JP" dirty="0"/>
              <a:t>】</a:t>
            </a:r>
            <a:endParaRPr kumimoji="1" lang="ja-JP" altLang="en-US" dirty="0"/>
          </a:p>
        </p:txBody>
      </p:sp>
      <p:sp>
        <p:nvSpPr>
          <p:cNvPr id="28" name="矢印: 右 27">
            <a:extLst>
              <a:ext uri="{FF2B5EF4-FFF2-40B4-BE49-F238E27FC236}">
                <a16:creationId xmlns:a16="http://schemas.microsoft.com/office/drawing/2014/main" id="{BC8669F9-A4CC-4AC0-B2BD-F6D473A5AED7}"/>
              </a:ext>
            </a:extLst>
          </p:cNvPr>
          <p:cNvSpPr/>
          <p:nvPr/>
        </p:nvSpPr>
        <p:spPr>
          <a:xfrm>
            <a:off x="9481915" y="1974710"/>
            <a:ext cx="540282" cy="1231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7E9D55BD-F919-4BDB-9B68-4E4FC59BFF82}"/>
              </a:ext>
            </a:extLst>
          </p:cNvPr>
          <p:cNvSpPr/>
          <p:nvPr/>
        </p:nvSpPr>
        <p:spPr>
          <a:xfrm>
            <a:off x="9392200" y="3697842"/>
            <a:ext cx="540282" cy="1231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38361F3-830F-4559-A446-3CA4C60069C8}"/>
              </a:ext>
            </a:extLst>
          </p:cNvPr>
          <p:cNvSpPr txBox="1"/>
          <p:nvPr/>
        </p:nvSpPr>
        <p:spPr>
          <a:xfrm>
            <a:off x="10112056" y="1851600"/>
            <a:ext cx="1107996" cy="369332"/>
          </a:xfrm>
          <a:prstGeom prst="rect">
            <a:avLst/>
          </a:prstGeom>
          <a:noFill/>
        </p:spPr>
        <p:txBody>
          <a:bodyPr wrap="none" rtlCol="0">
            <a:spAutoFit/>
          </a:bodyPr>
          <a:lstStyle/>
          <a:p>
            <a:r>
              <a:rPr kumimoji="1" lang="ja-JP" altLang="en-US" b="1" dirty="0">
                <a:solidFill>
                  <a:srgbClr val="0070C0"/>
                </a:solidFill>
              </a:rPr>
              <a:t>金利上昇</a:t>
            </a:r>
          </a:p>
        </p:txBody>
      </p:sp>
      <p:sp>
        <p:nvSpPr>
          <p:cNvPr id="31" name="テキスト ボックス 30">
            <a:extLst>
              <a:ext uri="{FF2B5EF4-FFF2-40B4-BE49-F238E27FC236}">
                <a16:creationId xmlns:a16="http://schemas.microsoft.com/office/drawing/2014/main" id="{915D4E89-62AA-47BC-9CB5-6EC6410F8845}"/>
              </a:ext>
            </a:extLst>
          </p:cNvPr>
          <p:cNvSpPr txBox="1"/>
          <p:nvPr/>
        </p:nvSpPr>
        <p:spPr>
          <a:xfrm>
            <a:off x="10112056" y="3563003"/>
            <a:ext cx="1107996" cy="369332"/>
          </a:xfrm>
          <a:prstGeom prst="rect">
            <a:avLst/>
          </a:prstGeom>
          <a:noFill/>
        </p:spPr>
        <p:txBody>
          <a:bodyPr wrap="none" rtlCol="0">
            <a:spAutoFit/>
          </a:bodyPr>
          <a:lstStyle/>
          <a:p>
            <a:r>
              <a:rPr kumimoji="1" lang="ja-JP" altLang="en-US" b="1" dirty="0">
                <a:solidFill>
                  <a:srgbClr val="0070C0"/>
                </a:solidFill>
              </a:rPr>
              <a:t>金利低下</a:t>
            </a:r>
          </a:p>
        </p:txBody>
      </p:sp>
      <p:sp>
        <p:nvSpPr>
          <p:cNvPr id="32" name="テキスト ボックス 31">
            <a:extLst>
              <a:ext uri="{FF2B5EF4-FFF2-40B4-BE49-F238E27FC236}">
                <a16:creationId xmlns:a16="http://schemas.microsoft.com/office/drawing/2014/main" id="{A6B2A989-4D94-470B-9259-69235E6B638F}"/>
              </a:ext>
            </a:extLst>
          </p:cNvPr>
          <p:cNvSpPr txBox="1"/>
          <p:nvPr/>
        </p:nvSpPr>
        <p:spPr>
          <a:xfrm>
            <a:off x="4735473" y="529056"/>
            <a:ext cx="3416320" cy="369332"/>
          </a:xfrm>
          <a:prstGeom prst="rect">
            <a:avLst/>
          </a:prstGeom>
          <a:noFill/>
        </p:spPr>
        <p:txBody>
          <a:bodyPr wrap="none" rtlCol="0">
            <a:spAutoFit/>
          </a:bodyPr>
          <a:lstStyle/>
          <a:p>
            <a:r>
              <a:rPr kumimoji="1" lang="en-US" altLang="ja-JP" dirty="0"/>
              <a:t>〔</a:t>
            </a:r>
            <a:r>
              <a:rPr kumimoji="1" lang="ja-JP" altLang="en-US" b="1" dirty="0"/>
              <a:t>公開市場操作</a:t>
            </a:r>
            <a:r>
              <a:rPr kumimoji="1" lang="ja-JP" altLang="en-US" dirty="0"/>
              <a:t>のメカニズム</a:t>
            </a:r>
            <a:r>
              <a:rPr kumimoji="1" lang="en-US" altLang="ja-JP" dirty="0"/>
              <a:t>〕</a:t>
            </a:r>
            <a:endParaRPr kumimoji="1" lang="ja-JP" altLang="en-US" dirty="0"/>
          </a:p>
        </p:txBody>
      </p:sp>
      <p:sp>
        <p:nvSpPr>
          <p:cNvPr id="33" name="テキスト ボックス 32">
            <a:extLst>
              <a:ext uri="{FF2B5EF4-FFF2-40B4-BE49-F238E27FC236}">
                <a16:creationId xmlns:a16="http://schemas.microsoft.com/office/drawing/2014/main" id="{3E3E4A24-D3AC-4F32-8DD2-542E21FD4A6F}"/>
              </a:ext>
            </a:extLst>
          </p:cNvPr>
          <p:cNvSpPr txBox="1"/>
          <p:nvPr/>
        </p:nvSpPr>
        <p:spPr>
          <a:xfrm>
            <a:off x="126253" y="1297602"/>
            <a:ext cx="2492990" cy="369332"/>
          </a:xfrm>
          <a:prstGeom prst="rect">
            <a:avLst/>
          </a:prstGeom>
          <a:noFill/>
        </p:spPr>
        <p:txBody>
          <a:bodyPr wrap="none" rtlCol="0">
            <a:spAutoFit/>
          </a:bodyPr>
          <a:lstStyle/>
          <a:p>
            <a:r>
              <a:rPr kumimoji="1" lang="ja-JP" altLang="en-US" dirty="0"/>
              <a:t>売りオペレーション：</a:t>
            </a:r>
          </a:p>
        </p:txBody>
      </p:sp>
      <p:sp>
        <p:nvSpPr>
          <p:cNvPr id="34" name="テキスト ボックス 33">
            <a:extLst>
              <a:ext uri="{FF2B5EF4-FFF2-40B4-BE49-F238E27FC236}">
                <a16:creationId xmlns:a16="http://schemas.microsoft.com/office/drawing/2014/main" id="{FC01E479-B950-4061-B861-1648D9D7853F}"/>
              </a:ext>
            </a:extLst>
          </p:cNvPr>
          <p:cNvSpPr txBox="1"/>
          <p:nvPr/>
        </p:nvSpPr>
        <p:spPr>
          <a:xfrm>
            <a:off x="148941" y="2981501"/>
            <a:ext cx="2492990" cy="369332"/>
          </a:xfrm>
          <a:prstGeom prst="rect">
            <a:avLst/>
          </a:prstGeom>
          <a:noFill/>
        </p:spPr>
        <p:txBody>
          <a:bodyPr wrap="none" rtlCol="0">
            <a:spAutoFit/>
          </a:bodyPr>
          <a:lstStyle/>
          <a:p>
            <a:r>
              <a:rPr kumimoji="1" lang="ja-JP" altLang="en-US" dirty="0"/>
              <a:t>買いオペレーション：</a:t>
            </a:r>
          </a:p>
        </p:txBody>
      </p:sp>
      <p:sp>
        <p:nvSpPr>
          <p:cNvPr id="35" name="テキスト ボックス 34">
            <a:extLst>
              <a:ext uri="{FF2B5EF4-FFF2-40B4-BE49-F238E27FC236}">
                <a16:creationId xmlns:a16="http://schemas.microsoft.com/office/drawing/2014/main" id="{C3912E0B-F3CD-4B17-AA1C-23958CD2561F}"/>
              </a:ext>
            </a:extLst>
          </p:cNvPr>
          <p:cNvSpPr txBox="1"/>
          <p:nvPr/>
        </p:nvSpPr>
        <p:spPr>
          <a:xfrm>
            <a:off x="1047750" y="4079287"/>
            <a:ext cx="10341293" cy="646331"/>
          </a:xfrm>
          <a:prstGeom prst="rect">
            <a:avLst/>
          </a:prstGeom>
          <a:noFill/>
        </p:spPr>
        <p:txBody>
          <a:bodyPr wrap="none" rtlCol="0">
            <a:spAutoFit/>
          </a:bodyPr>
          <a:lstStyle/>
          <a:p>
            <a:r>
              <a:rPr kumimoji="1" lang="ja-JP" altLang="en-US" dirty="0"/>
              <a:t>日銀は公開市場操作を通じてインターバンク市場での資金の需給を調整し、取引金利（具体的には</a:t>
            </a:r>
            <a:endParaRPr kumimoji="1" lang="en-US" altLang="ja-JP" dirty="0"/>
          </a:p>
          <a:p>
            <a:r>
              <a:rPr kumimoji="1" lang="ja-JP" altLang="en-US" b="1" dirty="0"/>
              <a:t>無担保コール翌日物金利</a:t>
            </a:r>
            <a:r>
              <a:rPr kumimoji="1" lang="ja-JP" altLang="en-US" dirty="0"/>
              <a:t>）が目標水準に落ち着くように誘導する</a:t>
            </a:r>
            <a:endParaRPr kumimoji="1" lang="ja-JP" altLang="en-US" b="1" dirty="0"/>
          </a:p>
        </p:txBody>
      </p:sp>
      <p:sp>
        <p:nvSpPr>
          <p:cNvPr id="26" name="テキスト ボックス 25">
            <a:extLst>
              <a:ext uri="{FF2B5EF4-FFF2-40B4-BE49-F238E27FC236}">
                <a16:creationId xmlns:a16="http://schemas.microsoft.com/office/drawing/2014/main" id="{1CE768A2-2A2B-4318-B5C5-A0900F94D4D1}"/>
              </a:ext>
            </a:extLst>
          </p:cNvPr>
          <p:cNvSpPr txBox="1"/>
          <p:nvPr/>
        </p:nvSpPr>
        <p:spPr>
          <a:xfrm>
            <a:off x="142875" y="4799286"/>
            <a:ext cx="11726287" cy="2308324"/>
          </a:xfrm>
          <a:prstGeom prst="rect">
            <a:avLst/>
          </a:prstGeom>
          <a:noFill/>
        </p:spPr>
        <p:txBody>
          <a:bodyPr wrap="none" rtlCol="0">
            <a:spAutoFit/>
          </a:bodyPr>
          <a:lstStyle/>
          <a:p>
            <a:r>
              <a:rPr kumimoji="1" lang="en-US" altLang="ja-JP" dirty="0"/>
              <a:t>(2)</a:t>
            </a:r>
            <a:r>
              <a:rPr kumimoji="1" lang="ja-JP" altLang="en-US" dirty="0"/>
              <a:t>非伝統的金融政策</a:t>
            </a:r>
            <a:endParaRPr kumimoji="1" lang="en-US" altLang="ja-JP" dirty="0"/>
          </a:p>
          <a:p>
            <a:r>
              <a:rPr kumimoji="1" lang="ja-JP" altLang="en-US" dirty="0"/>
              <a:t>　現在の日本のようにデフレ環境が長引き、</a:t>
            </a:r>
            <a:r>
              <a:rPr kumimoji="1" lang="ja-JP" altLang="en-US" u="sng" dirty="0"/>
              <a:t>金利が限界水準まで下がってしまった</a:t>
            </a:r>
            <a:r>
              <a:rPr kumimoji="1" lang="ja-JP" altLang="en-US" dirty="0"/>
              <a:t>場合の新しい政策手段</a:t>
            </a:r>
            <a:endParaRPr kumimoji="1" lang="en-US" altLang="ja-JP" dirty="0"/>
          </a:p>
          <a:p>
            <a:r>
              <a:rPr kumimoji="1" lang="ja-JP" altLang="en-US" dirty="0"/>
              <a:t>　①量的金融緩和政策</a:t>
            </a:r>
            <a:endParaRPr kumimoji="1" lang="en-US" altLang="ja-JP" dirty="0"/>
          </a:p>
          <a:p>
            <a:r>
              <a:rPr kumimoji="1" lang="ja-JP" altLang="en-US" dirty="0"/>
              <a:t>　</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2001</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年</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月に世界の中央銀行の中で日銀が初めて導入　　　</a:t>
            </a:r>
            <a:endParaRPr kumimoji="1" lang="en-US" altLang="ja-JP" dirty="0"/>
          </a:p>
          <a:p>
            <a:r>
              <a:rPr kumimoji="1" lang="ja-JP" altLang="en-US" dirty="0"/>
              <a:t>　 ・誘導目標を無担保翌日物金利から日銀当座預金に変更し、</a:t>
            </a:r>
            <a:r>
              <a:rPr kumimoji="1" lang="ja-JP" altLang="en-US" b="1" dirty="0"/>
              <a:t>マネタリーベース</a:t>
            </a:r>
            <a:r>
              <a:rPr kumimoji="1" lang="ja-JP" altLang="en-US" dirty="0"/>
              <a:t>（日銀が民間に供給する通貨）</a:t>
            </a:r>
            <a:endParaRPr kumimoji="1" lang="en-US" altLang="ja-JP" dirty="0"/>
          </a:p>
          <a:p>
            <a:r>
              <a:rPr kumimoji="1" lang="ja-JP" altLang="en-US" dirty="0"/>
              <a:t>　　の量を直接増やす</a:t>
            </a:r>
            <a:endParaRPr kumimoji="1" lang="en-US" altLang="ja-JP" dirty="0"/>
          </a:p>
          <a:p>
            <a:r>
              <a:rPr kumimoji="1" lang="ja-JP" altLang="en-US" dirty="0"/>
              <a:t>　　</a:t>
            </a:r>
            <a:r>
              <a:rPr kumimoji="1" lang="ja-JP" altLang="en-US" dirty="0">
                <a:solidFill>
                  <a:srgbClr val="FF0000"/>
                </a:solidFill>
              </a:rPr>
              <a:t>マネタリーベース＝民間銀行が日銀に預けている日銀当座預金＋現金通貨</a:t>
            </a:r>
            <a:endParaRPr kumimoji="1" lang="en-US" altLang="ja-JP" dirty="0">
              <a:solidFill>
                <a:srgbClr val="FF0000"/>
              </a:solidFill>
            </a:endParaRPr>
          </a:p>
          <a:p>
            <a:r>
              <a:rPr kumimoji="1" lang="ja-JP" altLang="en-US" dirty="0">
                <a:solidFill>
                  <a:srgbClr val="FF0000"/>
                </a:solidFill>
              </a:rPr>
              <a:t>　</a:t>
            </a:r>
          </a:p>
        </p:txBody>
      </p:sp>
      <p:cxnSp>
        <p:nvCxnSpPr>
          <p:cNvPr id="37" name="直線コネクタ 36">
            <a:extLst>
              <a:ext uri="{FF2B5EF4-FFF2-40B4-BE49-F238E27FC236}">
                <a16:creationId xmlns:a16="http://schemas.microsoft.com/office/drawing/2014/main" id="{AF027FC0-0E50-4FFF-BEF3-4FA27E026C3C}"/>
              </a:ext>
            </a:extLst>
          </p:cNvPr>
          <p:cNvCxnSpPr>
            <a:cxnSpLocks/>
          </p:cNvCxnSpPr>
          <p:nvPr/>
        </p:nvCxnSpPr>
        <p:spPr>
          <a:xfrm>
            <a:off x="6160851" y="5354320"/>
            <a:ext cx="0" cy="1962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2005F936-FCA5-4D79-B67A-492D7375974D}"/>
              </a:ext>
            </a:extLst>
          </p:cNvPr>
          <p:cNvCxnSpPr/>
          <p:nvPr/>
        </p:nvCxnSpPr>
        <p:spPr>
          <a:xfrm>
            <a:off x="6168546" y="5550535"/>
            <a:ext cx="21859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88BA317D-BB71-40C8-B6A8-5CBFBB9C7C5E}"/>
              </a:ext>
            </a:extLst>
          </p:cNvPr>
          <p:cNvSpPr txBox="1"/>
          <p:nvPr/>
        </p:nvSpPr>
        <p:spPr>
          <a:xfrm>
            <a:off x="6301898" y="5409245"/>
            <a:ext cx="5876930" cy="338554"/>
          </a:xfrm>
          <a:prstGeom prst="rect">
            <a:avLst/>
          </a:prstGeom>
          <a:noFill/>
        </p:spPr>
        <p:txBody>
          <a:bodyPr wrap="none" rtlCol="0">
            <a:spAutoFit/>
          </a:bodyPr>
          <a:lstStyle/>
          <a:p>
            <a:r>
              <a:rPr kumimoji="1" lang="en-US" altLang="ja-JP" sz="1600" dirty="0"/>
              <a:t>1999</a:t>
            </a:r>
            <a:r>
              <a:rPr kumimoji="1" lang="ja-JP" altLang="en-US" sz="1600" dirty="0"/>
              <a:t>年</a:t>
            </a:r>
            <a:r>
              <a:rPr kumimoji="1" lang="en-US" altLang="ja-JP" sz="1600" dirty="0"/>
              <a:t>3</a:t>
            </a:r>
            <a:r>
              <a:rPr kumimoji="1" lang="ja-JP" altLang="en-US" sz="1600" dirty="0"/>
              <a:t>月に翌日物金利が</a:t>
            </a:r>
            <a:r>
              <a:rPr kumimoji="1" lang="en-US" altLang="ja-JP" sz="1600" dirty="0"/>
              <a:t>0%</a:t>
            </a:r>
            <a:r>
              <a:rPr kumimoji="1" lang="ja-JP" altLang="en-US" sz="1600" dirty="0"/>
              <a:t>まで低下、ゼロ金利政策の始まり</a:t>
            </a:r>
          </a:p>
        </p:txBody>
      </p:sp>
      <p:sp>
        <p:nvSpPr>
          <p:cNvPr id="27" name="テキスト ボックス 26">
            <a:extLst>
              <a:ext uri="{FF2B5EF4-FFF2-40B4-BE49-F238E27FC236}">
                <a16:creationId xmlns:a16="http://schemas.microsoft.com/office/drawing/2014/main" id="{CF834DC1-CFFE-4CE0-B616-CAD38F09472E}"/>
              </a:ext>
            </a:extLst>
          </p:cNvPr>
          <p:cNvSpPr txBox="1"/>
          <p:nvPr/>
        </p:nvSpPr>
        <p:spPr>
          <a:xfrm>
            <a:off x="404164" y="1697712"/>
            <a:ext cx="1569660" cy="369332"/>
          </a:xfrm>
          <a:prstGeom prst="rect">
            <a:avLst/>
          </a:prstGeom>
          <a:noFill/>
        </p:spPr>
        <p:txBody>
          <a:bodyPr wrap="none" rtlCol="0">
            <a:spAutoFit/>
          </a:bodyPr>
          <a:lstStyle/>
          <a:p>
            <a:r>
              <a:rPr kumimoji="1" lang="en-US" altLang="ja-JP" dirty="0"/>
              <a:t>【</a:t>
            </a:r>
            <a:r>
              <a:rPr kumimoji="1" lang="ja-JP" altLang="en-US" dirty="0"/>
              <a:t>金融引締</a:t>
            </a:r>
            <a:r>
              <a:rPr kumimoji="1" lang="en-US" altLang="ja-JP" dirty="0"/>
              <a:t>】</a:t>
            </a:r>
            <a:endParaRPr kumimoji="1" lang="ja-JP" altLang="en-US" dirty="0"/>
          </a:p>
        </p:txBody>
      </p:sp>
      <p:sp>
        <p:nvSpPr>
          <p:cNvPr id="42" name="テキスト ボックス 41">
            <a:extLst>
              <a:ext uri="{FF2B5EF4-FFF2-40B4-BE49-F238E27FC236}">
                <a16:creationId xmlns:a16="http://schemas.microsoft.com/office/drawing/2014/main" id="{CFA92154-F130-4641-AB3B-FC61C6607C11}"/>
              </a:ext>
            </a:extLst>
          </p:cNvPr>
          <p:cNvSpPr txBox="1"/>
          <p:nvPr/>
        </p:nvSpPr>
        <p:spPr>
          <a:xfrm>
            <a:off x="445167" y="3336680"/>
            <a:ext cx="1569660" cy="369332"/>
          </a:xfrm>
          <a:prstGeom prst="rect">
            <a:avLst/>
          </a:prstGeom>
          <a:noFill/>
        </p:spPr>
        <p:txBody>
          <a:bodyPr wrap="none" rtlCol="0">
            <a:spAutoFit/>
          </a:bodyPr>
          <a:lstStyle/>
          <a:p>
            <a:r>
              <a:rPr kumimoji="1" lang="en-US" altLang="ja-JP" dirty="0"/>
              <a:t>【</a:t>
            </a:r>
            <a:r>
              <a:rPr kumimoji="1" lang="ja-JP" altLang="en-US" dirty="0"/>
              <a:t>金融緩和</a:t>
            </a:r>
            <a:r>
              <a:rPr kumimoji="1" lang="en-US" altLang="ja-JP" dirty="0"/>
              <a:t>】</a:t>
            </a:r>
            <a:endParaRPr kumimoji="1" lang="ja-JP" altLang="en-US" dirty="0"/>
          </a:p>
        </p:txBody>
      </p:sp>
    </p:spTree>
    <p:extLst>
      <p:ext uri="{BB962C8B-B14F-4D97-AF65-F5344CB8AC3E}">
        <p14:creationId xmlns:p14="http://schemas.microsoft.com/office/powerpoint/2010/main" val="3467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F19B6A-6A8C-49A7-805C-290AA45FB531}"/>
              </a:ext>
            </a:extLst>
          </p:cNvPr>
          <p:cNvSpPr txBox="1"/>
          <p:nvPr/>
        </p:nvSpPr>
        <p:spPr>
          <a:xfrm>
            <a:off x="853440" y="833120"/>
            <a:ext cx="646331" cy="369332"/>
          </a:xfrm>
          <a:prstGeom prst="rect">
            <a:avLst/>
          </a:prstGeom>
          <a:noFill/>
          <a:ln>
            <a:solidFill>
              <a:schemeClr val="tx1"/>
            </a:solidFill>
          </a:ln>
        </p:spPr>
        <p:txBody>
          <a:bodyPr wrap="none" rtlCol="0">
            <a:spAutoFit/>
          </a:bodyPr>
          <a:lstStyle/>
          <a:p>
            <a:r>
              <a:rPr kumimoji="1" lang="ja-JP" altLang="en-US" dirty="0"/>
              <a:t>日銀</a:t>
            </a:r>
          </a:p>
        </p:txBody>
      </p:sp>
      <p:cxnSp>
        <p:nvCxnSpPr>
          <p:cNvPr id="4" name="直線矢印コネクタ 3">
            <a:extLst>
              <a:ext uri="{FF2B5EF4-FFF2-40B4-BE49-F238E27FC236}">
                <a16:creationId xmlns:a16="http://schemas.microsoft.com/office/drawing/2014/main" id="{865B6B00-D663-4F79-A29C-51A456A3374B}"/>
              </a:ext>
            </a:extLst>
          </p:cNvPr>
          <p:cNvCxnSpPr>
            <a:cxnSpLocks/>
          </p:cNvCxnSpPr>
          <p:nvPr/>
        </p:nvCxnSpPr>
        <p:spPr>
          <a:xfrm flipH="1">
            <a:off x="1778000" y="833120"/>
            <a:ext cx="117856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7D036BCB-6833-43FB-B1F2-0C0815464ED3}"/>
              </a:ext>
            </a:extLst>
          </p:cNvPr>
          <p:cNvSpPr txBox="1"/>
          <p:nvPr/>
        </p:nvSpPr>
        <p:spPr>
          <a:xfrm>
            <a:off x="3444240" y="680720"/>
            <a:ext cx="2031325" cy="646331"/>
          </a:xfrm>
          <a:prstGeom prst="rect">
            <a:avLst/>
          </a:prstGeom>
          <a:noFill/>
          <a:ln>
            <a:solidFill>
              <a:schemeClr val="tx1"/>
            </a:solidFill>
          </a:ln>
        </p:spPr>
        <p:txBody>
          <a:bodyPr wrap="none" rtlCol="0">
            <a:spAutoFit/>
          </a:bodyPr>
          <a:lstStyle/>
          <a:p>
            <a:r>
              <a:rPr kumimoji="1" lang="ja-JP" altLang="en-US" dirty="0"/>
              <a:t>　　民間銀行</a:t>
            </a:r>
            <a:endParaRPr kumimoji="1" lang="en-US" altLang="ja-JP" dirty="0"/>
          </a:p>
          <a:p>
            <a:r>
              <a:rPr kumimoji="1" lang="ja-JP" altLang="en-US" dirty="0"/>
              <a:t>（日銀当座預金）</a:t>
            </a:r>
          </a:p>
        </p:txBody>
      </p:sp>
      <p:cxnSp>
        <p:nvCxnSpPr>
          <p:cNvPr id="7" name="直線矢印コネクタ 6">
            <a:extLst>
              <a:ext uri="{FF2B5EF4-FFF2-40B4-BE49-F238E27FC236}">
                <a16:creationId xmlns:a16="http://schemas.microsoft.com/office/drawing/2014/main" id="{C8ECA906-D4D3-4023-93DA-1D35715AE266}"/>
              </a:ext>
            </a:extLst>
          </p:cNvPr>
          <p:cNvCxnSpPr>
            <a:cxnSpLocks/>
          </p:cNvCxnSpPr>
          <p:nvPr/>
        </p:nvCxnSpPr>
        <p:spPr>
          <a:xfrm>
            <a:off x="1778000" y="1107440"/>
            <a:ext cx="117856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56EB1D82-7424-455A-A46C-4037661CA816}"/>
              </a:ext>
            </a:extLst>
          </p:cNvPr>
          <p:cNvSpPr txBox="1"/>
          <p:nvPr/>
        </p:nvSpPr>
        <p:spPr>
          <a:xfrm>
            <a:off x="1571759" y="526831"/>
            <a:ext cx="1800493" cy="307777"/>
          </a:xfrm>
          <a:prstGeom prst="rect">
            <a:avLst/>
          </a:prstGeom>
          <a:noFill/>
        </p:spPr>
        <p:txBody>
          <a:bodyPr wrap="none" rtlCol="0">
            <a:spAutoFit/>
          </a:bodyPr>
          <a:lstStyle/>
          <a:p>
            <a:r>
              <a:rPr kumimoji="1" lang="ja-JP" altLang="en-US" sz="1400" dirty="0"/>
              <a:t>大量の国債等の購入</a:t>
            </a:r>
          </a:p>
        </p:txBody>
      </p:sp>
      <p:sp>
        <p:nvSpPr>
          <p:cNvPr id="9" name="テキスト ボックス 8">
            <a:extLst>
              <a:ext uri="{FF2B5EF4-FFF2-40B4-BE49-F238E27FC236}">
                <a16:creationId xmlns:a16="http://schemas.microsoft.com/office/drawing/2014/main" id="{EE2E4435-577A-4274-B2DF-163CE938B658}"/>
              </a:ext>
            </a:extLst>
          </p:cNvPr>
          <p:cNvSpPr txBox="1"/>
          <p:nvPr/>
        </p:nvSpPr>
        <p:spPr>
          <a:xfrm>
            <a:off x="1826106" y="1152844"/>
            <a:ext cx="1082348" cy="307777"/>
          </a:xfrm>
          <a:prstGeom prst="rect">
            <a:avLst/>
          </a:prstGeom>
          <a:noFill/>
        </p:spPr>
        <p:txBody>
          <a:bodyPr wrap="none" rtlCol="0">
            <a:spAutoFit/>
          </a:bodyPr>
          <a:lstStyle/>
          <a:p>
            <a:r>
              <a:rPr kumimoji="1" lang="ja-JP" altLang="en-US" sz="1400" dirty="0"/>
              <a:t>大量の資金</a:t>
            </a:r>
          </a:p>
        </p:txBody>
      </p:sp>
      <p:sp>
        <p:nvSpPr>
          <p:cNvPr id="10" name="テキスト ボックス 9">
            <a:extLst>
              <a:ext uri="{FF2B5EF4-FFF2-40B4-BE49-F238E27FC236}">
                <a16:creationId xmlns:a16="http://schemas.microsoft.com/office/drawing/2014/main" id="{B4FB003A-3CF9-4270-A3CC-33BC6CD62682}"/>
              </a:ext>
            </a:extLst>
          </p:cNvPr>
          <p:cNvSpPr txBox="1"/>
          <p:nvPr/>
        </p:nvSpPr>
        <p:spPr>
          <a:xfrm>
            <a:off x="3444239" y="1747520"/>
            <a:ext cx="2031325" cy="369332"/>
          </a:xfrm>
          <a:prstGeom prst="rect">
            <a:avLst/>
          </a:prstGeom>
          <a:noFill/>
          <a:ln>
            <a:solidFill>
              <a:schemeClr val="tx1"/>
            </a:solidFill>
          </a:ln>
        </p:spPr>
        <p:txBody>
          <a:bodyPr wrap="square" rtlCol="0">
            <a:spAutoFit/>
          </a:bodyPr>
          <a:lstStyle/>
          <a:p>
            <a:pPr algn="ctr"/>
            <a:r>
              <a:rPr kumimoji="1" lang="ja-JP" altLang="en-US" dirty="0"/>
              <a:t>現金通貨</a:t>
            </a:r>
          </a:p>
        </p:txBody>
      </p:sp>
      <p:sp>
        <p:nvSpPr>
          <p:cNvPr id="11" name="正方形/長方形 10">
            <a:extLst>
              <a:ext uri="{FF2B5EF4-FFF2-40B4-BE49-F238E27FC236}">
                <a16:creationId xmlns:a16="http://schemas.microsoft.com/office/drawing/2014/main" id="{57F396D8-427A-4C0F-A3A3-1ED42F978862}"/>
              </a:ext>
            </a:extLst>
          </p:cNvPr>
          <p:cNvSpPr/>
          <p:nvPr/>
        </p:nvSpPr>
        <p:spPr>
          <a:xfrm>
            <a:off x="3291840" y="396240"/>
            <a:ext cx="2428240" cy="215391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F675680-A870-46BB-B3BC-B1684BA7DBA6}"/>
              </a:ext>
            </a:extLst>
          </p:cNvPr>
          <p:cNvSpPr txBox="1"/>
          <p:nvPr/>
        </p:nvSpPr>
        <p:spPr>
          <a:xfrm>
            <a:off x="3144048" y="3244334"/>
            <a:ext cx="2723823" cy="369332"/>
          </a:xfrm>
          <a:prstGeom prst="rect">
            <a:avLst/>
          </a:prstGeom>
          <a:noFill/>
        </p:spPr>
        <p:txBody>
          <a:bodyPr wrap="none" rtlCol="0">
            <a:spAutoFit/>
          </a:bodyPr>
          <a:lstStyle/>
          <a:p>
            <a:r>
              <a:rPr kumimoji="1" lang="ja-JP" altLang="en-US" dirty="0">
                <a:solidFill>
                  <a:srgbClr val="0070C0"/>
                </a:solidFill>
              </a:rPr>
              <a:t>マネタリーベースの増加</a:t>
            </a:r>
          </a:p>
        </p:txBody>
      </p:sp>
      <p:sp>
        <p:nvSpPr>
          <p:cNvPr id="15" name="テキスト ボックス 14">
            <a:extLst>
              <a:ext uri="{FF2B5EF4-FFF2-40B4-BE49-F238E27FC236}">
                <a16:creationId xmlns:a16="http://schemas.microsoft.com/office/drawing/2014/main" id="{C0C3648D-7C62-4A78-9C97-5B576BEBFDFE}"/>
              </a:ext>
            </a:extLst>
          </p:cNvPr>
          <p:cNvSpPr txBox="1"/>
          <p:nvPr/>
        </p:nvSpPr>
        <p:spPr>
          <a:xfrm>
            <a:off x="6761852" y="734532"/>
            <a:ext cx="5262979" cy="1477328"/>
          </a:xfrm>
          <a:prstGeom prst="rect">
            <a:avLst/>
          </a:prstGeom>
          <a:noFill/>
        </p:spPr>
        <p:txBody>
          <a:bodyPr wrap="none" rtlCol="0">
            <a:spAutoFit/>
          </a:bodyPr>
          <a:lstStyle/>
          <a:p>
            <a:r>
              <a:rPr kumimoji="1" lang="ja-JP" altLang="en-US" dirty="0"/>
              <a:t>法定準備金額を上回る</a:t>
            </a:r>
            <a:r>
              <a:rPr kumimoji="1" lang="ja-JP" altLang="en-US" b="1" dirty="0"/>
              <a:t>過剰準備</a:t>
            </a:r>
            <a:r>
              <a:rPr kumimoji="1" lang="ja-JP" altLang="en-US" dirty="0"/>
              <a:t>が増えるため</a:t>
            </a:r>
            <a:endParaRPr kumimoji="1" lang="en-US" altLang="ja-JP" dirty="0"/>
          </a:p>
          <a:p>
            <a:r>
              <a:rPr kumimoji="1" lang="ja-JP" altLang="en-US" dirty="0"/>
              <a:t>民間銀行は無利子の日銀当座預金に資金を寝かし</a:t>
            </a:r>
            <a:endParaRPr kumimoji="1" lang="en-US" altLang="ja-JP" dirty="0"/>
          </a:p>
          <a:p>
            <a:r>
              <a:rPr kumimoji="1" lang="ja-JP" altLang="en-US" dirty="0"/>
              <a:t>ておくよりは、貸出や市場での資金運用を積極化</a:t>
            </a:r>
            <a:endParaRPr kumimoji="1" lang="en-US" altLang="ja-JP" dirty="0"/>
          </a:p>
          <a:p>
            <a:r>
              <a:rPr kumimoji="1" lang="ja-JP" altLang="en-US" dirty="0"/>
              <a:t>させる</a:t>
            </a:r>
            <a:endParaRPr kumimoji="1" lang="en-US" altLang="ja-JP" dirty="0"/>
          </a:p>
          <a:p>
            <a:endParaRPr kumimoji="1" lang="ja-JP" altLang="en-US" dirty="0"/>
          </a:p>
        </p:txBody>
      </p:sp>
      <p:sp>
        <p:nvSpPr>
          <p:cNvPr id="16" name="楕円 15">
            <a:extLst>
              <a:ext uri="{FF2B5EF4-FFF2-40B4-BE49-F238E27FC236}">
                <a16:creationId xmlns:a16="http://schemas.microsoft.com/office/drawing/2014/main" id="{F42AECEB-AC91-4754-A48D-B8A6939A4E03}"/>
              </a:ext>
            </a:extLst>
          </p:cNvPr>
          <p:cNvSpPr/>
          <p:nvPr/>
        </p:nvSpPr>
        <p:spPr>
          <a:xfrm>
            <a:off x="3144048" y="2936233"/>
            <a:ext cx="2915920" cy="965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5CC25AB-8DCA-4B54-A47A-CB2EB7FF6C54}"/>
              </a:ext>
            </a:extLst>
          </p:cNvPr>
          <p:cNvSpPr/>
          <p:nvPr/>
        </p:nvSpPr>
        <p:spPr>
          <a:xfrm>
            <a:off x="6471922" y="189132"/>
            <a:ext cx="5592607" cy="2235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48689C98-7BF7-4BC9-9E96-D9D9687D74D2}"/>
              </a:ext>
            </a:extLst>
          </p:cNvPr>
          <p:cNvSpPr/>
          <p:nvPr/>
        </p:nvSpPr>
        <p:spPr>
          <a:xfrm>
            <a:off x="6001972" y="922021"/>
            <a:ext cx="337868" cy="2308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84A4B434-9F70-4ACC-903A-3D8669DD2859}"/>
              </a:ext>
            </a:extLst>
          </p:cNvPr>
          <p:cNvSpPr/>
          <p:nvPr/>
        </p:nvSpPr>
        <p:spPr>
          <a:xfrm rot="5400000">
            <a:off x="9226884" y="2610542"/>
            <a:ext cx="337868" cy="2308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2629737B-81F6-4912-AFF2-A881E8E7BB33}"/>
              </a:ext>
            </a:extLst>
          </p:cNvPr>
          <p:cNvSpPr/>
          <p:nvPr/>
        </p:nvSpPr>
        <p:spPr>
          <a:xfrm rot="5400000">
            <a:off x="4168709" y="2603676"/>
            <a:ext cx="337868" cy="2308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55E69E7-1000-48EF-A359-8D21D8862D06}"/>
              </a:ext>
            </a:extLst>
          </p:cNvPr>
          <p:cNvSpPr txBox="1"/>
          <p:nvPr/>
        </p:nvSpPr>
        <p:spPr>
          <a:xfrm>
            <a:off x="8146846" y="3244334"/>
            <a:ext cx="2492990" cy="369332"/>
          </a:xfrm>
          <a:prstGeom prst="rect">
            <a:avLst/>
          </a:prstGeom>
          <a:noFill/>
        </p:spPr>
        <p:txBody>
          <a:bodyPr wrap="none" rtlCol="0">
            <a:spAutoFit/>
          </a:bodyPr>
          <a:lstStyle/>
          <a:p>
            <a:r>
              <a:rPr kumimoji="1" lang="ja-JP" altLang="en-US" dirty="0"/>
              <a:t>マネーストックの増加</a:t>
            </a:r>
          </a:p>
        </p:txBody>
      </p:sp>
      <p:sp>
        <p:nvSpPr>
          <p:cNvPr id="22" name="楕円 21">
            <a:extLst>
              <a:ext uri="{FF2B5EF4-FFF2-40B4-BE49-F238E27FC236}">
                <a16:creationId xmlns:a16="http://schemas.microsoft.com/office/drawing/2014/main" id="{FFFAC02D-1966-426B-82F5-F1B8C73F8F85}"/>
              </a:ext>
            </a:extLst>
          </p:cNvPr>
          <p:cNvSpPr/>
          <p:nvPr/>
        </p:nvSpPr>
        <p:spPr>
          <a:xfrm>
            <a:off x="8138893" y="3113684"/>
            <a:ext cx="2744674" cy="6306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7CC7F0DC-82A3-48A5-AA72-96B0D0067F38}"/>
              </a:ext>
            </a:extLst>
          </p:cNvPr>
          <p:cNvSpPr/>
          <p:nvPr/>
        </p:nvSpPr>
        <p:spPr>
          <a:xfrm>
            <a:off x="6593922" y="3244334"/>
            <a:ext cx="996439" cy="2308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D4D0316-9EEB-404F-9E05-43AACD8DAA18}"/>
              </a:ext>
            </a:extLst>
          </p:cNvPr>
          <p:cNvSpPr txBox="1"/>
          <p:nvPr/>
        </p:nvSpPr>
        <p:spPr>
          <a:xfrm>
            <a:off x="368692" y="4019550"/>
            <a:ext cx="11957119" cy="2862322"/>
          </a:xfrm>
          <a:prstGeom prst="rect">
            <a:avLst/>
          </a:prstGeom>
          <a:noFill/>
        </p:spPr>
        <p:txBody>
          <a:bodyPr wrap="none" rtlCol="0">
            <a:spAutoFit/>
          </a:bodyPr>
          <a:lstStyle/>
          <a:p>
            <a:r>
              <a:rPr kumimoji="1" lang="ja-JP" altLang="en-US" dirty="0"/>
              <a:t>②マイナス金利政策</a:t>
            </a:r>
            <a:endParaRPr kumimoji="1" lang="en-US" altLang="ja-JP" dirty="0"/>
          </a:p>
          <a:p>
            <a:r>
              <a:rPr kumimoji="1" lang="ja-JP" altLang="en-US" dirty="0"/>
              <a:t>・</a:t>
            </a:r>
            <a:r>
              <a:rPr kumimoji="1" lang="en-US" altLang="ja-JP" dirty="0"/>
              <a:t>2016</a:t>
            </a:r>
            <a:r>
              <a:rPr kumimoji="1" lang="ja-JP" altLang="en-US" dirty="0"/>
              <a:t>年</a:t>
            </a:r>
            <a:r>
              <a:rPr kumimoji="1" lang="en-US" altLang="ja-JP" dirty="0"/>
              <a:t>2</a:t>
            </a:r>
            <a:r>
              <a:rPr kumimoji="1" lang="ja-JP" altLang="en-US" dirty="0"/>
              <a:t>月から日銀は民間銀行の日銀当座預金のうち過剰準備部分にマイナス</a:t>
            </a:r>
            <a:r>
              <a:rPr kumimoji="1" lang="en-US" altLang="ja-JP" dirty="0"/>
              <a:t>0.1%</a:t>
            </a:r>
            <a:r>
              <a:rPr kumimoji="1" lang="ja-JP" altLang="en-US" dirty="0"/>
              <a:t>の金利を適用（民間銀行が</a:t>
            </a:r>
            <a:endParaRPr kumimoji="1" lang="en-US" altLang="ja-JP" dirty="0"/>
          </a:p>
          <a:p>
            <a:r>
              <a:rPr kumimoji="1" lang="ja-JP" altLang="en-US" dirty="0"/>
              <a:t>　日銀に</a:t>
            </a:r>
            <a:r>
              <a:rPr kumimoji="1" lang="en-US" altLang="ja-JP" dirty="0"/>
              <a:t>0.1%</a:t>
            </a:r>
            <a:r>
              <a:rPr kumimoji="1" lang="ja-JP" altLang="en-US" dirty="0"/>
              <a:t>の金利を支払う）</a:t>
            </a:r>
            <a:endParaRPr kumimoji="1" lang="en-US" altLang="ja-JP" dirty="0"/>
          </a:p>
          <a:p>
            <a:r>
              <a:rPr kumimoji="1" lang="ja-JP" altLang="en-US" dirty="0"/>
              <a:t>・副作用としては、銀行の収益圧迫要因ともなり、導入当初は銀行株が急落した。</a:t>
            </a:r>
            <a:endParaRPr kumimoji="1" lang="en-US" altLang="ja-JP" dirty="0"/>
          </a:p>
          <a:p>
            <a:endParaRPr kumimoji="1" lang="en-US" altLang="ja-JP" dirty="0"/>
          </a:p>
          <a:p>
            <a:r>
              <a:rPr kumimoji="1" lang="ja-JP" altLang="en-US" dirty="0"/>
              <a:t>③フォワード・ガイダンス</a:t>
            </a:r>
            <a:endParaRPr kumimoji="1" lang="en-US" altLang="ja-JP" dirty="0"/>
          </a:p>
          <a:p>
            <a:r>
              <a:rPr kumimoji="1" lang="ja-JP" altLang="en-US" dirty="0"/>
              <a:t>・中央銀行が将来の金融政策の方向性を前もって表明すること</a:t>
            </a:r>
            <a:endParaRPr kumimoji="1" lang="en-US" altLang="ja-JP" dirty="0"/>
          </a:p>
          <a:p>
            <a:r>
              <a:rPr kumimoji="1" lang="ja-JP" altLang="en-US" dirty="0"/>
              <a:t>・具体的には、政策金利を据え置く期間を示唆したり、政策変更の条件（物価や雇用などの指標）を明示すること</a:t>
            </a:r>
            <a:endParaRPr kumimoji="1" lang="en-US" altLang="ja-JP" dirty="0"/>
          </a:p>
          <a:p>
            <a:r>
              <a:rPr kumimoji="1" lang="ja-JP" altLang="en-US" dirty="0"/>
              <a:t>　で市場参加者の予想や期待に働きかけ、金融政策の効果を高めることができる。</a:t>
            </a:r>
            <a:endParaRPr kumimoji="1" lang="en-US" altLang="ja-JP" dirty="0"/>
          </a:p>
          <a:p>
            <a:r>
              <a:rPr kumimoji="1" lang="ja-JP" altLang="en-US" dirty="0"/>
              <a:t>　</a:t>
            </a:r>
          </a:p>
        </p:txBody>
      </p:sp>
    </p:spTree>
    <p:extLst>
      <p:ext uri="{BB962C8B-B14F-4D97-AF65-F5344CB8AC3E}">
        <p14:creationId xmlns:p14="http://schemas.microsoft.com/office/powerpoint/2010/main" val="28657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EB4DEC-D7BF-4CF8-8219-62A05220EC75}"/>
              </a:ext>
            </a:extLst>
          </p:cNvPr>
          <p:cNvSpPr txBox="1"/>
          <p:nvPr/>
        </p:nvSpPr>
        <p:spPr>
          <a:xfrm>
            <a:off x="-233680" y="55265"/>
            <a:ext cx="6801862" cy="461665"/>
          </a:xfrm>
          <a:prstGeom prst="rect">
            <a:avLst/>
          </a:prstGeom>
          <a:noFill/>
        </p:spPr>
        <p:txBody>
          <a:bodyPr wrap="none" rtlCol="0">
            <a:spAutoFit/>
          </a:bodyPr>
          <a:lstStyle/>
          <a:p>
            <a:r>
              <a:rPr kumimoji="1" lang="ja-JP" altLang="en-US" dirty="0"/>
              <a:t>（参考１）　</a:t>
            </a:r>
            <a:r>
              <a:rPr kumimoji="1" lang="ja-JP" altLang="en-US" sz="2400" dirty="0"/>
              <a:t>期待理論によるイールドカーブの説明</a:t>
            </a:r>
          </a:p>
        </p:txBody>
      </p:sp>
      <p:sp>
        <p:nvSpPr>
          <p:cNvPr id="3" name="テキスト ボックス 2">
            <a:extLst>
              <a:ext uri="{FF2B5EF4-FFF2-40B4-BE49-F238E27FC236}">
                <a16:creationId xmlns:a16="http://schemas.microsoft.com/office/drawing/2014/main" id="{3A3E44BF-232D-41C5-9621-F8ECE9249ACE}"/>
              </a:ext>
            </a:extLst>
          </p:cNvPr>
          <p:cNvSpPr txBox="1"/>
          <p:nvPr/>
        </p:nvSpPr>
        <p:spPr>
          <a:xfrm>
            <a:off x="117440" y="516930"/>
            <a:ext cx="11957119" cy="923330"/>
          </a:xfrm>
          <a:prstGeom prst="rect">
            <a:avLst/>
          </a:prstGeom>
          <a:noFill/>
        </p:spPr>
        <p:txBody>
          <a:bodyPr wrap="none" rtlCol="0">
            <a:spAutoFit/>
          </a:bodyPr>
          <a:lstStyle/>
          <a:p>
            <a:r>
              <a:rPr kumimoji="1" lang="ja-JP" altLang="en-US" dirty="0"/>
              <a:t>１．期待理論とは</a:t>
            </a:r>
            <a:endParaRPr kumimoji="1" lang="en-US" altLang="ja-JP" dirty="0"/>
          </a:p>
          <a:p>
            <a:r>
              <a:rPr kumimoji="1" lang="ja-JP" altLang="en-US" dirty="0"/>
              <a:t>　　資金を長期債で運用しても、同じ期間、短期債をつないで運用しても最終的な収益（期待値）は等しいはずで</a:t>
            </a:r>
            <a:endParaRPr kumimoji="1" lang="en-US" altLang="ja-JP" dirty="0"/>
          </a:p>
          <a:p>
            <a:r>
              <a:rPr kumimoji="1" lang="ja-JP" altLang="en-US" dirty="0"/>
              <a:t>　　ある</a:t>
            </a:r>
            <a:endParaRPr kumimoji="1" lang="en-US" altLang="ja-JP" dirty="0"/>
          </a:p>
        </p:txBody>
      </p:sp>
      <p:sp>
        <p:nvSpPr>
          <p:cNvPr id="4" name="テキスト ボックス 3">
            <a:extLst>
              <a:ext uri="{FF2B5EF4-FFF2-40B4-BE49-F238E27FC236}">
                <a16:creationId xmlns:a16="http://schemas.microsoft.com/office/drawing/2014/main" id="{D8B9635F-276B-4E75-8098-DC61A2948963}"/>
              </a:ext>
            </a:extLst>
          </p:cNvPr>
          <p:cNvSpPr txBox="1"/>
          <p:nvPr/>
        </p:nvSpPr>
        <p:spPr>
          <a:xfrm>
            <a:off x="117440" y="1440260"/>
            <a:ext cx="12074560" cy="6463308"/>
          </a:xfrm>
          <a:prstGeom prst="rect">
            <a:avLst/>
          </a:prstGeom>
          <a:noFill/>
        </p:spPr>
        <p:txBody>
          <a:bodyPr wrap="square" rtlCol="0">
            <a:spAutoFit/>
          </a:bodyPr>
          <a:lstStyle/>
          <a:p>
            <a:r>
              <a:rPr kumimoji="1" lang="ja-JP" altLang="en-US" dirty="0"/>
              <a:t>２．具体例　</a:t>
            </a:r>
            <a:endParaRPr kumimoji="1" lang="en-US" altLang="ja-JP" dirty="0"/>
          </a:p>
          <a:p>
            <a:r>
              <a:rPr kumimoji="1" lang="en-US" altLang="ja-JP" dirty="0"/>
              <a:t>(1)</a:t>
            </a:r>
            <a:r>
              <a:rPr kumimoji="1" lang="ja-JP" altLang="en-US" dirty="0"/>
              <a:t>順イールドのケース（右上がり：今後、金利が上昇すると予想されているケース）</a:t>
            </a:r>
            <a:endParaRPr kumimoji="1" lang="en-US" altLang="ja-JP" dirty="0"/>
          </a:p>
          <a:p>
            <a:r>
              <a:rPr kumimoji="1" lang="ja-JP" altLang="en-US" dirty="0"/>
              <a:t>　</a:t>
            </a:r>
            <a:r>
              <a:rPr kumimoji="1" lang="en-US" altLang="ja-JP" dirty="0"/>
              <a:t>【</a:t>
            </a:r>
            <a:r>
              <a:rPr kumimoji="1" lang="ja-JP" altLang="en-US" dirty="0"/>
              <a:t>前提</a:t>
            </a:r>
            <a:r>
              <a:rPr kumimoji="1" lang="en-US" altLang="ja-JP" dirty="0"/>
              <a:t>】</a:t>
            </a:r>
          </a:p>
          <a:p>
            <a:r>
              <a:rPr kumimoji="1" lang="ja-JP" altLang="en-US" dirty="0"/>
              <a:t>　　①運用資金は</a:t>
            </a:r>
            <a:r>
              <a:rPr kumimoji="1" lang="en-US" altLang="ja-JP" dirty="0"/>
              <a:t>1000</a:t>
            </a:r>
            <a:r>
              <a:rPr kumimoji="1" lang="ja-JP" altLang="en-US" dirty="0"/>
              <a:t>万円、運用期間は</a:t>
            </a:r>
            <a:r>
              <a:rPr kumimoji="1" lang="en-US" altLang="ja-JP" dirty="0"/>
              <a:t>2</a:t>
            </a:r>
            <a:r>
              <a:rPr kumimoji="1" lang="ja-JP" altLang="en-US" dirty="0"/>
              <a:t>年</a:t>
            </a:r>
            <a:endParaRPr kumimoji="1" lang="en-US" altLang="ja-JP" dirty="0"/>
          </a:p>
          <a:p>
            <a:r>
              <a:rPr kumimoji="1" lang="ja-JP" altLang="en-US" dirty="0"/>
              <a:t>　　②運用開始時点の</a:t>
            </a:r>
            <a:r>
              <a:rPr kumimoji="1" lang="en-US" altLang="ja-JP" dirty="0"/>
              <a:t>1</a:t>
            </a:r>
            <a:r>
              <a:rPr kumimoji="1" lang="ja-JP" altLang="en-US" dirty="0"/>
              <a:t>年物の国債金利が</a:t>
            </a:r>
            <a:r>
              <a:rPr kumimoji="1" lang="en-US" altLang="ja-JP" dirty="0"/>
              <a:t>5%</a:t>
            </a:r>
            <a:r>
              <a:rPr kumimoji="1" lang="ja-JP" altLang="en-US" dirty="0"/>
              <a:t>、</a:t>
            </a:r>
            <a:r>
              <a:rPr kumimoji="1" lang="en-US" altLang="ja-JP" dirty="0"/>
              <a:t>1</a:t>
            </a:r>
            <a:r>
              <a:rPr kumimoji="1" lang="ja-JP" altLang="en-US" dirty="0"/>
              <a:t>年後の同じ国債の</a:t>
            </a:r>
            <a:r>
              <a:rPr kumimoji="1" lang="en-US" altLang="ja-JP" dirty="0"/>
              <a:t>1</a:t>
            </a:r>
            <a:r>
              <a:rPr kumimoji="1" lang="ja-JP" altLang="en-US" dirty="0"/>
              <a:t>年物の金利が</a:t>
            </a:r>
            <a:r>
              <a:rPr kumimoji="1" lang="en-US" altLang="ja-JP" dirty="0"/>
              <a:t>6%</a:t>
            </a:r>
            <a:r>
              <a:rPr kumimoji="1" lang="ja-JP" altLang="en-US" dirty="0"/>
              <a:t>と予測されている　</a:t>
            </a:r>
            <a:endParaRPr kumimoji="1" lang="en-US" altLang="ja-JP" dirty="0"/>
          </a:p>
          <a:p>
            <a:r>
              <a:rPr kumimoji="1" lang="ja-JP" altLang="en-US" dirty="0"/>
              <a:t>　　</a:t>
            </a:r>
            <a:endParaRPr kumimoji="1" lang="en-US" altLang="ja-JP" dirty="0"/>
          </a:p>
          <a:p>
            <a:pPr marL="742950" lvl="1" indent="-285750">
              <a:buFont typeface="Wingdings" panose="05000000000000000000" pitchFamily="2" charset="2"/>
              <a:buChar char="Ø"/>
            </a:pPr>
            <a:r>
              <a:rPr kumimoji="1" lang="en-US" altLang="ja-JP" dirty="0"/>
              <a:t>1</a:t>
            </a:r>
            <a:r>
              <a:rPr kumimoji="1" lang="ja-JP" altLang="en-US" dirty="0"/>
              <a:t>年物の国債を買い替えて運用した場合、</a:t>
            </a:r>
            <a:r>
              <a:rPr kumimoji="1" lang="en-US" altLang="ja-JP" dirty="0"/>
              <a:t>2</a:t>
            </a:r>
            <a:r>
              <a:rPr kumimoji="1" lang="ja-JP" altLang="en-US" dirty="0"/>
              <a:t>年後の収益は</a:t>
            </a:r>
            <a:r>
              <a:rPr kumimoji="1" lang="en-US" altLang="ja-JP" dirty="0"/>
              <a:t>1,000×1.05×1.06</a:t>
            </a:r>
            <a:r>
              <a:rPr kumimoji="1" lang="ja-JP" altLang="en-US" dirty="0"/>
              <a:t>＝</a:t>
            </a:r>
            <a:r>
              <a:rPr kumimoji="1" lang="en-US" altLang="ja-JP" dirty="0"/>
              <a:t>1,113</a:t>
            </a:r>
            <a:r>
              <a:rPr kumimoji="1" lang="ja-JP" altLang="en-US" dirty="0"/>
              <a:t>　　</a:t>
            </a:r>
            <a:r>
              <a:rPr kumimoji="1" lang="en-US" altLang="ja-JP" dirty="0"/>
              <a:t>11.3%</a:t>
            </a:r>
            <a:r>
              <a:rPr kumimoji="1" lang="ja-JP" altLang="en-US" dirty="0"/>
              <a:t>収益率</a:t>
            </a:r>
            <a:endParaRPr kumimoji="1" lang="en-US" altLang="ja-JP" dirty="0"/>
          </a:p>
          <a:p>
            <a:pPr marL="742950" lvl="1" indent="-285750">
              <a:buFont typeface="Wingdings" panose="05000000000000000000" pitchFamily="2" charset="2"/>
              <a:buChar char="Ø"/>
            </a:pPr>
            <a:r>
              <a:rPr kumimoji="1" lang="en-US" altLang="ja-JP" dirty="0"/>
              <a:t>2</a:t>
            </a:r>
            <a:r>
              <a:rPr kumimoji="1" lang="ja-JP" altLang="en-US" dirty="0"/>
              <a:t>年物の国債（単純化のため金利は</a:t>
            </a:r>
            <a:r>
              <a:rPr kumimoji="1" lang="en-US" altLang="ja-JP" dirty="0"/>
              <a:t>2</a:t>
            </a:r>
            <a:r>
              <a:rPr kumimoji="1" lang="ja-JP" altLang="en-US" dirty="0"/>
              <a:t>年後に支払われる）の金利（</a:t>
            </a:r>
            <a:r>
              <a:rPr kumimoji="1" lang="en-US" altLang="ja-JP" dirty="0"/>
              <a:t>1</a:t>
            </a:r>
            <a:r>
              <a:rPr kumimoji="1" lang="ja-JP" altLang="en-US" dirty="0"/>
              <a:t>年表示）は</a:t>
            </a:r>
            <a:r>
              <a:rPr kumimoji="1" lang="en-US" altLang="ja-JP" dirty="0"/>
              <a:t>5.65%</a:t>
            </a:r>
            <a:r>
              <a:rPr kumimoji="1" lang="ja-JP" altLang="en-US" dirty="0"/>
              <a:t>（</a:t>
            </a:r>
            <a:r>
              <a:rPr kumimoji="1" lang="en-US" altLang="ja-JP" dirty="0"/>
              <a:t>11.3÷2</a:t>
            </a:r>
            <a:r>
              <a:rPr kumimoji="1" lang="ja-JP" altLang="en-US" dirty="0"/>
              <a:t>）でなければ</a:t>
            </a:r>
            <a:endParaRPr kumimoji="1" lang="en-US" altLang="ja-JP" dirty="0"/>
          </a:p>
          <a:p>
            <a:pPr lvl="1"/>
            <a:r>
              <a:rPr kumimoji="1" lang="ja-JP" altLang="en-US" dirty="0"/>
              <a:t>　両者の収益は等しくならない　　</a:t>
            </a:r>
            <a:r>
              <a:rPr kumimoji="1" lang="en-US" altLang="ja-JP" dirty="0"/>
              <a:t>1</a:t>
            </a:r>
            <a:r>
              <a:rPr kumimoji="1" lang="ja-JP" altLang="en-US" dirty="0"/>
              <a:t>年物：</a:t>
            </a:r>
            <a:r>
              <a:rPr kumimoji="1" lang="en-US" altLang="ja-JP" dirty="0"/>
              <a:t>5%</a:t>
            </a:r>
            <a:r>
              <a:rPr kumimoji="1" lang="ja-JP" altLang="en-US" dirty="0"/>
              <a:t>、</a:t>
            </a:r>
            <a:r>
              <a:rPr kumimoji="1" lang="en-US" altLang="ja-JP" dirty="0"/>
              <a:t>2</a:t>
            </a:r>
            <a:r>
              <a:rPr kumimoji="1" lang="ja-JP" altLang="en-US" dirty="0"/>
              <a:t>年物：</a:t>
            </a:r>
            <a:r>
              <a:rPr kumimoji="1" lang="en-US" altLang="ja-JP" dirty="0"/>
              <a:t>5.65%</a:t>
            </a:r>
            <a:r>
              <a:rPr kumimoji="1" lang="ja-JP" altLang="en-US" dirty="0"/>
              <a:t>　右上がり</a:t>
            </a:r>
            <a:endParaRPr kumimoji="1" lang="en-US" altLang="ja-JP" dirty="0"/>
          </a:p>
          <a:p>
            <a:pPr lvl="1"/>
            <a:endParaRPr kumimoji="1" lang="en-US" altLang="ja-JP" dirty="0"/>
          </a:p>
          <a:p>
            <a:r>
              <a:rPr kumimoji="1" lang="en-US" altLang="ja-JP" dirty="0"/>
              <a:t>(2)</a:t>
            </a:r>
            <a:r>
              <a:rPr kumimoji="1" lang="ja-JP" altLang="en-US" dirty="0"/>
              <a:t>逆イールドのケース（右下がり：今後、金利が低下すると予想されているケース）</a:t>
            </a:r>
            <a:endParaRPr kumimoji="1" lang="en-US" altLang="ja-JP" dirty="0"/>
          </a:p>
          <a:p>
            <a:r>
              <a:rPr kumimoji="1" lang="ja-JP" altLang="en-US" dirty="0"/>
              <a:t>　</a:t>
            </a:r>
            <a:r>
              <a:rPr kumimoji="1" lang="en-US" altLang="ja-JP" dirty="0"/>
              <a:t>【</a:t>
            </a:r>
            <a:r>
              <a:rPr kumimoji="1" lang="ja-JP" altLang="en-US" dirty="0"/>
              <a:t>前提</a:t>
            </a:r>
            <a:r>
              <a:rPr kumimoji="1" lang="en-US" altLang="ja-JP" dirty="0"/>
              <a:t>】</a:t>
            </a:r>
          </a:p>
          <a:p>
            <a:r>
              <a:rPr kumimoji="1" lang="ja-JP" altLang="en-US" dirty="0"/>
              <a:t>　　①運用資金は</a:t>
            </a:r>
            <a:r>
              <a:rPr kumimoji="1" lang="en-US" altLang="ja-JP" dirty="0"/>
              <a:t>1000</a:t>
            </a:r>
            <a:r>
              <a:rPr kumimoji="1" lang="ja-JP" altLang="en-US" dirty="0"/>
              <a:t>万円、運用期間は</a:t>
            </a:r>
            <a:r>
              <a:rPr kumimoji="1" lang="en-US" altLang="ja-JP" dirty="0"/>
              <a:t>2</a:t>
            </a:r>
            <a:r>
              <a:rPr kumimoji="1" lang="ja-JP" altLang="en-US" dirty="0"/>
              <a:t>年</a:t>
            </a:r>
            <a:endParaRPr kumimoji="1" lang="en-US" altLang="ja-JP" dirty="0"/>
          </a:p>
          <a:p>
            <a:r>
              <a:rPr kumimoji="1" lang="ja-JP" altLang="en-US" dirty="0"/>
              <a:t>　　②運用開始時点の</a:t>
            </a:r>
            <a:r>
              <a:rPr kumimoji="1" lang="en-US" altLang="ja-JP" dirty="0"/>
              <a:t>1</a:t>
            </a:r>
            <a:r>
              <a:rPr kumimoji="1" lang="ja-JP" altLang="en-US" dirty="0"/>
              <a:t>年物の国債金利が</a:t>
            </a:r>
            <a:r>
              <a:rPr kumimoji="1" lang="en-US" altLang="ja-JP" dirty="0"/>
              <a:t>5%</a:t>
            </a:r>
            <a:r>
              <a:rPr kumimoji="1" lang="ja-JP" altLang="en-US" dirty="0"/>
              <a:t>、</a:t>
            </a:r>
            <a:r>
              <a:rPr kumimoji="1" lang="en-US" altLang="ja-JP" dirty="0"/>
              <a:t>1</a:t>
            </a:r>
            <a:r>
              <a:rPr kumimoji="1" lang="ja-JP" altLang="en-US" dirty="0"/>
              <a:t>年後の同じ国債の</a:t>
            </a:r>
            <a:r>
              <a:rPr kumimoji="1" lang="en-US" altLang="ja-JP" dirty="0"/>
              <a:t>1</a:t>
            </a:r>
            <a:r>
              <a:rPr kumimoji="1" lang="ja-JP" altLang="en-US" dirty="0"/>
              <a:t>年物の金利が</a:t>
            </a:r>
            <a:r>
              <a:rPr kumimoji="1" lang="en-US" altLang="ja-JP" dirty="0"/>
              <a:t>4%</a:t>
            </a:r>
            <a:r>
              <a:rPr kumimoji="1" lang="ja-JP" altLang="en-US" dirty="0"/>
              <a:t>と予測されている　</a:t>
            </a:r>
            <a:endParaRPr kumimoji="1" lang="en-US" altLang="ja-JP" dirty="0"/>
          </a:p>
          <a:p>
            <a:r>
              <a:rPr kumimoji="1" lang="ja-JP" altLang="en-US" dirty="0"/>
              <a:t>　　</a:t>
            </a:r>
            <a:endParaRPr kumimoji="1" lang="en-US" altLang="ja-JP" dirty="0"/>
          </a:p>
          <a:p>
            <a:pPr marL="742950" lvl="1" indent="-285750">
              <a:buFont typeface="Wingdings" panose="05000000000000000000" pitchFamily="2" charset="2"/>
              <a:buChar char="Ø"/>
            </a:pPr>
            <a:r>
              <a:rPr kumimoji="1" lang="en-US" altLang="ja-JP" dirty="0"/>
              <a:t>1</a:t>
            </a:r>
            <a:r>
              <a:rPr kumimoji="1" lang="ja-JP" altLang="en-US" dirty="0"/>
              <a:t>年物の国債を買い替えて運用した場合、</a:t>
            </a:r>
            <a:r>
              <a:rPr kumimoji="1" lang="en-US" altLang="ja-JP" dirty="0"/>
              <a:t>2</a:t>
            </a:r>
            <a:r>
              <a:rPr kumimoji="1" lang="ja-JP" altLang="en-US" dirty="0"/>
              <a:t>年後の収益は</a:t>
            </a:r>
            <a:r>
              <a:rPr kumimoji="1" lang="en-US" altLang="ja-JP" dirty="0"/>
              <a:t>1,000×1.05×1.04</a:t>
            </a:r>
            <a:r>
              <a:rPr kumimoji="1" lang="ja-JP" altLang="en-US" dirty="0"/>
              <a:t>＝</a:t>
            </a:r>
            <a:r>
              <a:rPr kumimoji="1" lang="en-US" altLang="ja-JP" dirty="0"/>
              <a:t>1,092</a:t>
            </a:r>
            <a:r>
              <a:rPr kumimoji="1" lang="ja-JP" altLang="en-US" dirty="0"/>
              <a:t>　　</a:t>
            </a:r>
            <a:r>
              <a:rPr kumimoji="1" lang="en-US" altLang="ja-JP" dirty="0"/>
              <a:t>9.2%</a:t>
            </a:r>
            <a:r>
              <a:rPr kumimoji="1" lang="ja-JP" altLang="en-US" dirty="0"/>
              <a:t>収益率</a:t>
            </a:r>
            <a:endParaRPr kumimoji="1" lang="en-US" altLang="ja-JP" dirty="0"/>
          </a:p>
          <a:p>
            <a:pPr marL="742950" lvl="1" indent="-285750">
              <a:buFont typeface="Wingdings" panose="05000000000000000000" pitchFamily="2" charset="2"/>
              <a:buChar char="Ø"/>
            </a:pPr>
            <a:r>
              <a:rPr kumimoji="1" lang="en-US" altLang="ja-JP" dirty="0"/>
              <a:t>2</a:t>
            </a:r>
            <a:r>
              <a:rPr kumimoji="1" lang="ja-JP" altLang="en-US" dirty="0"/>
              <a:t>年物の国債（単純化のため金利は</a:t>
            </a:r>
            <a:r>
              <a:rPr kumimoji="1" lang="en-US" altLang="ja-JP" dirty="0"/>
              <a:t>2</a:t>
            </a:r>
            <a:r>
              <a:rPr kumimoji="1" lang="ja-JP" altLang="en-US" dirty="0"/>
              <a:t>年後に支払われる）の金利（</a:t>
            </a:r>
            <a:r>
              <a:rPr kumimoji="1" lang="en-US" altLang="ja-JP" dirty="0"/>
              <a:t>1</a:t>
            </a:r>
            <a:r>
              <a:rPr kumimoji="1" lang="ja-JP" altLang="en-US" dirty="0"/>
              <a:t>年表示）は</a:t>
            </a:r>
            <a:r>
              <a:rPr kumimoji="1" lang="en-US" altLang="ja-JP" dirty="0"/>
              <a:t>4.60%</a:t>
            </a:r>
            <a:r>
              <a:rPr kumimoji="1" lang="ja-JP" altLang="en-US" dirty="0"/>
              <a:t>（</a:t>
            </a:r>
            <a:r>
              <a:rPr kumimoji="1" lang="en-US" altLang="ja-JP" dirty="0"/>
              <a:t>9.2÷2</a:t>
            </a:r>
            <a:r>
              <a:rPr kumimoji="1" lang="ja-JP" altLang="en-US" dirty="0"/>
              <a:t>）でなければ</a:t>
            </a:r>
            <a:endParaRPr kumimoji="1" lang="en-US" altLang="ja-JP" dirty="0"/>
          </a:p>
          <a:p>
            <a:pPr lvl="1"/>
            <a:r>
              <a:rPr kumimoji="1" lang="ja-JP" altLang="en-US" dirty="0"/>
              <a:t>　両者の収益は等しくならない　　</a:t>
            </a:r>
            <a:r>
              <a:rPr kumimoji="1" lang="en-US" altLang="ja-JP" dirty="0"/>
              <a:t>1</a:t>
            </a:r>
            <a:r>
              <a:rPr kumimoji="1" lang="ja-JP" altLang="en-US" dirty="0"/>
              <a:t>年物：</a:t>
            </a:r>
            <a:r>
              <a:rPr kumimoji="1" lang="en-US" altLang="ja-JP" dirty="0"/>
              <a:t>5%</a:t>
            </a:r>
            <a:r>
              <a:rPr kumimoji="1" lang="ja-JP" altLang="en-US" dirty="0"/>
              <a:t>、</a:t>
            </a:r>
            <a:r>
              <a:rPr kumimoji="1" lang="en-US" altLang="ja-JP" dirty="0"/>
              <a:t>2</a:t>
            </a:r>
            <a:r>
              <a:rPr kumimoji="1" lang="ja-JP" altLang="en-US" dirty="0"/>
              <a:t>年物：</a:t>
            </a:r>
            <a:r>
              <a:rPr kumimoji="1" lang="en-US" altLang="ja-JP" dirty="0"/>
              <a:t>4.6%</a:t>
            </a:r>
            <a:r>
              <a:rPr kumimoji="1" lang="ja-JP" altLang="en-US" dirty="0"/>
              <a:t>　右下がり</a:t>
            </a:r>
            <a:endParaRPr kumimoji="1" lang="en-US" altLang="ja-JP" dirty="0"/>
          </a:p>
          <a:p>
            <a:pPr lvl="1"/>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p>
        </p:txBody>
      </p:sp>
      <p:sp>
        <p:nvSpPr>
          <p:cNvPr id="5" name="矢印: 右 4">
            <a:extLst>
              <a:ext uri="{FF2B5EF4-FFF2-40B4-BE49-F238E27FC236}">
                <a16:creationId xmlns:a16="http://schemas.microsoft.com/office/drawing/2014/main" id="{B8810B8E-073C-4CDA-9534-0704F2E668EC}"/>
              </a:ext>
            </a:extLst>
          </p:cNvPr>
          <p:cNvSpPr/>
          <p:nvPr/>
        </p:nvSpPr>
        <p:spPr>
          <a:xfrm>
            <a:off x="9448800" y="3180080"/>
            <a:ext cx="20320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AA0E884-D633-4D64-A4A9-5605C2E00B13}"/>
              </a:ext>
            </a:extLst>
          </p:cNvPr>
          <p:cNvSpPr/>
          <p:nvPr/>
        </p:nvSpPr>
        <p:spPr>
          <a:xfrm>
            <a:off x="4003040" y="3759200"/>
            <a:ext cx="20320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A3D8FAD9-358F-4A8F-822A-491E265F2C40}"/>
              </a:ext>
            </a:extLst>
          </p:cNvPr>
          <p:cNvSpPr/>
          <p:nvPr/>
        </p:nvSpPr>
        <p:spPr>
          <a:xfrm>
            <a:off x="9448800" y="5667375"/>
            <a:ext cx="203200" cy="8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16BF5717-CC0C-464D-88DA-0159DDFEF617}"/>
              </a:ext>
            </a:extLst>
          </p:cNvPr>
          <p:cNvSpPr/>
          <p:nvPr/>
        </p:nvSpPr>
        <p:spPr>
          <a:xfrm>
            <a:off x="4003040" y="6248400"/>
            <a:ext cx="203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081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252F97E-C695-3795-1735-0E5B71A45448}"/>
              </a:ext>
            </a:extLst>
          </p:cNvPr>
          <p:cNvSpPr txBox="1"/>
          <p:nvPr/>
        </p:nvSpPr>
        <p:spPr>
          <a:xfrm>
            <a:off x="71120" y="213360"/>
            <a:ext cx="6194324" cy="461665"/>
          </a:xfrm>
          <a:prstGeom prst="rect">
            <a:avLst/>
          </a:prstGeom>
          <a:noFill/>
        </p:spPr>
        <p:txBody>
          <a:bodyPr wrap="none" rtlCol="0">
            <a:spAutoFit/>
          </a:bodyPr>
          <a:lstStyle/>
          <a:p>
            <a:r>
              <a:rPr kumimoji="1" lang="ja-JP" altLang="en-US" sz="2400" dirty="0"/>
              <a:t>（参考　</a:t>
            </a:r>
            <a:r>
              <a:rPr kumimoji="1" lang="en-US" altLang="ja-JP" sz="2400" dirty="0"/>
              <a:t>2</a:t>
            </a:r>
            <a:r>
              <a:rPr kumimoji="1" lang="ja-JP" altLang="en-US" sz="2400" dirty="0"/>
              <a:t>）　イールドカーブコントロール</a:t>
            </a:r>
          </a:p>
        </p:txBody>
      </p:sp>
      <p:sp>
        <p:nvSpPr>
          <p:cNvPr id="3" name="テキスト ボックス 2">
            <a:extLst>
              <a:ext uri="{FF2B5EF4-FFF2-40B4-BE49-F238E27FC236}">
                <a16:creationId xmlns:a16="http://schemas.microsoft.com/office/drawing/2014/main" id="{504CCF97-9043-EF0A-0F63-A8BF2E347136}"/>
              </a:ext>
            </a:extLst>
          </p:cNvPr>
          <p:cNvSpPr txBox="1"/>
          <p:nvPr/>
        </p:nvSpPr>
        <p:spPr>
          <a:xfrm>
            <a:off x="365760" y="914400"/>
            <a:ext cx="10110460" cy="1477328"/>
          </a:xfrm>
          <a:prstGeom prst="rect">
            <a:avLst/>
          </a:prstGeom>
          <a:noFill/>
        </p:spPr>
        <p:txBody>
          <a:bodyPr wrap="none" rtlCol="0">
            <a:spAutoFit/>
          </a:bodyPr>
          <a:lstStyle/>
          <a:p>
            <a:r>
              <a:rPr kumimoji="1" lang="ja-JP" altLang="en-US" dirty="0"/>
              <a:t>１．基本前提</a:t>
            </a:r>
            <a:endParaRPr kumimoji="1" lang="en-US" altLang="ja-JP" dirty="0"/>
          </a:p>
          <a:p>
            <a:endParaRPr kumimoji="1" lang="en-US" altLang="ja-JP" dirty="0"/>
          </a:p>
          <a:p>
            <a:r>
              <a:rPr kumimoji="1" lang="ja-JP" altLang="en-US" dirty="0"/>
              <a:t>　　短期金利：中央銀行の金融政策に大きく左右される</a:t>
            </a:r>
            <a:endParaRPr kumimoji="1" lang="en-US" altLang="ja-JP" dirty="0"/>
          </a:p>
          <a:p>
            <a:endParaRPr kumimoji="1" lang="en-US" altLang="ja-JP" dirty="0"/>
          </a:p>
          <a:p>
            <a:r>
              <a:rPr kumimoji="1" lang="ja-JP" altLang="en-US" dirty="0"/>
              <a:t>　　長期金利：長期金融市場（資本市場）参加者の経済、金融情勢の見通し等が強く反映される</a:t>
            </a:r>
          </a:p>
        </p:txBody>
      </p:sp>
      <p:sp>
        <p:nvSpPr>
          <p:cNvPr id="4" name="矢印: 下 3">
            <a:extLst>
              <a:ext uri="{FF2B5EF4-FFF2-40B4-BE49-F238E27FC236}">
                <a16:creationId xmlns:a16="http://schemas.microsoft.com/office/drawing/2014/main" id="{7F223A0B-74DB-02DB-FA7F-454B2DE51E03}"/>
              </a:ext>
            </a:extLst>
          </p:cNvPr>
          <p:cNvSpPr/>
          <p:nvPr/>
        </p:nvSpPr>
        <p:spPr>
          <a:xfrm>
            <a:off x="4947920" y="2391728"/>
            <a:ext cx="304800" cy="239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6767A52-81F9-4659-6829-5A043CDA5480}"/>
              </a:ext>
            </a:extLst>
          </p:cNvPr>
          <p:cNvSpPr txBox="1"/>
          <p:nvPr/>
        </p:nvSpPr>
        <p:spPr>
          <a:xfrm>
            <a:off x="833120" y="2729468"/>
            <a:ext cx="10802957" cy="369332"/>
          </a:xfrm>
          <a:prstGeom prst="rect">
            <a:avLst/>
          </a:prstGeom>
          <a:noFill/>
        </p:spPr>
        <p:txBody>
          <a:bodyPr wrap="none" rtlCol="0">
            <a:spAutoFit/>
          </a:bodyPr>
          <a:lstStyle/>
          <a:p>
            <a:r>
              <a:rPr kumimoji="1" lang="ja-JP" altLang="en-US" dirty="0"/>
              <a:t>従来、日銀は短期金利をコントロールすることで、間接的に長期金利に影響を及ぼす対応をとってきた</a:t>
            </a:r>
          </a:p>
        </p:txBody>
      </p:sp>
      <p:sp>
        <p:nvSpPr>
          <p:cNvPr id="6" name="テキスト ボックス 5">
            <a:extLst>
              <a:ext uri="{FF2B5EF4-FFF2-40B4-BE49-F238E27FC236}">
                <a16:creationId xmlns:a16="http://schemas.microsoft.com/office/drawing/2014/main" id="{954742AC-24B3-A710-5B07-4FF5A6DDD1CA}"/>
              </a:ext>
            </a:extLst>
          </p:cNvPr>
          <p:cNvSpPr txBox="1"/>
          <p:nvPr/>
        </p:nvSpPr>
        <p:spPr>
          <a:xfrm>
            <a:off x="365760" y="3197165"/>
            <a:ext cx="4108817" cy="369332"/>
          </a:xfrm>
          <a:prstGeom prst="rect">
            <a:avLst/>
          </a:prstGeom>
          <a:noFill/>
        </p:spPr>
        <p:txBody>
          <a:bodyPr wrap="none" rtlCol="0">
            <a:spAutoFit/>
          </a:bodyPr>
          <a:lstStyle/>
          <a:p>
            <a:r>
              <a:rPr kumimoji="1" lang="ja-JP" altLang="en-US" dirty="0"/>
              <a:t>２．イールドカーブコントロールとは</a:t>
            </a:r>
          </a:p>
        </p:txBody>
      </p:sp>
      <p:sp>
        <p:nvSpPr>
          <p:cNvPr id="7" name="テキスト ボックス 6">
            <a:extLst>
              <a:ext uri="{FF2B5EF4-FFF2-40B4-BE49-F238E27FC236}">
                <a16:creationId xmlns:a16="http://schemas.microsoft.com/office/drawing/2014/main" id="{64DC2A5E-B0E3-6E10-D142-A581213977D4}"/>
              </a:ext>
            </a:extLst>
          </p:cNvPr>
          <p:cNvSpPr txBox="1"/>
          <p:nvPr/>
        </p:nvSpPr>
        <p:spPr>
          <a:xfrm>
            <a:off x="371454" y="3664862"/>
            <a:ext cx="12013225" cy="2585323"/>
          </a:xfrm>
          <a:prstGeom prst="rect">
            <a:avLst/>
          </a:prstGeom>
          <a:noFill/>
        </p:spPr>
        <p:txBody>
          <a:bodyPr wrap="none" rtlCol="0">
            <a:spAutoFit/>
          </a:bodyPr>
          <a:lstStyle/>
          <a:p>
            <a:r>
              <a:rPr kumimoji="1" lang="ja-JP" altLang="en-US" dirty="0"/>
              <a:t>・中央銀行（日銀）が短期の政策金利のみならず、長期金利にも誘導目標を定め、その水準を維持するように、</a:t>
            </a:r>
            <a:endParaRPr kumimoji="1" lang="en-US" altLang="ja-JP" dirty="0"/>
          </a:p>
          <a:p>
            <a:r>
              <a:rPr kumimoji="1" lang="ja-JP" altLang="en-US" dirty="0"/>
              <a:t>　国債を無制限に買入れるなど、直接に長期金利をコントロールしようとすること</a:t>
            </a:r>
            <a:endParaRPr kumimoji="1" lang="en-US" altLang="ja-JP" dirty="0"/>
          </a:p>
          <a:p>
            <a:endParaRPr kumimoji="1" lang="en-US" altLang="ja-JP" dirty="0"/>
          </a:p>
          <a:p>
            <a:r>
              <a:rPr kumimoji="1" lang="ja-JP" altLang="en-US" dirty="0"/>
              <a:t>・日銀は</a:t>
            </a:r>
            <a:r>
              <a:rPr kumimoji="1" lang="en-US" altLang="ja-JP" dirty="0"/>
              <a:t>2016</a:t>
            </a:r>
            <a:r>
              <a:rPr kumimoji="1" lang="ja-JP" altLang="en-US" dirty="0"/>
              <a:t>年</a:t>
            </a:r>
            <a:r>
              <a:rPr kumimoji="1" lang="en-US" altLang="ja-JP" dirty="0"/>
              <a:t>9</a:t>
            </a:r>
            <a:r>
              <a:rPr kumimoji="1" lang="ja-JP" altLang="en-US" dirty="0"/>
              <a:t>月から実施し、長期金利（</a:t>
            </a:r>
            <a:r>
              <a:rPr kumimoji="1" lang="en-US" altLang="ja-JP" dirty="0"/>
              <a:t>10</a:t>
            </a:r>
            <a:r>
              <a:rPr kumimoji="1" lang="ja-JP" altLang="en-US" dirty="0"/>
              <a:t>年物国債の利回り）をゼロ％程度（現在はプラスマイナス　</a:t>
            </a:r>
            <a:r>
              <a:rPr kumimoji="1" lang="en-US" altLang="ja-JP" dirty="0"/>
              <a:t>0.25%</a:t>
            </a:r>
            <a:r>
              <a:rPr kumimoji="1" lang="ja-JP" altLang="en-US" dirty="0"/>
              <a:t>の</a:t>
            </a:r>
            <a:endParaRPr kumimoji="1" lang="en-US" altLang="ja-JP" dirty="0"/>
          </a:p>
          <a:p>
            <a:r>
              <a:rPr kumimoji="1" lang="ja-JP" altLang="en-US" dirty="0"/>
              <a:t>　変動幅）に誘導し、金融緩和策を続けている</a:t>
            </a:r>
            <a:endParaRPr kumimoji="1" lang="en-US" altLang="ja-JP" dirty="0"/>
          </a:p>
          <a:p>
            <a:endParaRPr kumimoji="1" lang="en-US" altLang="ja-JP" dirty="0"/>
          </a:p>
          <a:p>
            <a:r>
              <a:rPr kumimoji="1" lang="ja-JP" altLang="en-US" dirty="0"/>
              <a:t>・現在は海外発の金利上昇圧力が高まっており、日銀が操作している</a:t>
            </a:r>
            <a:r>
              <a:rPr kumimoji="1" lang="en-US" altLang="ja-JP" dirty="0"/>
              <a:t>10</a:t>
            </a:r>
            <a:r>
              <a:rPr kumimoji="1" lang="ja-JP" altLang="en-US" dirty="0"/>
              <a:t>年以外の金利は大幅に上昇しており、残存</a:t>
            </a:r>
            <a:endParaRPr kumimoji="1" lang="en-US" altLang="ja-JP" dirty="0"/>
          </a:p>
          <a:p>
            <a:r>
              <a:rPr kumimoji="1" lang="ja-JP" altLang="en-US" dirty="0"/>
              <a:t>　</a:t>
            </a:r>
            <a:r>
              <a:rPr kumimoji="1" lang="en-US" altLang="ja-JP" dirty="0"/>
              <a:t>7</a:t>
            </a:r>
            <a:r>
              <a:rPr kumimoji="1" lang="ja-JP" altLang="en-US" dirty="0"/>
              <a:t>～９年の国債利回りが一時、</a:t>
            </a:r>
            <a:r>
              <a:rPr kumimoji="1" lang="en-US" altLang="ja-JP" dirty="0"/>
              <a:t>10</a:t>
            </a:r>
            <a:r>
              <a:rPr kumimoji="1" lang="ja-JP" altLang="en-US" dirty="0"/>
              <a:t>年債利回りを上回るなど債券市場のゆがみが目立っている</a:t>
            </a:r>
            <a:endParaRPr kumimoji="1" lang="en-US" altLang="ja-JP" dirty="0"/>
          </a:p>
          <a:p>
            <a:endParaRPr kumimoji="1" lang="ja-JP" altLang="en-US" dirty="0"/>
          </a:p>
        </p:txBody>
      </p:sp>
    </p:spTree>
    <p:extLst>
      <p:ext uri="{BB962C8B-B14F-4D97-AF65-F5344CB8AC3E}">
        <p14:creationId xmlns:p14="http://schemas.microsoft.com/office/powerpoint/2010/main" val="384267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日本の実質金利推移グラフ(1961～2017年)">
            <a:extLst>
              <a:ext uri="{FF2B5EF4-FFF2-40B4-BE49-F238E27FC236}">
                <a16:creationId xmlns:a16="http://schemas.microsoft.com/office/drawing/2014/main" id="{233CAC33-02B8-4AB4-92CF-DF0EFF1B9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257175"/>
            <a:ext cx="7143750" cy="634365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BCE5C32A-1ABF-475D-A91B-9BF957CAB9B9}"/>
              </a:ext>
            </a:extLst>
          </p:cNvPr>
          <p:cNvSpPr txBox="1"/>
          <p:nvPr/>
        </p:nvSpPr>
        <p:spPr>
          <a:xfrm>
            <a:off x="581025" y="257175"/>
            <a:ext cx="1229824" cy="369332"/>
          </a:xfrm>
          <a:prstGeom prst="rect">
            <a:avLst/>
          </a:prstGeom>
          <a:noFill/>
        </p:spPr>
        <p:txBody>
          <a:bodyPr wrap="none" rtlCol="0">
            <a:spAutoFit/>
          </a:bodyPr>
          <a:lstStyle/>
          <a:p>
            <a:r>
              <a:rPr kumimoji="1" lang="ja-JP" altLang="en-US" dirty="0"/>
              <a:t>（参考</a:t>
            </a:r>
            <a:r>
              <a:rPr kumimoji="1" lang="en-US" altLang="ja-JP" dirty="0"/>
              <a:t>3</a:t>
            </a:r>
            <a:r>
              <a:rPr kumimoji="1" lang="ja-JP" altLang="en-US" dirty="0"/>
              <a:t>）</a:t>
            </a:r>
          </a:p>
        </p:txBody>
      </p:sp>
    </p:spTree>
    <p:extLst>
      <p:ext uri="{BB962C8B-B14F-4D97-AF65-F5344CB8AC3E}">
        <p14:creationId xmlns:p14="http://schemas.microsoft.com/office/powerpoint/2010/main" val="358901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13B2AE-BAE5-4F70-AE1D-71FD65DB5D7F}"/>
              </a:ext>
            </a:extLst>
          </p:cNvPr>
          <p:cNvSpPr txBox="1"/>
          <p:nvPr/>
        </p:nvSpPr>
        <p:spPr>
          <a:xfrm>
            <a:off x="90487" y="-49615"/>
            <a:ext cx="8905875" cy="461665"/>
          </a:xfrm>
          <a:prstGeom prst="rect">
            <a:avLst/>
          </a:prstGeom>
          <a:noFill/>
        </p:spPr>
        <p:txBody>
          <a:bodyPr wrap="square" rtlCol="0">
            <a:spAutoFit/>
          </a:bodyPr>
          <a:lstStyle/>
          <a:p>
            <a:r>
              <a:rPr kumimoji="1" lang="en-US" altLang="ja-JP" sz="2400" dirty="0"/>
              <a:t>Ⅰ</a:t>
            </a:r>
            <a:r>
              <a:rPr kumimoji="1" lang="ja-JP" altLang="en-US" sz="2400" dirty="0"/>
              <a:t>金利</a:t>
            </a:r>
          </a:p>
        </p:txBody>
      </p:sp>
      <p:sp>
        <p:nvSpPr>
          <p:cNvPr id="5" name="テキスト ボックス 4">
            <a:extLst>
              <a:ext uri="{FF2B5EF4-FFF2-40B4-BE49-F238E27FC236}">
                <a16:creationId xmlns:a16="http://schemas.microsoft.com/office/drawing/2014/main" id="{E6E01A38-5310-4140-94FE-4C6B91ACAD3D}"/>
              </a:ext>
            </a:extLst>
          </p:cNvPr>
          <p:cNvSpPr txBox="1"/>
          <p:nvPr/>
        </p:nvSpPr>
        <p:spPr>
          <a:xfrm>
            <a:off x="219075" y="391634"/>
            <a:ext cx="11753850" cy="369332"/>
          </a:xfrm>
          <a:prstGeom prst="rect">
            <a:avLst/>
          </a:prstGeom>
          <a:noFill/>
        </p:spPr>
        <p:txBody>
          <a:bodyPr wrap="square" rtlCol="0">
            <a:spAutoFit/>
          </a:bodyPr>
          <a:lstStyle/>
          <a:p>
            <a:r>
              <a:rPr kumimoji="1" lang="ja-JP" altLang="en-US" dirty="0"/>
              <a:t>１．金利とは</a:t>
            </a:r>
          </a:p>
        </p:txBody>
      </p:sp>
      <p:sp>
        <p:nvSpPr>
          <p:cNvPr id="6" name="テキスト ボックス 5">
            <a:extLst>
              <a:ext uri="{FF2B5EF4-FFF2-40B4-BE49-F238E27FC236}">
                <a16:creationId xmlns:a16="http://schemas.microsoft.com/office/drawing/2014/main" id="{4C05DD82-98EC-4C6E-B22F-421AF13326B9}"/>
              </a:ext>
            </a:extLst>
          </p:cNvPr>
          <p:cNvSpPr txBox="1"/>
          <p:nvPr/>
        </p:nvSpPr>
        <p:spPr>
          <a:xfrm>
            <a:off x="1447801" y="907197"/>
            <a:ext cx="666750" cy="1477328"/>
          </a:xfrm>
          <a:prstGeom prst="rect">
            <a:avLst/>
          </a:prstGeom>
          <a:noFill/>
          <a:ln>
            <a:noFill/>
          </a:ln>
        </p:spPr>
        <p:txBody>
          <a:bodyPr wrap="square" rtlCol="0">
            <a:spAutoFit/>
          </a:bodyPr>
          <a:lstStyle/>
          <a:p>
            <a:r>
              <a:rPr kumimoji="1" lang="ja-JP" altLang="en-US" dirty="0"/>
              <a:t>個人</a:t>
            </a:r>
            <a:endParaRPr kumimoji="1" lang="en-US" altLang="ja-JP" dirty="0"/>
          </a:p>
          <a:p>
            <a:endParaRPr kumimoji="1" lang="en-US" altLang="ja-JP" dirty="0"/>
          </a:p>
          <a:p>
            <a:endParaRPr kumimoji="1" lang="en-US" altLang="ja-JP" dirty="0"/>
          </a:p>
          <a:p>
            <a:r>
              <a:rPr kumimoji="1" lang="ja-JP" altLang="en-US" dirty="0"/>
              <a:t>企業</a:t>
            </a:r>
            <a:endParaRPr kumimoji="1" lang="en-US" altLang="ja-JP" dirty="0"/>
          </a:p>
          <a:p>
            <a:endParaRPr kumimoji="1" lang="ja-JP" altLang="en-US" dirty="0"/>
          </a:p>
        </p:txBody>
      </p:sp>
      <p:sp>
        <p:nvSpPr>
          <p:cNvPr id="8" name="テキスト ボックス 7">
            <a:extLst>
              <a:ext uri="{FF2B5EF4-FFF2-40B4-BE49-F238E27FC236}">
                <a16:creationId xmlns:a16="http://schemas.microsoft.com/office/drawing/2014/main" id="{226E84E8-4E77-435E-9AC4-5656412C3390}"/>
              </a:ext>
            </a:extLst>
          </p:cNvPr>
          <p:cNvSpPr txBox="1"/>
          <p:nvPr/>
        </p:nvSpPr>
        <p:spPr>
          <a:xfrm>
            <a:off x="4171950" y="1368862"/>
            <a:ext cx="742950" cy="369332"/>
          </a:xfrm>
          <a:prstGeom prst="rect">
            <a:avLst/>
          </a:prstGeom>
          <a:noFill/>
        </p:spPr>
        <p:txBody>
          <a:bodyPr wrap="square" rtlCol="0">
            <a:spAutoFit/>
          </a:bodyPr>
          <a:lstStyle/>
          <a:p>
            <a:r>
              <a:rPr kumimoji="1" lang="ja-JP" altLang="en-US"/>
              <a:t>銀行</a:t>
            </a:r>
          </a:p>
        </p:txBody>
      </p:sp>
      <p:sp>
        <p:nvSpPr>
          <p:cNvPr id="9" name="正方形/長方形 8">
            <a:extLst>
              <a:ext uri="{FF2B5EF4-FFF2-40B4-BE49-F238E27FC236}">
                <a16:creationId xmlns:a16="http://schemas.microsoft.com/office/drawing/2014/main" id="{2486AD59-CB1B-45D5-9AD8-FACFB790FAE5}"/>
              </a:ext>
            </a:extLst>
          </p:cNvPr>
          <p:cNvSpPr/>
          <p:nvPr/>
        </p:nvSpPr>
        <p:spPr>
          <a:xfrm>
            <a:off x="4171950" y="828675"/>
            <a:ext cx="666750" cy="155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4B3A6EB-D939-449B-A851-AAC249170E08}"/>
              </a:ext>
            </a:extLst>
          </p:cNvPr>
          <p:cNvSpPr/>
          <p:nvPr/>
        </p:nvSpPr>
        <p:spPr>
          <a:xfrm>
            <a:off x="1447801" y="780842"/>
            <a:ext cx="666750" cy="155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64FFEDEC-2BE7-4FD5-8F38-2867318A5775}"/>
              </a:ext>
            </a:extLst>
          </p:cNvPr>
          <p:cNvSpPr/>
          <p:nvPr/>
        </p:nvSpPr>
        <p:spPr>
          <a:xfrm>
            <a:off x="2381250" y="637103"/>
            <a:ext cx="1581150" cy="540187"/>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預金</a:t>
            </a:r>
          </a:p>
        </p:txBody>
      </p:sp>
      <p:sp>
        <p:nvSpPr>
          <p:cNvPr id="12" name="テキスト ボックス 11">
            <a:extLst>
              <a:ext uri="{FF2B5EF4-FFF2-40B4-BE49-F238E27FC236}">
                <a16:creationId xmlns:a16="http://schemas.microsoft.com/office/drawing/2014/main" id="{BEFD8107-7E5C-422E-B017-C453804D789E}"/>
              </a:ext>
            </a:extLst>
          </p:cNvPr>
          <p:cNvSpPr txBox="1"/>
          <p:nvPr/>
        </p:nvSpPr>
        <p:spPr>
          <a:xfrm>
            <a:off x="2733675" y="758667"/>
            <a:ext cx="646331" cy="369332"/>
          </a:xfrm>
          <a:prstGeom prst="rect">
            <a:avLst/>
          </a:prstGeom>
          <a:noFill/>
        </p:spPr>
        <p:txBody>
          <a:bodyPr wrap="none" rtlCol="0">
            <a:spAutoFit/>
          </a:bodyPr>
          <a:lstStyle/>
          <a:p>
            <a:r>
              <a:rPr kumimoji="1" lang="ja-JP" altLang="en-US" dirty="0"/>
              <a:t>預金</a:t>
            </a:r>
          </a:p>
        </p:txBody>
      </p:sp>
      <p:cxnSp>
        <p:nvCxnSpPr>
          <p:cNvPr id="14" name="直線矢印コネクタ 13">
            <a:extLst>
              <a:ext uri="{FF2B5EF4-FFF2-40B4-BE49-F238E27FC236}">
                <a16:creationId xmlns:a16="http://schemas.microsoft.com/office/drawing/2014/main" id="{7CC321EB-0C7E-4991-8900-0D09D814C519}"/>
              </a:ext>
            </a:extLst>
          </p:cNvPr>
          <p:cNvCxnSpPr/>
          <p:nvPr/>
        </p:nvCxnSpPr>
        <p:spPr>
          <a:xfrm flipH="1">
            <a:off x="2114551" y="1177290"/>
            <a:ext cx="20573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E9B8D740-C496-4EF5-9994-D620713052DA}"/>
              </a:ext>
            </a:extLst>
          </p:cNvPr>
          <p:cNvSpPr txBox="1"/>
          <p:nvPr/>
        </p:nvSpPr>
        <p:spPr>
          <a:xfrm>
            <a:off x="2381250" y="1194420"/>
            <a:ext cx="1338828" cy="369332"/>
          </a:xfrm>
          <a:prstGeom prst="rect">
            <a:avLst/>
          </a:prstGeom>
          <a:noFill/>
        </p:spPr>
        <p:txBody>
          <a:bodyPr wrap="none" rtlCol="0">
            <a:spAutoFit/>
          </a:bodyPr>
          <a:lstStyle/>
          <a:p>
            <a:r>
              <a:rPr kumimoji="1" lang="ja-JP" altLang="en-US" dirty="0"/>
              <a:t>元金＋利子</a:t>
            </a:r>
          </a:p>
        </p:txBody>
      </p:sp>
      <p:sp>
        <p:nvSpPr>
          <p:cNvPr id="16" name="矢印: 右 15">
            <a:extLst>
              <a:ext uri="{FF2B5EF4-FFF2-40B4-BE49-F238E27FC236}">
                <a16:creationId xmlns:a16="http://schemas.microsoft.com/office/drawing/2014/main" id="{0DC509E7-48F7-4C23-8A27-6D27746B796C}"/>
              </a:ext>
            </a:extLst>
          </p:cNvPr>
          <p:cNvSpPr/>
          <p:nvPr/>
        </p:nvSpPr>
        <p:spPr>
          <a:xfrm flipH="1">
            <a:off x="2381249" y="1670551"/>
            <a:ext cx="1581149" cy="510674"/>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F75F739-DA72-4C5C-A892-E5F93796BFEC}"/>
              </a:ext>
            </a:extLst>
          </p:cNvPr>
          <p:cNvSpPr txBox="1"/>
          <p:nvPr/>
        </p:nvSpPr>
        <p:spPr>
          <a:xfrm>
            <a:off x="2820084" y="1741222"/>
            <a:ext cx="646331" cy="369332"/>
          </a:xfrm>
          <a:prstGeom prst="rect">
            <a:avLst/>
          </a:prstGeom>
          <a:noFill/>
        </p:spPr>
        <p:txBody>
          <a:bodyPr wrap="none" rtlCol="0">
            <a:spAutoFit/>
          </a:bodyPr>
          <a:lstStyle/>
          <a:p>
            <a:r>
              <a:rPr kumimoji="1" lang="ja-JP" altLang="en-US" dirty="0"/>
              <a:t>借金</a:t>
            </a:r>
          </a:p>
        </p:txBody>
      </p:sp>
      <p:cxnSp>
        <p:nvCxnSpPr>
          <p:cNvPr id="19" name="直線矢印コネクタ 18">
            <a:extLst>
              <a:ext uri="{FF2B5EF4-FFF2-40B4-BE49-F238E27FC236}">
                <a16:creationId xmlns:a16="http://schemas.microsoft.com/office/drawing/2014/main" id="{4A8832A4-32C2-41E5-9BD9-33A76BAE6A56}"/>
              </a:ext>
            </a:extLst>
          </p:cNvPr>
          <p:cNvCxnSpPr/>
          <p:nvPr/>
        </p:nvCxnSpPr>
        <p:spPr>
          <a:xfrm>
            <a:off x="2200275" y="2257425"/>
            <a:ext cx="1971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DFF75494-3A17-41A3-9B54-70D485E74D5A}"/>
              </a:ext>
            </a:extLst>
          </p:cNvPr>
          <p:cNvSpPr txBox="1"/>
          <p:nvPr/>
        </p:nvSpPr>
        <p:spPr>
          <a:xfrm>
            <a:off x="2381249" y="1194860"/>
            <a:ext cx="1338828" cy="369332"/>
          </a:xfrm>
          <a:prstGeom prst="rect">
            <a:avLst/>
          </a:prstGeom>
          <a:noFill/>
        </p:spPr>
        <p:txBody>
          <a:bodyPr wrap="none" rtlCol="0">
            <a:spAutoFit/>
          </a:bodyPr>
          <a:lstStyle/>
          <a:p>
            <a:r>
              <a:rPr kumimoji="1" lang="ja-JP" altLang="en-US" dirty="0"/>
              <a:t>元金＋利子</a:t>
            </a:r>
          </a:p>
        </p:txBody>
      </p:sp>
      <p:sp>
        <p:nvSpPr>
          <p:cNvPr id="22" name="テキスト ボックス 21">
            <a:extLst>
              <a:ext uri="{FF2B5EF4-FFF2-40B4-BE49-F238E27FC236}">
                <a16:creationId xmlns:a16="http://schemas.microsoft.com/office/drawing/2014/main" id="{EE39156A-0BAE-4D57-98EC-780082187E10}"/>
              </a:ext>
            </a:extLst>
          </p:cNvPr>
          <p:cNvSpPr txBox="1"/>
          <p:nvPr/>
        </p:nvSpPr>
        <p:spPr>
          <a:xfrm>
            <a:off x="2404497" y="2262105"/>
            <a:ext cx="1338828" cy="369332"/>
          </a:xfrm>
          <a:prstGeom prst="rect">
            <a:avLst/>
          </a:prstGeom>
          <a:noFill/>
        </p:spPr>
        <p:txBody>
          <a:bodyPr wrap="none" rtlCol="0">
            <a:spAutoFit/>
          </a:bodyPr>
          <a:lstStyle/>
          <a:p>
            <a:r>
              <a:rPr kumimoji="1" lang="ja-JP" altLang="en-US" dirty="0"/>
              <a:t>元金＋利子</a:t>
            </a:r>
          </a:p>
        </p:txBody>
      </p:sp>
      <p:sp>
        <p:nvSpPr>
          <p:cNvPr id="23" name="テキスト ボックス 22">
            <a:extLst>
              <a:ext uri="{FF2B5EF4-FFF2-40B4-BE49-F238E27FC236}">
                <a16:creationId xmlns:a16="http://schemas.microsoft.com/office/drawing/2014/main" id="{B7125732-0654-4AD6-AF98-A7585BAB1C71}"/>
              </a:ext>
            </a:extLst>
          </p:cNvPr>
          <p:cNvSpPr txBox="1"/>
          <p:nvPr/>
        </p:nvSpPr>
        <p:spPr>
          <a:xfrm>
            <a:off x="5691751" y="922436"/>
            <a:ext cx="6455927" cy="1754326"/>
          </a:xfrm>
          <a:prstGeom prst="rect">
            <a:avLst/>
          </a:prstGeom>
          <a:noFill/>
        </p:spPr>
        <p:txBody>
          <a:bodyPr wrap="square" rtlCol="0">
            <a:spAutoFit/>
          </a:bodyPr>
          <a:lstStyle/>
          <a:p>
            <a:r>
              <a:rPr kumimoji="1" lang="ja-JP" altLang="en-US" dirty="0"/>
              <a:t>元本に対する利子の比率（％）＝利子率（金利）</a:t>
            </a:r>
            <a:endParaRPr kumimoji="1" lang="en-US" altLang="ja-JP" dirty="0"/>
          </a:p>
          <a:p>
            <a:r>
              <a:rPr kumimoji="1" lang="ja-JP" altLang="en-US" dirty="0"/>
              <a:t>ほとんどの場合、利子率は</a:t>
            </a:r>
            <a:r>
              <a:rPr kumimoji="1" lang="en-US" altLang="ja-JP" dirty="0"/>
              <a:t>1</a:t>
            </a:r>
            <a:r>
              <a:rPr kumimoji="1" lang="ja-JP" altLang="en-US" dirty="0"/>
              <a:t>年間を基準（年利）に計算される</a:t>
            </a:r>
            <a:endParaRPr kumimoji="1" lang="en-US" altLang="ja-JP" dirty="0"/>
          </a:p>
          <a:p>
            <a:r>
              <a:rPr kumimoji="1" lang="ja-JP" altLang="en-US" dirty="0"/>
              <a:t>（例）</a:t>
            </a:r>
            <a:r>
              <a:rPr kumimoji="1" lang="en-US" altLang="ja-JP" dirty="0"/>
              <a:t>100</a:t>
            </a:r>
            <a:r>
              <a:rPr kumimoji="1" lang="ja-JP" altLang="en-US" dirty="0"/>
              <a:t>万円の預金をして</a:t>
            </a:r>
            <a:r>
              <a:rPr kumimoji="1" lang="en-US" altLang="ja-JP" dirty="0"/>
              <a:t>1</a:t>
            </a:r>
            <a:r>
              <a:rPr kumimoji="1" lang="ja-JP" altLang="en-US" dirty="0"/>
              <a:t>年後に</a:t>
            </a:r>
            <a:r>
              <a:rPr kumimoji="1" lang="en-US" altLang="ja-JP" dirty="0"/>
              <a:t>5</a:t>
            </a:r>
            <a:r>
              <a:rPr kumimoji="1" lang="ja-JP" altLang="en-US" dirty="0"/>
              <a:t>万円の利子が付く場合</a:t>
            </a:r>
            <a:endParaRPr kumimoji="1" lang="en-US" altLang="ja-JP" dirty="0"/>
          </a:p>
          <a:p>
            <a:r>
              <a:rPr kumimoji="1" lang="ja-JP" altLang="en-US" dirty="0"/>
              <a:t>　　　は５％</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F103437-6EB0-4332-8E77-6382A18314FD}"/>
              </a:ext>
            </a:extLst>
          </p:cNvPr>
          <p:cNvSpPr txBox="1"/>
          <p:nvPr/>
        </p:nvSpPr>
        <p:spPr>
          <a:xfrm>
            <a:off x="219075" y="2610810"/>
            <a:ext cx="1800493" cy="369332"/>
          </a:xfrm>
          <a:prstGeom prst="rect">
            <a:avLst/>
          </a:prstGeom>
          <a:noFill/>
        </p:spPr>
        <p:txBody>
          <a:bodyPr wrap="none" rtlCol="0">
            <a:spAutoFit/>
          </a:bodyPr>
          <a:lstStyle/>
          <a:p>
            <a:r>
              <a:rPr kumimoji="1" lang="ja-JP" altLang="en-US" dirty="0"/>
              <a:t>２．単利と複利</a:t>
            </a:r>
          </a:p>
        </p:txBody>
      </p:sp>
      <p:sp>
        <p:nvSpPr>
          <p:cNvPr id="3" name="テキスト ボックス 2">
            <a:extLst>
              <a:ext uri="{FF2B5EF4-FFF2-40B4-BE49-F238E27FC236}">
                <a16:creationId xmlns:a16="http://schemas.microsoft.com/office/drawing/2014/main" id="{117B15FB-4994-446B-96B8-828CC9A27A49}"/>
              </a:ext>
            </a:extLst>
          </p:cNvPr>
          <p:cNvSpPr txBox="1"/>
          <p:nvPr/>
        </p:nvSpPr>
        <p:spPr>
          <a:xfrm>
            <a:off x="594671" y="2950659"/>
            <a:ext cx="4911983" cy="369332"/>
          </a:xfrm>
          <a:prstGeom prst="rect">
            <a:avLst/>
          </a:prstGeom>
          <a:noFill/>
        </p:spPr>
        <p:txBody>
          <a:bodyPr wrap="square" rtlCol="0">
            <a:spAutoFit/>
          </a:bodyPr>
          <a:lstStyle/>
          <a:p>
            <a:r>
              <a:rPr kumimoji="1" lang="en-US" altLang="ja-JP" dirty="0"/>
              <a:t>【</a:t>
            </a:r>
            <a:r>
              <a:rPr kumimoji="1" lang="ja-JP" altLang="en-US" dirty="0"/>
              <a:t>単利：当初預けた元本のみに利息が付く</a:t>
            </a: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C449DEF5-782C-4D36-B380-D824A28B384C}"/>
              </a:ext>
            </a:extLst>
          </p:cNvPr>
          <p:cNvSpPr txBox="1"/>
          <p:nvPr/>
        </p:nvSpPr>
        <p:spPr>
          <a:xfrm>
            <a:off x="6096000" y="2950659"/>
            <a:ext cx="6051679" cy="369332"/>
          </a:xfrm>
          <a:prstGeom prst="rect">
            <a:avLst/>
          </a:prstGeom>
          <a:noFill/>
        </p:spPr>
        <p:txBody>
          <a:bodyPr wrap="square" rtlCol="0">
            <a:spAutoFit/>
          </a:bodyPr>
          <a:lstStyle/>
          <a:p>
            <a:r>
              <a:rPr kumimoji="1" lang="en-US" altLang="ja-JP" dirty="0"/>
              <a:t>【</a:t>
            </a:r>
            <a:r>
              <a:rPr kumimoji="1" lang="ja-JP" altLang="en-US" dirty="0"/>
              <a:t>複利：元本に利息を組み入れその合計に利息が付く</a:t>
            </a:r>
            <a:r>
              <a:rPr kumimoji="1" lang="en-US" altLang="ja-JP" dirty="0"/>
              <a:t>】</a:t>
            </a:r>
            <a:endParaRPr kumimoji="1" lang="ja-JP" altLang="en-US" dirty="0"/>
          </a:p>
        </p:txBody>
      </p:sp>
      <p:graphicFrame>
        <p:nvGraphicFramePr>
          <p:cNvPr id="18" name="表 23">
            <a:extLst>
              <a:ext uri="{FF2B5EF4-FFF2-40B4-BE49-F238E27FC236}">
                <a16:creationId xmlns:a16="http://schemas.microsoft.com/office/drawing/2014/main" id="{CB7F7920-B777-4B53-81EE-FB99ECA3BCEE}"/>
              </a:ext>
            </a:extLst>
          </p:cNvPr>
          <p:cNvGraphicFramePr>
            <a:graphicFrameLocks noGrp="1"/>
          </p:cNvGraphicFramePr>
          <p:nvPr>
            <p:extLst>
              <p:ext uri="{D42A27DB-BD31-4B8C-83A1-F6EECF244321}">
                <p14:modId xmlns:p14="http://schemas.microsoft.com/office/powerpoint/2010/main" val="4282993175"/>
              </p:ext>
            </p:extLst>
          </p:nvPr>
        </p:nvGraphicFramePr>
        <p:xfrm>
          <a:off x="594671" y="3716876"/>
          <a:ext cx="4072579" cy="3040794"/>
        </p:xfrm>
        <a:graphic>
          <a:graphicData uri="http://schemas.openxmlformats.org/drawingml/2006/table">
            <a:tbl>
              <a:tblPr firstRow="1" bandRow="1">
                <a:tableStyleId>{5C22544A-7EE6-4342-B048-85BDC9FD1C3A}</a:tableStyleId>
              </a:tblPr>
              <a:tblGrid>
                <a:gridCol w="1001714">
                  <a:extLst>
                    <a:ext uri="{9D8B030D-6E8A-4147-A177-3AD203B41FA5}">
                      <a16:colId xmlns:a16="http://schemas.microsoft.com/office/drawing/2014/main" val="1754842002"/>
                    </a:ext>
                  </a:extLst>
                </a:gridCol>
                <a:gridCol w="990600">
                  <a:extLst>
                    <a:ext uri="{9D8B030D-6E8A-4147-A177-3AD203B41FA5}">
                      <a16:colId xmlns:a16="http://schemas.microsoft.com/office/drawing/2014/main" val="2361877046"/>
                    </a:ext>
                  </a:extLst>
                </a:gridCol>
                <a:gridCol w="990600">
                  <a:extLst>
                    <a:ext uri="{9D8B030D-6E8A-4147-A177-3AD203B41FA5}">
                      <a16:colId xmlns:a16="http://schemas.microsoft.com/office/drawing/2014/main" val="3251326791"/>
                    </a:ext>
                  </a:extLst>
                </a:gridCol>
                <a:gridCol w="1089665">
                  <a:extLst>
                    <a:ext uri="{9D8B030D-6E8A-4147-A177-3AD203B41FA5}">
                      <a16:colId xmlns:a16="http://schemas.microsoft.com/office/drawing/2014/main" val="2553663286"/>
                    </a:ext>
                  </a:extLst>
                </a:gridCol>
              </a:tblGrid>
              <a:tr h="353182">
                <a:tc>
                  <a:txBody>
                    <a:bodyPr/>
                    <a:lstStyle/>
                    <a:p>
                      <a:endParaRPr kumimoji="1" lang="ja-JP" altLang="en-US" dirty="0"/>
                    </a:p>
                  </a:txBody>
                  <a:tcPr/>
                </a:tc>
                <a:tc>
                  <a:txBody>
                    <a:bodyPr/>
                    <a:lstStyle/>
                    <a:p>
                      <a:pPr algn="ctr"/>
                      <a:r>
                        <a:rPr kumimoji="1" lang="ja-JP" altLang="en-US" dirty="0"/>
                        <a:t>元本</a:t>
                      </a:r>
                    </a:p>
                  </a:txBody>
                  <a:tcPr/>
                </a:tc>
                <a:tc>
                  <a:txBody>
                    <a:bodyPr/>
                    <a:lstStyle/>
                    <a:p>
                      <a:pPr algn="ctr"/>
                      <a:r>
                        <a:rPr kumimoji="1" lang="ja-JP" altLang="en-US" dirty="0"/>
                        <a:t>利息</a:t>
                      </a:r>
                    </a:p>
                  </a:txBody>
                  <a:tcPr/>
                </a:tc>
                <a:tc>
                  <a:txBody>
                    <a:bodyPr/>
                    <a:lstStyle/>
                    <a:p>
                      <a:pPr algn="ctr"/>
                      <a:r>
                        <a:rPr kumimoji="1" lang="ja-JP" altLang="en-US" dirty="0"/>
                        <a:t>運用計</a:t>
                      </a:r>
                    </a:p>
                  </a:txBody>
                  <a:tcPr/>
                </a:tc>
                <a:extLst>
                  <a:ext uri="{0D108BD9-81ED-4DB2-BD59-A6C34878D82A}">
                    <a16:rowId xmlns:a16="http://schemas.microsoft.com/office/drawing/2014/main" val="1799044438"/>
                  </a:ext>
                </a:extLst>
              </a:tr>
              <a:tr h="353182">
                <a:tc>
                  <a:txBody>
                    <a:bodyPr/>
                    <a:lstStyle/>
                    <a:p>
                      <a:r>
                        <a:rPr kumimoji="1" lang="en-US" altLang="ja-JP" dirty="0"/>
                        <a:t>1</a:t>
                      </a:r>
                      <a:r>
                        <a:rPr kumimoji="1" lang="ja-JP" altLang="en-US" dirty="0"/>
                        <a:t>年後</a:t>
                      </a:r>
                    </a:p>
                  </a:txBody>
                  <a:tcPr/>
                </a:tc>
                <a:tc>
                  <a:txBody>
                    <a:bodyPr/>
                    <a:lstStyle/>
                    <a:p>
                      <a:pPr algn="r"/>
                      <a:r>
                        <a:rPr kumimoji="1" lang="en-US" altLang="ja-JP" dirty="0"/>
                        <a:t>100</a:t>
                      </a:r>
                      <a:endParaRPr kumimoji="1" lang="ja-JP" altLang="en-US" dirty="0"/>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105</a:t>
                      </a:r>
                      <a:endParaRPr kumimoji="1" lang="ja-JP" altLang="en-US" dirty="0"/>
                    </a:p>
                  </a:txBody>
                  <a:tcPr/>
                </a:tc>
                <a:extLst>
                  <a:ext uri="{0D108BD9-81ED-4DB2-BD59-A6C34878D82A}">
                    <a16:rowId xmlns:a16="http://schemas.microsoft.com/office/drawing/2014/main" val="3935303184"/>
                  </a:ext>
                </a:extLst>
              </a:tr>
              <a:tr h="353182">
                <a:tc>
                  <a:txBody>
                    <a:bodyPr/>
                    <a:lstStyle/>
                    <a:p>
                      <a:r>
                        <a:rPr kumimoji="1" lang="en-US" altLang="ja-JP" dirty="0"/>
                        <a:t>2</a:t>
                      </a:r>
                      <a:r>
                        <a:rPr kumimoji="1" lang="ja-JP" altLang="en-US" dirty="0"/>
                        <a:t>年後</a:t>
                      </a:r>
                    </a:p>
                  </a:txBody>
                  <a:tcPr/>
                </a:tc>
                <a:tc>
                  <a:txBody>
                    <a:bodyPr/>
                    <a:lstStyle/>
                    <a:p>
                      <a:pPr algn="r"/>
                      <a:r>
                        <a:rPr kumimoji="1" lang="en-US" altLang="ja-JP" dirty="0"/>
                        <a:t>100</a:t>
                      </a:r>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110</a:t>
                      </a:r>
                      <a:endParaRPr kumimoji="1" lang="ja-JP" altLang="en-US" dirty="0"/>
                    </a:p>
                  </a:txBody>
                  <a:tcPr/>
                </a:tc>
                <a:extLst>
                  <a:ext uri="{0D108BD9-81ED-4DB2-BD59-A6C34878D82A}">
                    <a16:rowId xmlns:a16="http://schemas.microsoft.com/office/drawing/2014/main" val="1460830749"/>
                  </a:ext>
                </a:extLst>
              </a:tr>
              <a:tr h="353182">
                <a:tc>
                  <a:txBody>
                    <a:bodyPr/>
                    <a:lstStyle/>
                    <a:p>
                      <a:r>
                        <a:rPr kumimoji="1" lang="en-US" altLang="ja-JP" dirty="0"/>
                        <a:t>3</a:t>
                      </a:r>
                      <a:r>
                        <a:rPr kumimoji="1" lang="ja-JP" altLang="en-US" dirty="0"/>
                        <a:t>年後</a:t>
                      </a:r>
                    </a:p>
                  </a:txBody>
                  <a:tcPr/>
                </a:tc>
                <a:tc>
                  <a:txBody>
                    <a:bodyPr/>
                    <a:lstStyle/>
                    <a:p>
                      <a:pPr algn="r"/>
                      <a:r>
                        <a:rPr kumimoji="1" lang="en-US" altLang="ja-JP" dirty="0"/>
                        <a:t>100</a:t>
                      </a:r>
                      <a:endParaRPr kumimoji="1" lang="ja-JP" altLang="en-US" dirty="0"/>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115</a:t>
                      </a:r>
                      <a:endParaRPr kumimoji="1" lang="ja-JP" altLang="en-US" dirty="0"/>
                    </a:p>
                  </a:txBody>
                  <a:tcPr/>
                </a:tc>
                <a:extLst>
                  <a:ext uri="{0D108BD9-81ED-4DB2-BD59-A6C34878D82A}">
                    <a16:rowId xmlns:a16="http://schemas.microsoft.com/office/drawing/2014/main" val="2929812535"/>
                  </a:ext>
                </a:extLst>
              </a:tr>
              <a:tr h="353182">
                <a:tc>
                  <a:txBody>
                    <a:bodyPr/>
                    <a:lstStyle/>
                    <a:p>
                      <a:r>
                        <a:rPr kumimoji="1" lang="en-US" altLang="ja-JP" dirty="0"/>
                        <a:t>4</a:t>
                      </a:r>
                      <a:r>
                        <a:rPr kumimoji="1" lang="ja-JP" altLang="en-US" dirty="0"/>
                        <a:t>年後</a:t>
                      </a:r>
                    </a:p>
                  </a:txBody>
                  <a:tcPr/>
                </a:tc>
                <a:tc>
                  <a:txBody>
                    <a:bodyPr/>
                    <a:lstStyle/>
                    <a:p>
                      <a:pPr algn="r"/>
                      <a:r>
                        <a:rPr kumimoji="1" lang="en-US" altLang="ja-JP" dirty="0"/>
                        <a:t>100</a:t>
                      </a:r>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120</a:t>
                      </a:r>
                      <a:endParaRPr kumimoji="1" lang="ja-JP" altLang="en-US" dirty="0"/>
                    </a:p>
                  </a:txBody>
                  <a:tcPr/>
                </a:tc>
                <a:extLst>
                  <a:ext uri="{0D108BD9-81ED-4DB2-BD59-A6C34878D82A}">
                    <a16:rowId xmlns:a16="http://schemas.microsoft.com/office/drawing/2014/main" val="999345326"/>
                  </a:ext>
                </a:extLst>
              </a:tr>
              <a:tr h="353182">
                <a:tc>
                  <a:txBody>
                    <a:bodyPr/>
                    <a:lstStyle/>
                    <a:p>
                      <a:r>
                        <a:rPr kumimoji="1" lang="en-US" altLang="ja-JP" dirty="0"/>
                        <a:t>5</a:t>
                      </a:r>
                      <a:r>
                        <a:rPr kumimoji="1" lang="ja-JP" altLang="en-US" dirty="0"/>
                        <a:t>年後</a:t>
                      </a:r>
                    </a:p>
                  </a:txBody>
                  <a:tcPr/>
                </a:tc>
                <a:tc>
                  <a:txBody>
                    <a:bodyPr/>
                    <a:lstStyle/>
                    <a:p>
                      <a:pPr algn="r"/>
                      <a:r>
                        <a:rPr kumimoji="1" lang="en-US" altLang="ja-JP" dirty="0"/>
                        <a:t>100</a:t>
                      </a:r>
                      <a:endParaRPr kumimoji="1" lang="ja-JP" altLang="en-US" dirty="0"/>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125</a:t>
                      </a:r>
                      <a:endParaRPr kumimoji="1" lang="ja-JP" altLang="en-US" dirty="0"/>
                    </a:p>
                  </a:txBody>
                  <a:tcPr/>
                </a:tc>
                <a:extLst>
                  <a:ext uri="{0D108BD9-81ED-4DB2-BD59-A6C34878D82A}">
                    <a16:rowId xmlns:a16="http://schemas.microsoft.com/office/drawing/2014/main" val="3296283846"/>
                  </a:ext>
                </a:extLst>
              </a:tr>
              <a:tr h="353182">
                <a:tc>
                  <a:txBody>
                    <a:bodyPr/>
                    <a:lstStyle/>
                    <a:p>
                      <a:r>
                        <a:rPr kumimoji="1" lang="en-US" altLang="ja-JP" dirty="0"/>
                        <a:t>10</a:t>
                      </a:r>
                      <a:r>
                        <a:rPr kumimoji="1" lang="ja-JP" altLang="en-US" dirty="0"/>
                        <a:t>年後</a:t>
                      </a:r>
                    </a:p>
                  </a:txBody>
                  <a:tcPr/>
                </a:tc>
                <a:tc>
                  <a:txBody>
                    <a:bodyPr/>
                    <a:lstStyle/>
                    <a:p>
                      <a:pPr algn="r"/>
                      <a:r>
                        <a:rPr kumimoji="1" lang="en-US" altLang="ja-JP" dirty="0"/>
                        <a:t>100</a:t>
                      </a:r>
                      <a:endParaRPr kumimoji="1" lang="ja-JP" altLang="en-US" dirty="0"/>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150</a:t>
                      </a:r>
                      <a:endParaRPr kumimoji="1" lang="ja-JP" altLang="en-US" dirty="0"/>
                    </a:p>
                  </a:txBody>
                  <a:tcPr/>
                </a:tc>
                <a:extLst>
                  <a:ext uri="{0D108BD9-81ED-4DB2-BD59-A6C34878D82A}">
                    <a16:rowId xmlns:a16="http://schemas.microsoft.com/office/drawing/2014/main" val="324820932"/>
                  </a:ext>
                </a:extLst>
              </a:tr>
              <a:tr h="480474">
                <a:tc>
                  <a:txBody>
                    <a:bodyPr/>
                    <a:lstStyle/>
                    <a:p>
                      <a:r>
                        <a:rPr kumimoji="1" lang="en-US" altLang="ja-JP" dirty="0"/>
                        <a:t>30</a:t>
                      </a:r>
                      <a:r>
                        <a:rPr kumimoji="1" lang="ja-JP" altLang="en-US" dirty="0"/>
                        <a:t>年後</a:t>
                      </a:r>
                    </a:p>
                  </a:txBody>
                  <a:tcPr/>
                </a:tc>
                <a:tc>
                  <a:txBody>
                    <a:bodyPr/>
                    <a:lstStyle/>
                    <a:p>
                      <a:pPr algn="r"/>
                      <a:r>
                        <a:rPr kumimoji="1" lang="en-US" altLang="ja-JP" dirty="0"/>
                        <a:t>100</a:t>
                      </a:r>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250</a:t>
                      </a:r>
                      <a:endParaRPr kumimoji="1" lang="ja-JP" altLang="en-US" dirty="0"/>
                    </a:p>
                  </a:txBody>
                  <a:tcPr/>
                </a:tc>
                <a:extLst>
                  <a:ext uri="{0D108BD9-81ED-4DB2-BD59-A6C34878D82A}">
                    <a16:rowId xmlns:a16="http://schemas.microsoft.com/office/drawing/2014/main" val="2671326170"/>
                  </a:ext>
                </a:extLst>
              </a:tr>
            </a:tbl>
          </a:graphicData>
        </a:graphic>
      </p:graphicFrame>
      <p:sp>
        <p:nvSpPr>
          <p:cNvPr id="24" name="テキスト ボックス 23">
            <a:extLst>
              <a:ext uri="{FF2B5EF4-FFF2-40B4-BE49-F238E27FC236}">
                <a16:creationId xmlns:a16="http://schemas.microsoft.com/office/drawing/2014/main" id="{E432F6B5-5021-4695-955F-D6A0C1652CB0}"/>
              </a:ext>
            </a:extLst>
          </p:cNvPr>
          <p:cNvSpPr txBox="1"/>
          <p:nvPr/>
        </p:nvSpPr>
        <p:spPr>
          <a:xfrm>
            <a:off x="457461" y="3323167"/>
            <a:ext cx="4705134" cy="369332"/>
          </a:xfrm>
          <a:prstGeom prst="rect">
            <a:avLst/>
          </a:prstGeom>
          <a:noFill/>
        </p:spPr>
        <p:txBody>
          <a:bodyPr wrap="none" rtlCol="0">
            <a:spAutoFit/>
          </a:bodyPr>
          <a:lstStyle/>
          <a:p>
            <a:r>
              <a:rPr kumimoji="1" lang="en-US" altLang="ja-JP" dirty="0"/>
              <a:t>100</a:t>
            </a:r>
            <a:r>
              <a:rPr kumimoji="1" lang="ja-JP" altLang="en-US" dirty="0"/>
              <a:t>万円を金利５％で単利で運用したケース</a:t>
            </a:r>
          </a:p>
        </p:txBody>
      </p:sp>
      <p:sp>
        <p:nvSpPr>
          <p:cNvPr id="25" name="テキスト ボックス 24">
            <a:extLst>
              <a:ext uri="{FF2B5EF4-FFF2-40B4-BE49-F238E27FC236}">
                <a16:creationId xmlns:a16="http://schemas.microsoft.com/office/drawing/2014/main" id="{F186B96F-F1E2-4AC4-8AF3-787037F4C359}"/>
              </a:ext>
            </a:extLst>
          </p:cNvPr>
          <p:cNvSpPr txBox="1"/>
          <p:nvPr/>
        </p:nvSpPr>
        <p:spPr>
          <a:xfrm>
            <a:off x="6227761" y="3353344"/>
            <a:ext cx="4705134" cy="369332"/>
          </a:xfrm>
          <a:prstGeom prst="rect">
            <a:avLst/>
          </a:prstGeom>
          <a:noFill/>
        </p:spPr>
        <p:txBody>
          <a:bodyPr wrap="none" rtlCol="0">
            <a:spAutoFit/>
          </a:bodyPr>
          <a:lstStyle/>
          <a:p>
            <a:r>
              <a:rPr kumimoji="1" lang="en-US" altLang="ja-JP" dirty="0"/>
              <a:t>100</a:t>
            </a:r>
            <a:r>
              <a:rPr kumimoji="1" lang="ja-JP" altLang="en-US" dirty="0"/>
              <a:t>万円を金利５％で複利で運用したケース</a:t>
            </a:r>
          </a:p>
        </p:txBody>
      </p:sp>
      <p:graphicFrame>
        <p:nvGraphicFramePr>
          <p:cNvPr id="26" name="表 23">
            <a:extLst>
              <a:ext uri="{FF2B5EF4-FFF2-40B4-BE49-F238E27FC236}">
                <a16:creationId xmlns:a16="http://schemas.microsoft.com/office/drawing/2014/main" id="{53D7F7FD-6D83-4D8D-8048-B38795AA44E7}"/>
              </a:ext>
            </a:extLst>
          </p:cNvPr>
          <p:cNvGraphicFramePr>
            <a:graphicFrameLocks noGrp="1"/>
          </p:cNvGraphicFramePr>
          <p:nvPr>
            <p:extLst>
              <p:ext uri="{D42A27DB-BD31-4B8C-83A1-F6EECF244321}">
                <p14:modId xmlns:p14="http://schemas.microsoft.com/office/powerpoint/2010/main" val="1487931110"/>
              </p:ext>
            </p:extLst>
          </p:nvPr>
        </p:nvGraphicFramePr>
        <p:xfrm>
          <a:off x="6370636" y="3723200"/>
          <a:ext cx="4072579" cy="3040794"/>
        </p:xfrm>
        <a:graphic>
          <a:graphicData uri="http://schemas.openxmlformats.org/drawingml/2006/table">
            <a:tbl>
              <a:tblPr firstRow="1" bandRow="1">
                <a:tableStyleId>{5C22544A-7EE6-4342-B048-85BDC9FD1C3A}</a:tableStyleId>
              </a:tblPr>
              <a:tblGrid>
                <a:gridCol w="1001714">
                  <a:extLst>
                    <a:ext uri="{9D8B030D-6E8A-4147-A177-3AD203B41FA5}">
                      <a16:colId xmlns:a16="http://schemas.microsoft.com/office/drawing/2014/main" val="1754842002"/>
                    </a:ext>
                  </a:extLst>
                </a:gridCol>
                <a:gridCol w="990600">
                  <a:extLst>
                    <a:ext uri="{9D8B030D-6E8A-4147-A177-3AD203B41FA5}">
                      <a16:colId xmlns:a16="http://schemas.microsoft.com/office/drawing/2014/main" val="2361877046"/>
                    </a:ext>
                  </a:extLst>
                </a:gridCol>
                <a:gridCol w="990600">
                  <a:extLst>
                    <a:ext uri="{9D8B030D-6E8A-4147-A177-3AD203B41FA5}">
                      <a16:colId xmlns:a16="http://schemas.microsoft.com/office/drawing/2014/main" val="3251326791"/>
                    </a:ext>
                  </a:extLst>
                </a:gridCol>
                <a:gridCol w="1089665">
                  <a:extLst>
                    <a:ext uri="{9D8B030D-6E8A-4147-A177-3AD203B41FA5}">
                      <a16:colId xmlns:a16="http://schemas.microsoft.com/office/drawing/2014/main" val="2553663286"/>
                    </a:ext>
                  </a:extLst>
                </a:gridCol>
              </a:tblGrid>
              <a:tr h="353182">
                <a:tc>
                  <a:txBody>
                    <a:bodyPr/>
                    <a:lstStyle/>
                    <a:p>
                      <a:r>
                        <a:rPr kumimoji="1" lang="en-US" altLang="ja-JP" dirty="0"/>
                        <a:t>n</a:t>
                      </a:r>
                      <a:endParaRPr kumimoji="1" lang="ja-JP" altLang="en-US" dirty="0"/>
                    </a:p>
                  </a:txBody>
                  <a:tcPr/>
                </a:tc>
                <a:tc>
                  <a:txBody>
                    <a:bodyPr/>
                    <a:lstStyle/>
                    <a:p>
                      <a:pPr algn="ctr"/>
                      <a:r>
                        <a:rPr kumimoji="1" lang="ja-JP" altLang="en-US" dirty="0"/>
                        <a:t>元本</a:t>
                      </a:r>
                    </a:p>
                  </a:txBody>
                  <a:tcPr/>
                </a:tc>
                <a:tc>
                  <a:txBody>
                    <a:bodyPr/>
                    <a:lstStyle/>
                    <a:p>
                      <a:pPr algn="ctr"/>
                      <a:r>
                        <a:rPr kumimoji="1" lang="ja-JP" altLang="en-US" dirty="0"/>
                        <a:t>利息</a:t>
                      </a:r>
                    </a:p>
                  </a:txBody>
                  <a:tcPr/>
                </a:tc>
                <a:tc>
                  <a:txBody>
                    <a:bodyPr/>
                    <a:lstStyle/>
                    <a:p>
                      <a:pPr algn="ctr"/>
                      <a:r>
                        <a:rPr kumimoji="1" lang="ja-JP" altLang="en-US" dirty="0"/>
                        <a:t>運用計</a:t>
                      </a:r>
                    </a:p>
                  </a:txBody>
                  <a:tcPr/>
                </a:tc>
                <a:extLst>
                  <a:ext uri="{0D108BD9-81ED-4DB2-BD59-A6C34878D82A}">
                    <a16:rowId xmlns:a16="http://schemas.microsoft.com/office/drawing/2014/main" val="1799044438"/>
                  </a:ext>
                </a:extLst>
              </a:tr>
              <a:tr h="353182">
                <a:tc>
                  <a:txBody>
                    <a:bodyPr/>
                    <a:lstStyle/>
                    <a:p>
                      <a:r>
                        <a:rPr kumimoji="1" lang="en-US" altLang="ja-JP" dirty="0"/>
                        <a:t>1</a:t>
                      </a:r>
                      <a:r>
                        <a:rPr kumimoji="1" lang="ja-JP" altLang="en-US" dirty="0"/>
                        <a:t>年後</a:t>
                      </a:r>
                    </a:p>
                  </a:txBody>
                  <a:tcPr/>
                </a:tc>
                <a:tc>
                  <a:txBody>
                    <a:bodyPr/>
                    <a:lstStyle/>
                    <a:p>
                      <a:pPr algn="r"/>
                      <a:r>
                        <a:rPr kumimoji="1" lang="en-US" altLang="ja-JP" dirty="0"/>
                        <a:t>100</a:t>
                      </a:r>
                      <a:endParaRPr kumimoji="1" lang="ja-JP" altLang="en-US" dirty="0"/>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105</a:t>
                      </a:r>
                      <a:endParaRPr kumimoji="1" lang="ja-JP" altLang="en-US" dirty="0"/>
                    </a:p>
                  </a:txBody>
                  <a:tcPr/>
                </a:tc>
                <a:extLst>
                  <a:ext uri="{0D108BD9-81ED-4DB2-BD59-A6C34878D82A}">
                    <a16:rowId xmlns:a16="http://schemas.microsoft.com/office/drawing/2014/main" val="3935303184"/>
                  </a:ext>
                </a:extLst>
              </a:tr>
              <a:tr h="353182">
                <a:tc>
                  <a:txBody>
                    <a:bodyPr/>
                    <a:lstStyle/>
                    <a:p>
                      <a:r>
                        <a:rPr kumimoji="1" lang="en-US" altLang="ja-JP" dirty="0"/>
                        <a:t>2</a:t>
                      </a:r>
                      <a:r>
                        <a:rPr kumimoji="1" lang="ja-JP" altLang="en-US" dirty="0"/>
                        <a:t>年後</a:t>
                      </a:r>
                    </a:p>
                  </a:txBody>
                  <a:tcPr/>
                </a:tc>
                <a:tc>
                  <a:txBody>
                    <a:bodyPr/>
                    <a:lstStyle/>
                    <a:p>
                      <a:pPr algn="r"/>
                      <a:r>
                        <a:rPr kumimoji="1" lang="en-US" altLang="ja-JP" dirty="0"/>
                        <a:t>105</a:t>
                      </a:r>
                    </a:p>
                  </a:txBody>
                  <a:tcPr/>
                </a:tc>
                <a:tc>
                  <a:txBody>
                    <a:bodyPr/>
                    <a:lstStyle/>
                    <a:p>
                      <a:pPr algn="r"/>
                      <a:r>
                        <a:rPr kumimoji="1" lang="en-US" altLang="ja-JP" dirty="0"/>
                        <a:t>5.25</a:t>
                      </a:r>
                      <a:endParaRPr kumimoji="1" lang="ja-JP" altLang="en-US" dirty="0"/>
                    </a:p>
                  </a:txBody>
                  <a:tcPr/>
                </a:tc>
                <a:tc>
                  <a:txBody>
                    <a:bodyPr/>
                    <a:lstStyle/>
                    <a:p>
                      <a:pPr algn="r"/>
                      <a:r>
                        <a:rPr kumimoji="1" lang="en-US" altLang="ja-JP" dirty="0"/>
                        <a:t>110.25</a:t>
                      </a:r>
                      <a:endParaRPr kumimoji="1" lang="ja-JP" altLang="en-US" dirty="0"/>
                    </a:p>
                  </a:txBody>
                  <a:tcPr/>
                </a:tc>
                <a:extLst>
                  <a:ext uri="{0D108BD9-81ED-4DB2-BD59-A6C34878D82A}">
                    <a16:rowId xmlns:a16="http://schemas.microsoft.com/office/drawing/2014/main" val="1460830749"/>
                  </a:ext>
                </a:extLst>
              </a:tr>
              <a:tr h="353182">
                <a:tc>
                  <a:txBody>
                    <a:bodyPr/>
                    <a:lstStyle/>
                    <a:p>
                      <a:r>
                        <a:rPr kumimoji="1" lang="en-US" altLang="ja-JP" dirty="0"/>
                        <a:t>3</a:t>
                      </a:r>
                      <a:r>
                        <a:rPr kumimoji="1" lang="ja-JP" altLang="en-US" dirty="0"/>
                        <a:t>年後</a:t>
                      </a:r>
                    </a:p>
                  </a:txBody>
                  <a:tcPr/>
                </a:tc>
                <a:tc>
                  <a:txBody>
                    <a:bodyPr/>
                    <a:lstStyle/>
                    <a:p>
                      <a:pPr algn="r"/>
                      <a:r>
                        <a:rPr kumimoji="1" lang="en-US" altLang="ja-JP" dirty="0"/>
                        <a:t>110.25</a:t>
                      </a:r>
                      <a:endParaRPr kumimoji="1" lang="ja-JP" altLang="en-US" dirty="0"/>
                    </a:p>
                  </a:txBody>
                  <a:tcPr/>
                </a:tc>
                <a:tc>
                  <a:txBody>
                    <a:bodyPr/>
                    <a:lstStyle/>
                    <a:p>
                      <a:pPr algn="r"/>
                      <a:r>
                        <a:rPr kumimoji="1" lang="en-US" altLang="ja-JP" dirty="0"/>
                        <a:t>5.51</a:t>
                      </a:r>
                      <a:endParaRPr kumimoji="1" lang="ja-JP" altLang="en-US" dirty="0"/>
                    </a:p>
                  </a:txBody>
                  <a:tcPr/>
                </a:tc>
                <a:tc>
                  <a:txBody>
                    <a:bodyPr/>
                    <a:lstStyle/>
                    <a:p>
                      <a:pPr algn="r"/>
                      <a:r>
                        <a:rPr kumimoji="1" lang="en-US" altLang="ja-JP" dirty="0"/>
                        <a:t>115.76</a:t>
                      </a:r>
                      <a:endParaRPr kumimoji="1" lang="ja-JP" altLang="en-US" dirty="0"/>
                    </a:p>
                  </a:txBody>
                  <a:tcPr/>
                </a:tc>
                <a:extLst>
                  <a:ext uri="{0D108BD9-81ED-4DB2-BD59-A6C34878D82A}">
                    <a16:rowId xmlns:a16="http://schemas.microsoft.com/office/drawing/2014/main" val="2929812535"/>
                  </a:ext>
                </a:extLst>
              </a:tr>
              <a:tr h="353182">
                <a:tc>
                  <a:txBody>
                    <a:bodyPr/>
                    <a:lstStyle/>
                    <a:p>
                      <a:r>
                        <a:rPr kumimoji="1" lang="en-US" altLang="ja-JP" dirty="0"/>
                        <a:t>4</a:t>
                      </a:r>
                      <a:r>
                        <a:rPr kumimoji="1" lang="ja-JP" altLang="en-US" dirty="0"/>
                        <a:t>年後</a:t>
                      </a:r>
                    </a:p>
                  </a:txBody>
                  <a:tcPr/>
                </a:tc>
                <a:tc>
                  <a:txBody>
                    <a:bodyPr/>
                    <a:lstStyle/>
                    <a:p>
                      <a:pPr algn="r"/>
                      <a:r>
                        <a:rPr kumimoji="1" lang="en-US" altLang="ja-JP" dirty="0"/>
                        <a:t>115.76</a:t>
                      </a:r>
                    </a:p>
                  </a:txBody>
                  <a:tcPr/>
                </a:tc>
                <a:tc>
                  <a:txBody>
                    <a:bodyPr/>
                    <a:lstStyle/>
                    <a:p>
                      <a:pPr algn="r"/>
                      <a:r>
                        <a:rPr kumimoji="1" lang="en-US" altLang="ja-JP" dirty="0"/>
                        <a:t>5.79</a:t>
                      </a:r>
                      <a:endParaRPr kumimoji="1" lang="ja-JP" altLang="en-US" dirty="0"/>
                    </a:p>
                  </a:txBody>
                  <a:tcPr/>
                </a:tc>
                <a:tc>
                  <a:txBody>
                    <a:bodyPr/>
                    <a:lstStyle/>
                    <a:p>
                      <a:pPr algn="r"/>
                      <a:r>
                        <a:rPr kumimoji="1" lang="en-US" altLang="ja-JP" dirty="0"/>
                        <a:t>121.55</a:t>
                      </a:r>
                      <a:endParaRPr kumimoji="1" lang="ja-JP" altLang="en-US" dirty="0"/>
                    </a:p>
                  </a:txBody>
                  <a:tcPr/>
                </a:tc>
                <a:extLst>
                  <a:ext uri="{0D108BD9-81ED-4DB2-BD59-A6C34878D82A}">
                    <a16:rowId xmlns:a16="http://schemas.microsoft.com/office/drawing/2014/main" val="999345326"/>
                  </a:ext>
                </a:extLst>
              </a:tr>
              <a:tr h="353182">
                <a:tc>
                  <a:txBody>
                    <a:bodyPr/>
                    <a:lstStyle/>
                    <a:p>
                      <a:r>
                        <a:rPr kumimoji="1" lang="en-US" altLang="ja-JP" dirty="0"/>
                        <a:t>5</a:t>
                      </a:r>
                      <a:r>
                        <a:rPr kumimoji="1" lang="ja-JP" altLang="en-US" dirty="0"/>
                        <a:t>年後</a:t>
                      </a:r>
                    </a:p>
                  </a:txBody>
                  <a:tcPr/>
                </a:tc>
                <a:tc>
                  <a:txBody>
                    <a:bodyPr/>
                    <a:lstStyle/>
                    <a:p>
                      <a:pPr algn="r"/>
                      <a:r>
                        <a:rPr kumimoji="1" lang="en-US" altLang="ja-JP" dirty="0"/>
                        <a:t>121.55</a:t>
                      </a:r>
                      <a:endParaRPr kumimoji="1" lang="ja-JP" altLang="en-US" dirty="0"/>
                    </a:p>
                  </a:txBody>
                  <a:tcPr/>
                </a:tc>
                <a:tc>
                  <a:txBody>
                    <a:bodyPr/>
                    <a:lstStyle/>
                    <a:p>
                      <a:pPr algn="r"/>
                      <a:r>
                        <a:rPr kumimoji="1" lang="en-US" altLang="ja-JP" dirty="0"/>
                        <a:t>6.08</a:t>
                      </a:r>
                      <a:endParaRPr kumimoji="1" lang="ja-JP" altLang="en-US" dirty="0"/>
                    </a:p>
                  </a:txBody>
                  <a:tcPr/>
                </a:tc>
                <a:tc>
                  <a:txBody>
                    <a:bodyPr/>
                    <a:lstStyle/>
                    <a:p>
                      <a:pPr algn="r"/>
                      <a:r>
                        <a:rPr kumimoji="1" lang="en-US" altLang="ja-JP" dirty="0"/>
                        <a:t>127.63</a:t>
                      </a:r>
                      <a:endParaRPr kumimoji="1" lang="ja-JP" altLang="en-US" dirty="0"/>
                    </a:p>
                  </a:txBody>
                  <a:tcPr/>
                </a:tc>
                <a:extLst>
                  <a:ext uri="{0D108BD9-81ED-4DB2-BD59-A6C34878D82A}">
                    <a16:rowId xmlns:a16="http://schemas.microsoft.com/office/drawing/2014/main" val="3296283846"/>
                  </a:ext>
                </a:extLst>
              </a:tr>
              <a:tr h="353182">
                <a:tc>
                  <a:txBody>
                    <a:bodyPr/>
                    <a:lstStyle/>
                    <a:p>
                      <a:r>
                        <a:rPr kumimoji="1" lang="en-US" altLang="ja-JP" dirty="0"/>
                        <a:t>10</a:t>
                      </a:r>
                      <a:r>
                        <a:rPr kumimoji="1" lang="ja-JP" altLang="en-US" dirty="0"/>
                        <a:t>年後</a:t>
                      </a:r>
                    </a:p>
                  </a:txBody>
                  <a:tcPr/>
                </a:tc>
                <a:tc>
                  <a:txBody>
                    <a:bodyPr/>
                    <a:lstStyle/>
                    <a:p>
                      <a:pPr algn="r"/>
                      <a:r>
                        <a:rPr kumimoji="1" lang="en-US" altLang="ja-JP" dirty="0"/>
                        <a:t>155.13</a:t>
                      </a:r>
                      <a:endParaRPr kumimoji="1" lang="ja-JP" altLang="en-US" dirty="0"/>
                    </a:p>
                  </a:txBody>
                  <a:tcPr/>
                </a:tc>
                <a:tc>
                  <a:txBody>
                    <a:bodyPr/>
                    <a:lstStyle/>
                    <a:p>
                      <a:pPr algn="r"/>
                      <a:r>
                        <a:rPr kumimoji="1" lang="en-US" altLang="ja-JP" dirty="0"/>
                        <a:t>7.76</a:t>
                      </a:r>
                      <a:endParaRPr kumimoji="1" lang="ja-JP" altLang="en-US" dirty="0"/>
                    </a:p>
                  </a:txBody>
                  <a:tcPr/>
                </a:tc>
                <a:tc>
                  <a:txBody>
                    <a:bodyPr/>
                    <a:lstStyle/>
                    <a:p>
                      <a:pPr algn="r"/>
                      <a:r>
                        <a:rPr kumimoji="1" lang="en-US" altLang="ja-JP" dirty="0"/>
                        <a:t>162.89</a:t>
                      </a:r>
                      <a:endParaRPr kumimoji="1" lang="ja-JP" altLang="en-US" dirty="0"/>
                    </a:p>
                  </a:txBody>
                  <a:tcPr/>
                </a:tc>
                <a:extLst>
                  <a:ext uri="{0D108BD9-81ED-4DB2-BD59-A6C34878D82A}">
                    <a16:rowId xmlns:a16="http://schemas.microsoft.com/office/drawing/2014/main" val="324820932"/>
                  </a:ext>
                </a:extLst>
              </a:tr>
              <a:tr h="480474">
                <a:tc>
                  <a:txBody>
                    <a:bodyPr/>
                    <a:lstStyle/>
                    <a:p>
                      <a:r>
                        <a:rPr kumimoji="1" lang="en-US" altLang="ja-JP" dirty="0"/>
                        <a:t>30</a:t>
                      </a:r>
                      <a:r>
                        <a:rPr kumimoji="1" lang="ja-JP" altLang="en-US" dirty="0"/>
                        <a:t>年後</a:t>
                      </a:r>
                    </a:p>
                  </a:txBody>
                  <a:tcPr/>
                </a:tc>
                <a:tc>
                  <a:txBody>
                    <a:bodyPr/>
                    <a:lstStyle/>
                    <a:p>
                      <a:pPr algn="r"/>
                      <a:r>
                        <a:rPr kumimoji="1" lang="en-US" altLang="ja-JP" dirty="0"/>
                        <a:t>411.61</a:t>
                      </a:r>
                    </a:p>
                  </a:txBody>
                  <a:tcPr/>
                </a:tc>
                <a:tc>
                  <a:txBody>
                    <a:bodyPr/>
                    <a:lstStyle/>
                    <a:p>
                      <a:pPr algn="r"/>
                      <a:r>
                        <a:rPr kumimoji="1" lang="en-US" altLang="ja-JP" dirty="0"/>
                        <a:t>20.58</a:t>
                      </a:r>
                      <a:endParaRPr kumimoji="1" lang="ja-JP" altLang="en-US" dirty="0"/>
                    </a:p>
                  </a:txBody>
                  <a:tcPr/>
                </a:tc>
                <a:tc>
                  <a:txBody>
                    <a:bodyPr/>
                    <a:lstStyle/>
                    <a:p>
                      <a:pPr algn="r"/>
                      <a:r>
                        <a:rPr kumimoji="1" lang="en-US" altLang="ja-JP" dirty="0"/>
                        <a:t>432.19</a:t>
                      </a:r>
                      <a:endParaRPr kumimoji="1" lang="ja-JP" altLang="en-US" dirty="0"/>
                    </a:p>
                  </a:txBody>
                  <a:tcPr/>
                </a:tc>
                <a:extLst>
                  <a:ext uri="{0D108BD9-81ED-4DB2-BD59-A6C34878D82A}">
                    <a16:rowId xmlns:a16="http://schemas.microsoft.com/office/drawing/2014/main" val="2671326170"/>
                  </a:ext>
                </a:extLst>
              </a:tr>
            </a:tbl>
          </a:graphicData>
        </a:graphic>
      </p:graphicFrame>
      <p:sp>
        <p:nvSpPr>
          <p:cNvPr id="7" name="楕円 6">
            <a:extLst>
              <a:ext uri="{FF2B5EF4-FFF2-40B4-BE49-F238E27FC236}">
                <a16:creationId xmlns:a16="http://schemas.microsoft.com/office/drawing/2014/main" id="{EC882461-4B89-44BE-8BB0-E9AE01C28A2F}"/>
              </a:ext>
            </a:extLst>
          </p:cNvPr>
          <p:cNvSpPr/>
          <p:nvPr/>
        </p:nvSpPr>
        <p:spPr>
          <a:xfrm>
            <a:off x="4171950" y="6219824"/>
            <a:ext cx="495300"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C4B0D09-1AC2-4652-996C-6B97ED6C1FED}"/>
              </a:ext>
            </a:extLst>
          </p:cNvPr>
          <p:cNvSpPr/>
          <p:nvPr/>
        </p:nvSpPr>
        <p:spPr>
          <a:xfrm>
            <a:off x="9624065" y="6252053"/>
            <a:ext cx="819150"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7AAD07D-BCAA-4B01-A8D8-E0767EA3EA9B}"/>
              </a:ext>
            </a:extLst>
          </p:cNvPr>
          <p:cNvSpPr txBox="1"/>
          <p:nvPr/>
        </p:nvSpPr>
        <p:spPr>
          <a:xfrm>
            <a:off x="10464417" y="6115829"/>
            <a:ext cx="1754006" cy="923330"/>
          </a:xfrm>
          <a:prstGeom prst="rect">
            <a:avLst/>
          </a:prstGeom>
          <a:noFill/>
        </p:spPr>
        <p:txBody>
          <a:bodyPr wrap="none" rtlCol="0">
            <a:spAutoFit/>
          </a:bodyPr>
          <a:lstStyle/>
          <a:p>
            <a:r>
              <a:rPr kumimoji="1" lang="ja-JP" altLang="en-US" dirty="0"/>
              <a:t>ｎ年後</a:t>
            </a:r>
            <a:endParaRPr kumimoji="1" lang="en-US" altLang="ja-JP" dirty="0"/>
          </a:p>
          <a:p>
            <a:r>
              <a:rPr kumimoji="1" lang="en-US" altLang="ja-JP" dirty="0"/>
              <a:t>100×(1+0.05)</a:t>
            </a:r>
            <a:r>
              <a:rPr kumimoji="1" lang="ja-JP" altLang="en-US" baseline="30000" dirty="0"/>
              <a:t>ｎ</a:t>
            </a:r>
            <a:endParaRPr kumimoji="1" lang="en-US" altLang="ja-JP" baseline="30000" dirty="0"/>
          </a:p>
          <a:p>
            <a:endParaRPr kumimoji="1" lang="en-US" altLang="ja-JP" dirty="0"/>
          </a:p>
        </p:txBody>
      </p:sp>
      <p:sp>
        <p:nvSpPr>
          <p:cNvPr id="28" name="テキスト ボックス 27">
            <a:extLst>
              <a:ext uri="{FF2B5EF4-FFF2-40B4-BE49-F238E27FC236}">
                <a16:creationId xmlns:a16="http://schemas.microsoft.com/office/drawing/2014/main" id="{869DEBDC-2BAD-4F1E-806D-D00B7D6F1BD7}"/>
              </a:ext>
            </a:extLst>
          </p:cNvPr>
          <p:cNvSpPr txBox="1"/>
          <p:nvPr/>
        </p:nvSpPr>
        <p:spPr>
          <a:xfrm>
            <a:off x="4599653" y="6143199"/>
            <a:ext cx="1726755" cy="646331"/>
          </a:xfrm>
          <a:prstGeom prst="rect">
            <a:avLst/>
          </a:prstGeom>
          <a:noFill/>
        </p:spPr>
        <p:txBody>
          <a:bodyPr wrap="none" rtlCol="0">
            <a:spAutoFit/>
          </a:bodyPr>
          <a:lstStyle/>
          <a:p>
            <a:r>
              <a:rPr kumimoji="1" lang="ja-JP" altLang="en-US" dirty="0"/>
              <a:t>ｎ年後</a:t>
            </a:r>
            <a:endParaRPr kumimoji="1" lang="en-US" altLang="ja-JP" dirty="0"/>
          </a:p>
          <a:p>
            <a:r>
              <a:rPr kumimoji="1" lang="en-US" altLang="ja-JP" dirty="0"/>
              <a:t>100×(1+0.05n)</a:t>
            </a:r>
          </a:p>
        </p:txBody>
      </p:sp>
    </p:spTree>
    <p:extLst>
      <p:ext uri="{BB962C8B-B14F-4D97-AF65-F5344CB8AC3E}">
        <p14:creationId xmlns:p14="http://schemas.microsoft.com/office/powerpoint/2010/main" val="308994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2AE3D8-212E-445E-BBDA-BC4058E73DE6}"/>
              </a:ext>
            </a:extLst>
          </p:cNvPr>
          <p:cNvSpPr txBox="1"/>
          <p:nvPr/>
        </p:nvSpPr>
        <p:spPr>
          <a:xfrm>
            <a:off x="133350" y="0"/>
            <a:ext cx="2614818" cy="369332"/>
          </a:xfrm>
          <a:prstGeom prst="rect">
            <a:avLst/>
          </a:prstGeom>
          <a:noFill/>
        </p:spPr>
        <p:txBody>
          <a:bodyPr wrap="none" rtlCol="0">
            <a:spAutoFit/>
          </a:bodyPr>
          <a:lstStyle/>
          <a:p>
            <a:r>
              <a:rPr kumimoji="1" lang="en-US" altLang="ja-JP" dirty="0"/>
              <a:t>3</a:t>
            </a:r>
            <a:r>
              <a:rPr kumimoji="1" lang="ja-JP" altLang="en-US" dirty="0"/>
              <a:t>．名目金利と実質金利</a:t>
            </a:r>
          </a:p>
        </p:txBody>
      </p:sp>
      <p:sp>
        <p:nvSpPr>
          <p:cNvPr id="3" name="テキスト ボックス 2">
            <a:extLst>
              <a:ext uri="{FF2B5EF4-FFF2-40B4-BE49-F238E27FC236}">
                <a16:creationId xmlns:a16="http://schemas.microsoft.com/office/drawing/2014/main" id="{6BF51812-DCC0-4782-B241-16B2DB2FF312}"/>
              </a:ext>
            </a:extLst>
          </p:cNvPr>
          <p:cNvSpPr txBox="1"/>
          <p:nvPr/>
        </p:nvSpPr>
        <p:spPr>
          <a:xfrm>
            <a:off x="0" y="369332"/>
            <a:ext cx="12277725" cy="2585323"/>
          </a:xfrm>
          <a:prstGeom prst="rect">
            <a:avLst/>
          </a:prstGeom>
          <a:noFill/>
        </p:spPr>
        <p:txBody>
          <a:bodyPr wrap="square" rtlCol="0">
            <a:spAutoFit/>
          </a:bodyPr>
          <a:lstStyle/>
          <a:p>
            <a:r>
              <a:rPr kumimoji="1" lang="ja-JP" altLang="en-US" dirty="0"/>
              <a:t>・経済学では実質とは</a:t>
            </a:r>
            <a:r>
              <a:rPr kumimoji="1" lang="en-US" altLang="ja-JP" dirty="0"/>
              <a:t>“</a:t>
            </a:r>
            <a:r>
              <a:rPr kumimoji="1" lang="ja-JP" altLang="en-US" dirty="0"/>
              <a:t>物価変動の影響を除いた”という意味</a:t>
            </a:r>
            <a:endParaRPr kumimoji="1" lang="en-US" altLang="ja-JP" dirty="0"/>
          </a:p>
          <a:p>
            <a:r>
              <a:rPr kumimoji="1" lang="ja-JP" altLang="en-US" dirty="0"/>
              <a:t>　賃金の例で考えると、手取りの月給（名目賃金）が据え置きの場合でも物価が上昇すれば、実際に変えるモノや</a:t>
            </a:r>
            <a:endParaRPr kumimoji="1" lang="en-US" altLang="ja-JP" dirty="0"/>
          </a:p>
          <a:p>
            <a:r>
              <a:rPr kumimoji="1" lang="ja-JP" altLang="en-US" dirty="0"/>
              <a:t>　サービスの量は減少する。→賃金の実質的な値打ち（実質賃金）は低下する</a:t>
            </a:r>
            <a:endParaRPr kumimoji="1" lang="en-US" altLang="ja-JP" dirty="0"/>
          </a:p>
          <a:p>
            <a:r>
              <a:rPr kumimoji="1" lang="ja-JP" altLang="en-US" dirty="0"/>
              <a:t>　　　　　　　　　　　　　　実質賃金＝名目賃金ー物価上昇による目減り分</a:t>
            </a:r>
            <a:endParaRPr kumimoji="1" lang="en-US" altLang="ja-JP" dirty="0"/>
          </a:p>
          <a:p>
            <a:r>
              <a:rPr kumimoji="1" lang="ja-JP" altLang="en-US" dirty="0"/>
              <a:t>・金利に当てはめると</a:t>
            </a:r>
            <a:endParaRPr kumimoji="1" lang="en-US" altLang="ja-JP" dirty="0"/>
          </a:p>
          <a:p>
            <a:r>
              <a:rPr kumimoji="1" lang="ja-JP" altLang="en-US" dirty="0"/>
              <a:t>　　実質金利＝名目金利（銀行等で普段目にする金利）－物価上昇率（インフレ率）</a:t>
            </a:r>
            <a:endParaRPr kumimoji="1" lang="en-US" altLang="ja-JP" dirty="0"/>
          </a:p>
          <a:p>
            <a:r>
              <a:rPr kumimoji="1" lang="ja-JP" altLang="en-US" dirty="0"/>
              <a:t>・中央銀行の金融政策や企業経営（投資判断等）では、実質金利が重要</a:t>
            </a:r>
            <a:endParaRPr kumimoji="1" lang="en-US" altLang="ja-JP" dirty="0"/>
          </a:p>
          <a:p>
            <a:r>
              <a:rPr kumimoji="1" lang="ja-JP" altLang="en-US" dirty="0"/>
              <a:t>　　金利を０％に引き下げても、デフレで物価が５％低下している場合は実質金利は５％と高止まりし、景気刺激</a:t>
            </a:r>
            <a:endParaRPr kumimoji="1" lang="en-US" altLang="ja-JP" dirty="0"/>
          </a:p>
          <a:p>
            <a:r>
              <a:rPr kumimoji="1" lang="ja-JP" altLang="en-US" dirty="0"/>
              <a:t>　　効果は薄れる</a:t>
            </a:r>
            <a:endParaRPr kumimoji="1" lang="en-US" altLang="ja-JP" dirty="0"/>
          </a:p>
        </p:txBody>
      </p:sp>
      <p:sp>
        <p:nvSpPr>
          <p:cNvPr id="4" name="テキスト ボックス 3">
            <a:extLst>
              <a:ext uri="{FF2B5EF4-FFF2-40B4-BE49-F238E27FC236}">
                <a16:creationId xmlns:a16="http://schemas.microsoft.com/office/drawing/2014/main" id="{2C19B8AA-D7D0-4503-9C51-2484284B2801}"/>
              </a:ext>
            </a:extLst>
          </p:cNvPr>
          <p:cNvSpPr txBox="1"/>
          <p:nvPr/>
        </p:nvSpPr>
        <p:spPr>
          <a:xfrm>
            <a:off x="66675" y="2954655"/>
            <a:ext cx="4862228" cy="923330"/>
          </a:xfrm>
          <a:prstGeom prst="rect">
            <a:avLst/>
          </a:prstGeom>
          <a:noFill/>
        </p:spPr>
        <p:txBody>
          <a:bodyPr wrap="none" rtlCol="0">
            <a:spAutoFit/>
          </a:bodyPr>
          <a:lstStyle/>
          <a:p>
            <a:r>
              <a:rPr kumimoji="1" lang="en-US" altLang="ja-JP" dirty="0"/>
              <a:t>4</a:t>
            </a:r>
            <a:r>
              <a:rPr kumimoji="1" lang="ja-JP" altLang="en-US" dirty="0"/>
              <a:t>．金利の決定要因</a:t>
            </a:r>
            <a:endParaRPr kumimoji="1" lang="en-US" altLang="ja-JP" dirty="0"/>
          </a:p>
          <a:p>
            <a:r>
              <a:rPr kumimoji="1" lang="en-US" altLang="ja-JP" dirty="0"/>
              <a:t>(1)</a:t>
            </a:r>
            <a:r>
              <a:rPr kumimoji="1" lang="ja-JP" altLang="en-US" dirty="0"/>
              <a:t>景気動向やインフレ率等のマクロ経済要因</a:t>
            </a:r>
            <a:endParaRPr kumimoji="1" lang="en-US" altLang="ja-JP" dirty="0"/>
          </a:p>
          <a:p>
            <a:r>
              <a:rPr kumimoji="1" lang="ja-JP" altLang="en-US" dirty="0"/>
              <a:t>　</a:t>
            </a:r>
          </a:p>
        </p:txBody>
      </p:sp>
      <p:sp>
        <p:nvSpPr>
          <p:cNvPr id="5" name="テキスト ボックス 4">
            <a:extLst>
              <a:ext uri="{FF2B5EF4-FFF2-40B4-BE49-F238E27FC236}">
                <a16:creationId xmlns:a16="http://schemas.microsoft.com/office/drawing/2014/main" id="{3F43B820-F18F-4AEE-9A20-82CEE30B6DD7}"/>
              </a:ext>
            </a:extLst>
          </p:cNvPr>
          <p:cNvSpPr txBox="1"/>
          <p:nvPr/>
        </p:nvSpPr>
        <p:spPr>
          <a:xfrm>
            <a:off x="1047750" y="3601760"/>
            <a:ext cx="1569660" cy="369332"/>
          </a:xfrm>
          <a:prstGeom prst="rect">
            <a:avLst/>
          </a:prstGeom>
          <a:noFill/>
        </p:spPr>
        <p:txBody>
          <a:bodyPr wrap="none" rtlCol="0">
            <a:spAutoFit/>
          </a:bodyPr>
          <a:lstStyle/>
          <a:p>
            <a:r>
              <a:rPr kumimoji="1" lang="ja-JP" altLang="en-US" dirty="0"/>
              <a:t>景気の上昇　</a:t>
            </a:r>
          </a:p>
        </p:txBody>
      </p:sp>
      <p:cxnSp>
        <p:nvCxnSpPr>
          <p:cNvPr id="7" name="直線矢印コネクタ 6">
            <a:extLst>
              <a:ext uri="{FF2B5EF4-FFF2-40B4-BE49-F238E27FC236}">
                <a16:creationId xmlns:a16="http://schemas.microsoft.com/office/drawing/2014/main" id="{078C2B34-177E-4174-97A8-C83D0FFAAFD2}"/>
              </a:ext>
            </a:extLst>
          </p:cNvPr>
          <p:cNvCxnSpPr>
            <a:cxnSpLocks/>
          </p:cNvCxnSpPr>
          <p:nvPr/>
        </p:nvCxnSpPr>
        <p:spPr>
          <a:xfrm>
            <a:off x="2430666" y="3786426"/>
            <a:ext cx="792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741681C1-FEB0-4CD4-99DA-C5F0982BEF89}"/>
              </a:ext>
            </a:extLst>
          </p:cNvPr>
          <p:cNvSpPr txBox="1"/>
          <p:nvPr/>
        </p:nvSpPr>
        <p:spPr>
          <a:xfrm>
            <a:off x="3314700" y="3607833"/>
            <a:ext cx="3647152" cy="369332"/>
          </a:xfrm>
          <a:prstGeom prst="rect">
            <a:avLst/>
          </a:prstGeom>
          <a:noFill/>
        </p:spPr>
        <p:txBody>
          <a:bodyPr wrap="none" rtlCol="0">
            <a:spAutoFit/>
          </a:bodyPr>
          <a:lstStyle/>
          <a:p>
            <a:r>
              <a:rPr kumimoji="1" lang="ja-JP" altLang="en-US" dirty="0"/>
              <a:t>企業や家計での資金需要の高まり</a:t>
            </a:r>
          </a:p>
        </p:txBody>
      </p:sp>
      <p:cxnSp>
        <p:nvCxnSpPr>
          <p:cNvPr id="11" name="直線矢印コネクタ 10">
            <a:extLst>
              <a:ext uri="{FF2B5EF4-FFF2-40B4-BE49-F238E27FC236}">
                <a16:creationId xmlns:a16="http://schemas.microsoft.com/office/drawing/2014/main" id="{251805F6-B9BA-4CA8-8AA2-12E45D0D2687}"/>
              </a:ext>
            </a:extLst>
          </p:cNvPr>
          <p:cNvCxnSpPr>
            <a:stCxn id="5" idx="2"/>
          </p:cNvCxnSpPr>
          <p:nvPr/>
        </p:nvCxnSpPr>
        <p:spPr>
          <a:xfrm>
            <a:off x="1832580" y="3971092"/>
            <a:ext cx="0" cy="315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343BF9FB-C468-41F8-8AFC-0C9673EE5448}"/>
              </a:ext>
            </a:extLst>
          </p:cNvPr>
          <p:cNvSpPr txBox="1"/>
          <p:nvPr/>
        </p:nvSpPr>
        <p:spPr>
          <a:xfrm>
            <a:off x="1091838" y="4286250"/>
            <a:ext cx="1338828" cy="369332"/>
          </a:xfrm>
          <a:prstGeom prst="rect">
            <a:avLst/>
          </a:prstGeom>
          <a:noFill/>
        </p:spPr>
        <p:txBody>
          <a:bodyPr wrap="none" rtlCol="0">
            <a:spAutoFit/>
          </a:bodyPr>
          <a:lstStyle/>
          <a:p>
            <a:r>
              <a:rPr kumimoji="1" lang="ja-JP" altLang="en-US" dirty="0"/>
              <a:t>物価の上昇</a:t>
            </a:r>
          </a:p>
        </p:txBody>
      </p:sp>
      <p:cxnSp>
        <p:nvCxnSpPr>
          <p:cNvPr id="13" name="直線矢印コネクタ 12">
            <a:extLst>
              <a:ext uri="{FF2B5EF4-FFF2-40B4-BE49-F238E27FC236}">
                <a16:creationId xmlns:a16="http://schemas.microsoft.com/office/drawing/2014/main" id="{6B710B34-94D5-4631-A1BC-4B36E5EC9491}"/>
              </a:ext>
            </a:extLst>
          </p:cNvPr>
          <p:cNvCxnSpPr>
            <a:cxnSpLocks/>
          </p:cNvCxnSpPr>
          <p:nvPr/>
        </p:nvCxnSpPr>
        <p:spPr>
          <a:xfrm>
            <a:off x="2430666" y="4396026"/>
            <a:ext cx="792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848A8611-6355-4287-A6AD-7C56B03B4592}"/>
              </a:ext>
            </a:extLst>
          </p:cNvPr>
          <p:cNvSpPr txBox="1"/>
          <p:nvPr/>
        </p:nvSpPr>
        <p:spPr>
          <a:xfrm>
            <a:off x="976422" y="4600694"/>
            <a:ext cx="1569660" cy="369332"/>
          </a:xfrm>
          <a:prstGeom prst="rect">
            <a:avLst/>
          </a:prstGeom>
          <a:noFill/>
        </p:spPr>
        <p:txBody>
          <a:bodyPr wrap="none" rtlCol="0">
            <a:spAutoFit/>
          </a:bodyPr>
          <a:lstStyle/>
          <a:p>
            <a:r>
              <a:rPr kumimoji="1" lang="ja-JP" altLang="en-US" dirty="0"/>
              <a:t>（インフレ）</a:t>
            </a:r>
          </a:p>
        </p:txBody>
      </p:sp>
      <p:sp>
        <p:nvSpPr>
          <p:cNvPr id="15" name="テキスト ボックス 14">
            <a:extLst>
              <a:ext uri="{FF2B5EF4-FFF2-40B4-BE49-F238E27FC236}">
                <a16:creationId xmlns:a16="http://schemas.microsoft.com/office/drawing/2014/main" id="{77B1685F-9734-4468-BF8F-D392BB183E66}"/>
              </a:ext>
            </a:extLst>
          </p:cNvPr>
          <p:cNvSpPr txBox="1"/>
          <p:nvPr/>
        </p:nvSpPr>
        <p:spPr>
          <a:xfrm>
            <a:off x="3330912" y="4236959"/>
            <a:ext cx="4133850" cy="369332"/>
          </a:xfrm>
          <a:prstGeom prst="rect">
            <a:avLst/>
          </a:prstGeom>
          <a:noFill/>
        </p:spPr>
        <p:txBody>
          <a:bodyPr wrap="square" rtlCol="0">
            <a:spAutoFit/>
          </a:bodyPr>
          <a:lstStyle/>
          <a:p>
            <a:r>
              <a:rPr kumimoji="1" lang="ja-JP" altLang="en-US" dirty="0"/>
              <a:t>預金や貸し出しの実質的価値の減少</a:t>
            </a:r>
          </a:p>
        </p:txBody>
      </p:sp>
      <p:sp>
        <p:nvSpPr>
          <p:cNvPr id="16" name="テキスト ボックス 15">
            <a:extLst>
              <a:ext uri="{FF2B5EF4-FFF2-40B4-BE49-F238E27FC236}">
                <a16:creationId xmlns:a16="http://schemas.microsoft.com/office/drawing/2014/main" id="{FA9306A0-45C7-478A-83BE-4E80655A2E9E}"/>
              </a:ext>
            </a:extLst>
          </p:cNvPr>
          <p:cNvSpPr txBox="1"/>
          <p:nvPr/>
        </p:nvSpPr>
        <p:spPr>
          <a:xfrm>
            <a:off x="3314700" y="4792861"/>
            <a:ext cx="4339650" cy="646331"/>
          </a:xfrm>
          <a:prstGeom prst="rect">
            <a:avLst/>
          </a:prstGeom>
          <a:noFill/>
        </p:spPr>
        <p:txBody>
          <a:bodyPr wrap="none" rtlCol="0">
            <a:spAutoFit/>
          </a:bodyPr>
          <a:lstStyle/>
          <a:p>
            <a:r>
              <a:rPr kumimoji="1" lang="ja-JP" altLang="en-US" dirty="0"/>
              <a:t>インフレ抑制のため中央銀行は政策金利</a:t>
            </a:r>
            <a:endParaRPr kumimoji="1" lang="en-US" altLang="ja-JP" dirty="0"/>
          </a:p>
          <a:p>
            <a:r>
              <a:rPr kumimoji="1" lang="ja-JP" altLang="en-US" dirty="0"/>
              <a:t>を引き上げ</a:t>
            </a:r>
          </a:p>
        </p:txBody>
      </p:sp>
      <p:sp>
        <p:nvSpPr>
          <p:cNvPr id="17" name="テキスト ボックス 16">
            <a:extLst>
              <a:ext uri="{FF2B5EF4-FFF2-40B4-BE49-F238E27FC236}">
                <a16:creationId xmlns:a16="http://schemas.microsoft.com/office/drawing/2014/main" id="{9A840CB3-6AEF-44E9-B12F-5EF03A841B8B}"/>
              </a:ext>
            </a:extLst>
          </p:cNvPr>
          <p:cNvSpPr txBox="1"/>
          <p:nvPr/>
        </p:nvSpPr>
        <p:spPr>
          <a:xfrm>
            <a:off x="9020592" y="4026694"/>
            <a:ext cx="1338828" cy="369332"/>
          </a:xfrm>
          <a:prstGeom prst="rect">
            <a:avLst/>
          </a:prstGeom>
          <a:noFill/>
        </p:spPr>
        <p:txBody>
          <a:bodyPr wrap="none" rtlCol="0">
            <a:spAutoFit/>
          </a:bodyPr>
          <a:lstStyle/>
          <a:p>
            <a:r>
              <a:rPr kumimoji="1" lang="ja-JP" altLang="en-US" dirty="0"/>
              <a:t>金利の上昇</a:t>
            </a:r>
          </a:p>
        </p:txBody>
      </p:sp>
      <p:cxnSp>
        <p:nvCxnSpPr>
          <p:cNvPr id="19" name="直線矢印コネクタ 18">
            <a:extLst>
              <a:ext uri="{FF2B5EF4-FFF2-40B4-BE49-F238E27FC236}">
                <a16:creationId xmlns:a16="http://schemas.microsoft.com/office/drawing/2014/main" id="{847B5132-3683-44BF-AEA7-847E279F34C6}"/>
              </a:ext>
            </a:extLst>
          </p:cNvPr>
          <p:cNvCxnSpPr>
            <a:cxnSpLocks/>
          </p:cNvCxnSpPr>
          <p:nvPr/>
        </p:nvCxnSpPr>
        <p:spPr>
          <a:xfrm>
            <a:off x="2454588" y="4794649"/>
            <a:ext cx="768618"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4AFDE5B-E814-4BCC-BCF8-B71F7CC331A5}"/>
              </a:ext>
            </a:extLst>
          </p:cNvPr>
          <p:cNvCxnSpPr/>
          <p:nvPr/>
        </p:nvCxnSpPr>
        <p:spPr>
          <a:xfrm>
            <a:off x="7200900" y="3786426"/>
            <a:ext cx="1638300" cy="342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C96E097-88A9-4E71-AC12-40DF46299772}"/>
              </a:ext>
            </a:extLst>
          </p:cNvPr>
          <p:cNvCxnSpPr>
            <a:cxnSpLocks/>
          </p:cNvCxnSpPr>
          <p:nvPr/>
        </p:nvCxnSpPr>
        <p:spPr>
          <a:xfrm>
            <a:off x="7332831" y="4311077"/>
            <a:ext cx="15063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941B3A3D-E4A6-44DE-933F-EECEC6780B5F}"/>
              </a:ext>
            </a:extLst>
          </p:cNvPr>
          <p:cNvCxnSpPr/>
          <p:nvPr/>
        </p:nvCxnSpPr>
        <p:spPr>
          <a:xfrm flipV="1">
            <a:off x="7654350" y="4470916"/>
            <a:ext cx="1184850" cy="499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楕円 28">
            <a:extLst>
              <a:ext uri="{FF2B5EF4-FFF2-40B4-BE49-F238E27FC236}">
                <a16:creationId xmlns:a16="http://schemas.microsoft.com/office/drawing/2014/main" id="{812FFC86-53A5-47E8-A5F3-511233BD9C3D}"/>
              </a:ext>
            </a:extLst>
          </p:cNvPr>
          <p:cNvSpPr/>
          <p:nvPr/>
        </p:nvSpPr>
        <p:spPr>
          <a:xfrm>
            <a:off x="8865984" y="3836819"/>
            <a:ext cx="1857361" cy="7490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9BB942BD-F3E8-49E3-80C6-AABAE7B8ECC5}"/>
              </a:ext>
            </a:extLst>
          </p:cNvPr>
          <p:cNvSpPr txBox="1"/>
          <p:nvPr/>
        </p:nvSpPr>
        <p:spPr>
          <a:xfrm>
            <a:off x="9525" y="5439192"/>
            <a:ext cx="11049000" cy="923330"/>
          </a:xfrm>
          <a:prstGeom prst="rect">
            <a:avLst/>
          </a:prstGeom>
          <a:noFill/>
        </p:spPr>
        <p:txBody>
          <a:bodyPr wrap="square" rtlCol="0">
            <a:spAutoFit/>
          </a:bodyPr>
          <a:lstStyle/>
          <a:p>
            <a:r>
              <a:rPr kumimoji="1" lang="en-US" altLang="ja-JP" dirty="0"/>
              <a:t>(2)</a:t>
            </a:r>
            <a:r>
              <a:rPr kumimoji="1" lang="ja-JP" altLang="en-US" dirty="0"/>
              <a:t>信用リスク（</a:t>
            </a:r>
            <a:r>
              <a:rPr kumimoji="1" lang="en-US" altLang="ja-JP" dirty="0"/>
              <a:t>Credit Risk</a:t>
            </a:r>
            <a:r>
              <a:rPr kumimoji="1" lang="ja-JP" altLang="en-US" dirty="0"/>
              <a:t>）</a:t>
            </a:r>
            <a:endParaRPr kumimoji="1" lang="en-US" altLang="ja-JP" dirty="0"/>
          </a:p>
          <a:p>
            <a:r>
              <a:rPr kumimoji="1" lang="ja-JP" altLang="en-US" dirty="0"/>
              <a:t>　　資金の借り手や預け先が破綻して、元本や金利が受け取れなくなるリスクのこと</a:t>
            </a:r>
            <a:endParaRPr kumimoji="1" lang="en-US" altLang="ja-JP" dirty="0"/>
          </a:p>
          <a:p>
            <a:r>
              <a:rPr kumimoji="1" lang="ja-JP" altLang="en-US" dirty="0"/>
              <a:t>　　</a:t>
            </a:r>
            <a:r>
              <a:rPr kumimoji="1" lang="ja-JP" altLang="en-US" u="sng" dirty="0"/>
              <a:t>信用リスクが大きいほど高い金利が要求され</a:t>
            </a:r>
            <a:r>
              <a:rPr kumimoji="1" lang="ja-JP" altLang="en-US" dirty="0"/>
              <a:t>、その割増部分を</a:t>
            </a:r>
            <a:r>
              <a:rPr kumimoji="1" lang="ja-JP" altLang="en-US" b="1" dirty="0"/>
              <a:t>リスクプレミアム</a:t>
            </a:r>
            <a:r>
              <a:rPr kumimoji="1" lang="ja-JP" altLang="en-US" dirty="0"/>
              <a:t>という</a:t>
            </a:r>
            <a:endParaRPr kumimoji="1" lang="ja-JP" altLang="en-US" b="1" dirty="0"/>
          </a:p>
        </p:txBody>
      </p:sp>
      <p:cxnSp>
        <p:nvCxnSpPr>
          <p:cNvPr id="24" name="直線コネクタ 23">
            <a:extLst>
              <a:ext uri="{FF2B5EF4-FFF2-40B4-BE49-F238E27FC236}">
                <a16:creationId xmlns:a16="http://schemas.microsoft.com/office/drawing/2014/main" id="{E11CC880-E462-4C6E-9B58-3D9B888EEBB0}"/>
              </a:ext>
            </a:extLst>
          </p:cNvPr>
          <p:cNvCxnSpPr/>
          <p:nvPr/>
        </p:nvCxnSpPr>
        <p:spPr>
          <a:xfrm>
            <a:off x="1638300" y="6311384"/>
            <a:ext cx="0" cy="354568"/>
          </a:xfrm>
          <a:prstGeom prst="line">
            <a:avLst/>
          </a:prstGeom>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08A46D16-4731-4ED3-814B-DA150DFA3196}"/>
              </a:ext>
            </a:extLst>
          </p:cNvPr>
          <p:cNvCxnSpPr/>
          <p:nvPr/>
        </p:nvCxnSpPr>
        <p:spPr>
          <a:xfrm>
            <a:off x="1638300" y="6673334"/>
            <a:ext cx="3143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FB9884D-CCB4-4955-AE39-D225F5988D99}"/>
              </a:ext>
            </a:extLst>
          </p:cNvPr>
          <p:cNvSpPr txBox="1"/>
          <p:nvPr/>
        </p:nvSpPr>
        <p:spPr>
          <a:xfrm>
            <a:off x="2162175" y="6488668"/>
            <a:ext cx="7340471" cy="369332"/>
          </a:xfrm>
          <a:prstGeom prst="rect">
            <a:avLst/>
          </a:prstGeom>
          <a:noFill/>
        </p:spPr>
        <p:txBody>
          <a:bodyPr wrap="none" rtlCol="0">
            <a:spAutoFit/>
          </a:bodyPr>
          <a:lstStyle/>
          <a:p>
            <a:r>
              <a:rPr kumimoji="1" lang="ja-JP" altLang="en-US" b="1" dirty="0"/>
              <a:t>ハイリスク・ハイリターン：</a:t>
            </a:r>
            <a:r>
              <a:rPr kumimoji="1" lang="ja-JP" altLang="en-US" dirty="0"/>
              <a:t>ファイナンス理論の最も基本的な原則</a:t>
            </a:r>
            <a:endParaRPr kumimoji="1" lang="ja-JP" altLang="en-US" b="1" dirty="0"/>
          </a:p>
        </p:txBody>
      </p:sp>
    </p:spTree>
    <p:extLst>
      <p:ext uri="{BB962C8B-B14F-4D97-AF65-F5344CB8AC3E}">
        <p14:creationId xmlns:p14="http://schemas.microsoft.com/office/powerpoint/2010/main" val="249017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168746-F7A9-49A5-BBF5-17F2FFC99C54}"/>
              </a:ext>
            </a:extLst>
          </p:cNvPr>
          <p:cNvSpPr txBox="1"/>
          <p:nvPr/>
        </p:nvSpPr>
        <p:spPr>
          <a:xfrm>
            <a:off x="352425" y="73102"/>
            <a:ext cx="6878806" cy="1200329"/>
          </a:xfrm>
          <a:prstGeom prst="rect">
            <a:avLst/>
          </a:prstGeom>
          <a:noFill/>
        </p:spPr>
        <p:txBody>
          <a:bodyPr wrap="none" rtlCol="0">
            <a:spAutoFit/>
          </a:bodyPr>
          <a:lstStyle/>
          <a:p>
            <a:r>
              <a:rPr kumimoji="1" lang="en-US" altLang="ja-JP" dirty="0"/>
              <a:t>(3)</a:t>
            </a:r>
            <a:r>
              <a:rPr kumimoji="1" lang="ja-JP" altLang="en-US" dirty="0"/>
              <a:t>期間</a:t>
            </a:r>
            <a:endParaRPr kumimoji="1" lang="en-US" altLang="ja-JP" dirty="0"/>
          </a:p>
          <a:p>
            <a:r>
              <a:rPr kumimoji="1" lang="ja-JP" altLang="en-US" dirty="0"/>
              <a:t>　一般的には期間（融資期間等）が長くなるほど金利は高くなる</a:t>
            </a:r>
            <a:endParaRPr kumimoji="1" lang="en-US" altLang="ja-JP" dirty="0"/>
          </a:p>
          <a:p>
            <a:r>
              <a:rPr kumimoji="1" lang="ja-JP" altLang="en-US" dirty="0"/>
              <a:t>　　長期金利</a:t>
            </a:r>
            <a:endParaRPr kumimoji="1" lang="en-US" altLang="ja-JP" dirty="0"/>
          </a:p>
          <a:p>
            <a:r>
              <a:rPr kumimoji="1" lang="ja-JP" altLang="en-US" dirty="0"/>
              <a:t>　（期間</a:t>
            </a:r>
            <a:r>
              <a:rPr kumimoji="1" lang="en-US" altLang="ja-JP" dirty="0"/>
              <a:t>1</a:t>
            </a:r>
            <a:r>
              <a:rPr kumimoji="1" lang="ja-JP" altLang="en-US" dirty="0"/>
              <a:t>年以上の金利）</a:t>
            </a:r>
          </a:p>
        </p:txBody>
      </p:sp>
      <p:sp>
        <p:nvSpPr>
          <p:cNvPr id="3" name="テキスト ボックス 2">
            <a:extLst>
              <a:ext uri="{FF2B5EF4-FFF2-40B4-BE49-F238E27FC236}">
                <a16:creationId xmlns:a16="http://schemas.microsoft.com/office/drawing/2014/main" id="{D53B8A79-8086-4184-A5B5-2CCD63E6553E}"/>
              </a:ext>
            </a:extLst>
          </p:cNvPr>
          <p:cNvSpPr txBox="1"/>
          <p:nvPr/>
        </p:nvSpPr>
        <p:spPr>
          <a:xfrm>
            <a:off x="3203630" y="529414"/>
            <a:ext cx="453970" cy="707886"/>
          </a:xfrm>
          <a:prstGeom prst="rect">
            <a:avLst/>
          </a:prstGeom>
          <a:noFill/>
        </p:spPr>
        <p:txBody>
          <a:bodyPr wrap="none" rtlCol="0">
            <a:spAutoFit/>
          </a:bodyPr>
          <a:lstStyle/>
          <a:p>
            <a:r>
              <a:rPr kumimoji="1" lang="en-US" altLang="ja-JP" sz="4000" dirty="0"/>
              <a:t>&gt;</a:t>
            </a:r>
            <a:endParaRPr kumimoji="1" lang="ja-JP" altLang="en-US" sz="4000" dirty="0"/>
          </a:p>
        </p:txBody>
      </p:sp>
      <p:sp>
        <p:nvSpPr>
          <p:cNvPr id="4" name="テキスト ボックス 3">
            <a:extLst>
              <a:ext uri="{FF2B5EF4-FFF2-40B4-BE49-F238E27FC236}">
                <a16:creationId xmlns:a16="http://schemas.microsoft.com/office/drawing/2014/main" id="{FACAFD3F-D599-4016-8A6E-4016B041C807}"/>
              </a:ext>
            </a:extLst>
          </p:cNvPr>
          <p:cNvSpPr txBox="1"/>
          <p:nvPr/>
        </p:nvSpPr>
        <p:spPr>
          <a:xfrm>
            <a:off x="3657600" y="600164"/>
            <a:ext cx="2614818" cy="923330"/>
          </a:xfrm>
          <a:prstGeom prst="rect">
            <a:avLst/>
          </a:prstGeom>
          <a:noFill/>
        </p:spPr>
        <p:txBody>
          <a:bodyPr wrap="none" rtlCol="0">
            <a:spAutoFit/>
          </a:bodyPr>
          <a:lstStyle/>
          <a:p>
            <a:r>
              <a:rPr kumimoji="1" lang="ja-JP" altLang="en-US" dirty="0"/>
              <a:t>　短期金利</a:t>
            </a:r>
            <a:endParaRPr kumimoji="1" lang="en-US" altLang="ja-JP" dirty="0"/>
          </a:p>
          <a:p>
            <a:r>
              <a:rPr kumimoji="1" lang="ja-JP" altLang="en-US" dirty="0"/>
              <a:t>（期間</a:t>
            </a:r>
            <a:r>
              <a:rPr kumimoji="1" lang="en-US" altLang="ja-JP" dirty="0"/>
              <a:t>1</a:t>
            </a:r>
            <a:r>
              <a:rPr kumimoji="1" lang="ja-JP" altLang="en-US" dirty="0"/>
              <a:t>年未満の金利）</a:t>
            </a:r>
            <a:endParaRPr kumimoji="1" lang="en-US" altLang="ja-JP" dirty="0"/>
          </a:p>
          <a:p>
            <a:endParaRPr kumimoji="1" lang="en-US" altLang="ja-JP" dirty="0"/>
          </a:p>
        </p:txBody>
      </p:sp>
      <p:sp>
        <p:nvSpPr>
          <p:cNvPr id="7" name="テキスト ボックス 6">
            <a:extLst>
              <a:ext uri="{FF2B5EF4-FFF2-40B4-BE49-F238E27FC236}">
                <a16:creationId xmlns:a16="http://schemas.microsoft.com/office/drawing/2014/main" id="{349692BD-84BA-40CD-8CC6-BB319B5B6FB1}"/>
              </a:ext>
            </a:extLst>
          </p:cNvPr>
          <p:cNvSpPr txBox="1"/>
          <p:nvPr/>
        </p:nvSpPr>
        <p:spPr>
          <a:xfrm>
            <a:off x="166806" y="2143125"/>
            <a:ext cx="8032968" cy="646331"/>
          </a:xfrm>
          <a:prstGeom prst="rect">
            <a:avLst/>
          </a:prstGeom>
          <a:noFill/>
        </p:spPr>
        <p:txBody>
          <a:bodyPr wrap="none" rtlCol="0">
            <a:spAutoFit/>
          </a:bodyPr>
          <a:lstStyle/>
          <a:p>
            <a:r>
              <a:rPr kumimoji="1" lang="ja-JP" altLang="en-US" dirty="0"/>
              <a:t>５．イールドカーブ</a:t>
            </a:r>
            <a:endParaRPr kumimoji="1" lang="en-US" altLang="ja-JP" dirty="0"/>
          </a:p>
          <a:p>
            <a:r>
              <a:rPr kumimoji="1" lang="ja-JP" altLang="en-US" dirty="0"/>
              <a:t>　イールドカーブ（利回り曲線）とは縦軸に金利、横軸に期間をとったもの</a:t>
            </a:r>
          </a:p>
        </p:txBody>
      </p:sp>
      <p:cxnSp>
        <p:nvCxnSpPr>
          <p:cNvPr id="15" name="直線矢印コネクタ 14">
            <a:extLst>
              <a:ext uri="{FF2B5EF4-FFF2-40B4-BE49-F238E27FC236}">
                <a16:creationId xmlns:a16="http://schemas.microsoft.com/office/drawing/2014/main" id="{916597D9-BACA-47AF-92A7-3C6D4D04CE9C}"/>
              </a:ext>
            </a:extLst>
          </p:cNvPr>
          <p:cNvCxnSpPr>
            <a:cxnSpLocks/>
          </p:cNvCxnSpPr>
          <p:nvPr/>
        </p:nvCxnSpPr>
        <p:spPr>
          <a:xfrm flipV="1">
            <a:off x="1857375" y="3144024"/>
            <a:ext cx="0" cy="1561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A373AFC-D95C-49C9-883A-D6A163EB5E0F}"/>
              </a:ext>
            </a:extLst>
          </p:cNvPr>
          <p:cNvCxnSpPr>
            <a:cxnSpLocks/>
          </p:cNvCxnSpPr>
          <p:nvPr/>
        </p:nvCxnSpPr>
        <p:spPr>
          <a:xfrm>
            <a:off x="1857375" y="4705350"/>
            <a:ext cx="243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E69ED139-C2B8-4571-BA56-52AB01D1C04B}"/>
              </a:ext>
            </a:extLst>
          </p:cNvPr>
          <p:cNvCxnSpPr>
            <a:cxnSpLocks/>
          </p:cNvCxnSpPr>
          <p:nvPr/>
        </p:nvCxnSpPr>
        <p:spPr>
          <a:xfrm flipV="1">
            <a:off x="6272418" y="3133725"/>
            <a:ext cx="0" cy="157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4E696F14-FC71-4CEE-A4C4-0919B63E4352}"/>
              </a:ext>
            </a:extLst>
          </p:cNvPr>
          <p:cNvCxnSpPr>
            <a:cxnSpLocks/>
          </p:cNvCxnSpPr>
          <p:nvPr/>
        </p:nvCxnSpPr>
        <p:spPr>
          <a:xfrm>
            <a:off x="6272418" y="4705350"/>
            <a:ext cx="23766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円弧 27">
            <a:extLst>
              <a:ext uri="{FF2B5EF4-FFF2-40B4-BE49-F238E27FC236}">
                <a16:creationId xmlns:a16="http://schemas.microsoft.com/office/drawing/2014/main" id="{CA92E7E2-1D6A-4A00-84E2-405BF33B68F4}"/>
              </a:ext>
            </a:extLst>
          </p:cNvPr>
          <p:cNvSpPr/>
          <p:nvPr/>
        </p:nvSpPr>
        <p:spPr>
          <a:xfrm flipV="1">
            <a:off x="171676" y="2761655"/>
            <a:ext cx="3893221" cy="157157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円弧 30">
            <a:extLst>
              <a:ext uri="{FF2B5EF4-FFF2-40B4-BE49-F238E27FC236}">
                <a16:creationId xmlns:a16="http://schemas.microsoft.com/office/drawing/2014/main" id="{427FBEDE-0AEE-43A2-A56B-B3CA023E07C3}"/>
              </a:ext>
            </a:extLst>
          </p:cNvPr>
          <p:cNvSpPr/>
          <p:nvPr/>
        </p:nvSpPr>
        <p:spPr>
          <a:xfrm>
            <a:off x="4555865" y="3547441"/>
            <a:ext cx="3893221" cy="157157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2D998DE-EE83-4D1D-A4B9-70DD5B5255AC}"/>
              </a:ext>
            </a:extLst>
          </p:cNvPr>
          <p:cNvSpPr txBox="1"/>
          <p:nvPr/>
        </p:nvSpPr>
        <p:spPr>
          <a:xfrm>
            <a:off x="1270562" y="3161578"/>
            <a:ext cx="847724" cy="307777"/>
          </a:xfrm>
          <a:prstGeom prst="rect">
            <a:avLst/>
          </a:prstGeom>
          <a:noFill/>
        </p:spPr>
        <p:txBody>
          <a:bodyPr wrap="square" rtlCol="0">
            <a:spAutoFit/>
          </a:bodyPr>
          <a:lstStyle/>
          <a:p>
            <a:r>
              <a:rPr kumimoji="1" lang="ja-JP" altLang="en-US" sz="1400" dirty="0"/>
              <a:t>金利</a:t>
            </a:r>
          </a:p>
        </p:txBody>
      </p:sp>
      <p:sp>
        <p:nvSpPr>
          <p:cNvPr id="33" name="テキスト ボックス 32">
            <a:extLst>
              <a:ext uri="{FF2B5EF4-FFF2-40B4-BE49-F238E27FC236}">
                <a16:creationId xmlns:a16="http://schemas.microsoft.com/office/drawing/2014/main" id="{28C89B61-28FC-4777-BD5B-7D90AD2D9873}"/>
              </a:ext>
            </a:extLst>
          </p:cNvPr>
          <p:cNvSpPr txBox="1"/>
          <p:nvPr/>
        </p:nvSpPr>
        <p:spPr>
          <a:xfrm>
            <a:off x="5642034" y="3161578"/>
            <a:ext cx="847724" cy="307777"/>
          </a:xfrm>
          <a:prstGeom prst="rect">
            <a:avLst/>
          </a:prstGeom>
          <a:noFill/>
        </p:spPr>
        <p:txBody>
          <a:bodyPr wrap="square" rtlCol="0">
            <a:spAutoFit/>
          </a:bodyPr>
          <a:lstStyle/>
          <a:p>
            <a:r>
              <a:rPr kumimoji="1" lang="ja-JP" altLang="en-US" sz="1400" dirty="0"/>
              <a:t>金利</a:t>
            </a:r>
          </a:p>
        </p:txBody>
      </p:sp>
      <p:sp>
        <p:nvSpPr>
          <p:cNvPr id="34" name="テキスト ボックス 33">
            <a:extLst>
              <a:ext uri="{FF2B5EF4-FFF2-40B4-BE49-F238E27FC236}">
                <a16:creationId xmlns:a16="http://schemas.microsoft.com/office/drawing/2014/main" id="{B1CCB5BB-C9D7-4000-A1F1-1ABBBF82793D}"/>
              </a:ext>
            </a:extLst>
          </p:cNvPr>
          <p:cNvSpPr txBox="1"/>
          <p:nvPr/>
        </p:nvSpPr>
        <p:spPr>
          <a:xfrm>
            <a:off x="4355840" y="4551461"/>
            <a:ext cx="543739" cy="307777"/>
          </a:xfrm>
          <a:prstGeom prst="rect">
            <a:avLst/>
          </a:prstGeom>
          <a:noFill/>
        </p:spPr>
        <p:txBody>
          <a:bodyPr wrap="none" rtlCol="0">
            <a:spAutoFit/>
          </a:bodyPr>
          <a:lstStyle/>
          <a:p>
            <a:r>
              <a:rPr kumimoji="1" lang="ja-JP" altLang="en-US" sz="1400" dirty="0"/>
              <a:t>期間</a:t>
            </a:r>
          </a:p>
        </p:txBody>
      </p:sp>
      <p:sp>
        <p:nvSpPr>
          <p:cNvPr id="35" name="テキスト ボックス 34">
            <a:extLst>
              <a:ext uri="{FF2B5EF4-FFF2-40B4-BE49-F238E27FC236}">
                <a16:creationId xmlns:a16="http://schemas.microsoft.com/office/drawing/2014/main" id="{F06DA4CA-7E57-4553-BDFD-A240AF2C451B}"/>
              </a:ext>
            </a:extLst>
          </p:cNvPr>
          <p:cNvSpPr txBox="1"/>
          <p:nvPr/>
        </p:nvSpPr>
        <p:spPr>
          <a:xfrm>
            <a:off x="8737980" y="4551460"/>
            <a:ext cx="543739" cy="307777"/>
          </a:xfrm>
          <a:prstGeom prst="rect">
            <a:avLst/>
          </a:prstGeom>
          <a:noFill/>
        </p:spPr>
        <p:txBody>
          <a:bodyPr wrap="none" rtlCol="0">
            <a:spAutoFit/>
          </a:bodyPr>
          <a:lstStyle/>
          <a:p>
            <a:r>
              <a:rPr kumimoji="1" lang="ja-JP" altLang="en-US" sz="1400" dirty="0"/>
              <a:t>期間</a:t>
            </a:r>
          </a:p>
        </p:txBody>
      </p:sp>
      <p:sp>
        <p:nvSpPr>
          <p:cNvPr id="36" name="テキスト ボックス 35">
            <a:extLst>
              <a:ext uri="{FF2B5EF4-FFF2-40B4-BE49-F238E27FC236}">
                <a16:creationId xmlns:a16="http://schemas.microsoft.com/office/drawing/2014/main" id="{7A5D7603-E8F2-45FF-B54B-34ACFA1677FC}"/>
              </a:ext>
            </a:extLst>
          </p:cNvPr>
          <p:cNvSpPr txBox="1"/>
          <p:nvPr/>
        </p:nvSpPr>
        <p:spPr>
          <a:xfrm>
            <a:off x="2118286" y="4951758"/>
            <a:ext cx="1338828" cy="369332"/>
          </a:xfrm>
          <a:prstGeom prst="rect">
            <a:avLst/>
          </a:prstGeom>
          <a:noFill/>
        </p:spPr>
        <p:txBody>
          <a:bodyPr wrap="none" rtlCol="0">
            <a:spAutoFit/>
          </a:bodyPr>
          <a:lstStyle/>
          <a:p>
            <a:r>
              <a:rPr kumimoji="1" lang="ja-JP" altLang="en-US" dirty="0"/>
              <a:t>順イールド</a:t>
            </a:r>
          </a:p>
        </p:txBody>
      </p:sp>
      <p:sp>
        <p:nvSpPr>
          <p:cNvPr id="37" name="テキスト ボックス 36">
            <a:extLst>
              <a:ext uri="{FF2B5EF4-FFF2-40B4-BE49-F238E27FC236}">
                <a16:creationId xmlns:a16="http://schemas.microsoft.com/office/drawing/2014/main" id="{DA198C89-D4ED-4636-BB3C-0C178AB9F7E0}"/>
              </a:ext>
            </a:extLst>
          </p:cNvPr>
          <p:cNvSpPr txBox="1"/>
          <p:nvPr/>
        </p:nvSpPr>
        <p:spPr>
          <a:xfrm>
            <a:off x="6860946" y="4934348"/>
            <a:ext cx="1338828" cy="369332"/>
          </a:xfrm>
          <a:prstGeom prst="rect">
            <a:avLst/>
          </a:prstGeom>
          <a:noFill/>
        </p:spPr>
        <p:txBody>
          <a:bodyPr wrap="none" rtlCol="0">
            <a:spAutoFit/>
          </a:bodyPr>
          <a:lstStyle/>
          <a:p>
            <a:r>
              <a:rPr kumimoji="1" lang="ja-JP" altLang="en-US" dirty="0"/>
              <a:t>逆イールド</a:t>
            </a:r>
          </a:p>
        </p:txBody>
      </p:sp>
      <p:sp>
        <p:nvSpPr>
          <p:cNvPr id="38" name="テキスト ボックス 37">
            <a:extLst>
              <a:ext uri="{FF2B5EF4-FFF2-40B4-BE49-F238E27FC236}">
                <a16:creationId xmlns:a16="http://schemas.microsoft.com/office/drawing/2014/main" id="{8FAABF32-67E7-42B7-A762-EF0D27E90702}"/>
              </a:ext>
            </a:extLst>
          </p:cNvPr>
          <p:cNvSpPr txBox="1"/>
          <p:nvPr/>
        </p:nvSpPr>
        <p:spPr>
          <a:xfrm>
            <a:off x="1633538" y="5365421"/>
            <a:ext cx="3647152" cy="923330"/>
          </a:xfrm>
          <a:prstGeom prst="rect">
            <a:avLst/>
          </a:prstGeom>
          <a:noFill/>
        </p:spPr>
        <p:txBody>
          <a:bodyPr wrap="none" rtlCol="0">
            <a:spAutoFit/>
          </a:bodyPr>
          <a:lstStyle/>
          <a:p>
            <a:r>
              <a:rPr kumimoji="1" lang="ja-JP" altLang="en-US" dirty="0"/>
              <a:t>・景気拡大期</a:t>
            </a:r>
            <a:endParaRPr kumimoji="1" lang="en-US" altLang="ja-JP" dirty="0"/>
          </a:p>
          <a:p>
            <a:r>
              <a:rPr kumimoji="1" lang="ja-JP" altLang="en-US" dirty="0"/>
              <a:t>・市場関係者は将来の金利の上昇</a:t>
            </a:r>
            <a:endParaRPr kumimoji="1" lang="en-US" altLang="ja-JP" dirty="0"/>
          </a:p>
          <a:p>
            <a:r>
              <a:rPr kumimoji="1" lang="ja-JP" altLang="en-US" dirty="0"/>
              <a:t>　を予想</a:t>
            </a:r>
          </a:p>
        </p:txBody>
      </p:sp>
      <p:sp>
        <p:nvSpPr>
          <p:cNvPr id="39" name="テキスト ボックス 38">
            <a:extLst>
              <a:ext uri="{FF2B5EF4-FFF2-40B4-BE49-F238E27FC236}">
                <a16:creationId xmlns:a16="http://schemas.microsoft.com/office/drawing/2014/main" id="{2F7CCDB1-7606-46E6-AD5C-2ED1B58EC1E7}"/>
              </a:ext>
            </a:extLst>
          </p:cNvPr>
          <p:cNvSpPr txBox="1"/>
          <p:nvPr/>
        </p:nvSpPr>
        <p:spPr>
          <a:xfrm>
            <a:off x="6517766" y="5321090"/>
            <a:ext cx="3647152" cy="923330"/>
          </a:xfrm>
          <a:prstGeom prst="rect">
            <a:avLst/>
          </a:prstGeom>
          <a:noFill/>
        </p:spPr>
        <p:txBody>
          <a:bodyPr wrap="square" rtlCol="0">
            <a:spAutoFit/>
          </a:bodyPr>
          <a:lstStyle/>
          <a:p>
            <a:r>
              <a:rPr kumimoji="1" lang="ja-JP" altLang="en-US" dirty="0"/>
              <a:t>・景気後退期</a:t>
            </a:r>
            <a:endParaRPr kumimoji="1" lang="en-US" altLang="ja-JP" dirty="0"/>
          </a:p>
          <a:p>
            <a:r>
              <a:rPr kumimoji="1" lang="ja-JP" altLang="en-US" dirty="0"/>
              <a:t>・市場関係者は将来の金利の低下</a:t>
            </a:r>
            <a:endParaRPr kumimoji="1" lang="en-US" altLang="ja-JP" dirty="0"/>
          </a:p>
          <a:p>
            <a:r>
              <a:rPr kumimoji="1" lang="ja-JP" altLang="en-US" dirty="0"/>
              <a:t>　を予想</a:t>
            </a:r>
          </a:p>
        </p:txBody>
      </p:sp>
      <p:sp>
        <p:nvSpPr>
          <p:cNvPr id="40" name="左中かっこ 39">
            <a:extLst>
              <a:ext uri="{FF2B5EF4-FFF2-40B4-BE49-F238E27FC236}">
                <a16:creationId xmlns:a16="http://schemas.microsoft.com/office/drawing/2014/main" id="{34E3A222-026D-4FC6-930A-F8156227911A}"/>
              </a:ext>
            </a:extLst>
          </p:cNvPr>
          <p:cNvSpPr/>
          <p:nvPr/>
        </p:nvSpPr>
        <p:spPr>
          <a:xfrm>
            <a:off x="1615827" y="5385249"/>
            <a:ext cx="78597" cy="923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1" name="右中かっこ 40">
            <a:extLst>
              <a:ext uri="{FF2B5EF4-FFF2-40B4-BE49-F238E27FC236}">
                <a16:creationId xmlns:a16="http://schemas.microsoft.com/office/drawing/2014/main" id="{B6D1DD1F-2847-43EE-95AA-3966B3C5312C}"/>
              </a:ext>
            </a:extLst>
          </p:cNvPr>
          <p:cNvSpPr/>
          <p:nvPr/>
        </p:nvSpPr>
        <p:spPr>
          <a:xfrm>
            <a:off x="5262979" y="5385249"/>
            <a:ext cx="45719" cy="92333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2" name="左中かっこ 41">
            <a:extLst>
              <a:ext uri="{FF2B5EF4-FFF2-40B4-BE49-F238E27FC236}">
                <a16:creationId xmlns:a16="http://schemas.microsoft.com/office/drawing/2014/main" id="{542FA306-16D5-48E1-BE24-82F9E1983977}"/>
              </a:ext>
            </a:extLst>
          </p:cNvPr>
          <p:cNvSpPr/>
          <p:nvPr/>
        </p:nvSpPr>
        <p:spPr>
          <a:xfrm>
            <a:off x="6533252" y="5352694"/>
            <a:ext cx="78597" cy="9233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5" name="右中かっこ 44">
            <a:extLst>
              <a:ext uri="{FF2B5EF4-FFF2-40B4-BE49-F238E27FC236}">
                <a16:creationId xmlns:a16="http://schemas.microsoft.com/office/drawing/2014/main" id="{853902C7-2C4B-484A-B1D8-5285EADF9914}"/>
              </a:ext>
            </a:extLst>
          </p:cNvPr>
          <p:cNvSpPr/>
          <p:nvPr/>
        </p:nvSpPr>
        <p:spPr>
          <a:xfrm>
            <a:off x="10164918" y="5321090"/>
            <a:ext cx="123988" cy="9874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EBCE6D9-58BD-4F80-ACDD-AC74623319C9}"/>
              </a:ext>
            </a:extLst>
          </p:cNvPr>
          <p:cNvSpPr/>
          <p:nvPr/>
        </p:nvSpPr>
        <p:spPr>
          <a:xfrm>
            <a:off x="6746184" y="898852"/>
            <a:ext cx="304800" cy="269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CC4A1B1-72F2-4447-B47D-A6DAF7C8FDB4}"/>
              </a:ext>
            </a:extLst>
          </p:cNvPr>
          <p:cNvSpPr txBox="1"/>
          <p:nvPr/>
        </p:nvSpPr>
        <p:spPr>
          <a:xfrm>
            <a:off x="7141710" y="788190"/>
            <a:ext cx="4935967" cy="646331"/>
          </a:xfrm>
          <a:prstGeom prst="rect">
            <a:avLst/>
          </a:prstGeom>
          <a:noFill/>
        </p:spPr>
        <p:txBody>
          <a:bodyPr wrap="none" rtlCol="0">
            <a:spAutoFit/>
          </a:bodyPr>
          <a:lstStyle/>
          <a:p>
            <a:r>
              <a:rPr kumimoji="1" lang="en-US" altLang="ja-JP" dirty="0"/>
              <a:t>1</a:t>
            </a:r>
            <a:r>
              <a:rPr kumimoji="1" lang="ja-JP" altLang="en-US" dirty="0"/>
              <a:t>年後の返済より</a:t>
            </a:r>
            <a:r>
              <a:rPr kumimoji="1" lang="en-US" altLang="ja-JP" dirty="0"/>
              <a:t>10</a:t>
            </a:r>
            <a:r>
              <a:rPr kumimoji="1" lang="ja-JP" altLang="en-US" dirty="0"/>
              <a:t>年後の返済の方がリスクが</a:t>
            </a:r>
            <a:endParaRPr kumimoji="1" lang="en-US" altLang="ja-JP" dirty="0"/>
          </a:p>
          <a:p>
            <a:r>
              <a:rPr kumimoji="1" lang="ja-JP" altLang="en-US" dirty="0"/>
              <a:t>高い</a:t>
            </a:r>
          </a:p>
        </p:txBody>
      </p:sp>
    </p:spTree>
    <p:extLst>
      <p:ext uri="{BB962C8B-B14F-4D97-AF65-F5344CB8AC3E}">
        <p14:creationId xmlns:p14="http://schemas.microsoft.com/office/powerpoint/2010/main" val="116993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58EEBE-2ED7-47A5-A43C-7D59E5E1A75B}"/>
              </a:ext>
            </a:extLst>
          </p:cNvPr>
          <p:cNvSpPr txBox="1"/>
          <p:nvPr/>
        </p:nvSpPr>
        <p:spPr>
          <a:xfrm>
            <a:off x="0" y="0"/>
            <a:ext cx="2865119" cy="461665"/>
          </a:xfrm>
          <a:prstGeom prst="rect">
            <a:avLst/>
          </a:prstGeom>
          <a:noFill/>
        </p:spPr>
        <p:txBody>
          <a:bodyPr wrap="square" rtlCol="0">
            <a:spAutoFit/>
          </a:bodyPr>
          <a:lstStyle/>
          <a:p>
            <a:r>
              <a:rPr kumimoji="1" lang="en-US" altLang="ja-JP" sz="2400" dirty="0"/>
              <a:t>Ⅱ</a:t>
            </a:r>
            <a:r>
              <a:rPr kumimoji="1" lang="ja-JP" altLang="en-US" sz="2400" dirty="0"/>
              <a:t>金融市場</a:t>
            </a:r>
          </a:p>
        </p:txBody>
      </p:sp>
      <p:sp useBgFill="1">
        <p:nvSpPr>
          <p:cNvPr id="3" name="テキスト ボックス 2">
            <a:extLst>
              <a:ext uri="{FF2B5EF4-FFF2-40B4-BE49-F238E27FC236}">
                <a16:creationId xmlns:a16="http://schemas.microsoft.com/office/drawing/2014/main" id="{1F7ADAED-901E-426B-A4BB-D2EA721686B4}"/>
              </a:ext>
            </a:extLst>
          </p:cNvPr>
          <p:cNvSpPr txBox="1"/>
          <p:nvPr/>
        </p:nvSpPr>
        <p:spPr>
          <a:xfrm>
            <a:off x="247650" y="452140"/>
            <a:ext cx="11620500" cy="1477328"/>
          </a:xfrm>
          <a:prstGeom prst="rect">
            <a:avLst/>
          </a:prstGeom>
        </p:spPr>
        <p:txBody>
          <a:bodyPr wrap="square" rtlCol="0">
            <a:spAutoFit/>
          </a:bodyPr>
          <a:lstStyle/>
          <a:p>
            <a:r>
              <a:rPr kumimoji="1" lang="ja-JP" altLang="en-US" dirty="0"/>
              <a:t>１．金融市場の概要</a:t>
            </a:r>
            <a:endParaRPr kumimoji="1" lang="en-US" altLang="ja-JP" dirty="0"/>
          </a:p>
          <a:p>
            <a:r>
              <a:rPr kumimoji="1" lang="en-US" altLang="ja-JP" dirty="0"/>
              <a:t>(1)</a:t>
            </a:r>
            <a:r>
              <a:rPr kumimoji="1" lang="ja-JP" altLang="en-US" dirty="0"/>
              <a:t>金利の決まり方</a:t>
            </a:r>
            <a:endParaRPr kumimoji="1" lang="en-US" altLang="ja-JP" dirty="0"/>
          </a:p>
          <a:p>
            <a:r>
              <a:rPr kumimoji="1" lang="ja-JP" altLang="en-US" dirty="0"/>
              <a:t>　①貸し手（銀行等）と借り手（企業、個人等）の相対交渉で決まる</a:t>
            </a:r>
            <a:endParaRPr kumimoji="1" lang="en-US" altLang="ja-JP" dirty="0"/>
          </a:p>
          <a:p>
            <a:r>
              <a:rPr kumimoji="1" lang="ja-JP" altLang="en-US" dirty="0"/>
              <a:t>　②多数の投資家が参加する市場（</a:t>
            </a:r>
            <a:r>
              <a:rPr kumimoji="1" lang="ja-JP" altLang="en-US" b="1" dirty="0"/>
              <a:t>金融市場</a:t>
            </a:r>
            <a:r>
              <a:rPr kumimoji="1" lang="ja-JP" altLang="en-US" dirty="0"/>
              <a:t>）において市場の需給等を反映して決まる→</a:t>
            </a:r>
            <a:r>
              <a:rPr kumimoji="1" lang="ja-JP" altLang="en-US" b="1" dirty="0"/>
              <a:t>市場金利</a:t>
            </a:r>
            <a:endParaRPr kumimoji="1" lang="en-US" altLang="ja-JP" b="1" dirty="0"/>
          </a:p>
          <a:p>
            <a:r>
              <a:rPr kumimoji="1" lang="en-US" altLang="ja-JP" dirty="0"/>
              <a:t>(2)</a:t>
            </a:r>
            <a:r>
              <a:rPr kumimoji="1" lang="ja-JP" altLang="en-US" dirty="0"/>
              <a:t>日本の主な金融市場と規模</a:t>
            </a:r>
          </a:p>
        </p:txBody>
      </p:sp>
      <p:sp>
        <p:nvSpPr>
          <p:cNvPr id="4" name="テキスト ボックス 3">
            <a:extLst>
              <a:ext uri="{FF2B5EF4-FFF2-40B4-BE49-F238E27FC236}">
                <a16:creationId xmlns:a16="http://schemas.microsoft.com/office/drawing/2014/main" id="{38C5DF1F-A242-4945-A1CB-DD7259E850B1}"/>
              </a:ext>
            </a:extLst>
          </p:cNvPr>
          <p:cNvSpPr txBox="1"/>
          <p:nvPr/>
        </p:nvSpPr>
        <p:spPr>
          <a:xfrm>
            <a:off x="6752590" y="1929468"/>
            <a:ext cx="5600700" cy="5047536"/>
          </a:xfrm>
          <a:prstGeom prst="rect">
            <a:avLst/>
          </a:prstGeom>
          <a:noFill/>
        </p:spPr>
        <p:txBody>
          <a:bodyPr wrap="square" rtlCol="0">
            <a:spAutoFit/>
          </a:bodyPr>
          <a:lstStyle/>
          <a:p>
            <a:r>
              <a:rPr kumimoji="1" lang="ja-JP" altLang="en-US" sz="1400" dirty="0"/>
              <a:t>①コール市場</a:t>
            </a:r>
            <a:endParaRPr kumimoji="1" lang="en-US" altLang="ja-JP" sz="1400" dirty="0"/>
          </a:p>
          <a:p>
            <a:r>
              <a:rPr kumimoji="1" lang="ja-JP" altLang="en-US" sz="1400" dirty="0"/>
              <a:t>　金融機関が短期の資金繰りを調整する市場、特に</a:t>
            </a:r>
            <a:r>
              <a:rPr kumimoji="1" lang="ja-JP" altLang="en-US" sz="1400" b="1" dirty="0"/>
              <a:t>無担保コール　</a:t>
            </a:r>
            <a:endParaRPr kumimoji="1" lang="en-US" altLang="ja-JP" sz="1400" b="1" dirty="0"/>
          </a:p>
          <a:p>
            <a:r>
              <a:rPr kumimoji="1" lang="ja-JP" altLang="en-US" sz="1400" dirty="0"/>
              <a:t>　</a:t>
            </a:r>
            <a:r>
              <a:rPr kumimoji="1" lang="ja-JP" altLang="en-US" sz="1400" b="1" dirty="0"/>
              <a:t>翌日物金利</a:t>
            </a:r>
            <a:r>
              <a:rPr kumimoji="1" lang="ja-JP" altLang="en-US" sz="1400" dirty="0"/>
              <a:t>はその中心で金融政策の指標金利</a:t>
            </a:r>
            <a:endParaRPr kumimoji="1" lang="en-US" altLang="ja-JP" sz="1400" dirty="0"/>
          </a:p>
          <a:p>
            <a:r>
              <a:rPr kumimoji="1" lang="ja-JP" altLang="en-US" sz="1400" dirty="0"/>
              <a:t>②公社債現先市場</a:t>
            </a:r>
            <a:endParaRPr kumimoji="1" lang="en-US" altLang="ja-JP" sz="1400" dirty="0"/>
          </a:p>
          <a:p>
            <a:r>
              <a:rPr kumimoji="1" lang="ja-JP" altLang="en-US" sz="1400" dirty="0"/>
              <a:t>　一定の期間後に一定の価格で債券を買い戻す（売り戻す）条件　</a:t>
            </a:r>
            <a:endParaRPr kumimoji="1" lang="en-US" altLang="ja-JP" sz="1400" dirty="0"/>
          </a:p>
          <a:p>
            <a:r>
              <a:rPr kumimoji="1" lang="ja-JP" altLang="en-US" sz="1400" dirty="0"/>
              <a:t>　をつけて売買する取引</a:t>
            </a:r>
            <a:endParaRPr kumimoji="1" lang="en-US" altLang="ja-JP" sz="1400" dirty="0"/>
          </a:p>
          <a:p>
            <a:r>
              <a:rPr kumimoji="1" lang="ja-JP" altLang="en-US" sz="1400" dirty="0"/>
              <a:t>（例）債券を</a:t>
            </a:r>
            <a:r>
              <a:rPr kumimoji="1" lang="en-US" altLang="ja-JP" sz="1400" dirty="0"/>
              <a:t>1</a:t>
            </a:r>
            <a:r>
              <a:rPr kumimoji="1" lang="ja-JP" altLang="en-US" sz="1400" dirty="0"/>
              <a:t>か月後に</a:t>
            </a:r>
            <a:r>
              <a:rPr kumimoji="1" lang="en-US" altLang="ja-JP" sz="1400" dirty="0"/>
              <a:t>101</a:t>
            </a:r>
            <a:r>
              <a:rPr kumimoji="1" lang="ja-JP" altLang="en-US" sz="1400" dirty="0"/>
              <a:t>円で買い戻すことを条件に</a:t>
            </a:r>
            <a:r>
              <a:rPr kumimoji="1" lang="en-US" altLang="ja-JP" sz="1400" dirty="0"/>
              <a:t>100</a:t>
            </a:r>
            <a:r>
              <a:rPr kumimoji="1" lang="ja-JP" altLang="en-US" sz="1400" dirty="0"/>
              <a:t>円で売却</a:t>
            </a:r>
            <a:endParaRPr kumimoji="1" lang="en-US" altLang="ja-JP" sz="1400" dirty="0"/>
          </a:p>
          <a:p>
            <a:r>
              <a:rPr kumimoji="1" lang="ja-JP" altLang="en-US" sz="1400" dirty="0"/>
              <a:t>　　＝債券を担保に出して</a:t>
            </a:r>
            <a:r>
              <a:rPr kumimoji="1" lang="en-US" altLang="ja-JP" sz="1400" dirty="0"/>
              <a:t>100</a:t>
            </a:r>
            <a:r>
              <a:rPr kumimoji="1" lang="ja-JP" altLang="en-US" sz="1400" dirty="0"/>
              <a:t>円を借りて、</a:t>
            </a:r>
            <a:r>
              <a:rPr kumimoji="1" lang="en-US" altLang="ja-JP" sz="1400" dirty="0"/>
              <a:t>1</a:t>
            </a:r>
            <a:r>
              <a:rPr kumimoji="1" lang="ja-JP" altLang="en-US" sz="1400" dirty="0"/>
              <a:t>か月後に元本</a:t>
            </a:r>
            <a:r>
              <a:rPr kumimoji="1" lang="en-US" altLang="ja-JP" sz="1400" dirty="0"/>
              <a:t>100</a:t>
            </a:r>
            <a:r>
              <a:rPr kumimoji="1" lang="ja-JP" altLang="en-US" sz="1400" dirty="0"/>
              <a:t>円と</a:t>
            </a:r>
            <a:endParaRPr kumimoji="1" lang="en-US" altLang="ja-JP" sz="1400" dirty="0"/>
          </a:p>
          <a:p>
            <a:r>
              <a:rPr kumimoji="1" lang="ja-JP" altLang="en-US" sz="1400" dirty="0"/>
              <a:t>　　　金利</a:t>
            </a:r>
            <a:r>
              <a:rPr kumimoji="1" lang="en-US" altLang="ja-JP" sz="1400" dirty="0"/>
              <a:t>1</a:t>
            </a:r>
            <a:r>
              <a:rPr kumimoji="1" lang="ja-JP" altLang="en-US" sz="1400" dirty="0"/>
              <a:t>円を支払う</a:t>
            </a:r>
            <a:endParaRPr kumimoji="1" lang="en-US" altLang="ja-JP" sz="1400" dirty="0"/>
          </a:p>
          <a:p>
            <a:r>
              <a:rPr kumimoji="1" lang="ja-JP" altLang="en-US" sz="1400" dirty="0"/>
              <a:t>③公社債賃借市場</a:t>
            </a:r>
            <a:endParaRPr kumimoji="1" lang="en-US" altLang="ja-JP" sz="1400" dirty="0"/>
          </a:p>
          <a:p>
            <a:r>
              <a:rPr kumimoji="1" lang="ja-JP" altLang="en-US" sz="1400" dirty="0"/>
              <a:t>　債券を賃借して、その賃借料をやり取りする</a:t>
            </a:r>
            <a:endParaRPr kumimoji="1" lang="en-US" altLang="ja-JP" sz="1400" dirty="0"/>
          </a:p>
          <a:p>
            <a:r>
              <a:rPr kumimoji="1" lang="ja-JP" altLang="en-US" sz="1400" dirty="0"/>
              <a:t>④</a:t>
            </a:r>
            <a:r>
              <a:rPr kumimoji="1" lang="en-US" altLang="ja-JP" sz="1400" dirty="0"/>
              <a:t>CD</a:t>
            </a:r>
            <a:r>
              <a:rPr kumimoji="1" lang="ja-JP" altLang="en-US" sz="1400" dirty="0"/>
              <a:t>（譲渡性預金）</a:t>
            </a:r>
            <a:endParaRPr kumimoji="1" lang="en-US" altLang="ja-JP" sz="1400" dirty="0"/>
          </a:p>
          <a:p>
            <a:r>
              <a:rPr kumimoji="1" lang="ja-JP" altLang="en-US" sz="1400" dirty="0"/>
              <a:t>　第</a:t>
            </a:r>
            <a:r>
              <a:rPr kumimoji="1" lang="en-US" altLang="ja-JP" sz="1400" dirty="0"/>
              <a:t>3</a:t>
            </a:r>
            <a:r>
              <a:rPr kumimoji="1" lang="ja-JP" altLang="en-US" sz="1400" dirty="0"/>
              <a:t>者に譲渡可能な大口の定期預金</a:t>
            </a:r>
            <a:endParaRPr kumimoji="1" lang="en-US" altLang="ja-JP" sz="1400" dirty="0"/>
          </a:p>
          <a:p>
            <a:r>
              <a:rPr kumimoji="1" lang="ja-JP" altLang="en-US" sz="1400" dirty="0"/>
              <a:t>⑤</a:t>
            </a:r>
            <a:r>
              <a:rPr kumimoji="1" lang="en-US" altLang="ja-JP" sz="1400" dirty="0"/>
              <a:t>CP</a:t>
            </a:r>
            <a:r>
              <a:rPr kumimoji="1" lang="ja-JP" altLang="en-US" sz="1400" dirty="0"/>
              <a:t>（コマーシャルペーパー）</a:t>
            </a:r>
            <a:endParaRPr kumimoji="1" lang="en-US" altLang="ja-JP" sz="1400" dirty="0"/>
          </a:p>
          <a:p>
            <a:r>
              <a:rPr kumimoji="1" lang="ja-JP" altLang="en-US" sz="1400" dirty="0"/>
              <a:t>　企業等が発行する短期の有価証券</a:t>
            </a:r>
            <a:endParaRPr kumimoji="1" lang="en-US" altLang="ja-JP" sz="1400" dirty="0"/>
          </a:p>
          <a:p>
            <a:r>
              <a:rPr kumimoji="1" lang="ja-JP" altLang="en-US" sz="1400" dirty="0"/>
              <a:t>⑥国庫短期証券</a:t>
            </a:r>
            <a:endParaRPr kumimoji="1" lang="en-US" altLang="ja-JP" sz="1400" dirty="0"/>
          </a:p>
          <a:p>
            <a:r>
              <a:rPr kumimoji="1" lang="ja-JP" altLang="en-US" sz="1400" dirty="0"/>
              <a:t>　国が一時的な資金繰りのために発行する短期の債券　　　　　　　　　　　　</a:t>
            </a:r>
            <a:endParaRPr kumimoji="1" lang="en-US" altLang="ja-JP" sz="1400" dirty="0"/>
          </a:p>
          <a:p>
            <a:r>
              <a:rPr kumimoji="1" lang="ja-JP" altLang="en-US" sz="1400" dirty="0"/>
              <a:t>⑦東京オフショア市場</a:t>
            </a:r>
            <a:endParaRPr kumimoji="1" lang="en-US" altLang="ja-JP" sz="1400" dirty="0"/>
          </a:p>
          <a:p>
            <a:r>
              <a:rPr kumimoji="1" lang="ja-JP" altLang="en-US" sz="1400" dirty="0"/>
              <a:t>　国内金融市場とは別に、規制・税制面で優遇されている国際市場</a:t>
            </a:r>
            <a:endParaRPr kumimoji="1" lang="en-US" altLang="ja-JP" sz="1400" dirty="0"/>
          </a:p>
          <a:p>
            <a:r>
              <a:rPr kumimoji="1" lang="ja-JP" altLang="en-US" sz="1400" dirty="0"/>
              <a:t>　海外</a:t>
            </a:r>
            <a:r>
              <a:rPr kumimoji="1" lang="ja-JP" altLang="en-US" sz="1200" dirty="0"/>
              <a:t>から</a:t>
            </a:r>
            <a:r>
              <a:rPr kumimoji="1" lang="ja-JP" altLang="en-US" sz="1400" dirty="0"/>
              <a:t>調達した資金を海外へ貸す「外</a:t>
            </a:r>
            <a:r>
              <a:rPr kumimoji="1" lang="en-US" altLang="ja-JP" sz="1400" dirty="0"/>
              <a:t>―</a:t>
            </a:r>
            <a:r>
              <a:rPr kumimoji="1" lang="ja-JP" altLang="en-US" sz="1400" dirty="0"/>
              <a:t>外取引」が原則</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endParaRPr kumimoji="1" lang="ja-JP" altLang="en-US" sz="1400" dirty="0"/>
          </a:p>
        </p:txBody>
      </p:sp>
      <p:sp>
        <p:nvSpPr>
          <p:cNvPr id="5" name="テキスト ボックス 4">
            <a:extLst>
              <a:ext uri="{FF2B5EF4-FFF2-40B4-BE49-F238E27FC236}">
                <a16:creationId xmlns:a16="http://schemas.microsoft.com/office/drawing/2014/main" id="{0E5256E1-B160-FE6C-86E8-003AC277AF7C}"/>
              </a:ext>
            </a:extLst>
          </p:cNvPr>
          <p:cNvSpPr txBox="1"/>
          <p:nvPr/>
        </p:nvSpPr>
        <p:spPr>
          <a:xfrm>
            <a:off x="106753" y="6396335"/>
            <a:ext cx="6825908" cy="461665"/>
          </a:xfrm>
          <a:prstGeom prst="rect">
            <a:avLst/>
          </a:prstGeom>
          <a:noFill/>
        </p:spPr>
        <p:txBody>
          <a:bodyPr wrap="none" rtlCol="0">
            <a:spAutoFit/>
          </a:bodyPr>
          <a:lstStyle/>
          <a:p>
            <a:r>
              <a:rPr kumimoji="1" lang="ja-JP" altLang="en-US" sz="1200" dirty="0"/>
              <a:t>出所：債券市場、公社債現先・賃貸市場は「日本証券業協会」、</a:t>
            </a:r>
            <a:r>
              <a:rPr kumimoji="1" lang="en-US" altLang="ja-JP" sz="1200" dirty="0"/>
              <a:t>CP</a:t>
            </a:r>
            <a:r>
              <a:rPr kumimoji="1" lang="ja-JP" altLang="en-US" sz="1200" dirty="0"/>
              <a:t>市場は「証券保管振替機構」</a:t>
            </a:r>
            <a:endParaRPr kumimoji="1" lang="en-US" altLang="ja-JP" sz="1200" dirty="0"/>
          </a:p>
          <a:p>
            <a:r>
              <a:rPr kumimoji="1" lang="ja-JP" altLang="en-US" sz="1200" dirty="0"/>
              <a:t>　　　東京オフショア市場は「財務省」、その他は「日本銀行」の各</a:t>
            </a:r>
            <a:r>
              <a:rPr kumimoji="1" lang="en-US" altLang="ja-JP" sz="1200" dirty="0"/>
              <a:t>HP</a:t>
            </a:r>
            <a:r>
              <a:rPr kumimoji="1" lang="ja-JP" altLang="en-US" sz="1200" dirty="0"/>
              <a:t>より</a:t>
            </a:r>
          </a:p>
        </p:txBody>
      </p:sp>
      <p:sp>
        <p:nvSpPr>
          <p:cNvPr id="6" name="テキスト ボックス 5">
            <a:extLst>
              <a:ext uri="{FF2B5EF4-FFF2-40B4-BE49-F238E27FC236}">
                <a16:creationId xmlns:a16="http://schemas.microsoft.com/office/drawing/2014/main" id="{1E994209-277F-C3EE-6F83-04D0ED59D4D9}"/>
              </a:ext>
            </a:extLst>
          </p:cNvPr>
          <p:cNvSpPr txBox="1"/>
          <p:nvPr/>
        </p:nvSpPr>
        <p:spPr>
          <a:xfrm>
            <a:off x="86365" y="5815817"/>
            <a:ext cx="5904180" cy="307777"/>
          </a:xfrm>
          <a:prstGeom prst="rect">
            <a:avLst/>
          </a:prstGeom>
          <a:noFill/>
        </p:spPr>
        <p:txBody>
          <a:bodyPr wrap="none" rtlCol="0">
            <a:spAutoFit/>
          </a:bodyPr>
          <a:lstStyle/>
          <a:p>
            <a:r>
              <a:rPr kumimoji="1" lang="ja-JP" altLang="en-US" sz="1400" dirty="0"/>
              <a:t>（</a:t>
            </a:r>
            <a:r>
              <a:rPr kumimoji="1" lang="ja-JP" altLang="en-US" sz="1200" dirty="0"/>
              <a:t>注）インターバンク市場は他に手形市場があるが、年々市場規模は減少している</a:t>
            </a:r>
          </a:p>
        </p:txBody>
      </p:sp>
      <p:graphicFrame>
        <p:nvGraphicFramePr>
          <p:cNvPr id="9" name="表 8">
            <a:extLst>
              <a:ext uri="{FF2B5EF4-FFF2-40B4-BE49-F238E27FC236}">
                <a16:creationId xmlns:a16="http://schemas.microsoft.com/office/drawing/2014/main" id="{EFA0FEEE-140E-6383-3163-055A9AD86407}"/>
              </a:ext>
            </a:extLst>
          </p:cNvPr>
          <p:cNvGraphicFramePr>
            <a:graphicFrameLocks noGrp="1"/>
          </p:cNvGraphicFramePr>
          <p:nvPr>
            <p:extLst>
              <p:ext uri="{D42A27DB-BD31-4B8C-83A1-F6EECF244321}">
                <p14:modId xmlns:p14="http://schemas.microsoft.com/office/powerpoint/2010/main" val="3099483593"/>
              </p:ext>
            </p:extLst>
          </p:nvPr>
        </p:nvGraphicFramePr>
        <p:xfrm>
          <a:off x="510138" y="1929468"/>
          <a:ext cx="6242450" cy="3705400"/>
        </p:xfrm>
        <a:graphic>
          <a:graphicData uri="http://schemas.openxmlformats.org/drawingml/2006/table">
            <a:tbl>
              <a:tblPr/>
              <a:tblGrid>
                <a:gridCol w="1618414">
                  <a:extLst>
                    <a:ext uri="{9D8B030D-6E8A-4147-A177-3AD203B41FA5}">
                      <a16:colId xmlns:a16="http://schemas.microsoft.com/office/drawing/2014/main" val="359721388"/>
                    </a:ext>
                  </a:extLst>
                </a:gridCol>
                <a:gridCol w="1408229">
                  <a:extLst>
                    <a:ext uri="{9D8B030D-6E8A-4147-A177-3AD203B41FA5}">
                      <a16:colId xmlns:a16="http://schemas.microsoft.com/office/drawing/2014/main" val="4262633922"/>
                    </a:ext>
                  </a:extLst>
                </a:gridCol>
                <a:gridCol w="1839106">
                  <a:extLst>
                    <a:ext uri="{9D8B030D-6E8A-4147-A177-3AD203B41FA5}">
                      <a16:colId xmlns:a16="http://schemas.microsoft.com/office/drawing/2014/main" val="1068749352"/>
                    </a:ext>
                  </a:extLst>
                </a:gridCol>
                <a:gridCol w="1376701">
                  <a:extLst>
                    <a:ext uri="{9D8B030D-6E8A-4147-A177-3AD203B41FA5}">
                      <a16:colId xmlns:a16="http://schemas.microsoft.com/office/drawing/2014/main" val="180217812"/>
                    </a:ext>
                  </a:extLst>
                </a:gridCol>
              </a:tblGrid>
              <a:tr h="295906">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市場</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市場規模・残高（</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年</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月末</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1732957324"/>
                  </a:ext>
                </a:extLst>
              </a:tr>
              <a:tr h="295906">
                <a:tc rowSpan="3">
                  <a:txBody>
                    <a:bodyPr/>
                    <a:lstStyle/>
                    <a:p>
                      <a:pPr algn="ctr"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長期金融</a:t>
                      </a:r>
                      <a:b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b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市場</a:t>
                      </a:r>
                      <a:b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b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（証券市場）</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債券市場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民間債（普通社債等）</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86</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9,468</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23521"/>
                  </a:ext>
                </a:extLst>
              </a:tr>
              <a:tr h="442215">
                <a:tc vMerge="1">
                  <a:txBody>
                    <a:bodyPr/>
                    <a:lstStyle/>
                    <a:p>
                      <a:endParaRPr kumimoji="1" lang="ja-JP" altLang="en-US"/>
                    </a:p>
                  </a:txBody>
                  <a:tcPr/>
                </a:tc>
                <a:tc vMerge="1">
                  <a:txBody>
                    <a:bodyPr/>
                    <a:lstStyle/>
                    <a:p>
                      <a:endParaRPr kumimoji="1" lang="ja-JP" altLang="en-US"/>
                    </a:p>
                  </a:txBody>
                  <a:tcPr/>
                </a:tc>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公共債（国債、地方債等）</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1,258</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5,519</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00940"/>
                  </a:ext>
                </a:extLst>
              </a:tr>
              <a:tr h="295906">
                <a:tc vMerge="1">
                  <a:txBody>
                    <a:bodyPr/>
                    <a:lstStyle/>
                    <a:p>
                      <a:endParaRPr kumimoji="1" lang="ja-JP" altLang="en-US"/>
                    </a:p>
                  </a:txBody>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株式市場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時価総額（東証全銘柄）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761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2,806</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193264"/>
                  </a:ext>
                </a:extLst>
              </a:tr>
              <a:tr h="295906">
                <a:tc rowSpan="8">
                  <a:txBody>
                    <a:bodyPr/>
                    <a:lstStyle/>
                    <a:p>
                      <a:pPr algn="ctr"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短期金融</a:t>
                      </a:r>
                      <a:b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b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市場</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インターバンク市場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無担保コール市場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7458</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224111"/>
                  </a:ext>
                </a:extLst>
              </a:tr>
              <a:tr h="29590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有担保コール市場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3,581</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356381"/>
                  </a:ext>
                </a:extLst>
              </a:tr>
              <a:tr h="295906">
                <a:tc vMerge="1">
                  <a:txBody>
                    <a:bodyPr/>
                    <a:lstStyle/>
                    <a:p>
                      <a:endParaRPr kumimoji="1" lang="ja-JP" altLang="en-US"/>
                    </a:p>
                  </a:txBody>
                  <a:tcPr/>
                </a:tc>
                <a:tc rowSpan="6">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オープン市場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公社債現先市場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219</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1,515</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111759"/>
                  </a:ext>
                </a:extLst>
              </a:tr>
              <a:tr h="29590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公社債賃借市場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79</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6,167</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845389"/>
                  </a:ext>
                </a:extLst>
              </a:tr>
              <a:tr h="29590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CD</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3,464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54282"/>
                  </a:ext>
                </a:extLst>
              </a:tr>
              <a:tr h="29590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CP</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2,596</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365796"/>
                  </a:ext>
                </a:extLst>
              </a:tr>
              <a:tr h="295906">
                <a:tc vMerge="1">
                  <a:txBody>
                    <a:bodyPr/>
                    <a:lstStyle/>
                    <a:p>
                      <a:endParaRPr kumimoji="1" lang="ja-JP" altLang="en-US"/>
                    </a:p>
                  </a:txBody>
                  <a:tcPr/>
                </a:tc>
                <a:tc vMerge="1">
                  <a:txBody>
                    <a:bodyPr/>
                    <a:lstStyle/>
                    <a:p>
                      <a:endParaRPr kumimoji="1" lang="ja-JP" altLang="en-US"/>
                    </a:p>
                  </a:txBody>
                  <a:tcPr/>
                </a:tc>
                <a:tc>
                  <a:txBody>
                    <a:bodyPr/>
                    <a:lstStyle/>
                    <a:p>
                      <a:pPr algn="l"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国庫短期証券市場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150</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9,969</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741831"/>
                  </a:ext>
                </a:extLst>
              </a:tr>
              <a:tr h="304125">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東京オフショア市場</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99</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兆</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5,757</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億円</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0886"/>
                  </a:ext>
                </a:extLst>
              </a:tr>
            </a:tbl>
          </a:graphicData>
        </a:graphic>
      </p:graphicFrame>
    </p:spTree>
    <p:extLst>
      <p:ext uri="{BB962C8B-B14F-4D97-AF65-F5344CB8AC3E}">
        <p14:creationId xmlns:p14="http://schemas.microsoft.com/office/powerpoint/2010/main" val="127829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33C5116-384F-4D27-BEA7-38BCF857F0B5}"/>
              </a:ext>
            </a:extLst>
          </p:cNvPr>
          <p:cNvSpPr txBox="1"/>
          <p:nvPr/>
        </p:nvSpPr>
        <p:spPr>
          <a:xfrm>
            <a:off x="233680" y="264160"/>
            <a:ext cx="6647974" cy="923330"/>
          </a:xfrm>
          <a:prstGeom prst="rect">
            <a:avLst/>
          </a:prstGeom>
          <a:noFill/>
        </p:spPr>
        <p:txBody>
          <a:bodyPr wrap="none" rtlCol="0">
            <a:spAutoFit/>
          </a:bodyPr>
          <a:lstStyle/>
          <a:p>
            <a:r>
              <a:rPr kumimoji="1" lang="ja-JP" altLang="en-US" dirty="0"/>
              <a:t>２．金融機関の役割</a:t>
            </a:r>
            <a:endParaRPr kumimoji="1" lang="en-US" altLang="ja-JP" dirty="0"/>
          </a:p>
          <a:p>
            <a:r>
              <a:rPr kumimoji="1" lang="en-US" altLang="ja-JP" dirty="0"/>
              <a:t>(1)</a:t>
            </a:r>
            <a:r>
              <a:rPr kumimoji="1" lang="ja-JP" altLang="en-US" dirty="0"/>
              <a:t>資金の仲介機能</a:t>
            </a:r>
            <a:endParaRPr kumimoji="1" lang="en-US" altLang="ja-JP" dirty="0"/>
          </a:p>
          <a:p>
            <a:r>
              <a:rPr kumimoji="1" lang="ja-JP" altLang="en-US" dirty="0"/>
              <a:t>　資金の余剰主体から資金不足主体への資金の流れを仲介する</a:t>
            </a:r>
            <a:endParaRPr kumimoji="1" lang="en-US" altLang="ja-JP" dirty="0"/>
          </a:p>
        </p:txBody>
      </p:sp>
      <p:graphicFrame>
        <p:nvGraphicFramePr>
          <p:cNvPr id="3" name="表 3">
            <a:extLst>
              <a:ext uri="{FF2B5EF4-FFF2-40B4-BE49-F238E27FC236}">
                <a16:creationId xmlns:a16="http://schemas.microsoft.com/office/drawing/2014/main" id="{14DAB150-63DF-445B-8339-92449A2654F9}"/>
              </a:ext>
            </a:extLst>
          </p:cNvPr>
          <p:cNvGraphicFramePr>
            <a:graphicFrameLocks noGrp="1"/>
          </p:cNvGraphicFramePr>
          <p:nvPr>
            <p:extLst>
              <p:ext uri="{D42A27DB-BD31-4B8C-83A1-F6EECF244321}">
                <p14:modId xmlns:p14="http://schemas.microsoft.com/office/powerpoint/2010/main" val="133411563"/>
              </p:ext>
            </p:extLst>
          </p:nvPr>
        </p:nvGraphicFramePr>
        <p:xfrm>
          <a:off x="1857375" y="1513840"/>
          <a:ext cx="7560945" cy="175260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1143945773"/>
                    </a:ext>
                  </a:extLst>
                </a:gridCol>
                <a:gridCol w="1800225">
                  <a:extLst>
                    <a:ext uri="{9D8B030D-6E8A-4147-A177-3AD203B41FA5}">
                      <a16:colId xmlns:a16="http://schemas.microsoft.com/office/drawing/2014/main" val="387449587"/>
                    </a:ext>
                  </a:extLst>
                </a:gridCol>
                <a:gridCol w="2095500">
                  <a:extLst>
                    <a:ext uri="{9D8B030D-6E8A-4147-A177-3AD203B41FA5}">
                      <a16:colId xmlns:a16="http://schemas.microsoft.com/office/drawing/2014/main" val="2726435733"/>
                    </a:ext>
                  </a:extLst>
                </a:gridCol>
                <a:gridCol w="2122170">
                  <a:extLst>
                    <a:ext uri="{9D8B030D-6E8A-4147-A177-3AD203B41FA5}">
                      <a16:colId xmlns:a16="http://schemas.microsoft.com/office/drawing/2014/main" val="700152427"/>
                    </a:ext>
                  </a:extLst>
                </a:gridCol>
              </a:tblGrid>
              <a:tr h="257386">
                <a:tc>
                  <a:txBody>
                    <a:bodyPr/>
                    <a:lstStyle/>
                    <a:p>
                      <a:endParaRPr kumimoji="1" lang="ja-JP" altLang="en-US"/>
                    </a:p>
                  </a:txBody>
                  <a:tcPr/>
                </a:tc>
                <a:tc>
                  <a:txBody>
                    <a:bodyPr/>
                    <a:lstStyle/>
                    <a:p>
                      <a:pPr algn="ctr"/>
                      <a:r>
                        <a:rPr kumimoji="1" lang="ja-JP" altLang="en-US" dirty="0"/>
                        <a:t>家計</a:t>
                      </a:r>
                      <a:endParaRPr kumimoji="1" lang="en-US" altLang="ja-JP" dirty="0"/>
                    </a:p>
                    <a:p>
                      <a:pPr algn="ctr"/>
                      <a:r>
                        <a:rPr kumimoji="1" lang="ja-JP" altLang="en-US" dirty="0"/>
                        <a:t>（含　自営業）</a:t>
                      </a:r>
                    </a:p>
                  </a:txBody>
                  <a:tcPr/>
                </a:tc>
                <a:tc>
                  <a:txBody>
                    <a:bodyPr/>
                    <a:lstStyle/>
                    <a:p>
                      <a:pPr algn="ctr"/>
                      <a:r>
                        <a:rPr kumimoji="1" lang="ja-JP" altLang="en-US" dirty="0"/>
                        <a:t>民間企業</a:t>
                      </a:r>
                      <a:endParaRPr kumimoji="1" lang="en-US" altLang="ja-JP" dirty="0"/>
                    </a:p>
                    <a:p>
                      <a:r>
                        <a:rPr kumimoji="1" lang="ja-JP" altLang="en-US" dirty="0"/>
                        <a:t>（除　金融機関）</a:t>
                      </a:r>
                    </a:p>
                  </a:txBody>
                  <a:tcPr/>
                </a:tc>
                <a:tc>
                  <a:txBody>
                    <a:bodyPr/>
                    <a:lstStyle/>
                    <a:p>
                      <a:pPr algn="ctr"/>
                      <a:r>
                        <a:rPr kumimoji="1" lang="ja-JP" altLang="en-US" dirty="0"/>
                        <a:t>政府</a:t>
                      </a:r>
                      <a:endParaRPr kumimoji="1" lang="en-US" altLang="ja-JP" dirty="0"/>
                    </a:p>
                    <a:p>
                      <a:pPr algn="ctr"/>
                      <a:r>
                        <a:rPr kumimoji="1" lang="en-US" altLang="ja-JP" dirty="0"/>
                        <a:t>(</a:t>
                      </a:r>
                      <a:r>
                        <a:rPr kumimoji="1" lang="ja-JP" altLang="en-US" dirty="0"/>
                        <a:t>含　自治体等）</a:t>
                      </a:r>
                    </a:p>
                  </a:txBody>
                  <a:tcPr/>
                </a:tc>
                <a:extLst>
                  <a:ext uri="{0D108BD9-81ED-4DB2-BD59-A6C34878D82A}">
                    <a16:rowId xmlns:a16="http://schemas.microsoft.com/office/drawing/2014/main" val="391939767"/>
                  </a:ext>
                </a:extLst>
              </a:tr>
              <a:tr h="370840">
                <a:tc>
                  <a:txBody>
                    <a:bodyPr/>
                    <a:lstStyle/>
                    <a:p>
                      <a:r>
                        <a:rPr kumimoji="1" lang="ja-JP" altLang="en-US" dirty="0"/>
                        <a:t>金融資産</a:t>
                      </a:r>
                    </a:p>
                  </a:txBody>
                  <a:tcPr/>
                </a:tc>
                <a:tc>
                  <a:txBody>
                    <a:bodyPr/>
                    <a:lstStyle/>
                    <a:p>
                      <a:pPr algn="r"/>
                      <a:r>
                        <a:rPr kumimoji="1" lang="en-US" altLang="ja-JP" dirty="0"/>
                        <a:t>2,023</a:t>
                      </a:r>
                      <a:endParaRPr kumimoji="1" lang="ja-JP" altLang="en-US" dirty="0"/>
                    </a:p>
                  </a:txBody>
                  <a:tcPr/>
                </a:tc>
                <a:tc>
                  <a:txBody>
                    <a:bodyPr/>
                    <a:lstStyle/>
                    <a:p>
                      <a:pPr algn="r"/>
                      <a:r>
                        <a:rPr kumimoji="1" lang="en-US" altLang="ja-JP" dirty="0"/>
                        <a:t>1,302</a:t>
                      </a:r>
                      <a:endParaRPr kumimoji="1" lang="ja-JP" altLang="en-US" dirty="0"/>
                    </a:p>
                  </a:txBody>
                  <a:tcPr/>
                </a:tc>
                <a:tc>
                  <a:txBody>
                    <a:bodyPr/>
                    <a:lstStyle/>
                    <a:p>
                      <a:pPr algn="r"/>
                      <a:r>
                        <a:rPr kumimoji="1" lang="en-US" altLang="ja-JP" dirty="0"/>
                        <a:t>720</a:t>
                      </a:r>
                      <a:endParaRPr kumimoji="1" lang="ja-JP" altLang="en-US" dirty="0"/>
                    </a:p>
                  </a:txBody>
                  <a:tcPr/>
                </a:tc>
                <a:extLst>
                  <a:ext uri="{0D108BD9-81ED-4DB2-BD59-A6C34878D82A}">
                    <a16:rowId xmlns:a16="http://schemas.microsoft.com/office/drawing/2014/main" val="1616236067"/>
                  </a:ext>
                </a:extLst>
              </a:tr>
              <a:tr h="370840">
                <a:tc>
                  <a:txBody>
                    <a:bodyPr/>
                    <a:lstStyle/>
                    <a:p>
                      <a:r>
                        <a:rPr kumimoji="1" lang="ja-JP" altLang="en-US" dirty="0"/>
                        <a:t>金融負債</a:t>
                      </a:r>
                    </a:p>
                  </a:txBody>
                  <a:tcPr/>
                </a:tc>
                <a:tc>
                  <a:txBody>
                    <a:bodyPr/>
                    <a:lstStyle/>
                    <a:p>
                      <a:pPr algn="r"/>
                      <a:r>
                        <a:rPr kumimoji="1" lang="en-US" altLang="ja-JP" dirty="0"/>
                        <a:t>379</a:t>
                      </a:r>
                      <a:endParaRPr kumimoji="1" lang="ja-JP" altLang="en-US" dirty="0"/>
                    </a:p>
                  </a:txBody>
                  <a:tcPr/>
                </a:tc>
                <a:tc>
                  <a:txBody>
                    <a:bodyPr/>
                    <a:lstStyle/>
                    <a:p>
                      <a:pPr algn="r"/>
                      <a:r>
                        <a:rPr kumimoji="1" lang="en-US" altLang="ja-JP" dirty="0"/>
                        <a:t>1,845</a:t>
                      </a:r>
                      <a:endParaRPr kumimoji="1" lang="ja-JP" altLang="en-US" dirty="0"/>
                    </a:p>
                  </a:txBody>
                  <a:tcPr/>
                </a:tc>
                <a:tc>
                  <a:txBody>
                    <a:bodyPr/>
                    <a:lstStyle/>
                    <a:p>
                      <a:pPr algn="r"/>
                      <a:r>
                        <a:rPr kumimoji="1" lang="en-US" altLang="ja-JP" dirty="0"/>
                        <a:t>1,407</a:t>
                      </a:r>
                      <a:endParaRPr kumimoji="1" lang="ja-JP" altLang="en-US" dirty="0"/>
                    </a:p>
                  </a:txBody>
                  <a:tcPr/>
                </a:tc>
                <a:extLst>
                  <a:ext uri="{0D108BD9-81ED-4DB2-BD59-A6C34878D82A}">
                    <a16:rowId xmlns:a16="http://schemas.microsoft.com/office/drawing/2014/main" val="4019282448"/>
                  </a:ext>
                </a:extLst>
              </a:tr>
              <a:tr h="370840">
                <a:tc>
                  <a:txBody>
                    <a:bodyPr/>
                    <a:lstStyle/>
                    <a:p>
                      <a:r>
                        <a:rPr kumimoji="1" lang="ja-JP" altLang="en-US" dirty="0"/>
                        <a:t>資金過不足</a:t>
                      </a:r>
                    </a:p>
                  </a:txBody>
                  <a:tcPr/>
                </a:tc>
                <a:tc>
                  <a:txBody>
                    <a:bodyPr/>
                    <a:lstStyle/>
                    <a:p>
                      <a:pPr algn="r"/>
                      <a:r>
                        <a:rPr kumimoji="1" lang="en-US" altLang="ja-JP" dirty="0"/>
                        <a:t>31</a:t>
                      </a:r>
                      <a:endParaRPr kumimoji="1" lang="ja-JP" altLang="en-US" dirty="0"/>
                    </a:p>
                  </a:txBody>
                  <a:tcPr/>
                </a:tc>
                <a:tc>
                  <a:txBody>
                    <a:bodyPr/>
                    <a:lstStyle/>
                    <a:p>
                      <a:pPr algn="r"/>
                      <a:r>
                        <a:rPr kumimoji="1" lang="en-US" altLang="ja-JP" dirty="0"/>
                        <a:t>8</a:t>
                      </a:r>
                      <a:endParaRPr kumimoji="1" lang="ja-JP" altLang="en-US" dirty="0"/>
                    </a:p>
                  </a:txBody>
                  <a:tcPr/>
                </a:tc>
                <a:tc>
                  <a:txBody>
                    <a:bodyPr/>
                    <a:lstStyle/>
                    <a:p>
                      <a:pPr algn="r"/>
                      <a:r>
                        <a:rPr kumimoji="1" lang="ja-JP" altLang="en-US" dirty="0"/>
                        <a:t>▲</a:t>
                      </a:r>
                      <a:r>
                        <a:rPr kumimoji="1" lang="en-US" altLang="ja-JP" dirty="0"/>
                        <a:t>34</a:t>
                      </a:r>
                      <a:endParaRPr kumimoji="1" lang="ja-JP" altLang="en-US" dirty="0"/>
                    </a:p>
                  </a:txBody>
                  <a:tcPr/>
                </a:tc>
                <a:extLst>
                  <a:ext uri="{0D108BD9-81ED-4DB2-BD59-A6C34878D82A}">
                    <a16:rowId xmlns:a16="http://schemas.microsoft.com/office/drawing/2014/main" val="2358356897"/>
                  </a:ext>
                </a:extLst>
              </a:tr>
            </a:tbl>
          </a:graphicData>
        </a:graphic>
      </p:graphicFrame>
      <p:sp>
        <p:nvSpPr>
          <p:cNvPr id="4" name="テキスト ボックス 3">
            <a:extLst>
              <a:ext uri="{FF2B5EF4-FFF2-40B4-BE49-F238E27FC236}">
                <a16:creationId xmlns:a16="http://schemas.microsoft.com/office/drawing/2014/main" id="{42185DEB-209F-47FB-8983-0FAA3D0CD246}"/>
              </a:ext>
            </a:extLst>
          </p:cNvPr>
          <p:cNvSpPr txBox="1"/>
          <p:nvPr/>
        </p:nvSpPr>
        <p:spPr>
          <a:xfrm>
            <a:off x="1036303" y="1144507"/>
            <a:ext cx="11245533" cy="369332"/>
          </a:xfrm>
          <a:prstGeom prst="rect">
            <a:avLst/>
          </a:prstGeom>
          <a:noFill/>
        </p:spPr>
        <p:txBody>
          <a:bodyPr wrap="square" rtlCol="0">
            <a:spAutoFit/>
          </a:bodyPr>
          <a:lstStyle/>
          <a:p>
            <a:r>
              <a:rPr kumimoji="1" lang="ja-JP" altLang="en-US" dirty="0"/>
              <a:t>経済部門別の金融資産・負債残高、資金過不足（残高は</a:t>
            </a:r>
            <a:r>
              <a:rPr kumimoji="1" lang="en-US" altLang="ja-JP" dirty="0"/>
              <a:t>2022</a:t>
            </a:r>
            <a:r>
              <a:rPr kumimoji="1" lang="ja-JP" altLang="en-US" dirty="0"/>
              <a:t>年</a:t>
            </a:r>
            <a:r>
              <a:rPr kumimoji="1" lang="en-US" altLang="ja-JP" dirty="0"/>
              <a:t>12</a:t>
            </a:r>
            <a:r>
              <a:rPr kumimoji="1" lang="ja-JP" altLang="en-US" dirty="0"/>
              <a:t>月末　資金過不足は</a:t>
            </a:r>
            <a:r>
              <a:rPr kumimoji="1" lang="en-US" altLang="ja-JP" dirty="0"/>
              <a:t>2021</a:t>
            </a:r>
            <a:r>
              <a:rPr kumimoji="1" lang="ja-JP" altLang="en-US" dirty="0"/>
              <a:t>年度速報値）　　　　　</a:t>
            </a:r>
          </a:p>
        </p:txBody>
      </p:sp>
      <p:sp>
        <p:nvSpPr>
          <p:cNvPr id="5" name="テキスト ボックス 4">
            <a:extLst>
              <a:ext uri="{FF2B5EF4-FFF2-40B4-BE49-F238E27FC236}">
                <a16:creationId xmlns:a16="http://schemas.microsoft.com/office/drawing/2014/main" id="{382A739E-CF56-4647-81BF-48900E7486CC}"/>
              </a:ext>
            </a:extLst>
          </p:cNvPr>
          <p:cNvSpPr txBox="1"/>
          <p:nvPr/>
        </p:nvSpPr>
        <p:spPr>
          <a:xfrm>
            <a:off x="6757919" y="3266440"/>
            <a:ext cx="2877711" cy="307777"/>
          </a:xfrm>
          <a:prstGeom prst="rect">
            <a:avLst/>
          </a:prstGeom>
          <a:noFill/>
        </p:spPr>
        <p:txBody>
          <a:bodyPr wrap="none" rtlCol="0">
            <a:spAutoFit/>
          </a:bodyPr>
          <a:lstStyle/>
          <a:p>
            <a:r>
              <a:rPr kumimoji="1" lang="ja-JP" altLang="en-US" sz="1400" dirty="0"/>
              <a:t>出典：日本銀行「資金循環統計」</a:t>
            </a:r>
          </a:p>
        </p:txBody>
      </p:sp>
      <p:sp>
        <p:nvSpPr>
          <p:cNvPr id="6" name="テキスト ボックス 5">
            <a:extLst>
              <a:ext uri="{FF2B5EF4-FFF2-40B4-BE49-F238E27FC236}">
                <a16:creationId xmlns:a16="http://schemas.microsoft.com/office/drawing/2014/main" id="{CD2A9E0C-C154-4AD0-BF4C-84BD1E229723}"/>
              </a:ext>
            </a:extLst>
          </p:cNvPr>
          <p:cNvSpPr txBox="1"/>
          <p:nvPr/>
        </p:nvSpPr>
        <p:spPr>
          <a:xfrm>
            <a:off x="723900" y="3635772"/>
            <a:ext cx="5372100" cy="369333"/>
          </a:xfrm>
          <a:prstGeom prst="rect">
            <a:avLst/>
          </a:prstGeom>
          <a:noFill/>
        </p:spPr>
        <p:txBody>
          <a:bodyPr wrap="square" rtlCol="0">
            <a:spAutoFit/>
          </a:bodyPr>
          <a:lstStyle/>
          <a:p>
            <a:r>
              <a:rPr kumimoji="1" lang="ja-JP" altLang="en-US" dirty="0"/>
              <a:t>間接金融と直接金融</a:t>
            </a:r>
          </a:p>
        </p:txBody>
      </p:sp>
      <p:sp>
        <p:nvSpPr>
          <p:cNvPr id="7" name="テキスト ボックス 6">
            <a:extLst>
              <a:ext uri="{FF2B5EF4-FFF2-40B4-BE49-F238E27FC236}">
                <a16:creationId xmlns:a16="http://schemas.microsoft.com/office/drawing/2014/main" id="{183AE3F2-CFA9-4725-BA4A-729674E9FC0A}"/>
              </a:ext>
            </a:extLst>
          </p:cNvPr>
          <p:cNvSpPr txBox="1"/>
          <p:nvPr/>
        </p:nvSpPr>
        <p:spPr>
          <a:xfrm>
            <a:off x="2390775" y="4552950"/>
            <a:ext cx="877163" cy="369332"/>
          </a:xfrm>
          <a:prstGeom prst="rect">
            <a:avLst/>
          </a:prstGeom>
          <a:noFill/>
          <a:ln>
            <a:solidFill>
              <a:schemeClr val="tx1"/>
            </a:solidFill>
          </a:ln>
        </p:spPr>
        <p:txBody>
          <a:bodyPr wrap="none" rtlCol="0">
            <a:spAutoFit/>
          </a:bodyPr>
          <a:lstStyle/>
          <a:p>
            <a:r>
              <a:rPr kumimoji="1" lang="ja-JP" altLang="en-US" dirty="0"/>
              <a:t>銀行等</a:t>
            </a:r>
          </a:p>
        </p:txBody>
      </p:sp>
      <p:sp>
        <p:nvSpPr>
          <p:cNvPr id="8" name="テキスト ボックス 7">
            <a:extLst>
              <a:ext uri="{FF2B5EF4-FFF2-40B4-BE49-F238E27FC236}">
                <a16:creationId xmlns:a16="http://schemas.microsoft.com/office/drawing/2014/main" id="{CCBE45AB-07C5-4B34-AF6B-6C685CB1E98B}"/>
              </a:ext>
            </a:extLst>
          </p:cNvPr>
          <p:cNvSpPr txBox="1"/>
          <p:nvPr/>
        </p:nvSpPr>
        <p:spPr>
          <a:xfrm flipH="1">
            <a:off x="1398269" y="5838824"/>
            <a:ext cx="878206" cy="369333"/>
          </a:xfrm>
          <a:prstGeom prst="rect">
            <a:avLst/>
          </a:prstGeom>
          <a:noFill/>
          <a:ln>
            <a:solidFill>
              <a:schemeClr val="tx1"/>
            </a:solidFill>
          </a:ln>
        </p:spPr>
        <p:txBody>
          <a:bodyPr wrap="square" rtlCol="0">
            <a:spAutoFit/>
          </a:bodyPr>
          <a:lstStyle/>
          <a:p>
            <a:r>
              <a:rPr kumimoji="1" lang="ja-JP" altLang="en-US" dirty="0"/>
              <a:t>預金者</a:t>
            </a:r>
          </a:p>
        </p:txBody>
      </p:sp>
      <p:sp>
        <p:nvSpPr>
          <p:cNvPr id="9" name="テキスト ボックス 8">
            <a:extLst>
              <a:ext uri="{FF2B5EF4-FFF2-40B4-BE49-F238E27FC236}">
                <a16:creationId xmlns:a16="http://schemas.microsoft.com/office/drawing/2014/main" id="{ECCD0691-55E9-49F7-AF58-8281849ADAA0}"/>
              </a:ext>
            </a:extLst>
          </p:cNvPr>
          <p:cNvSpPr txBox="1"/>
          <p:nvPr/>
        </p:nvSpPr>
        <p:spPr>
          <a:xfrm>
            <a:off x="3603206" y="5854462"/>
            <a:ext cx="946093" cy="369332"/>
          </a:xfrm>
          <a:prstGeom prst="rect">
            <a:avLst/>
          </a:prstGeom>
          <a:noFill/>
          <a:ln>
            <a:solidFill>
              <a:schemeClr val="tx1"/>
            </a:solidFill>
          </a:ln>
        </p:spPr>
        <p:txBody>
          <a:bodyPr wrap="none" rtlCol="0">
            <a:spAutoFit/>
          </a:bodyPr>
          <a:lstStyle/>
          <a:p>
            <a:pPr algn="ctr"/>
            <a:r>
              <a:rPr kumimoji="1" lang="ja-JP" altLang="en-US" dirty="0"/>
              <a:t> 企業　</a:t>
            </a:r>
          </a:p>
        </p:txBody>
      </p:sp>
      <p:cxnSp>
        <p:nvCxnSpPr>
          <p:cNvPr id="11" name="直線矢印コネクタ 10">
            <a:extLst>
              <a:ext uri="{FF2B5EF4-FFF2-40B4-BE49-F238E27FC236}">
                <a16:creationId xmlns:a16="http://schemas.microsoft.com/office/drawing/2014/main" id="{1E4D0E11-62BD-489F-BC2B-FB304A6AF489}"/>
              </a:ext>
            </a:extLst>
          </p:cNvPr>
          <p:cNvCxnSpPr>
            <a:stCxn id="8" idx="0"/>
            <a:endCxn id="7" idx="2"/>
          </p:cNvCxnSpPr>
          <p:nvPr/>
        </p:nvCxnSpPr>
        <p:spPr>
          <a:xfrm flipV="1">
            <a:off x="1837372" y="4922282"/>
            <a:ext cx="991985" cy="9165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F5CA87EA-149D-4E4F-AAF6-F9478A4E7B18}"/>
              </a:ext>
            </a:extLst>
          </p:cNvPr>
          <p:cNvCxnSpPr>
            <a:cxnSpLocks/>
          </p:cNvCxnSpPr>
          <p:nvPr/>
        </p:nvCxnSpPr>
        <p:spPr>
          <a:xfrm>
            <a:off x="2994739" y="4930101"/>
            <a:ext cx="1125856" cy="9165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F4E1B813-93B9-4D7F-A173-9A7C1B4817A5}"/>
              </a:ext>
            </a:extLst>
          </p:cNvPr>
          <p:cNvSpPr txBox="1"/>
          <p:nvPr/>
        </p:nvSpPr>
        <p:spPr>
          <a:xfrm>
            <a:off x="1568584" y="5100159"/>
            <a:ext cx="646331" cy="369332"/>
          </a:xfrm>
          <a:prstGeom prst="rect">
            <a:avLst/>
          </a:prstGeom>
          <a:noFill/>
        </p:spPr>
        <p:txBody>
          <a:bodyPr wrap="none" rtlCol="0">
            <a:spAutoFit/>
          </a:bodyPr>
          <a:lstStyle/>
          <a:p>
            <a:r>
              <a:rPr kumimoji="1" lang="ja-JP" altLang="en-US" dirty="0"/>
              <a:t>預金</a:t>
            </a:r>
          </a:p>
        </p:txBody>
      </p:sp>
      <p:sp>
        <p:nvSpPr>
          <p:cNvPr id="15" name="テキスト ボックス 14">
            <a:extLst>
              <a:ext uri="{FF2B5EF4-FFF2-40B4-BE49-F238E27FC236}">
                <a16:creationId xmlns:a16="http://schemas.microsoft.com/office/drawing/2014/main" id="{7EBDFDFA-069C-4344-894A-9A1B77117E48}"/>
              </a:ext>
            </a:extLst>
          </p:cNvPr>
          <p:cNvSpPr txBox="1"/>
          <p:nvPr/>
        </p:nvSpPr>
        <p:spPr>
          <a:xfrm>
            <a:off x="3753086" y="5123772"/>
            <a:ext cx="646331" cy="369332"/>
          </a:xfrm>
          <a:prstGeom prst="rect">
            <a:avLst/>
          </a:prstGeom>
          <a:noFill/>
        </p:spPr>
        <p:txBody>
          <a:bodyPr wrap="none" rtlCol="0">
            <a:spAutoFit/>
          </a:bodyPr>
          <a:lstStyle/>
          <a:p>
            <a:r>
              <a:rPr kumimoji="1" lang="ja-JP" altLang="en-US" dirty="0"/>
              <a:t>貸出</a:t>
            </a:r>
          </a:p>
        </p:txBody>
      </p:sp>
      <p:sp>
        <p:nvSpPr>
          <p:cNvPr id="16" name="テキスト ボックス 15">
            <a:extLst>
              <a:ext uri="{FF2B5EF4-FFF2-40B4-BE49-F238E27FC236}">
                <a16:creationId xmlns:a16="http://schemas.microsoft.com/office/drawing/2014/main" id="{DDDE0DBF-49B1-4B96-9364-6C62C6A8EAE4}"/>
              </a:ext>
            </a:extLst>
          </p:cNvPr>
          <p:cNvSpPr txBox="1"/>
          <p:nvPr/>
        </p:nvSpPr>
        <p:spPr>
          <a:xfrm>
            <a:off x="2071122" y="4005423"/>
            <a:ext cx="1338828" cy="369332"/>
          </a:xfrm>
          <a:prstGeom prst="rect">
            <a:avLst/>
          </a:prstGeom>
          <a:noFill/>
        </p:spPr>
        <p:txBody>
          <a:bodyPr wrap="none" rtlCol="0">
            <a:spAutoFit/>
          </a:bodyPr>
          <a:lstStyle/>
          <a:p>
            <a:r>
              <a:rPr kumimoji="1" lang="ja-JP" altLang="en-US" dirty="0"/>
              <a:t>①間接金融</a:t>
            </a:r>
          </a:p>
        </p:txBody>
      </p:sp>
      <p:sp>
        <p:nvSpPr>
          <p:cNvPr id="17" name="テキスト ボックス 16">
            <a:extLst>
              <a:ext uri="{FF2B5EF4-FFF2-40B4-BE49-F238E27FC236}">
                <a16:creationId xmlns:a16="http://schemas.microsoft.com/office/drawing/2014/main" id="{4270E55D-55BC-4F75-AAA2-DCF203ED6280}"/>
              </a:ext>
            </a:extLst>
          </p:cNvPr>
          <p:cNvSpPr txBox="1"/>
          <p:nvPr/>
        </p:nvSpPr>
        <p:spPr>
          <a:xfrm>
            <a:off x="6443072" y="5838824"/>
            <a:ext cx="877163" cy="369332"/>
          </a:xfrm>
          <a:prstGeom prst="rect">
            <a:avLst/>
          </a:prstGeom>
          <a:noFill/>
          <a:ln>
            <a:solidFill>
              <a:schemeClr val="tx1"/>
            </a:solidFill>
          </a:ln>
        </p:spPr>
        <p:txBody>
          <a:bodyPr wrap="none" rtlCol="0">
            <a:spAutoFit/>
          </a:bodyPr>
          <a:lstStyle/>
          <a:p>
            <a:r>
              <a:rPr kumimoji="1" lang="ja-JP" altLang="en-US" dirty="0"/>
              <a:t>投資家</a:t>
            </a:r>
          </a:p>
        </p:txBody>
      </p:sp>
      <p:sp>
        <p:nvSpPr>
          <p:cNvPr id="18" name="テキスト ボックス 17">
            <a:extLst>
              <a:ext uri="{FF2B5EF4-FFF2-40B4-BE49-F238E27FC236}">
                <a16:creationId xmlns:a16="http://schemas.microsoft.com/office/drawing/2014/main" id="{86819E3D-629A-4FAB-A655-FE5BF7B83EBF}"/>
              </a:ext>
            </a:extLst>
          </p:cNvPr>
          <p:cNvSpPr txBox="1"/>
          <p:nvPr/>
        </p:nvSpPr>
        <p:spPr>
          <a:xfrm>
            <a:off x="9197261" y="5846643"/>
            <a:ext cx="946093" cy="369332"/>
          </a:xfrm>
          <a:prstGeom prst="rect">
            <a:avLst/>
          </a:prstGeom>
          <a:noFill/>
          <a:ln>
            <a:solidFill>
              <a:schemeClr val="tx1"/>
            </a:solidFill>
          </a:ln>
        </p:spPr>
        <p:txBody>
          <a:bodyPr wrap="none" rtlCol="0">
            <a:spAutoFit/>
          </a:bodyPr>
          <a:lstStyle/>
          <a:p>
            <a:pPr algn="ctr"/>
            <a:r>
              <a:rPr kumimoji="1" lang="ja-JP" altLang="en-US" dirty="0"/>
              <a:t> 企業　</a:t>
            </a:r>
          </a:p>
        </p:txBody>
      </p:sp>
      <p:cxnSp>
        <p:nvCxnSpPr>
          <p:cNvPr id="20" name="直線矢印コネクタ 19">
            <a:extLst>
              <a:ext uri="{FF2B5EF4-FFF2-40B4-BE49-F238E27FC236}">
                <a16:creationId xmlns:a16="http://schemas.microsoft.com/office/drawing/2014/main" id="{8E8BE3E7-C809-4E19-BE76-465AA1856AD7}"/>
              </a:ext>
            </a:extLst>
          </p:cNvPr>
          <p:cNvCxnSpPr/>
          <p:nvPr/>
        </p:nvCxnSpPr>
        <p:spPr>
          <a:xfrm>
            <a:off x="7496175" y="5854462"/>
            <a:ext cx="1476375"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0A879144-CB87-478A-9328-0187F940F0A1}"/>
              </a:ext>
            </a:extLst>
          </p:cNvPr>
          <p:cNvSpPr txBox="1"/>
          <p:nvPr/>
        </p:nvSpPr>
        <p:spPr>
          <a:xfrm>
            <a:off x="7873273" y="5529696"/>
            <a:ext cx="595035" cy="338554"/>
          </a:xfrm>
          <a:prstGeom prst="rect">
            <a:avLst/>
          </a:prstGeom>
          <a:noFill/>
        </p:spPr>
        <p:txBody>
          <a:bodyPr wrap="none" rtlCol="0">
            <a:spAutoFit/>
          </a:bodyPr>
          <a:lstStyle/>
          <a:p>
            <a:r>
              <a:rPr kumimoji="1" lang="ja-JP" altLang="en-US" sz="1600" dirty="0"/>
              <a:t>資金</a:t>
            </a:r>
          </a:p>
        </p:txBody>
      </p:sp>
      <p:cxnSp>
        <p:nvCxnSpPr>
          <p:cNvPr id="23" name="直線矢印コネクタ 22">
            <a:extLst>
              <a:ext uri="{FF2B5EF4-FFF2-40B4-BE49-F238E27FC236}">
                <a16:creationId xmlns:a16="http://schemas.microsoft.com/office/drawing/2014/main" id="{DD28FBE3-C116-43DA-A2D9-662E8EAD0A74}"/>
              </a:ext>
            </a:extLst>
          </p:cNvPr>
          <p:cNvCxnSpPr>
            <a:cxnSpLocks/>
          </p:cNvCxnSpPr>
          <p:nvPr/>
        </p:nvCxnSpPr>
        <p:spPr>
          <a:xfrm flipH="1">
            <a:off x="7496175" y="6061758"/>
            <a:ext cx="1476376" cy="78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666927CB-2493-4F1B-9DF0-FF3360435911}"/>
              </a:ext>
            </a:extLst>
          </p:cNvPr>
          <p:cNvSpPr txBox="1"/>
          <p:nvPr/>
        </p:nvSpPr>
        <p:spPr>
          <a:xfrm>
            <a:off x="7745179" y="6099865"/>
            <a:ext cx="1210588" cy="338554"/>
          </a:xfrm>
          <a:prstGeom prst="rect">
            <a:avLst/>
          </a:prstGeom>
          <a:noFill/>
        </p:spPr>
        <p:txBody>
          <a:bodyPr wrap="none" rtlCol="0">
            <a:spAutoFit/>
          </a:bodyPr>
          <a:lstStyle/>
          <a:p>
            <a:r>
              <a:rPr kumimoji="1" lang="ja-JP" altLang="en-US" sz="1600" dirty="0"/>
              <a:t>社債、株式</a:t>
            </a:r>
          </a:p>
        </p:txBody>
      </p:sp>
      <p:sp>
        <p:nvSpPr>
          <p:cNvPr id="26" name="テキスト ボックス 25">
            <a:extLst>
              <a:ext uri="{FF2B5EF4-FFF2-40B4-BE49-F238E27FC236}">
                <a16:creationId xmlns:a16="http://schemas.microsoft.com/office/drawing/2014/main" id="{ABC26C8F-C0CC-4172-8220-A082131E1388}"/>
              </a:ext>
            </a:extLst>
          </p:cNvPr>
          <p:cNvSpPr txBox="1"/>
          <p:nvPr/>
        </p:nvSpPr>
        <p:spPr>
          <a:xfrm>
            <a:off x="7180776" y="3998634"/>
            <a:ext cx="1338828" cy="369332"/>
          </a:xfrm>
          <a:prstGeom prst="rect">
            <a:avLst/>
          </a:prstGeom>
          <a:noFill/>
        </p:spPr>
        <p:txBody>
          <a:bodyPr wrap="none" rtlCol="0">
            <a:spAutoFit/>
          </a:bodyPr>
          <a:lstStyle/>
          <a:p>
            <a:r>
              <a:rPr kumimoji="1" lang="ja-JP" altLang="en-US" dirty="0"/>
              <a:t>②直接金融</a:t>
            </a:r>
          </a:p>
        </p:txBody>
      </p:sp>
      <p:sp>
        <p:nvSpPr>
          <p:cNvPr id="27" name="テキスト ボックス 26">
            <a:extLst>
              <a:ext uri="{FF2B5EF4-FFF2-40B4-BE49-F238E27FC236}">
                <a16:creationId xmlns:a16="http://schemas.microsoft.com/office/drawing/2014/main" id="{AACBB427-222B-4D90-A0BA-221FED2C8999}"/>
              </a:ext>
            </a:extLst>
          </p:cNvPr>
          <p:cNvSpPr txBox="1"/>
          <p:nvPr/>
        </p:nvSpPr>
        <p:spPr>
          <a:xfrm>
            <a:off x="7728543" y="4549397"/>
            <a:ext cx="1338828" cy="369332"/>
          </a:xfrm>
          <a:prstGeom prst="rect">
            <a:avLst/>
          </a:prstGeom>
          <a:noFill/>
          <a:ln>
            <a:solidFill>
              <a:schemeClr val="tx1"/>
            </a:solidFill>
          </a:ln>
        </p:spPr>
        <p:txBody>
          <a:bodyPr wrap="none" rtlCol="0">
            <a:spAutoFit/>
          </a:bodyPr>
          <a:lstStyle/>
          <a:p>
            <a:r>
              <a:rPr kumimoji="1" lang="ja-JP" altLang="en-US" dirty="0"/>
              <a:t>証券会社等</a:t>
            </a:r>
          </a:p>
        </p:txBody>
      </p:sp>
      <p:cxnSp>
        <p:nvCxnSpPr>
          <p:cNvPr id="31" name="直線矢印コネクタ 30">
            <a:extLst>
              <a:ext uri="{FF2B5EF4-FFF2-40B4-BE49-F238E27FC236}">
                <a16:creationId xmlns:a16="http://schemas.microsoft.com/office/drawing/2014/main" id="{A79850CE-658E-4361-9A9B-73D12D8BEB88}"/>
              </a:ext>
            </a:extLst>
          </p:cNvPr>
          <p:cNvCxnSpPr>
            <a:endCxn id="17" idx="0"/>
          </p:cNvCxnSpPr>
          <p:nvPr/>
        </p:nvCxnSpPr>
        <p:spPr>
          <a:xfrm flipH="1">
            <a:off x="6881654" y="4930101"/>
            <a:ext cx="991619" cy="908723"/>
          </a:xfrm>
          <a:prstGeom prst="straightConnector1">
            <a:avLst/>
          </a:prstGeom>
          <a:ln w="28575">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221D8494-BC39-43F3-AC34-47E157C8746B}"/>
              </a:ext>
            </a:extLst>
          </p:cNvPr>
          <p:cNvSpPr txBox="1"/>
          <p:nvPr/>
        </p:nvSpPr>
        <p:spPr>
          <a:xfrm>
            <a:off x="6096000" y="5123772"/>
            <a:ext cx="1338828" cy="369332"/>
          </a:xfrm>
          <a:prstGeom prst="rect">
            <a:avLst/>
          </a:prstGeom>
          <a:noFill/>
        </p:spPr>
        <p:txBody>
          <a:bodyPr wrap="none" rtlCol="0">
            <a:spAutoFit/>
          </a:bodyPr>
          <a:lstStyle/>
          <a:p>
            <a:r>
              <a:rPr kumimoji="1" lang="ja-JP" altLang="en-US" dirty="0"/>
              <a:t>購入を勧誘</a:t>
            </a:r>
          </a:p>
        </p:txBody>
      </p:sp>
      <p:cxnSp>
        <p:nvCxnSpPr>
          <p:cNvPr id="34" name="直線矢印コネクタ 33">
            <a:extLst>
              <a:ext uri="{FF2B5EF4-FFF2-40B4-BE49-F238E27FC236}">
                <a16:creationId xmlns:a16="http://schemas.microsoft.com/office/drawing/2014/main" id="{C08AF013-5A56-4957-BE01-90C289FE299B}"/>
              </a:ext>
            </a:extLst>
          </p:cNvPr>
          <p:cNvCxnSpPr/>
          <p:nvPr/>
        </p:nvCxnSpPr>
        <p:spPr>
          <a:xfrm>
            <a:off x="8903776" y="4918729"/>
            <a:ext cx="945074" cy="920095"/>
          </a:xfrm>
          <a:prstGeom prst="straightConnector1">
            <a:avLst/>
          </a:prstGeom>
          <a:ln w="28575">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5AC494B6-B5AD-44EB-8ED6-EF992DDBADF1}"/>
              </a:ext>
            </a:extLst>
          </p:cNvPr>
          <p:cNvSpPr txBox="1"/>
          <p:nvPr/>
        </p:nvSpPr>
        <p:spPr>
          <a:xfrm>
            <a:off x="9511223" y="5160364"/>
            <a:ext cx="2031325" cy="369332"/>
          </a:xfrm>
          <a:prstGeom prst="rect">
            <a:avLst/>
          </a:prstGeom>
          <a:noFill/>
        </p:spPr>
        <p:txBody>
          <a:bodyPr wrap="none" rtlCol="0">
            <a:spAutoFit/>
          </a:bodyPr>
          <a:lstStyle/>
          <a:p>
            <a:r>
              <a:rPr kumimoji="1" lang="ja-JP" altLang="en-US" dirty="0"/>
              <a:t>発行のアレンジ等</a:t>
            </a:r>
          </a:p>
        </p:txBody>
      </p:sp>
      <p:sp>
        <p:nvSpPr>
          <p:cNvPr id="10" name="テキスト ボックス 9">
            <a:extLst>
              <a:ext uri="{FF2B5EF4-FFF2-40B4-BE49-F238E27FC236}">
                <a16:creationId xmlns:a16="http://schemas.microsoft.com/office/drawing/2014/main" id="{21814557-0A85-5733-9BE3-5B82E03A0867}"/>
              </a:ext>
            </a:extLst>
          </p:cNvPr>
          <p:cNvSpPr txBox="1"/>
          <p:nvPr/>
        </p:nvSpPr>
        <p:spPr>
          <a:xfrm>
            <a:off x="1055746" y="6397350"/>
            <a:ext cx="3877985" cy="369332"/>
          </a:xfrm>
          <a:prstGeom prst="rect">
            <a:avLst/>
          </a:prstGeom>
          <a:noFill/>
        </p:spPr>
        <p:txBody>
          <a:bodyPr wrap="none" rtlCol="0">
            <a:spAutoFit/>
          </a:bodyPr>
          <a:lstStyle/>
          <a:p>
            <a:r>
              <a:rPr kumimoji="1" lang="ja-JP" altLang="en-US" dirty="0"/>
              <a:t>（企業の信用リスクは銀行がとる）</a:t>
            </a:r>
          </a:p>
        </p:txBody>
      </p:sp>
      <p:sp>
        <p:nvSpPr>
          <p:cNvPr id="12" name="テキスト ボックス 11">
            <a:extLst>
              <a:ext uri="{FF2B5EF4-FFF2-40B4-BE49-F238E27FC236}">
                <a16:creationId xmlns:a16="http://schemas.microsoft.com/office/drawing/2014/main" id="{D8C0463F-4C5D-6095-9063-B1D0F2A25231}"/>
              </a:ext>
            </a:extLst>
          </p:cNvPr>
          <p:cNvSpPr txBox="1"/>
          <p:nvPr/>
        </p:nvSpPr>
        <p:spPr>
          <a:xfrm>
            <a:off x="6234363" y="6448863"/>
            <a:ext cx="4570482" cy="369332"/>
          </a:xfrm>
          <a:prstGeom prst="rect">
            <a:avLst/>
          </a:prstGeom>
          <a:noFill/>
        </p:spPr>
        <p:txBody>
          <a:bodyPr wrap="none" rtlCol="0">
            <a:spAutoFit/>
          </a:bodyPr>
          <a:lstStyle/>
          <a:p>
            <a:r>
              <a:rPr kumimoji="1" lang="ja-JP" altLang="en-US" dirty="0"/>
              <a:t>（企業の信用リスクは投資家が直接とる）</a:t>
            </a:r>
          </a:p>
        </p:txBody>
      </p:sp>
      <p:sp>
        <p:nvSpPr>
          <p:cNvPr id="19" name="テキスト ボックス 18">
            <a:extLst>
              <a:ext uri="{FF2B5EF4-FFF2-40B4-BE49-F238E27FC236}">
                <a16:creationId xmlns:a16="http://schemas.microsoft.com/office/drawing/2014/main" id="{C55BB4B7-4331-73DB-8186-5866D03C7EC6}"/>
              </a:ext>
            </a:extLst>
          </p:cNvPr>
          <p:cNvSpPr txBox="1"/>
          <p:nvPr/>
        </p:nvSpPr>
        <p:spPr>
          <a:xfrm>
            <a:off x="9320203" y="1456029"/>
            <a:ext cx="1491114" cy="338554"/>
          </a:xfrm>
          <a:prstGeom prst="rect">
            <a:avLst/>
          </a:prstGeom>
          <a:noFill/>
        </p:spPr>
        <p:txBody>
          <a:bodyPr wrap="none" rtlCol="0">
            <a:spAutoFit/>
          </a:bodyPr>
          <a:lstStyle/>
          <a:p>
            <a:r>
              <a:rPr kumimoji="1" lang="ja-JP" altLang="en-US" sz="1600" dirty="0"/>
              <a:t>（単位</a:t>
            </a:r>
            <a:r>
              <a:rPr kumimoji="1" lang="en-US" altLang="ja-JP" sz="1600" dirty="0"/>
              <a:t>:</a:t>
            </a:r>
            <a:r>
              <a:rPr kumimoji="1" lang="ja-JP" altLang="en-US" sz="1600" dirty="0"/>
              <a:t>兆円）</a:t>
            </a:r>
          </a:p>
        </p:txBody>
      </p:sp>
    </p:spTree>
    <p:extLst>
      <p:ext uri="{BB962C8B-B14F-4D97-AF65-F5344CB8AC3E}">
        <p14:creationId xmlns:p14="http://schemas.microsoft.com/office/powerpoint/2010/main" val="418569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BF8229F-9E39-4ABB-A262-E6667D2D8B08}"/>
              </a:ext>
            </a:extLst>
          </p:cNvPr>
          <p:cNvSpPr txBox="1"/>
          <p:nvPr/>
        </p:nvSpPr>
        <p:spPr>
          <a:xfrm>
            <a:off x="121920" y="111760"/>
            <a:ext cx="11641453" cy="646331"/>
          </a:xfrm>
          <a:prstGeom prst="rect">
            <a:avLst/>
          </a:prstGeom>
          <a:noFill/>
        </p:spPr>
        <p:txBody>
          <a:bodyPr wrap="square" rtlCol="0">
            <a:spAutoFit/>
          </a:bodyPr>
          <a:lstStyle/>
          <a:p>
            <a:r>
              <a:rPr kumimoji="1" lang="en-US" altLang="ja-JP" dirty="0"/>
              <a:t>(2)</a:t>
            </a:r>
            <a:r>
              <a:rPr kumimoji="1" lang="ja-JP" altLang="en-US" dirty="0"/>
              <a:t>決済手段の提供と信用創造</a:t>
            </a:r>
            <a:endParaRPr kumimoji="1" lang="en-US" altLang="ja-JP" dirty="0"/>
          </a:p>
          <a:p>
            <a:r>
              <a:rPr kumimoji="1" lang="ja-JP" altLang="en-US" dirty="0"/>
              <a:t>　現在の主要な決済手段である</a:t>
            </a:r>
            <a:r>
              <a:rPr kumimoji="1" lang="ja-JP" altLang="en-US" b="1" dirty="0"/>
              <a:t>預金通貨</a:t>
            </a:r>
            <a:r>
              <a:rPr kumimoji="1" lang="ja-JP" altLang="en-US" dirty="0"/>
              <a:t>（普通預金、当座預金）の提供</a:t>
            </a:r>
            <a:endParaRPr kumimoji="1" lang="ja-JP" altLang="en-US" b="1" dirty="0"/>
          </a:p>
        </p:txBody>
      </p:sp>
      <p:sp>
        <p:nvSpPr>
          <p:cNvPr id="3" name="テキスト ボックス 2">
            <a:extLst>
              <a:ext uri="{FF2B5EF4-FFF2-40B4-BE49-F238E27FC236}">
                <a16:creationId xmlns:a16="http://schemas.microsoft.com/office/drawing/2014/main" id="{8843AC78-8A1E-4638-AAC4-C712659629C4}"/>
              </a:ext>
            </a:extLst>
          </p:cNvPr>
          <p:cNvSpPr txBox="1"/>
          <p:nvPr/>
        </p:nvSpPr>
        <p:spPr>
          <a:xfrm>
            <a:off x="1479393" y="836286"/>
            <a:ext cx="3416320" cy="369332"/>
          </a:xfrm>
          <a:prstGeom prst="rect">
            <a:avLst/>
          </a:prstGeom>
          <a:noFill/>
        </p:spPr>
        <p:txBody>
          <a:bodyPr wrap="none" rtlCol="0">
            <a:spAutoFit/>
          </a:bodyPr>
          <a:lstStyle/>
          <a:p>
            <a:r>
              <a:rPr kumimoji="1" lang="ja-JP" altLang="en-US" dirty="0"/>
              <a:t>銀行による預金増加のプロセス</a:t>
            </a:r>
          </a:p>
        </p:txBody>
      </p:sp>
      <p:sp>
        <p:nvSpPr>
          <p:cNvPr id="5" name="テキスト ボックス 4">
            <a:extLst>
              <a:ext uri="{FF2B5EF4-FFF2-40B4-BE49-F238E27FC236}">
                <a16:creationId xmlns:a16="http://schemas.microsoft.com/office/drawing/2014/main" id="{70DA1739-740F-4774-9554-E38B8E06814C}"/>
              </a:ext>
            </a:extLst>
          </p:cNvPr>
          <p:cNvSpPr txBox="1"/>
          <p:nvPr/>
        </p:nvSpPr>
        <p:spPr>
          <a:xfrm>
            <a:off x="828675" y="1922880"/>
            <a:ext cx="782587" cy="369332"/>
          </a:xfrm>
          <a:prstGeom prst="rect">
            <a:avLst/>
          </a:prstGeom>
          <a:noFill/>
          <a:ln>
            <a:solidFill>
              <a:schemeClr val="tx1"/>
            </a:solidFill>
          </a:ln>
        </p:spPr>
        <p:txBody>
          <a:bodyPr wrap="none" rtlCol="0">
            <a:spAutoFit/>
          </a:bodyPr>
          <a:lstStyle/>
          <a:p>
            <a:r>
              <a:rPr kumimoji="1" lang="en-US" altLang="ja-JP" dirty="0"/>
              <a:t>A</a:t>
            </a:r>
            <a:r>
              <a:rPr kumimoji="1" lang="ja-JP" altLang="en-US" dirty="0"/>
              <a:t>さん</a:t>
            </a:r>
          </a:p>
        </p:txBody>
      </p:sp>
      <p:sp>
        <p:nvSpPr>
          <p:cNvPr id="6" name="テキスト ボックス 5">
            <a:extLst>
              <a:ext uri="{FF2B5EF4-FFF2-40B4-BE49-F238E27FC236}">
                <a16:creationId xmlns:a16="http://schemas.microsoft.com/office/drawing/2014/main" id="{8A566870-3109-4DA2-A199-6798E6793BB7}"/>
              </a:ext>
            </a:extLst>
          </p:cNvPr>
          <p:cNvSpPr txBox="1"/>
          <p:nvPr/>
        </p:nvSpPr>
        <p:spPr>
          <a:xfrm>
            <a:off x="2581275" y="1922880"/>
            <a:ext cx="782587" cy="369332"/>
          </a:xfrm>
          <a:prstGeom prst="rect">
            <a:avLst/>
          </a:prstGeom>
          <a:noFill/>
          <a:ln>
            <a:solidFill>
              <a:schemeClr val="tx1"/>
            </a:solidFill>
          </a:ln>
        </p:spPr>
        <p:txBody>
          <a:bodyPr wrap="square" rtlCol="0">
            <a:spAutoFit/>
          </a:bodyPr>
          <a:lstStyle/>
          <a:p>
            <a:r>
              <a:rPr kumimoji="1" lang="en-US" altLang="ja-JP" dirty="0"/>
              <a:t>B</a:t>
            </a:r>
            <a:r>
              <a:rPr kumimoji="1" lang="ja-JP" altLang="en-US" dirty="0"/>
              <a:t>銀行</a:t>
            </a:r>
          </a:p>
        </p:txBody>
      </p:sp>
      <p:cxnSp>
        <p:nvCxnSpPr>
          <p:cNvPr id="8" name="直線矢印コネクタ 7">
            <a:extLst>
              <a:ext uri="{FF2B5EF4-FFF2-40B4-BE49-F238E27FC236}">
                <a16:creationId xmlns:a16="http://schemas.microsoft.com/office/drawing/2014/main" id="{13694EB9-3799-4F58-B6A8-A0339CD589C2}"/>
              </a:ext>
            </a:extLst>
          </p:cNvPr>
          <p:cNvCxnSpPr>
            <a:stCxn id="5" idx="3"/>
          </p:cNvCxnSpPr>
          <p:nvPr/>
        </p:nvCxnSpPr>
        <p:spPr>
          <a:xfrm>
            <a:off x="1611262" y="2107546"/>
            <a:ext cx="97001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F9FE4E09-8E0D-442C-B496-9499B2522DC8}"/>
              </a:ext>
            </a:extLst>
          </p:cNvPr>
          <p:cNvSpPr txBox="1"/>
          <p:nvPr/>
        </p:nvSpPr>
        <p:spPr>
          <a:xfrm>
            <a:off x="1496192" y="2376342"/>
            <a:ext cx="1571625" cy="338554"/>
          </a:xfrm>
          <a:prstGeom prst="rect">
            <a:avLst/>
          </a:prstGeom>
          <a:noFill/>
        </p:spPr>
        <p:txBody>
          <a:bodyPr wrap="square" rtlCol="0">
            <a:spAutoFit/>
          </a:bodyPr>
          <a:lstStyle/>
          <a:p>
            <a:r>
              <a:rPr kumimoji="1" lang="ja-JP" altLang="en-US" sz="1600" dirty="0"/>
              <a:t>預金</a:t>
            </a:r>
            <a:r>
              <a:rPr kumimoji="1" lang="en-US" altLang="ja-JP" sz="1600" dirty="0"/>
              <a:t>100</a:t>
            </a:r>
            <a:r>
              <a:rPr kumimoji="1" lang="ja-JP" altLang="en-US" sz="1600" dirty="0"/>
              <a:t>万円</a:t>
            </a:r>
          </a:p>
        </p:txBody>
      </p:sp>
      <p:cxnSp>
        <p:nvCxnSpPr>
          <p:cNvPr id="11" name="直線コネクタ 10">
            <a:extLst>
              <a:ext uri="{FF2B5EF4-FFF2-40B4-BE49-F238E27FC236}">
                <a16:creationId xmlns:a16="http://schemas.microsoft.com/office/drawing/2014/main" id="{38FBF6A3-CB41-4E8A-AE2E-D5547F063D8F}"/>
              </a:ext>
            </a:extLst>
          </p:cNvPr>
          <p:cNvCxnSpPr>
            <a:stCxn id="6" idx="0"/>
          </p:cNvCxnSpPr>
          <p:nvPr/>
        </p:nvCxnSpPr>
        <p:spPr>
          <a:xfrm flipH="1" flipV="1">
            <a:off x="2972568" y="1504950"/>
            <a:ext cx="1" cy="4179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7B46F334-4308-409A-8BD4-0E404BFFC721}"/>
              </a:ext>
            </a:extLst>
          </p:cNvPr>
          <p:cNvCxnSpPr/>
          <p:nvPr/>
        </p:nvCxnSpPr>
        <p:spPr>
          <a:xfrm>
            <a:off x="2972568" y="1504950"/>
            <a:ext cx="28498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4F5C89FB-85CC-479A-A7E9-7FAD7BADFEF6}"/>
              </a:ext>
            </a:extLst>
          </p:cNvPr>
          <p:cNvSpPr txBox="1"/>
          <p:nvPr/>
        </p:nvSpPr>
        <p:spPr>
          <a:xfrm>
            <a:off x="3363862" y="1273622"/>
            <a:ext cx="809837" cy="584775"/>
          </a:xfrm>
          <a:prstGeom prst="rect">
            <a:avLst/>
          </a:prstGeom>
          <a:noFill/>
        </p:spPr>
        <p:txBody>
          <a:bodyPr wrap="none" rtlCol="0">
            <a:spAutoFit/>
          </a:bodyPr>
          <a:lstStyle/>
          <a:p>
            <a:r>
              <a:rPr kumimoji="1" lang="ja-JP" altLang="en-US" sz="1600" dirty="0"/>
              <a:t>準備金</a:t>
            </a:r>
            <a:endParaRPr kumimoji="1" lang="en-US" altLang="ja-JP" sz="1600" dirty="0"/>
          </a:p>
          <a:p>
            <a:r>
              <a:rPr kumimoji="1" lang="en-US" altLang="ja-JP" sz="1600" dirty="0"/>
              <a:t>10</a:t>
            </a:r>
            <a:r>
              <a:rPr kumimoji="1" lang="ja-JP" altLang="en-US" sz="1600" dirty="0"/>
              <a:t>万円</a:t>
            </a:r>
          </a:p>
        </p:txBody>
      </p:sp>
      <p:sp>
        <p:nvSpPr>
          <p:cNvPr id="15" name="楕円 14">
            <a:extLst>
              <a:ext uri="{FF2B5EF4-FFF2-40B4-BE49-F238E27FC236}">
                <a16:creationId xmlns:a16="http://schemas.microsoft.com/office/drawing/2014/main" id="{165FA9D1-D31F-42B1-8838-EA781EEC2C70}"/>
              </a:ext>
            </a:extLst>
          </p:cNvPr>
          <p:cNvSpPr/>
          <p:nvPr/>
        </p:nvSpPr>
        <p:spPr>
          <a:xfrm>
            <a:off x="3282518" y="1242821"/>
            <a:ext cx="969999" cy="584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1400519D-0208-41ED-AF9E-08107F1E1922}"/>
              </a:ext>
            </a:extLst>
          </p:cNvPr>
          <p:cNvCxnSpPr>
            <a:cxnSpLocks/>
          </p:cNvCxnSpPr>
          <p:nvPr/>
        </p:nvCxnSpPr>
        <p:spPr>
          <a:xfrm>
            <a:off x="2983217" y="2312006"/>
            <a:ext cx="0" cy="57813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37F99FF0-7735-42A3-BD45-8C4BBAE5224D}"/>
              </a:ext>
            </a:extLst>
          </p:cNvPr>
          <p:cNvSpPr txBox="1"/>
          <p:nvPr/>
        </p:nvSpPr>
        <p:spPr>
          <a:xfrm>
            <a:off x="3067817" y="2305370"/>
            <a:ext cx="809837" cy="584775"/>
          </a:xfrm>
          <a:prstGeom prst="rect">
            <a:avLst/>
          </a:prstGeom>
          <a:noFill/>
        </p:spPr>
        <p:txBody>
          <a:bodyPr wrap="none" rtlCol="0">
            <a:spAutoFit/>
          </a:bodyPr>
          <a:lstStyle/>
          <a:p>
            <a:r>
              <a:rPr kumimoji="1" lang="ja-JP" altLang="en-US" sz="1600" dirty="0"/>
              <a:t>貸付</a:t>
            </a:r>
            <a:endParaRPr kumimoji="1" lang="en-US" altLang="ja-JP" sz="1600" dirty="0"/>
          </a:p>
          <a:p>
            <a:r>
              <a:rPr kumimoji="1" lang="en-US" altLang="ja-JP" sz="1600" dirty="0"/>
              <a:t>90</a:t>
            </a:r>
            <a:r>
              <a:rPr kumimoji="1" lang="ja-JP" altLang="en-US" sz="1600" dirty="0"/>
              <a:t>万円</a:t>
            </a:r>
          </a:p>
        </p:txBody>
      </p:sp>
      <p:sp>
        <p:nvSpPr>
          <p:cNvPr id="24" name="テキスト ボックス 23">
            <a:extLst>
              <a:ext uri="{FF2B5EF4-FFF2-40B4-BE49-F238E27FC236}">
                <a16:creationId xmlns:a16="http://schemas.microsoft.com/office/drawing/2014/main" id="{D44164BE-E27A-4EA8-95E5-F2A4642F5F83}"/>
              </a:ext>
            </a:extLst>
          </p:cNvPr>
          <p:cNvSpPr txBox="1"/>
          <p:nvPr/>
        </p:nvSpPr>
        <p:spPr>
          <a:xfrm>
            <a:off x="2583107" y="2896781"/>
            <a:ext cx="877163" cy="369332"/>
          </a:xfrm>
          <a:prstGeom prst="rect">
            <a:avLst/>
          </a:prstGeom>
          <a:noFill/>
          <a:ln>
            <a:solidFill>
              <a:schemeClr val="tx1"/>
            </a:solidFill>
          </a:ln>
        </p:spPr>
        <p:txBody>
          <a:bodyPr wrap="none" rtlCol="0">
            <a:spAutoFit/>
          </a:bodyPr>
          <a:lstStyle/>
          <a:p>
            <a:r>
              <a:rPr kumimoji="1" lang="ja-JP" altLang="en-US" dirty="0"/>
              <a:t>Ｃ企業</a:t>
            </a:r>
          </a:p>
        </p:txBody>
      </p:sp>
      <p:sp>
        <p:nvSpPr>
          <p:cNvPr id="25" name="テキスト ボックス 24">
            <a:extLst>
              <a:ext uri="{FF2B5EF4-FFF2-40B4-BE49-F238E27FC236}">
                <a16:creationId xmlns:a16="http://schemas.microsoft.com/office/drawing/2014/main" id="{5D13F77B-8662-4A86-88D9-68DE1A6B1C0D}"/>
              </a:ext>
            </a:extLst>
          </p:cNvPr>
          <p:cNvSpPr txBox="1"/>
          <p:nvPr/>
        </p:nvSpPr>
        <p:spPr>
          <a:xfrm>
            <a:off x="4262134" y="2881524"/>
            <a:ext cx="787395" cy="369332"/>
          </a:xfrm>
          <a:prstGeom prst="rect">
            <a:avLst/>
          </a:prstGeom>
          <a:noFill/>
          <a:ln>
            <a:solidFill>
              <a:schemeClr val="tx1"/>
            </a:solidFill>
          </a:ln>
        </p:spPr>
        <p:txBody>
          <a:bodyPr wrap="none" rtlCol="0">
            <a:spAutoFit/>
          </a:bodyPr>
          <a:lstStyle/>
          <a:p>
            <a:r>
              <a:rPr kumimoji="1" lang="en-US" altLang="ja-JP" dirty="0"/>
              <a:t>D</a:t>
            </a:r>
            <a:r>
              <a:rPr kumimoji="1" lang="ja-JP" altLang="en-US" dirty="0"/>
              <a:t>企業</a:t>
            </a:r>
          </a:p>
        </p:txBody>
      </p:sp>
      <p:sp>
        <p:nvSpPr>
          <p:cNvPr id="28" name="テキスト ボックス 27">
            <a:extLst>
              <a:ext uri="{FF2B5EF4-FFF2-40B4-BE49-F238E27FC236}">
                <a16:creationId xmlns:a16="http://schemas.microsoft.com/office/drawing/2014/main" id="{3BC262AD-155B-4D58-BF35-C199D18CCEE5}"/>
              </a:ext>
            </a:extLst>
          </p:cNvPr>
          <p:cNvSpPr txBox="1"/>
          <p:nvPr/>
        </p:nvSpPr>
        <p:spPr>
          <a:xfrm>
            <a:off x="3442680" y="2780394"/>
            <a:ext cx="649849" cy="338554"/>
          </a:xfrm>
          <a:prstGeom prst="rect">
            <a:avLst/>
          </a:prstGeom>
          <a:noFill/>
        </p:spPr>
        <p:txBody>
          <a:bodyPr wrap="square" rtlCol="0">
            <a:spAutoFit/>
          </a:bodyPr>
          <a:lstStyle/>
          <a:p>
            <a:r>
              <a:rPr kumimoji="1" lang="ja-JP" altLang="en-US" sz="1600" dirty="0"/>
              <a:t>支払</a:t>
            </a:r>
          </a:p>
        </p:txBody>
      </p:sp>
      <p:sp>
        <p:nvSpPr>
          <p:cNvPr id="29" name="テキスト ボックス 28">
            <a:extLst>
              <a:ext uri="{FF2B5EF4-FFF2-40B4-BE49-F238E27FC236}">
                <a16:creationId xmlns:a16="http://schemas.microsoft.com/office/drawing/2014/main" id="{1ECEEF46-93FA-44FE-AFF9-CFA8FB0FA960}"/>
              </a:ext>
            </a:extLst>
          </p:cNvPr>
          <p:cNvSpPr txBox="1"/>
          <p:nvPr/>
        </p:nvSpPr>
        <p:spPr>
          <a:xfrm>
            <a:off x="3442680" y="3147711"/>
            <a:ext cx="809837" cy="338554"/>
          </a:xfrm>
          <a:prstGeom prst="rect">
            <a:avLst/>
          </a:prstGeom>
          <a:noFill/>
        </p:spPr>
        <p:txBody>
          <a:bodyPr wrap="none" rtlCol="0">
            <a:spAutoFit/>
          </a:bodyPr>
          <a:lstStyle/>
          <a:p>
            <a:r>
              <a:rPr kumimoji="1" lang="en-US" altLang="ja-JP" sz="1600" dirty="0"/>
              <a:t>90</a:t>
            </a:r>
            <a:r>
              <a:rPr kumimoji="1" lang="ja-JP" altLang="en-US" sz="1600" dirty="0"/>
              <a:t>万円</a:t>
            </a:r>
          </a:p>
        </p:txBody>
      </p:sp>
      <p:sp>
        <p:nvSpPr>
          <p:cNvPr id="30" name="テキスト ボックス 29">
            <a:extLst>
              <a:ext uri="{FF2B5EF4-FFF2-40B4-BE49-F238E27FC236}">
                <a16:creationId xmlns:a16="http://schemas.microsoft.com/office/drawing/2014/main" id="{1CFFFCE5-9197-4770-9571-DC4F7E5D0F91}"/>
              </a:ext>
            </a:extLst>
          </p:cNvPr>
          <p:cNvSpPr txBox="1"/>
          <p:nvPr/>
        </p:nvSpPr>
        <p:spPr>
          <a:xfrm>
            <a:off x="4242815" y="1935574"/>
            <a:ext cx="782587" cy="369332"/>
          </a:xfrm>
          <a:prstGeom prst="rect">
            <a:avLst/>
          </a:prstGeom>
          <a:noFill/>
          <a:ln>
            <a:solidFill>
              <a:schemeClr val="tx1"/>
            </a:solidFill>
          </a:ln>
        </p:spPr>
        <p:txBody>
          <a:bodyPr wrap="square" rtlCol="0">
            <a:spAutoFit/>
          </a:bodyPr>
          <a:lstStyle/>
          <a:p>
            <a:r>
              <a:rPr kumimoji="1" lang="en-US" altLang="ja-JP" dirty="0"/>
              <a:t>E</a:t>
            </a:r>
            <a:r>
              <a:rPr kumimoji="1" lang="ja-JP" altLang="en-US" dirty="0"/>
              <a:t>銀行</a:t>
            </a:r>
          </a:p>
        </p:txBody>
      </p:sp>
      <p:sp>
        <p:nvSpPr>
          <p:cNvPr id="35" name="テキスト ボックス 34">
            <a:extLst>
              <a:ext uri="{FF2B5EF4-FFF2-40B4-BE49-F238E27FC236}">
                <a16:creationId xmlns:a16="http://schemas.microsoft.com/office/drawing/2014/main" id="{415CB519-087B-452B-8F4D-137BA5EBCC2A}"/>
              </a:ext>
            </a:extLst>
          </p:cNvPr>
          <p:cNvSpPr txBox="1"/>
          <p:nvPr/>
        </p:nvSpPr>
        <p:spPr>
          <a:xfrm>
            <a:off x="4539376" y="2428248"/>
            <a:ext cx="1571625" cy="338554"/>
          </a:xfrm>
          <a:prstGeom prst="rect">
            <a:avLst/>
          </a:prstGeom>
          <a:noFill/>
        </p:spPr>
        <p:txBody>
          <a:bodyPr wrap="square" rtlCol="0">
            <a:spAutoFit/>
          </a:bodyPr>
          <a:lstStyle/>
          <a:p>
            <a:r>
              <a:rPr kumimoji="1" lang="ja-JP" altLang="en-US" sz="1600" dirty="0"/>
              <a:t>預金</a:t>
            </a:r>
            <a:r>
              <a:rPr kumimoji="1" lang="en-US" altLang="ja-JP" sz="1600" dirty="0"/>
              <a:t>90</a:t>
            </a:r>
            <a:r>
              <a:rPr kumimoji="1" lang="ja-JP" altLang="en-US" sz="1600" dirty="0"/>
              <a:t>万円</a:t>
            </a:r>
          </a:p>
        </p:txBody>
      </p:sp>
      <p:sp>
        <p:nvSpPr>
          <p:cNvPr id="36" name="テキスト ボックス 35">
            <a:extLst>
              <a:ext uri="{FF2B5EF4-FFF2-40B4-BE49-F238E27FC236}">
                <a16:creationId xmlns:a16="http://schemas.microsoft.com/office/drawing/2014/main" id="{7CA1325D-8649-45B3-88BA-DF6850AB7A46}"/>
              </a:ext>
            </a:extLst>
          </p:cNvPr>
          <p:cNvSpPr txBox="1"/>
          <p:nvPr/>
        </p:nvSpPr>
        <p:spPr>
          <a:xfrm>
            <a:off x="5037940" y="1238799"/>
            <a:ext cx="800219" cy="584775"/>
          </a:xfrm>
          <a:prstGeom prst="rect">
            <a:avLst/>
          </a:prstGeom>
          <a:noFill/>
        </p:spPr>
        <p:txBody>
          <a:bodyPr wrap="none" rtlCol="0">
            <a:spAutoFit/>
          </a:bodyPr>
          <a:lstStyle/>
          <a:p>
            <a:r>
              <a:rPr kumimoji="1" lang="ja-JP" altLang="en-US" sz="1600" dirty="0"/>
              <a:t>準備金</a:t>
            </a:r>
            <a:endParaRPr kumimoji="1" lang="en-US" altLang="ja-JP" sz="1600" dirty="0"/>
          </a:p>
          <a:p>
            <a:r>
              <a:rPr kumimoji="1" lang="en-US" altLang="ja-JP" sz="1600" dirty="0"/>
              <a:t>9</a:t>
            </a:r>
            <a:r>
              <a:rPr kumimoji="1" lang="ja-JP" altLang="en-US" sz="1600" dirty="0"/>
              <a:t>万円</a:t>
            </a:r>
          </a:p>
        </p:txBody>
      </p:sp>
      <p:sp>
        <p:nvSpPr>
          <p:cNvPr id="37" name="楕円 36">
            <a:extLst>
              <a:ext uri="{FF2B5EF4-FFF2-40B4-BE49-F238E27FC236}">
                <a16:creationId xmlns:a16="http://schemas.microsoft.com/office/drawing/2014/main" id="{E23E88FA-635E-4131-AF38-5017DA8D4709}"/>
              </a:ext>
            </a:extLst>
          </p:cNvPr>
          <p:cNvSpPr/>
          <p:nvPr/>
        </p:nvSpPr>
        <p:spPr>
          <a:xfrm>
            <a:off x="4953049" y="1212562"/>
            <a:ext cx="969999" cy="5847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1D63EA84-9FB6-494C-AC05-A8852728BAD9}"/>
              </a:ext>
            </a:extLst>
          </p:cNvPr>
          <p:cNvCxnSpPr/>
          <p:nvPr/>
        </p:nvCxnSpPr>
        <p:spPr>
          <a:xfrm>
            <a:off x="2972568" y="1504949"/>
            <a:ext cx="28498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881A2667-CA32-48A8-AA0D-5526F1298E3C}"/>
              </a:ext>
            </a:extLst>
          </p:cNvPr>
          <p:cNvCxnSpPr/>
          <p:nvPr/>
        </p:nvCxnSpPr>
        <p:spPr>
          <a:xfrm flipH="1" flipV="1">
            <a:off x="4599943" y="1516570"/>
            <a:ext cx="1" cy="4179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2C318763-DD96-4B2B-95BB-39E5722A3D6D}"/>
              </a:ext>
            </a:extLst>
          </p:cNvPr>
          <p:cNvCxnSpPr/>
          <p:nvPr/>
        </p:nvCxnSpPr>
        <p:spPr>
          <a:xfrm>
            <a:off x="4599943" y="1504949"/>
            <a:ext cx="28498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EECCD84B-1C4D-40EC-898F-373C82928009}"/>
              </a:ext>
            </a:extLst>
          </p:cNvPr>
          <p:cNvCxnSpPr>
            <a:stCxn id="30" idx="3"/>
          </p:cNvCxnSpPr>
          <p:nvPr/>
        </p:nvCxnSpPr>
        <p:spPr>
          <a:xfrm>
            <a:off x="5025402" y="2120240"/>
            <a:ext cx="812757"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19E5812E-3CCE-4B82-8FCC-84F2323143BC}"/>
              </a:ext>
            </a:extLst>
          </p:cNvPr>
          <p:cNvSpPr txBox="1"/>
          <p:nvPr/>
        </p:nvSpPr>
        <p:spPr>
          <a:xfrm>
            <a:off x="5448079" y="2890144"/>
            <a:ext cx="768159" cy="369332"/>
          </a:xfrm>
          <a:prstGeom prst="rect">
            <a:avLst/>
          </a:prstGeom>
          <a:noFill/>
          <a:ln>
            <a:solidFill>
              <a:schemeClr val="tx1"/>
            </a:solidFill>
          </a:ln>
        </p:spPr>
        <p:txBody>
          <a:bodyPr wrap="none" rtlCol="0">
            <a:spAutoFit/>
          </a:bodyPr>
          <a:lstStyle/>
          <a:p>
            <a:r>
              <a:rPr kumimoji="1" lang="en-US" altLang="ja-JP" dirty="0"/>
              <a:t>F</a:t>
            </a:r>
            <a:r>
              <a:rPr kumimoji="1" lang="ja-JP" altLang="en-US" dirty="0"/>
              <a:t>企業</a:t>
            </a:r>
            <a:endParaRPr kumimoji="1" lang="en-US" altLang="ja-JP" dirty="0"/>
          </a:p>
        </p:txBody>
      </p:sp>
      <p:cxnSp>
        <p:nvCxnSpPr>
          <p:cNvPr id="48" name="直線矢印コネクタ 47">
            <a:extLst>
              <a:ext uri="{FF2B5EF4-FFF2-40B4-BE49-F238E27FC236}">
                <a16:creationId xmlns:a16="http://schemas.microsoft.com/office/drawing/2014/main" id="{0058D331-7AD3-44D7-B2CC-490F272A216C}"/>
              </a:ext>
            </a:extLst>
          </p:cNvPr>
          <p:cNvCxnSpPr/>
          <p:nvPr/>
        </p:nvCxnSpPr>
        <p:spPr>
          <a:xfrm>
            <a:off x="5838159" y="2120240"/>
            <a:ext cx="0" cy="7612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AF30A22-0836-4A6A-A17B-C8532FD8BD72}"/>
              </a:ext>
            </a:extLst>
          </p:cNvPr>
          <p:cNvSpPr txBox="1"/>
          <p:nvPr/>
        </p:nvSpPr>
        <p:spPr>
          <a:xfrm>
            <a:off x="5898890" y="2182027"/>
            <a:ext cx="809837" cy="584775"/>
          </a:xfrm>
          <a:prstGeom prst="rect">
            <a:avLst/>
          </a:prstGeom>
          <a:noFill/>
        </p:spPr>
        <p:txBody>
          <a:bodyPr wrap="none" rtlCol="0">
            <a:spAutoFit/>
          </a:bodyPr>
          <a:lstStyle/>
          <a:p>
            <a:r>
              <a:rPr kumimoji="1" lang="ja-JP" altLang="en-US" sz="1600" dirty="0"/>
              <a:t>貸付</a:t>
            </a:r>
            <a:endParaRPr kumimoji="1" lang="en-US" altLang="ja-JP" sz="1600" dirty="0"/>
          </a:p>
          <a:p>
            <a:r>
              <a:rPr kumimoji="1" lang="en-US" altLang="ja-JP" sz="1600" dirty="0"/>
              <a:t>81</a:t>
            </a:r>
            <a:r>
              <a:rPr kumimoji="1" lang="ja-JP" altLang="en-US" sz="1600" dirty="0"/>
              <a:t>万円</a:t>
            </a:r>
          </a:p>
        </p:txBody>
      </p:sp>
      <p:cxnSp>
        <p:nvCxnSpPr>
          <p:cNvPr id="55" name="直線矢印コネクタ 54">
            <a:extLst>
              <a:ext uri="{FF2B5EF4-FFF2-40B4-BE49-F238E27FC236}">
                <a16:creationId xmlns:a16="http://schemas.microsoft.com/office/drawing/2014/main" id="{0AA4B2D3-D794-4C7A-AD03-9FD8AFCCE316}"/>
              </a:ext>
            </a:extLst>
          </p:cNvPr>
          <p:cNvCxnSpPr/>
          <p:nvPr/>
        </p:nvCxnSpPr>
        <p:spPr>
          <a:xfrm>
            <a:off x="3460270" y="3118948"/>
            <a:ext cx="782545"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C26F6CFA-A81D-48AE-8022-DDB2E53AEE75}"/>
              </a:ext>
            </a:extLst>
          </p:cNvPr>
          <p:cNvCxnSpPr/>
          <p:nvPr/>
        </p:nvCxnSpPr>
        <p:spPr>
          <a:xfrm flipV="1">
            <a:off x="4505325" y="2312006"/>
            <a:ext cx="0" cy="56951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8" name="テキスト ボックス 57">
            <a:extLst>
              <a:ext uri="{FF2B5EF4-FFF2-40B4-BE49-F238E27FC236}">
                <a16:creationId xmlns:a16="http://schemas.microsoft.com/office/drawing/2014/main" id="{A41B8B14-6B20-4422-8827-E7EAA47FEDA3}"/>
              </a:ext>
            </a:extLst>
          </p:cNvPr>
          <p:cNvSpPr txBox="1"/>
          <p:nvPr/>
        </p:nvSpPr>
        <p:spPr>
          <a:xfrm>
            <a:off x="6925064" y="2890144"/>
            <a:ext cx="801823" cy="369332"/>
          </a:xfrm>
          <a:prstGeom prst="rect">
            <a:avLst/>
          </a:prstGeom>
          <a:noFill/>
          <a:ln>
            <a:solidFill>
              <a:schemeClr val="tx1"/>
            </a:solidFill>
          </a:ln>
        </p:spPr>
        <p:txBody>
          <a:bodyPr wrap="none" rtlCol="0">
            <a:spAutoFit/>
          </a:bodyPr>
          <a:lstStyle/>
          <a:p>
            <a:r>
              <a:rPr kumimoji="1" lang="en-US" altLang="ja-JP" dirty="0"/>
              <a:t>G</a:t>
            </a:r>
            <a:r>
              <a:rPr kumimoji="1" lang="ja-JP" altLang="en-US" dirty="0"/>
              <a:t>企業</a:t>
            </a:r>
            <a:endParaRPr kumimoji="1" lang="en-US" altLang="ja-JP" dirty="0"/>
          </a:p>
        </p:txBody>
      </p:sp>
      <p:cxnSp>
        <p:nvCxnSpPr>
          <p:cNvPr id="60" name="直線矢印コネクタ 59">
            <a:extLst>
              <a:ext uri="{FF2B5EF4-FFF2-40B4-BE49-F238E27FC236}">
                <a16:creationId xmlns:a16="http://schemas.microsoft.com/office/drawing/2014/main" id="{A845167F-1191-4DAD-BC6A-89CE49172479}"/>
              </a:ext>
            </a:extLst>
          </p:cNvPr>
          <p:cNvCxnSpPr>
            <a:stCxn id="45" idx="3"/>
            <a:endCxn id="58" idx="1"/>
          </p:cNvCxnSpPr>
          <p:nvPr/>
        </p:nvCxnSpPr>
        <p:spPr>
          <a:xfrm>
            <a:off x="6216238" y="3074810"/>
            <a:ext cx="70882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FA97E563-5F86-42FB-920A-390ED6CE4117}"/>
              </a:ext>
            </a:extLst>
          </p:cNvPr>
          <p:cNvSpPr txBox="1"/>
          <p:nvPr/>
        </p:nvSpPr>
        <p:spPr>
          <a:xfrm>
            <a:off x="6249782" y="2780394"/>
            <a:ext cx="649849" cy="338554"/>
          </a:xfrm>
          <a:prstGeom prst="rect">
            <a:avLst/>
          </a:prstGeom>
          <a:noFill/>
        </p:spPr>
        <p:txBody>
          <a:bodyPr wrap="square" rtlCol="0">
            <a:spAutoFit/>
          </a:bodyPr>
          <a:lstStyle/>
          <a:p>
            <a:r>
              <a:rPr kumimoji="1" lang="ja-JP" altLang="en-US" sz="1600" dirty="0"/>
              <a:t>支払</a:t>
            </a:r>
          </a:p>
        </p:txBody>
      </p:sp>
      <p:sp>
        <p:nvSpPr>
          <p:cNvPr id="62" name="テキスト ボックス 61">
            <a:extLst>
              <a:ext uri="{FF2B5EF4-FFF2-40B4-BE49-F238E27FC236}">
                <a16:creationId xmlns:a16="http://schemas.microsoft.com/office/drawing/2014/main" id="{0EB48306-D22C-4B17-9027-A1EAE2D22900}"/>
              </a:ext>
            </a:extLst>
          </p:cNvPr>
          <p:cNvSpPr txBox="1"/>
          <p:nvPr/>
        </p:nvSpPr>
        <p:spPr>
          <a:xfrm>
            <a:off x="6162879" y="3199950"/>
            <a:ext cx="809837" cy="338554"/>
          </a:xfrm>
          <a:prstGeom prst="rect">
            <a:avLst/>
          </a:prstGeom>
          <a:noFill/>
        </p:spPr>
        <p:txBody>
          <a:bodyPr wrap="none" rtlCol="0">
            <a:spAutoFit/>
          </a:bodyPr>
          <a:lstStyle/>
          <a:p>
            <a:r>
              <a:rPr kumimoji="1" lang="en-US" altLang="ja-JP" sz="1600" dirty="0"/>
              <a:t>81</a:t>
            </a:r>
            <a:r>
              <a:rPr kumimoji="1" lang="ja-JP" altLang="en-US" sz="1600" dirty="0"/>
              <a:t>万円</a:t>
            </a:r>
          </a:p>
        </p:txBody>
      </p:sp>
      <p:sp>
        <p:nvSpPr>
          <p:cNvPr id="64" name="テキスト ボックス 63">
            <a:extLst>
              <a:ext uri="{FF2B5EF4-FFF2-40B4-BE49-F238E27FC236}">
                <a16:creationId xmlns:a16="http://schemas.microsoft.com/office/drawing/2014/main" id="{905DAE09-60D6-4E23-83D1-84796C38B9F6}"/>
              </a:ext>
            </a:extLst>
          </p:cNvPr>
          <p:cNvSpPr txBox="1"/>
          <p:nvPr/>
        </p:nvSpPr>
        <p:spPr>
          <a:xfrm>
            <a:off x="6925064" y="1922880"/>
            <a:ext cx="797013" cy="369332"/>
          </a:xfrm>
          <a:prstGeom prst="rect">
            <a:avLst/>
          </a:prstGeom>
          <a:noFill/>
          <a:ln>
            <a:solidFill>
              <a:schemeClr val="tx1"/>
            </a:solidFill>
          </a:ln>
        </p:spPr>
        <p:txBody>
          <a:bodyPr wrap="square" rtlCol="0">
            <a:spAutoFit/>
          </a:bodyPr>
          <a:lstStyle/>
          <a:p>
            <a:r>
              <a:rPr kumimoji="1" lang="en-US" altLang="ja-JP" dirty="0"/>
              <a:t>H</a:t>
            </a:r>
            <a:r>
              <a:rPr kumimoji="1" lang="ja-JP" altLang="en-US" dirty="0"/>
              <a:t>銀行</a:t>
            </a:r>
          </a:p>
        </p:txBody>
      </p:sp>
      <p:cxnSp>
        <p:nvCxnSpPr>
          <p:cNvPr id="66" name="直線矢印コネクタ 65">
            <a:extLst>
              <a:ext uri="{FF2B5EF4-FFF2-40B4-BE49-F238E27FC236}">
                <a16:creationId xmlns:a16="http://schemas.microsoft.com/office/drawing/2014/main" id="{C5A3F88E-9F72-4395-9994-13D0716A3084}"/>
              </a:ext>
            </a:extLst>
          </p:cNvPr>
          <p:cNvCxnSpPr>
            <a:stCxn id="58" idx="0"/>
            <a:endCxn id="64" idx="2"/>
          </p:cNvCxnSpPr>
          <p:nvPr/>
        </p:nvCxnSpPr>
        <p:spPr>
          <a:xfrm flipH="1" flipV="1">
            <a:off x="7323571" y="2292212"/>
            <a:ext cx="2405" cy="59793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7" name="テキスト ボックス 66">
            <a:extLst>
              <a:ext uri="{FF2B5EF4-FFF2-40B4-BE49-F238E27FC236}">
                <a16:creationId xmlns:a16="http://schemas.microsoft.com/office/drawing/2014/main" id="{ED05BD2F-D0FC-47B9-8D99-3CCBD9B8897B}"/>
              </a:ext>
            </a:extLst>
          </p:cNvPr>
          <p:cNvSpPr txBox="1"/>
          <p:nvPr/>
        </p:nvSpPr>
        <p:spPr>
          <a:xfrm>
            <a:off x="7345850" y="2441839"/>
            <a:ext cx="1220206" cy="338554"/>
          </a:xfrm>
          <a:prstGeom prst="rect">
            <a:avLst/>
          </a:prstGeom>
          <a:noFill/>
        </p:spPr>
        <p:txBody>
          <a:bodyPr wrap="none" rtlCol="0">
            <a:spAutoFit/>
          </a:bodyPr>
          <a:lstStyle/>
          <a:p>
            <a:r>
              <a:rPr kumimoji="1" lang="ja-JP" altLang="en-US" sz="1600" dirty="0"/>
              <a:t>預金</a:t>
            </a:r>
            <a:r>
              <a:rPr kumimoji="1" lang="en-US" altLang="ja-JP" sz="1600" dirty="0"/>
              <a:t>81</a:t>
            </a:r>
            <a:r>
              <a:rPr kumimoji="1" lang="ja-JP" altLang="en-US" sz="1600" dirty="0"/>
              <a:t>万円</a:t>
            </a:r>
          </a:p>
        </p:txBody>
      </p:sp>
      <p:sp>
        <p:nvSpPr>
          <p:cNvPr id="68" name="テキスト ボックス 67">
            <a:extLst>
              <a:ext uri="{FF2B5EF4-FFF2-40B4-BE49-F238E27FC236}">
                <a16:creationId xmlns:a16="http://schemas.microsoft.com/office/drawing/2014/main" id="{3A86244A-9D88-45ED-B4AB-F22A39751CCE}"/>
              </a:ext>
            </a:extLst>
          </p:cNvPr>
          <p:cNvSpPr txBox="1"/>
          <p:nvPr/>
        </p:nvSpPr>
        <p:spPr>
          <a:xfrm>
            <a:off x="7896148" y="1188478"/>
            <a:ext cx="885179" cy="584775"/>
          </a:xfrm>
          <a:prstGeom prst="rect">
            <a:avLst/>
          </a:prstGeom>
          <a:noFill/>
        </p:spPr>
        <p:txBody>
          <a:bodyPr wrap="none" rtlCol="0">
            <a:spAutoFit/>
          </a:bodyPr>
          <a:lstStyle/>
          <a:p>
            <a:r>
              <a:rPr kumimoji="1" lang="ja-JP" altLang="en-US" sz="1600" dirty="0"/>
              <a:t>準備金</a:t>
            </a:r>
            <a:endParaRPr kumimoji="1" lang="en-US" altLang="ja-JP" sz="1600" dirty="0"/>
          </a:p>
          <a:p>
            <a:r>
              <a:rPr kumimoji="1" lang="en-US" altLang="ja-JP" sz="1600" dirty="0"/>
              <a:t>8.1</a:t>
            </a:r>
            <a:r>
              <a:rPr kumimoji="1" lang="ja-JP" altLang="en-US" sz="1600" dirty="0"/>
              <a:t>万円</a:t>
            </a:r>
          </a:p>
        </p:txBody>
      </p:sp>
      <p:sp>
        <p:nvSpPr>
          <p:cNvPr id="69" name="楕円 68">
            <a:extLst>
              <a:ext uri="{FF2B5EF4-FFF2-40B4-BE49-F238E27FC236}">
                <a16:creationId xmlns:a16="http://schemas.microsoft.com/office/drawing/2014/main" id="{92223EA4-61E9-40A0-BC52-96AAEA8C8124}"/>
              </a:ext>
            </a:extLst>
          </p:cNvPr>
          <p:cNvSpPr/>
          <p:nvPr/>
        </p:nvSpPr>
        <p:spPr>
          <a:xfrm>
            <a:off x="7722077" y="1153094"/>
            <a:ext cx="1059250" cy="6201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851803F3-B427-4168-92D3-3F3EC4334E5E}"/>
              </a:ext>
            </a:extLst>
          </p:cNvPr>
          <p:cNvSpPr txBox="1"/>
          <p:nvPr/>
        </p:nvSpPr>
        <p:spPr>
          <a:xfrm>
            <a:off x="8781327" y="2881524"/>
            <a:ext cx="710451" cy="369332"/>
          </a:xfrm>
          <a:prstGeom prst="rect">
            <a:avLst/>
          </a:prstGeom>
          <a:noFill/>
          <a:ln>
            <a:solidFill>
              <a:schemeClr val="tx1"/>
            </a:solidFill>
          </a:ln>
        </p:spPr>
        <p:txBody>
          <a:bodyPr wrap="none" rtlCol="0">
            <a:spAutoFit/>
          </a:bodyPr>
          <a:lstStyle/>
          <a:p>
            <a:r>
              <a:rPr kumimoji="1" lang="en-US" altLang="ja-JP" dirty="0"/>
              <a:t>I</a:t>
            </a:r>
            <a:r>
              <a:rPr kumimoji="1" lang="ja-JP" altLang="en-US" dirty="0"/>
              <a:t>企業</a:t>
            </a:r>
          </a:p>
        </p:txBody>
      </p:sp>
      <p:cxnSp>
        <p:nvCxnSpPr>
          <p:cNvPr id="72" name="直線コネクタ 71">
            <a:extLst>
              <a:ext uri="{FF2B5EF4-FFF2-40B4-BE49-F238E27FC236}">
                <a16:creationId xmlns:a16="http://schemas.microsoft.com/office/drawing/2014/main" id="{98C0123F-37D8-4F17-8F3F-2A7EDF80042A}"/>
              </a:ext>
            </a:extLst>
          </p:cNvPr>
          <p:cNvCxnSpPr>
            <a:stCxn id="64" idx="3"/>
            <a:endCxn id="64" idx="3"/>
          </p:cNvCxnSpPr>
          <p:nvPr/>
        </p:nvCxnSpPr>
        <p:spPr>
          <a:xfrm>
            <a:off x="7722077" y="210754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3D27FA8-E0CB-4BD4-B9FA-E4AF682514F3}"/>
              </a:ext>
            </a:extLst>
          </p:cNvPr>
          <p:cNvCxnSpPr>
            <a:stCxn id="64" idx="0"/>
          </p:cNvCxnSpPr>
          <p:nvPr/>
        </p:nvCxnSpPr>
        <p:spPr>
          <a:xfrm flipH="1" flipV="1">
            <a:off x="7323570" y="1480865"/>
            <a:ext cx="1" cy="4420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3663800E-8EA2-4021-8B99-92750B45E277}"/>
              </a:ext>
            </a:extLst>
          </p:cNvPr>
          <p:cNvCxnSpPr>
            <a:endCxn id="69" idx="2"/>
          </p:cNvCxnSpPr>
          <p:nvPr/>
        </p:nvCxnSpPr>
        <p:spPr>
          <a:xfrm>
            <a:off x="7345850" y="1463173"/>
            <a:ext cx="376227"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ADCBE0BF-ECAF-4C24-AB2D-BFB0FB992B15}"/>
              </a:ext>
            </a:extLst>
          </p:cNvPr>
          <p:cNvCxnSpPr>
            <a:stCxn id="64" idx="3"/>
          </p:cNvCxnSpPr>
          <p:nvPr/>
        </p:nvCxnSpPr>
        <p:spPr>
          <a:xfrm>
            <a:off x="7722077" y="2107546"/>
            <a:ext cx="131714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896E61CE-15AB-49E5-8455-E9D5564EE179}"/>
              </a:ext>
            </a:extLst>
          </p:cNvPr>
          <p:cNvCxnSpPr>
            <a:cxnSpLocks/>
          </p:cNvCxnSpPr>
          <p:nvPr/>
        </p:nvCxnSpPr>
        <p:spPr>
          <a:xfrm>
            <a:off x="9039225" y="2120240"/>
            <a:ext cx="0" cy="7699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9B2FBFCC-BAA0-49E5-86E3-2272F20F225B}"/>
              </a:ext>
            </a:extLst>
          </p:cNvPr>
          <p:cNvSpPr txBox="1"/>
          <p:nvPr/>
        </p:nvSpPr>
        <p:spPr>
          <a:xfrm>
            <a:off x="9086859" y="2149451"/>
            <a:ext cx="992579" cy="584775"/>
          </a:xfrm>
          <a:prstGeom prst="rect">
            <a:avLst/>
          </a:prstGeom>
          <a:noFill/>
        </p:spPr>
        <p:txBody>
          <a:bodyPr wrap="none" rtlCol="0">
            <a:spAutoFit/>
          </a:bodyPr>
          <a:lstStyle/>
          <a:p>
            <a:r>
              <a:rPr kumimoji="1" lang="ja-JP" altLang="en-US" sz="1600" dirty="0"/>
              <a:t>貸付</a:t>
            </a:r>
            <a:endParaRPr kumimoji="1" lang="en-US" altLang="ja-JP" sz="1600" dirty="0"/>
          </a:p>
          <a:p>
            <a:r>
              <a:rPr kumimoji="1" lang="en-US" altLang="ja-JP" sz="1600" dirty="0"/>
              <a:t>72.9</a:t>
            </a:r>
            <a:r>
              <a:rPr kumimoji="1" lang="ja-JP" altLang="en-US" sz="1600" dirty="0"/>
              <a:t>万円</a:t>
            </a:r>
          </a:p>
        </p:txBody>
      </p:sp>
      <p:cxnSp>
        <p:nvCxnSpPr>
          <p:cNvPr id="87" name="直線矢印コネクタ 86">
            <a:extLst>
              <a:ext uri="{FF2B5EF4-FFF2-40B4-BE49-F238E27FC236}">
                <a16:creationId xmlns:a16="http://schemas.microsoft.com/office/drawing/2014/main" id="{26C20F9B-10AD-4D4E-84D3-60E36F6B09C6}"/>
              </a:ext>
            </a:extLst>
          </p:cNvPr>
          <p:cNvCxnSpPr>
            <a:cxnSpLocks/>
            <a:stCxn id="70" idx="3"/>
          </p:cNvCxnSpPr>
          <p:nvPr/>
        </p:nvCxnSpPr>
        <p:spPr>
          <a:xfrm>
            <a:off x="9491778" y="3066190"/>
            <a:ext cx="928572" cy="86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8" name="テキスト ボックス 87">
            <a:extLst>
              <a:ext uri="{FF2B5EF4-FFF2-40B4-BE49-F238E27FC236}">
                <a16:creationId xmlns:a16="http://schemas.microsoft.com/office/drawing/2014/main" id="{68006EE2-CF80-41D9-8839-95710EBC4763}"/>
              </a:ext>
            </a:extLst>
          </p:cNvPr>
          <p:cNvSpPr txBox="1"/>
          <p:nvPr/>
        </p:nvSpPr>
        <p:spPr>
          <a:xfrm>
            <a:off x="9598491" y="2780393"/>
            <a:ext cx="800219" cy="338554"/>
          </a:xfrm>
          <a:prstGeom prst="rect">
            <a:avLst/>
          </a:prstGeom>
          <a:noFill/>
        </p:spPr>
        <p:txBody>
          <a:bodyPr wrap="none" rtlCol="0">
            <a:spAutoFit/>
          </a:bodyPr>
          <a:lstStyle/>
          <a:p>
            <a:r>
              <a:rPr kumimoji="1" lang="ja-JP" altLang="en-US" sz="1600" dirty="0"/>
              <a:t>支払い</a:t>
            </a:r>
          </a:p>
        </p:txBody>
      </p:sp>
      <p:sp>
        <p:nvSpPr>
          <p:cNvPr id="89" name="テキスト ボックス 88">
            <a:extLst>
              <a:ext uri="{FF2B5EF4-FFF2-40B4-BE49-F238E27FC236}">
                <a16:creationId xmlns:a16="http://schemas.microsoft.com/office/drawing/2014/main" id="{5507E02D-2EDD-4123-BEB6-5E57328291A6}"/>
              </a:ext>
            </a:extLst>
          </p:cNvPr>
          <p:cNvSpPr txBox="1"/>
          <p:nvPr/>
        </p:nvSpPr>
        <p:spPr>
          <a:xfrm>
            <a:off x="10505423" y="2935051"/>
            <a:ext cx="1107996" cy="369332"/>
          </a:xfrm>
          <a:prstGeom prst="rect">
            <a:avLst/>
          </a:prstGeom>
          <a:noFill/>
        </p:spPr>
        <p:txBody>
          <a:bodyPr wrap="none" rtlCol="0">
            <a:spAutoFit/>
          </a:bodyPr>
          <a:lstStyle/>
          <a:p>
            <a:r>
              <a:rPr kumimoji="1" lang="ja-JP" altLang="en-US" dirty="0"/>
              <a:t>・・・・</a:t>
            </a:r>
          </a:p>
        </p:txBody>
      </p:sp>
      <p:sp>
        <p:nvSpPr>
          <p:cNvPr id="91" name="テキスト ボックス 90">
            <a:extLst>
              <a:ext uri="{FF2B5EF4-FFF2-40B4-BE49-F238E27FC236}">
                <a16:creationId xmlns:a16="http://schemas.microsoft.com/office/drawing/2014/main" id="{F3E6C77D-0BA1-493C-BF7A-10AC2BEE4A9A}"/>
              </a:ext>
            </a:extLst>
          </p:cNvPr>
          <p:cNvSpPr txBox="1"/>
          <p:nvPr/>
        </p:nvSpPr>
        <p:spPr>
          <a:xfrm>
            <a:off x="9583148" y="3117985"/>
            <a:ext cx="992579" cy="338554"/>
          </a:xfrm>
          <a:prstGeom prst="rect">
            <a:avLst/>
          </a:prstGeom>
          <a:noFill/>
        </p:spPr>
        <p:txBody>
          <a:bodyPr wrap="none" rtlCol="0">
            <a:spAutoFit/>
          </a:bodyPr>
          <a:lstStyle/>
          <a:p>
            <a:r>
              <a:rPr kumimoji="1" lang="en-US" altLang="ja-JP" sz="1600" dirty="0"/>
              <a:t>72.9</a:t>
            </a:r>
            <a:r>
              <a:rPr kumimoji="1" lang="ja-JP" altLang="en-US" sz="1600" dirty="0"/>
              <a:t>万円</a:t>
            </a:r>
          </a:p>
        </p:txBody>
      </p:sp>
      <p:sp>
        <p:nvSpPr>
          <p:cNvPr id="92" name="テキスト ボックス 91">
            <a:extLst>
              <a:ext uri="{FF2B5EF4-FFF2-40B4-BE49-F238E27FC236}">
                <a16:creationId xmlns:a16="http://schemas.microsoft.com/office/drawing/2014/main" id="{7558B17B-0C2D-4E02-89ED-9B6723658C16}"/>
              </a:ext>
            </a:extLst>
          </p:cNvPr>
          <p:cNvSpPr txBox="1"/>
          <p:nvPr/>
        </p:nvSpPr>
        <p:spPr>
          <a:xfrm>
            <a:off x="295907" y="3755105"/>
            <a:ext cx="2676661" cy="646331"/>
          </a:xfrm>
          <a:prstGeom prst="rect">
            <a:avLst/>
          </a:prstGeom>
          <a:noFill/>
        </p:spPr>
        <p:txBody>
          <a:bodyPr wrap="square" rtlCol="0">
            <a:spAutoFit/>
          </a:bodyPr>
          <a:lstStyle/>
          <a:p>
            <a:r>
              <a:rPr kumimoji="1" lang="ja-JP" altLang="en-US" dirty="0"/>
              <a:t>当初の</a:t>
            </a:r>
            <a:r>
              <a:rPr kumimoji="1" lang="en-US" altLang="ja-JP" dirty="0"/>
              <a:t>100</a:t>
            </a:r>
            <a:r>
              <a:rPr kumimoji="1" lang="ja-JP" altLang="en-US" dirty="0"/>
              <a:t>万円から</a:t>
            </a:r>
            <a:endParaRPr kumimoji="1" lang="en-US" altLang="ja-JP" dirty="0"/>
          </a:p>
          <a:p>
            <a:r>
              <a:rPr kumimoji="1" lang="ja-JP" altLang="en-US" dirty="0"/>
              <a:t>誘発された預金の合計</a:t>
            </a:r>
          </a:p>
        </p:txBody>
      </p:sp>
      <p:sp>
        <p:nvSpPr>
          <p:cNvPr id="4" name="テキスト ボックス 3">
            <a:extLst>
              <a:ext uri="{FF2B5EF4-FFF2-40B4-BE49-F238E27FC236}">
                <a16:creationId xmlns:a16="http://schemas.microsoft.com/office/drawing/2014/main" id="{E6B9FA03-0B29-48E1-87FF-8C86F9AB2C34}"/>
              </a:ext>
            </a:extLst>
          </p:cNvPr>
          <p:cNvSpPr txBox="1"/>
          <p:nvPr/>
        </p:nvSpPr>
        <p:spPr>
          <a:xfrm>
            <a:off x="2800753" y="3888852"/>
            <a:ext cx="2884123" cy="369332"/>
          </a:xfrm>
          <a:prstGeom prst="rect">
            <a:avLst/>
          </a:prstGeom>
          <a:noFill/>
        </p:spPr>
        <p:txBody>
          <a:bodyPr wrap="none" rtlCol="0">
            <a:spAutoFit/>
          </a:bodyPr>
          <a:lstStyle/>
          <a:p>
            <a:r>
              <a:rPr kumimoji="1" lang="ja-JP" altLang="en-US" dirty="0"/>
              <a:t>＝</a:t>
            </a:r>
            <a:r>
              <a:rPr kumimoji="1" lang="en-US" altLang="ja-JP" dirty="0"/>
              <a:t>100</a:t>
            </a:r>
            <a:r>
              <a:rPr kumimoji="1" lang="ja-JP" altLang="en-US" dirty="0"/>
              <a:t>＋</a:t>
            </a:r>
            <a:r>
              <a:rPr kumimoji="1" lang="en-US" altLang="ja-JP" dirty="0"/>
              <a:t>90</a:t>
            </a:r>
            <a:r>
              <a:rPr kumimoji="1" lang="ja-JP" altLang="en-US" dirty="0"/>
              <a:t>＋</a:t>
            </a:r>
            <a:r>
              <a:rPr kumimoji="1" lang="en-US" altLang="ja-JP" dirty="0"/>
              <a:t>81</a:t>
            </a:r>
            <a:r>
              <a:rPr kumimoji="1" lang="ja-JP" altLang="en-US" dirty="0"/>
              <a:t>＋・・・・</a:t>
            </a:r>
          </a:p>
        </p:txBody>
      </p:sp>
      <p:sp>
        <p:nvSpPr>
          <p:cNvPr id="7" name="テキスト ボックス 6">
            <a:extLst>
              <a:ext uri="{FF2B5EF4-FFF2-40B4-BE49-F238E27FC236}">
                <a16:creationId xmlns:a16="http://schemas.microsoft.com/office/drawing/2014/main" id="{109C924D-23A1-4D84-AB5E-671EB706B8D7}"/>
              </a:ext>
            </a:extLst>
          </p:cNvPr>
          <p:cNvSpPr txBox="1"/>
          <p:nvPr/>
        </p:nvSpPr>
        <p:spPr>
          <a:xfrm>
            <a:off x="8918355" y="1153094"/>
            <a:ext cx="2574744" cy="338554"/>
          </a:xfrm>
          <a:prstGeom prst="rect">
            <a:avLst/>
          </a:prstGeom>
          <a:noFill/>
        </p:spPr>
        <p:txBody>
          <a:bodyPr wrap="none" rtlCol="0">
            <a:spAutoFit/>
          </a:bodyPr>
          <a:lstStyle/>
          <a:p>
            <a:r>
              <a:rPr kumimoji="1" lang="ja-JP" altLang="en-US" sz="1600" dirty="0"/>
              <a:t>＊預金準備率を</a:t>
            </a:r>
            <a:r>
              <a:rPr kumimoji="1" lang="en-US" altLang="ja-JP" sz="1600" dirty="0"/>
              <a:t>10%</a:t>
            </a:r>
            <a:r>
              <a:rPr kumimoji="1" lang="ja-JP" altLang="en-US" sz="1600" dirty="0"/>
              <a:t>と仮定</a:t>
            </a:r>
          </a:p>
        </p:txBody>
      </p:sp>
      <p:sp>
        <p:nvSpPr>
          <p:cNvPr id="10" name="テキスト ボックス 9">
            <a:extLst>
              <a:ext uri="{FF2B5EF4-FFF2-40B4-BE49-F238E27FC236}">
                <a16:creationId xmlns:a16="http://schemas.microsoft.com/office/drawing/2014/main" id="{D7FED4C0-0F0F-4258-AE8F-1A4FEDFF5388}"/>
              </a:ext>
            </a:extLst>
          </p:cNvPr>
          <p:cNvSpPr txBox="1"/>
          <p:nvPr/>
        </p:nvSpPr>
        <p:spPr>
          <a:xfrm>
            <a:off x="4053676" y="1181784"/>
            <a:ext cx="1035300" cy="338554"/>
          </a:xfrm>
          <a:prstGeom prst="rect">
            <a:avLst/>
          </a:prstGeom>
          <a:noFill/>
        </p:spPr>
        <p:txBody>
          <a:bodyPr wrap="square" rtlCol="0">
            <a:spAutoFit/>
          </a:bodyPr>
          <a:lstStyle/>
          <a:p>
            <a:r>
              <a:rPr kumimoji="1" lang="ja-JP" altLang="en-US" sz="1600" dirty="0"/>
              <a:t>＊</a:t>
            </a:r>
          </a:p>
        </p:txBody>
      </p:sp>
      <p:sp>
        <p:nvSpPr>
          <p:cNvPr id="12" name="矢印: 下 11">
            <a:extLst>
              <a:ext uri="{FF2B5EF4-FFF2-40B4-BE49-F238E27FC236}">
                <a16:creationId xmlns:a16="http://schemas.microsoft.com/office/drawing/2014/main" id="{D783872F-FEAA-4E8D-BA45-7369E24BD08F}"/>
              </a:ext>
            </a:extLst>
          </p:cNvPr>
          <p:cNvSpPr/>
          <p:nvPr/>
        </p:nvSpPr>
        <p:spPr>
          <a:xfrm>
            <a:off x="4895898" y="4181475"/>
            <a:ext cx="304751" cy="2199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42C38B2-58AF-4BB9-BB68-9424E22919D6}"/>
              </a:ext>
            </a:extLst>
          </p:cNvPr>
          <p:cNvSpPr txBox="1"/>
          <p:nvPr/>
        </p:nvSpPr>
        <p:spPr>
          <a:xfrm>
            <a:off x="4184986" y="4410300"/>
            <a:ext cx="2031325" cy="369332"/>
          </a:xfrm>
          <a:prstGeom prst="rect">
            <a:avLst/>
          </a:prstGeom>
          <a:noFill/>
        </p:spPr>
        <p:txBody>
          <a:bodyPr wrap="none" rtlCol="0">
            <a:spAutoFit/>
          </a:bodyPr>
          <a:lstStyle/>
          <a:p>
            <a:r>
              <a:rPr kumimoji="1" lang="ja-JP" altLang="en-US" dirty="0"/>
              <a:t>無限等比級数の和</a:t>
            </a:r>
          </a:p>
        </p:txBody>
      </p:sp>
      <p:sp>
        <p:nvSpPr>
          <p:cNvPr id="18" name="テキスト ボックス 17">
            <a:extLst>
              <a:ext uri="{FF2B5EF4-FFF2-40B4-BE49-F238E27FC236}">
                <a16:creationId xmlns:a16="http://schemas.microsoft.com/office/drawing/2014/main" id="{7EEA8DED-F3AD-4F48-83CD-DC7C4317A84D}"/>
              </a:ext>
            </a:extLst>
          </p:cNvPr>
          <p:cNvSpPr txBox="1"/>
          <p:nvPr/>
        </p:nvSpPr>
        <p:spPr>
          <a:xfrm>
            <a:off x="1420414" y="4793342"/>
            <a:ext cx="9155313" cy="461665"/>
          </a:xfrm>
          <a:prstGeom prst="rect">
            <a:avLst/>
          </a:prstGeom>
          <a:noFill/>
        </p:spPr>
        <p:txBody>
          <a:bodyPr wrap="square" rtlCol="0">
            <a:spAutoFit/>
          </a:bodyPr>
          <a:lstStyle/>
          <a:p>
            <a:r>
              <a:rPr kumimoji="1" lang="en-US" altLang="ja-JP" sz="2400" dirty="0"/>
              <a:t>S</a:t>
            </a:r>
            <a:r>
              <a:rPr kumimoji="1" lang="ja-JP" altLang="en-US" sz="2400" dirty="0"/>
              <a:t>＝</a:t>
            </a:r>
            <a:r>
              <a:rPr kumimoji="1" lang="en-US" altLang="ja-JP" sz="2400" dirty="0"/>
              <a:t>a+ar+ar</a:t>
            </a:r>
            <a:r>
              <a:rPr kumimoji="1" lang="en-US" altLang="ja-JP" sz="2400" baseline="30000" dirty="0"/>
              <a:t>2</a:t>
            </a:r>
            <a:r>
              <a:rPr lang="ja-JP" altLang="en-US" sz="2400" dirty="0"/>
              <a:t>＋</a:t>
            </a:r>
            <a:r>
              <a:rPr lang="en-US" altLang="ja-JP" sz="2400" dirty="0"/>
              <a:t>ar</a:t>
            </a:r>
            <a:r>
              <a:rPr lang="en-US" altLang="ja-JP" sz="2400" baseline="30000" dirty="0"/>
              <a:t>3</a:t>
            </a:r>
            <a:r>
              <a:rPr lang="en-US" altLang="ja-JP" sz="2400" dirty="0"/>
              <a:t>+</a:t>
            </a:r>
            <a:r>
              <a:rPr lang="ja-JP" altLang="en-US" sz="2400" dirty="0"/>
              <a:t>・・・・・＝</a:t>
            </a:r>
            <a:r>
              <a:rPr lang="en-US" altLang="ja-JP" sz="2400" dirty="0"/>
              <a:t>a/1</a:t>
            </a:r>
            <a:r>
              <a:rPr lang="ja-JP" altLang="en-US" sz="2400" dirty="0"/>
              <a:t>ー</a:t>
            </a:r>
            <a:r>
              <a:rPr lang="en-US" altLang="ja-JP" sz="2400" dirty="0"/>
              <a:t>r</a:t>
            </a:r>
            <a:r>
              <a:rPr lang="ja-JP" altLang="en-US" sz="2400" dirty="0"/>
              <a:t>　（</a:t>
            </a:r>
            <a:r>
              <a:rPr lang="en-US" altLang="ja-JP" sz="2400" dirty="0"/>
              <a:t>0&lt;r&lt;1</a:t>
            </a:r>
            <a:r>
              <a:rPr lang="ja-JP" altLang="en-US" sz="2400" dirty="0"/>
              <a:t>）</a:t>
            </a:r>
            <a:endParaRPr kumimoji="1" lang="en-US" altLang="ja-JP" sz="2400" baseline="30000" dirty="0"/>
          </a:p>
        </p:txBody>
      </p:sp>
      <p:sp>
        <p:nvSpPr>
          <p:cNvPr id="19" name="四角形: 角を丸くする 18">
            <a:extLst>
              <a:ext uri="{FF2B5EF4-FFF2-40B4-BE49-F238E27FC236}">
                <a16:creationId xmlns:a16="http://schemas.microsoft.com/office/drawing/2014/main" id="{114227D0-CD5A-4B0B-A43B-055A4CF780C3}"/>
              </a:ext>
            </a:extLst>
          </p:cNvPr>
          <p:cNvSpPr/>
          <p:nvPr/>
        </p:nvSpPr>
        <p:spPr>
          <a:xfrm>
            <a:off x="1502365" y="2334642"/>
            <a:ext cx="1356951" cy="350984"/>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09F1FE99-0224-4898-9AFA-A21BFDB6583D}"/>
              </a:ext>
            </a:extLst>
          </p:cNvPr>
          <p:cNvSpPr/>
          <p:nvPr/>
        </p:nvSpPr>
        <p:spPr>
          <a:xfrm>
            <a:off x="4543435" y="2388613"/>
            <a:ext cx="1212389" cy="34660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四角形: 角を丸くする 62">
            <a:extLst>
              <a:ext uri="{FF2B5EF4-FFF2-40B4-BE49-F238E27FC236}">
                <a16:creationId xmlns:a16="http://schemas.microsoft.com/office/drawing/2014/main" id="{8A3CD2E9-F23A-4DDA-8AE6-E76E70433CD6}"/>
              </a:ext>
            </a:extLst>
          </p:cNvPr>
          <p:cNvSpPr/>
          <p:nvPr/>
        </p:nvSpPr>
        <p:spPr>
          <a:xfrm>
            <a:off x="7380113" y="2402792"/>
            <a:ext cx="1292497" cy="338554"/>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C38CDE4-3C13-4E89-B5EC-FF98D6221043}"/>
              </a:ext>
            </a:extLst>
          </p:cNvPr>
          <p:cNvSpPr txBox="1"/>
          <p:nvPr/>
        </p:nvSpPr>
        <p:spPr>
          <a:xfrm>
            <a:off x="609600" y="5524500"/>
            <a:ext cx="10802957" cy="923330"/>
          </a:xfrm>
          <a:prstGeom prst="rect">
            <a:avLst/>
          </a:prstGeom>
          <a:noFill/>
        </p:spPr>
        <p:txBody>
          <a:bodyPr wrap="none" rtlCol="0">
            <a:spAutoFit/>
          </a:bodyPr>
          <a:lstStyle/>
          <a:p>
            <a:r>
              <a:rPr kumimoji="1" lang="ja-JP" altLang="en-US" dirty="0"/>
              <a:t>上記の例では、当初の</a:t>
            </a:r>
            <a:r>
              <a:rPr kumimoji="1" lang="en-US" altLang="ja-JP" dirty="0"/>
              <a:t>100</a:t>
            </a:r>
            <a:r>
              <a:rPr kumimoji="1" lang="ja-JP" altLang="en-US" dirty="0"/>
              <a:t>万円の預金から</a:t>
            </a:r>
            <a:r>
              <a:rPr kumimoji="1" lang="en-US" altLang="ja-JP" dirty="0"/>
              <a:t>10</a:t>
            </a:r>
            <a:r>
              <a:rPr kumimoji="1" lang="ja-JP" altLang="en-US" dirty="0"/>
              <a:t>倍の</a:t>
            </a:r>
            <a:r>
              <a:rPr kumimoji="1" lang="en-US" altLang="ja-JP" dirty="0"/>
              <a:t>1,000</a:t>
            </a:r>
            <a:r>
              <a:rPr kumimoji="1" lang="ja-JP" altLang="en-US" dirty="0"/>
              <a:t>万円（</a:t>
            </a:r>
            <a:r>
              <a:rPr kumimoji="1" lang="en-US" altLang="ja-JP" dirty="0"/>
              <a:t>100/</a:t>
            </a:r>
            <a:r>
              <a:rPr kumimoji="1" lang="ja-JP" altLang="en-US" dirty="0"/>
              <a:t>［</a:t>
            </a:r>
            <a:r>
              <a:rPr kumimoji="1" lang="en-US" altLang="ja-JP" dirty="0"/>
              <a:t>1</a:t>
            </a:r>
            <a:r>
              <a:rPr kumimoji="1" lang="ja-JP" altLang="en-US" dirty="0"/>
              <a:t>ー</a:t>
            </a:r>
            <a:r>
              <a:rPr kumimoji="1" lang="en-US" altLang="ja-JP" dirty="0"/>
              <a:t>0.9</a:t>
            </a:r>
            <a:r>
              <a:rPr kumimoji="1" lang="ja-JP" altLang="en-US" dirty="0"/>
              <a:t>］）の預金が生み出される</a:t>
            </a:r>
            <a:endParaRPr kumimoji="1" lang="en-US" altLang="ja-JP" dirty="0"/>
          </a:p>
          <a:p>
            <a:r>
              <a:rPr kumimoji="1" lang="ja-JP" altLang="en-US" dirty="0"/>
              <a:t>このプロセスを銀行による</a:t>
            </a:r>
            <a:r>
              <a:rPr kumimoji="1" lang="ja-JP" altLang="en-US" b="1" dirty="0"/>
              <a:t>信用創造</a:t>
            </a:r>
            <a:r>
              <a:rPr kumimoji="1" lang="ja-JP" altLang="en-US" dirty="0"/>
              <a:t>といい、この倍数を</a:t>
            </a:r>
            <a:r>
              <a:rPr kumimoji="1" lang="ja-JP" altLang="en-US" b="1" dirty="0"/>
              <a:t>信用乗数</a:t>
            </a:r>
            <a:r>
              <a:rPr kumimoji="1" lang="ja-JP" altLang="en-US" dirty="0"/>
              <a:t>という</a:t>
            </a:r>
            <a:endParaRPr kumimoji="1" lang="en-US" altLang="ja-JP" dirty="0"/>
          </a:p>
          <a:p>
            <a:endParaRPr kumimoji="1" lang="ja-JP" altLang="en-US" dirty="0"/>
          </a:p>
        </p:txBody>
      </p:sp>
      <p:sp>
        <p:nvSpPr>
          <p:cNvPr id="65" name="テキスト ボックス 64">
            <a:extLst>
              <a:ext uri="{FF2B5EF4-FFF2-40B4-BE49-F238E27FC236}">
                <a16:creationId xmlns:a16="http://schemas.microsoft.com/office/drawing/2014/main" id="{5EFFC67F-2FE6-467A-9624-481687EA0FAD}"/>
              </a:ext>
            </a:extLst>
          </p:cNvPr>
          <p:cNvSpPr txBox="1"/>
          <p:nvPr/>
        </p:nvSpPr>
        <p:spPr>
          <a:xfrm>
            <a:off x="8380651" y="6337874"/>
            <a:ext cx="6096000" cy="307777"/>
          </a:xfrm>
          <a:prstGeom prst="rect">
            <a:avLst/>
          </a:prstGeom>
          <a:noFill/>
        </p:spPr>
        <p:txBody>
          <a:bodyPr wrap="square">
            <a:spAutoFit/>
          </a:bodyPr>
          <a:lstStyle/>
          <a:p>
            <a:r>
              <a:rPr kumimoji="1" lang="ja-JP" altLang="en-US" sz="1400" dirty="0"/>
              <a:t>出典：家森信善　「金融論」に筆者加筆</a:t>
            </a:r>
          </a:p>
        </p:txBody>
      </p:sp>
      <p:sp>
        <p:nvSpPr>
          <p:cNvPr id="27" name="四角形: 角を丸くする 26">
            <a:extLst>
              <a:ext uri="{FF2B5EF4-FFF2-40B4-BE49-F238E27FC236}">
                <a16:creationId xmlns:a16="http://schemas.microsoft.com/office/drawing/2014/main" id="{6D00914C-E812-499C-AD88-7CB0FCF8455B}"/>
              </a:ext>
            </a:extLst>
          </p:cNvPr>
          <p:cNvSpPr/>
          <p:nvPr/>
        </p:nvSpPr>
        <p:spPr>
          <a:xfrm>
            <a:off x="295907" y="3755105"/>
            <a:ext cx="2504846" cy="655195"/>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420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検索したデータについて描画されたグラフ">
            <a:extLst>
              <a:ext uri="{FF2B5EF4-FFF2-40B4-BE49-F238E27FC236}">
                <a16:creationId xmlns:a16="http://schemas.microsoft.com/office/drawing/2014/main" id="{96F5F962-7F82-06DA-FBE7-F88DF0F74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40" y="960732"/>
            <a:ext cx="10357317" cy="4793382"/>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61659CEB-3708-384E-5BDF-5348E3107166}"/>
              </a:ext>
            </a:extLst>
          </p:cNvPr>
          <p:cNvSpPr/>
          <p:nvPr/>
        </p:nvSpPr>
        <p:spPr>
          <a:xfrm>
            <a:off x="2338939" y="5783581"/>
            <a:ext cx="288758" cy="209352"/>
          </a:xfrm>
          <a:prstGeom prst="rect">
            <a:avLst/>
          </a:prstGeom>
          <a:solidFill>
            <a:srgbClr val="0D3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518C0BE-0886-A30C-EFF8-FE167D31A6A0}"/>
              </a:ext>
            </a:extLst>
          </p:cNvPr>
          <p:cNvSpPr/>
          <p:nvPr/>
        </p:nvSpPr>
        <p:spPr>
          <a:xfrm>
            <a:off x="4302492" y="5783581"/>
            <a:ext cx="288758" cy="209352"/>
          </a:xfrm>
          <a:prstGeom prst="rect">
            <a:avLst/>
          </a:prstGeom>
          <a:solidFill>
            <a:srgbClr val="247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A96B56-6F69-357E-2DE2-8814B4F1920C}"/>
              </a:ext>
            </a:extLst>
          </p:cNvPr>
          <p:cNvSpPr/>
          <p:nvPr/>
        </p:nvSpPr>
        <p:spPr>
          <a:xfrm>
            <a:off x="6095999" y="5783581"/>
            <a:ext cx="288758" cy="209352"/>
          </a:xfrm>
          <a:prstGeom prst="rect">
            <a:avLst/>
          </a:prstGeom>
          <a:solidFill>
            <a:srgbClr val="E64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A914B25-EB3B-9B48-8035-3EE3241E9922}"/>
              </a:ext>
            </a:extLst>
          </p:cNvPr>
          <p:cNvSpPr txBox="1"/>
          <p:nvPr/>
        </p:nvSpPr>
        <p:spPr>
          <a:xfrm>
            <a:off x="2627697" y="5724646"/>
            <a:ext cx="731290" cy="369332"/>
          </a:xfrm>
          <a:prstGeom prst="rect">
            <a:avLst/>
          </a:prstGeom>
          <a:noFill/>
        </p:spPr>
        <p:txBody>
          <a:bodyPr wrap="none" rtlCol="0">
            <a:spAutoFit/>
          </a:bodyPr>
          <a:lstStyle/>
          <a:p>
            <a:r>
              <a:rPr kumimoji="1" lang="en-US" altLang="ja-JP" dirty="0"/>
              <a:t>:</a:t>
            </a:r>
            <a:r>
              <a:rPr kumimoji="1" lang="ja-JP" altLang="en-US" dirty="0"/>
              <a:t>企業</a:t>
            </a:r>
          </a:p>
        </p:txBody>
      </p:sp>
      <p:sp>
        <p:nvSpPr>
          <p:cNvPr id="7" name="テキスト ボックス 6">
            <a:extLst>
              <a:ext uri="{FF2B5EF4-FFF2-40B4-BE49-F238E27FC236}">
                <a16:creationId xmlns:a16="http://schemas.microsoft.com/office/drawing/2014/main" id="{FF0C6E0F-F9F2-D22E-103D-1BB992D332FB}"/>
              </a:ext>
            </a:extLst>
          </p:cNvPr>
          <p:cNvSpPr txBox="1"/>
          <p:nvPr/>
        </p:nvSpPr>
        <p:spPr>
          <a:xfrm>
            <a:off x="4612334" y="5712602"/>
            <a:ext cx="731290" cy="369332"/>
          </a:xfrm>
          <a:prstGeom prst="rect">
            <a:avLst/>
          </a:prstGeom>
          <a:noFill/>
        </p:spPr>
        <p:txBody>
          <a:bodyPr wrap="none" rtlCol="0">
            <a:spAutoFit/>
          </a:bodyPr>
          <a:lstStyle/>
          <a:p>
            <a:r>
              <a:rPr kumimoji="1" lang="en-US" altLang="ja-JP" dirty="0"/>
              <a:t>:</a:t>
            </a:r>
            <a:r>
              <a:rPr kumimoji="1" lang="ja-JP" altLang="en-US" dirty="0"/>
              <a:t>家計</a:t>
            </a:r>
          </a:p>
        </p:txBody>
      </p:sp>
      <p:sp>
        <p:nvSpPr>
          <p:cNvPr id="8" name="テキスト ボックス 7">
            <a:extLst>
              <a:ext uri="{FF2B5EF4-FFF2-40B4-BE49-F238E27FC236}">
                <a16:creationId xmlns:a16="http://schemas.microsoft.com/office/drawing/2014/main" id="{15B7A937-C7BA-9F19-6AA1-E66F8A6AAF8A}"/>
              </a:ext>
            </a:extLst>
          </p:cNvPr>
          <p:cNvSpPr txBox="1"/>
          <p:nvPr/>
        </p:nvSpPr>
        <p:spPr>
          <a:xfrm>
            <a:off x="6340603" y="5703591"/>
            <a:ext cx="877163" cy="369332"/>
          </a:xfrm>
          <a:prstGeom prst="rect">
            <a:avLst/>
          </a:prstGeom>
          <a:noFill/>
        </p:spPr>
        <p:txBody>
          <a:bodyPr wrap="none" rtlCol="0">
            <a:spAutoFit/>
          </a:bodyPr>
          <a:lstStyle/>
          <a:p>
            <a:r>
              <a:rPr kumimoji="1" lang="ja-JP" altLang="en-US" dirty="0"/>
              <a:t>：政府</a:t>
            </a:r>
          </a:p>
        </p:txBody>
      </p:sp>
      <p:sp>
        <p:nvSpPr>
          <p:cNvPr id="9" name="テキスト ボックス 8">
            <a:extLst>
              <a:ext uri="{FF2B5EF4-FFF2-40B4-BE49-F238E27FC236}">
                <a16:creationId xmlns:a16="http://schemas.microsoft.com/office/drawing/2014/main" id="{277C5B9B-5CAC-3900-46A6-F095358189B6}"/>
              </a:ext>
            </a:extLst>
          </p:cNvPr>
          <p:cNvSpPr txBox="1"/>
          <p:nvPr/>
        </p:nvSpPr>
        <p:spPr>
          <a:xfrm>
            <a:off x="307614" y="67377"/>
            <a:ext cx="2031325" cy="369332"/>
          </a:xfrm>
          <a:prstGeom prst="rect">
            <a:avLst/>
          </a:prstGeom>
          <a:noFill/>
        </p:spPr>
        <p:txBody>
          <a:bodyPr wrap="none" rtlCol="0">
            <a:spAutoFit/>
          </a:bodyPr>
          <a:lstStyle/>
          <a:p>
            <a:r>
              <a:rPr kumimoji="1" lang="ja-JP" altLang="en-US" dirty="0"/>
              <a:t>３．金融システム</a:t>
            </a:r>
          </a:p>
        </p:txBody>
      </p:sp>
      <p:sp>
        <p:nvSpPr>
          <p:cNvPr id="10" name="テキスト ボックス 9">
            <a:extLst>
              <a:ext uri="{FF2B5EF4-FFF2-40B4-BE49-F238E27FC236}">
                <a16:creationId xmlns:a16="http://schemas.microsoft.com/office/drawing/2014/main" id="{87D670EC-4454-BBDE-3A11-5D0D8C082348}"/>
              </a:ext>
            </a:extLst>
          </p:cNvPr>
          <p:cNvSpPr txBox="1"/>
          <p:nvPr/>
        </p:nvSpPr>
        <p:spPr>
          <a:xfrm>
            <a:off x="496665" y="440872"/>
            <a:ext cx="5724644" cy="369332"/>
          </a:xfrm>
          <a:prstGeom prst="rect">
            <a:avLst/>
          </a:prstGeom>
          <a:noFill/>
        </p:spPr>
        <p:txBody>
          <a:bodyPr wrap="none" rtlCol="0">
            <a:spAutoFit/>
          </a:bodyPr>
          <a:lstStyle/>
          <a:p>
            <a:r>
              <a:rPr kumimoji="1" lang="ja-JP" altLang="en-US" dirty="0"/>
              <a:t>（１）日本の資金循環（年度別資金過不足、フロー）</a:t>
            </a:r>
          </a:p>
        </p:txBody>
      </p:sp>
      <p:sp>
        <p:nvSpPr>
          <p:cNvPr id="11" name="テキスト ボックス 10">
            <a:extLst>
              <a:ext uri="{FF2B5EF4-FFF2-40B4-BE49-F238E27FC236}">
                <a16:creationId xmlns:a16="http://schemas.microsoft.com/office/drawing/2014/main" id="{623F8521-1A38-2A91-1BEF-F7D155458816}"/>
              </a:ext>
            </a:extLst>
          </p:cNvPr>
          <p:cNvSpPr txBox="1"/>
          <p:nvPr/>
        </p:nvSpPr>
        <p:spPr>
          <a:xfrm>
            <a:off x="1077054" y="826887"/>
            <a:ext cx="492443" cy="276999"/>
          </a:xfrm>
          <a:prstGeom prst="rect">
            <a:avLst/>
          </a:prstGeom>
          <a:noFill/>
        </p:spPr>
        <p:txBody>
          <a:bodyPr wrap="none" rtlCol="0">
            <a:spAutoFit/>
          </a:bodyPr>
          <a:lstStyle/>
          <a:p>
            <a:r>
              <a:rPr kumimoji="1" lang="ja-JP" altLang="en-US" sz="1200" dirty="0"/>
              <a:t>億円</a:t>
            </a:r>
          </a:p>
        </p:txBody>
      </p:sp>
      <p:sp>
        <p:nvSpPr>
          <p:cNvPr id="12" name="テキスト ボックス 11">
            <a:extLst>
              <a:ext uri="{FF2B5EF4-FFF2-40B4-BE49-F238E27FC236}">
                <a16:creationId xmlns:a16="http://schemas.microsoft.com/office/drawing/2014/main" id="{2FC772F0-BE7E-C8FB-456C-E4B2A263C0C5}"/>
              </a:ext>
            </a:extLst>
          </p:cNvPr>
          <p:cNvSpPr txBox="1"/>
          <p:nvPr/>
        </p:nvSpPr>
        <p:spPr>
          <a:xfrm>
            <a:off x="10299032" y="5353349"/>
            <a:ext cx="800219" cy="276999"/>
          </a:xfrm>
          <a:prstGeom prst="rect">
            <a:avLst/>
          </a:prstGeom>
          <a:noFill/>
        </p:spPr>
        <p:txBody>
          <a:bodyPr wrap="none" rtlCol="0">
            <a:spAutoFit/>
          </a:bodyPr>
          <a:lstStyle/>
          <a:p>
            <a:r>
              <a:rPr kumimoji="1" lang="ja-JP" altLang="en-US" sz="1200" dirty="0"/>
              <a:t>（年度）</a:t>
            </a:r>
          </a:p>
        </p:txBody>
      </p:sp>
      <p:sp>
        <p:nvSpPr>
          <p:cNvPr id="13" name="テキスト ボックス 12">
            <a:extLst>
              <a:ext uri="{FF2B5EF4-FFF2-40B4-BE49-F238E27FC236}">
                <a16:creationId xmlns:a16="http://schemas.microsoft.com/office/drawing/2014/main" id="{C1BFAEF3-3A4B-61A5-BF0E-70C11E4D40C5}"/>
              </a:ext>
            </a:extLst>
          </p:cNvPr>
          <p:cNvSpPr txBox="1"/>
          <p:nvPr/>
        </p:nvSpPr>
        <p:spPr>
          <a:xfrm>
            <a:off x="917340" y="6304547"/>
            <a:ext cx="7814960" cy="369332"/>
          </a:xfrm>
          <a:prstGeom prst="rect">
            <a:avLst/>
          </a:prstGeom>
          <a:noFill/>
        </p:spPr>
        <p:txBody>
          <a:bodyPr wrap="none" rtlCol="0">
            <a:spAutoFit/>
          </a:bodyPr>
          <a:lstStyle/>
          <a:p>
            <a:r>
              <a:rPr kumimoji="1" lang="en-US" altLang="ja-JP" dirty="0"/>
              <a:t>90</a:t>
            </a:r>
            <a:r>
              <a:rPr kumimoji="1" lang="ja-JP" altLang="en-US" dirty="0"/>
              <a:t>年代後半以降、資金の出し手は家計と企業、借り手は政府という図式に</a:t>
            </a:r>
          </a:p>
        </p:txBody>
      </p:sp>
      <p:sp>
        <p:nvSpPr>
          <p:cNvPr id="14" name="テキスト ボックス 13">
            <a:extLst>
              <a:ext uri="{FF2B5EF4-FFF2-40B4-BE49-F238E27FC236}">
                <a16:creationId xmlns:a16="http://schemas.microsoft.com/office/drawing/2014/main" id="{83740DE7-B4CE-CC9A-CB4E-366224C20B6A}"/>
              </a:ext>
            </a:extLst>
          </p:cNvPr>
          <p:cNvSpPr txBox="1"/>
          <p:nvPr/>
        </p:nvSpPr>
        <p:spPr>
          <a:xfrm>
            <a:off x="9338082" y="6519990"/>
            <a:ext cx="2698175" cy="307777"/>
          </a:xfrm>
          <a:prstGeom prst="rect">
            <a:avLst/>
          </a:prstGeom>
          <a:noFill/>
        </p:spPr>
        <p:txBody>
          <a:bodyPr wrap="none" rtlCol="0">
            <a:spAutoFit/>
          </a:bodyPr>
          <a:lstStyle/>
          <a:p>
            <a:r>
              <a:rPr kumimoji="1" lang="ja-JP" altLang="en-US" sz="1400" dirty="0"/>
              <a:t>出所：日本銀行　資金循環統計</a:t>
            </a:r>
          </a:p>
        </p:txBody>
      </p:sp>
    </p:spTree>
    <p:extLst>
      <p:ext uri="{BB962C8B-B14F-4D97-AF65-F5344CB8AC3E}">
        <p14:creationId xmlns:p14="http://schemas.microsoft.com/office/powerpoint/2010/main" val="427820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AB2141D3-5F32-C6A3-C859-0DCFE1D2379A}"/>
              </a:ext>
            </a:extLst>
          </p:cNvPr>
          <p:cNvGraphicFramePr/>
          <p:nvPr>
            <p:extLst>
              <p:ext uri="{D42A27DB-BD31-4B8C-83A1-F6EECF244321}">
                <p14:modId xmlns:p14="http://schemas.microsoft.com/office/powerpoint/2010/main" val="1946416751"/>
              </p:ext>
            </p:extLst>
          </p:nvPr>
        </p:nvGraphicFramePr>
        <p:xfrm>
          <a:off x="1387418" y="2468034"/>
          <a:ext cx="3373121" cy="34967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グラフ 8">
            <a:extLst>
              <a:ext uri="{FF2B5EF4-FFF2-40B4-BE49-F238E27FC236}">
                <a16:creationId xmlns:a16="http://schemas.microsoft.com/office/drawing/2014/main" id="{6511A0DD-A280-74BD-2328-A246C6198DCB}"/>
              </a:ext>
            </a:extLst>
          </p:cNvPr>
          <p:cNvGraphicFramePr/>
          <p:nvPr>
            <p:extLst>
              <p:ext uri="{D42A27DB-BD31-4B8C-83A1-F6EECF244321}">
                <p14:modId xmlns:p14="http://schemas.microsoft.com/office/powerpoint/2010/main" val="1795675982"/>
              </p:ext>
            </p:extLst>
          </p:nvPr>
        </p:nvGraphicFramePr>
        <p:xfrm>
          <a:off x="5008880" y="1085427"/>
          <a:ext cx="3271520" cy="3588174"/>
        </p:xfrm>
        <a:graphic>
          <a:graphicData uri="http://schemas.openxmlformats.org/drawingml/2006/chart">
            <c:chart xmlns:c="http://schemas.openxmlformats.org/drawingml/2006/chart" xmlns:r="http://schemas.openxmlformats.org/officeDocument/2006/relationships" r:id="rId3"/>
          </a:graphicData>
        </a:graphic>
      </p:graphicFrame>
      <p:pic>
        <p:nvPicPr>
          <p:cNvPr id="11" name="図 10">
            <a:extLst>
              <a:ext uri="{FF2B5EF4-FFF2-40B4-BE49-F238E27FC236}">
                <a16:creationId xmlns:a16="http://schemas.microsoft.com/office/drawing/2014/main" id="{D27F91D4-C424-5DE0-BB8C-39EE19B4C863}"/>
              </a:ext>
            </a:extLst>
          </p:cNvPr>
          <p:cNvPicPr>
            <a:picLocks noChangeAspect="1"/>
          </p:cNvPicPr>
          <p:nvPr/>
        </p:nvPicPr>
        <p:blipFill>
          <a:blip r:embed="rId4"/>
          <a:stretch>
            <a:fillRect/>
          </a:stretch>
        </p:blipFill>
        <p:spPr>
          <a:xfrm>
            <a:off x="4459082" y="1633572"/>
            <a:ext cx="3273836" cy="3590855"/>
          </a:xfrm>
          <a:prstGeom prst="rect">
            <a:avLst/>
          </a:prstGeom>
        </p:spPr>
      </p:pic>
      <p:graphicFrame>
        <p:nvGraphicFramePr>
          <p:cNvPr id="15" name="グラフ 14">
            <a:extLst>
              <a:ext uri="{FF2B5EF4-FFF2-40B4-BE49-F238E27FC236}">
                <a16:creationId xmlns:a16="http://schemas.microsoft.com/office/drawing/2014/main" id="{9B7FAC59-642B-0A60-06BC-EBB86A1E6C50}"/>
              </a:ext>
            </a:extLst>
          </p:cNvPr>
          <p:cNvGraphicFramePr/>
          <p:nvPr>
            <p:extLst>
              <p:ext uri="{D42A27DB-BD31-4B8C-83A1-F6EECF244321}">
                <p14:modId xmlns:p14="http://schemas.microsoft.com/office/powerpoint/2010/main" val="1497330026"/>
              </p:ext>
            </p:extLst>
          </p:nvPr>
        </p:nvGraphicFramePr>
        <p:xfrm>
          <a:off x="462858" y="3302497"/>
          <a:ext cx="4043680" cy="349673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グラフ 17">
            <a:extLst>
              <a:ext uri="{FF2B5EF4-FFF2-40B4-BE49-F238E27FC236}">
                <a16:creationId xmlns:a16="http://schemas.microsoft.com/office/drawing/2014/main" id="{25D1FAF0-F2B2-64A4-013A-054B30FC27D8}"/>
              </a:ext>
            </a:extLst>
          </p:cNvPr>
          <p:cNvGraphicFramePr/>
          <p:nvPr>
            <p:extLst>
              <p:ext uri="{D42A27DB-BD31-4B8C-83A1-F6EECF244321}">
                <p14:modId xmlns:p14="http://schemas.microsoft.com/office/powerpoint/2010/main" val="3503240369"/>
              </p:ext>
            </p:extLst>
          </p:nvPr>
        </p:nvGraphicFramePr>
        <p:xfrm>
          <a:off x="4486454" y="3302497"/>
          <a:ext cx="4866640" cy="3425614"/>
        </p:xfrm>
        <a:graphic>
          <a:graphicData uri="http://schemas.openxmlformats.org/drawingml/2006/chart">
            <c:chart xmlns:c="http://schemas.openxmlformats.org/drawingml/2006/chart" xmlns:r="http://schemas.openxmlformats.org/officeDocument/2006/relationships" r:id="rId6"/>
          </a:graphicData>
        </a:graphic>
      </p:graphicFrame>
      <p:sp>
        <p:nvSpPr>
          <p:cNvPr id="21" name="テキスト ボックス 20">
            <a:extLst>
              <a:ext uri="{FF2B5EF4-FFF2-40B4-BE49-F238E27FC236}">
                <a16:creationId xmlns:a16="http://schemas.microsoft.com/office/drawing/2014/main" id="{4A8F4598-77E3-BAEE-E461-47B2CC6B2710}"/>
              </a:ext>
            </a:extLst>
          </p:cNvPr>
          <p:cNvSpPr txBox="1"/>
          <p:nvPr/>
        </p:nvSpPr>
        <p:spPr>
          <a:xfrm>
            <a:off x="2504986" y="5070538"/>
            <a:ext cx="1167307" cy="523220"/>
          </a:xfrm>
          <a:prstGeom prst="rect">
            <a:avLst/>
          </a:prstGeom>
          <a:noFill/>
        </p:spPr>
        <p:txBody>
          <a:bodyPr wrap="none" rtlCol="0">
            <a:spAutoFit/>
          </a:bodyPr>
          <a:lstStyle/>
          <a:p>
            <a:r>
              <a:rPr kumimoji="1" lang="ja-JP" altLang="en-US" sz="1400" dirty="0"/>
              <a:t>銀行　</a:t>
            </a:r>
            <a:r>
              <a:rPr kumimoji="1" lang="en-US" altLang="ja-JP" sz="1400" dirty="0"/>
              <a:t>2,282</a:t>
            </a:r>
          </a:p>
          <a:p>
            <a:pPr algn="ctr"/>
            <a:r>
              <a:rPr kumimoji="1" lang="en-US" altLang="ja-JP" sz="1400" dirty="0"/>
              <a:t>(56%)</a:t>
            </a:r>
            <a:endParaRPr kumimoji="1" lang="ja-JP" altLang="en-US" sz="1400" dirty="0"/>
          </a:p>
        </p:txBody>
      </p:sp>
      <p:sp>
        <p:nvSpPr>
          <p:cNvPr id="22" name="テキスト ボックス 21">
            <a:extLst>
              <a:ext uri="{FF2B5EF4-FFF2-40B4-BE49-F238E27FC236}">
                <a16:creationId xmlns:a16="http://schemas.microsoft.com/office/drawing/2014/main" id="{86C6EB1A-6791-E94D-583A-A7FF427392A3}"/>
              </a:ext>
            </a:extLst>
          </p:cNvPr>
          <p:cNvSpPr txBox="1"/>
          <p:nvPr/>
        </p:nvSpPr>
        <p:spPr>
          <a:xfrm>
            <a:off x="6919774" y="4487348"/>
            <a:ext cx="912429" cy="523220"/>
          </a:xfrm>
          <a:prstGeom prst="rect">
            <a:avLst/>
          </a:prstGeom>
          <a:noFill/>
        </p:spPr>
        <p:txBody>
          <a:bodyPr wrap="none" rtlCol="0">
            <a:spAutoFit/>
          </a:bodyPr>
          <a:lstStyle/>
          <a:p>
            <a:r>
              <a:rPr kumimoji="1" lang="ja-JP" altLang="en-US" sz="1400" dirty="0"/>
              <a:t>銀行　</a:t>
            </a:r>
            <a:r>
              <a:rPr kumimoji="1" lang="en-US" altLang="ja-JP" sz="1400" dirty="0"/>
              <a:t>26</a:t>
            </a:r>
          </a:p>
          <a:p>
            <a:pPr algn="ctr"/>
            <a:r>
              <a:rPr kumimoji="1" lang="en-US" altLang="ja-JP" sz="1400" dirty="0"/>
              <a:t>(21%)</a:t>
            </a:r>
            <a:endParaRPr kumimoji="1" lang="ja-JP" altLang="en-US" sz="1400" dirty="0"/>
          </a:p>
        </p:txBody>
      </p:sp>
      <p:sp>
        <p:nvSpPr>
          <p:cNvPr id="23" name="テキスト ボックス 22">
            <a:extLst>
              <a:ext uri="{FF2B5EF4-FFF2-40B4-BE49-F238E27FC236}">
                <a16:creationId xmlns:a16="http://schemas.microsoft.com/office/drawing/2014/main" id="{03D10FF9-857C-9D51-81FF-5C48538B50A8}"/>
              </a:ext>
            </a:extLst>
          </p:cNvPr>
          <p:cNvSpPr txBox="1"/>
          <p:nvPr/>
        </p:nvSpPr>
        <p:spPr>
          <a:xfrm>
            <a:off x="1322459" y="5583189"/>
            <a:ext cx="1007007" cy="523220"/>
          </a:xfrm>
          <a:prstGeom prst="rect">
            <a:avLst/>
          </a:prstGeom>
          <a:noFill/>
        </p:spPr>
        <p:txBody>
          <a:bodyPr wrap="none" rtlCol="0">
            <a:spAutoFit/>
          </a:bodyPr>
          <a:lstStyle/>
          <a:p>
            <a:r>
              <a:rPr kumimoji="1" lang="ja-JP" altLang="en-US" sz="1400" dirty="0"/>
              <a:t>保険　</a:t>
            </a:r>
            <a:r>
              <a:rPr kumimoji="1" lang="en-US" altLang="ja-JP" sz="1400" dirty="0"/>
              <a:t>696</a:t>
            </a:r>
          </a:p>
          <a:p>
            <a:pPr algn="ctr"/>
            <a:r>
              <a:rPr kumimoji="1" lang="en-US" altLang="ja-JP" sz="1400" dirty="0"/>
              <a:t>(17%)</a:t>
            </a:r>
          </a:p>
        </p:txBody>
      </p:sp>
      <p:sp>
        <p:nvSpPr>
          <p:cNvPr id="24" name="テキスト ボックス 23">
            <a:extLst>
              <a:ext uri="{FF2B5EF4-FFF2-40B4-BE49-F238E27FC236}">
                <a16:creationId xmlns:a16="http://schemas.microsoft.com/office/drawing/2014/main" id="{E6CFF9D8-6FA7-271B-A52B-BE370710465B}"/>
              </a:ext>
            </a:extLst>
          </p:cNvPr>
          <p:cNvSpPr txBox="1"/>
          <p:nvPr/>
        </p:nvSpPr>
        <p:spPr>
          <a:xfrm>
            <a:off x="1486703" y="4487348"/>
            <a:ext cx="723275" cy="738664"/>
          </a:xfrm>
          <a:prstGeom prst="rect">
            <a:avLst/>
          </a:prstGeom>
          <a:noFill/>
        </p:spPr>
        <p:txBody>
          <a:bodyPr wrap="none" rtlCol="0">
            <a:spAutoFit/>
          </a:bodyPr>
          <a:lstStyle/>
          <a:p>
            <a:r>
              <a:rPr kumimoji="1" lang="ja-JP" altLang="en-US" sz="1400" dirty="0"/>
              <a:t>その他</a:t>
            </a:r>
            <a:endParaRPr kumimoji="1" lang="en-US" altLang="ja-JP" sz="1400" dirty="0"/>
          </a:p>
          <a:p>
            <a:pPr algn="ctr"/>
            <a:r>
              <a:rPr kumimoji="1" lang="en-US" altLang="ja-JP" sz="1400" dirty="0"/>
              <a:t>1,117</a:t>
            </a:r>
          </a:p>
          <a:p>
            <a:pPr algn="ctr"/>
            <a:r>
              <a:rPr kumimoji="1" lang="en-US" altLang="ja-JP" sz="1400" dirty="0"/>
              <a:t>(27%)</a:t>
            </a:r>
            <a:endParaRPr kumimoji="1" lang="ja-JP" altLang="en-US" sz="1400" dirty="0"/>
          </a:p>
        </p:txBody>
      </p:sp>
      <p:sp>
        <p:nvSpPr>
          <p:cNvPr id="25" name="テキスト ボックス 24">
            <a:extLst>
              <a:ext uri="{FF2B5EF4-FFF2-40B4-BE49-F238E27FC236}">
                <a16:creationId xmlns:a16="http://schemas.microsoft.com/office/drawing/2014/main" id="{1BEBC1B7-7091-FE7D-B951-D6826D73DF6F}"/>
              </a:ext>
            </a:extLst>
          </p:cNvPr>
          <p:cNvSpPr txBox="1"/>
          <p:nvPr/>
        </p:nvSpPr>
        <p:spPr>
          <a:xfrm>
            <a:off x="5681239" y="4985369"/>
            <a:ext cx="1091966" cy="523220"/>
          </a:xfrm>
          <a:prstGeom prst="rect">
            <a:avLst/>
          </a:prstGeom>
          <a:noFill/>
        </p:spPr>
        <p:txBody>
          <a:bodyPr wrap="none" rtlCol="0">
            <a:spAutoFit/>
          </a:bodyPr>
          <a:lstStyle/>
          <a:p>
            <a:r>
              <a:rPr kumimoji="1" lang="ja-JP" altLang="en-US" sz="1400" dirty="0"/>
              <a:t>その他　</a:t>
            </a:r>
            <a:r>
              <a:rPr kumimoji="1" lang="en-US" altLang="ja-JP" sz="1400" dirty="0"/>
              <a:t>59</a:t>
            </a:r>
          </a:p>
          <a:p>
            <a:pPr algn="ctr"/>
            <a:r>
              <a:rPr kumimoji="1" lang="en-US" altLang="ja-JP" sz="1400" dirty="0"/>
              <a:t>(47%)</a:t>
            </a:r>
            <a:endParaRPr kumimoji="1" lang="ja-JP" altLang="en-US" sz="1400" dirty="0"/>
          </a:p>
        </p:txBody>
      </p:sp>
      <p:graphicFrame>
        <p:nvGraphicFramePr>
          <p:cNvPr id="28" name="グラフ 27">
            <a:extLst>
              <a:ext uri="{FF2B5EF4-FFF2-40B4-BE49-F238E27FC236}">
                <a16:creationId xmlns:a16="http://schemas.microsoft.com/office/drawing/2014/main" id="{2607968E-B719-3595-F7CB-3A5DA7E92243}"/>
              </a:ext>
            </a:extLst>
          </p:cNvPr>
          <p:cNvGraphicFramePr/>
          <p:nvPr>
            <p:extLst>
              <p:ext uri="{D42A27DB-BD31-4B8C-83A1-F6EECF244321}">
                <p14:modId xmlns:p14="http://schemas.microsoft.com/office/powerpoint/2010/main" val="1348558817"/>
              </p:ext>
            </p:extLst>
          </p:nvPr>
        </p:nvGraphicFramePr>
        <p:xfrm>
          <a:off x="1070673" y="-3015155"/>
          <a:ext cx="9745978" cy="7595263"/>
        </p:xfrm>
        <a:graphic>
          <a:graphicData uri="http://schemas.openxmlformats.org/drawingml/2006/chart">
            <c:chart xmlns:c="http://schemas.openxmlformats.org/drawingml/2006/chart" xmlns:r="http://schemas.openxmlformats.org/officeDocument/2006/relationships" r:id="rId7"/>
          </a:graphicData>
        </a:graphic>
      </p:graphicFrame>
      <p:sp>
        <p:nvSpPr>
          <p:cNvPr id="2" name="テキスト ボックス 1">
            <a:extLst>
              <a:ext uri="{FF2B5EF4-FFF2-40B4-BE49-F238E27FC236}">
                <a16:creationId xmlns:a16="http://schemas.microsoft.com/office/drawing/2014/main" id="{803BDA23-B6E9-A1D7-2E63-42213AA3F779}"/>
              </a:ext>
            </a:extLst>
          </p:cNvPr>
          <p:cNvSpPr txBox="1"/>
          <p:nvPr/>
        </p:nvSpPr>
        <p:spPr>
          <a:xfrm>
            <a:off x="451144" y="176096"/>
            <a:ext cx="4786888" cy="369332"/>
          </a:xfrm>
          <a:prstGeom prst="rect">
            <a:avLst/>
          </a:prstGeom>
          <a:noFill/>
        </p:spPr>
        <p:txBody>
          <a:bodyPr wrap="none" rtlCol="0">
            <a:spAutoFit/>
          </a:bodyPr>
          <a:lstStyle/>
          <a:p>
            <a:r>
              <a:rPr kumimoji="1" lang="ja-JP" altLang="en-US" dirty="0"/>
              <a:t>（２）</a:t>
            </a:r>
            <a:r>
              <a:rPr kumimoji="1" lang="en-US" altLang="ja-JP" dirty="0"/>
              <a:t> </a:t>
            </a:r>
            <a:r>
              <a:rPr kumimoji="1" lang="ja-JP" altLang="en-US" dirty="0"/>
              <a:t>家計の金融資産構成（</a:t>
            </a:r>
            <a:r>
              <a:rPr kumimoji="1" lang="en-US" altLang="ja-JP" dirty="0"/>
              <a:t>2022</a:t>
            </a:r>
            <a:r>
              <a:rPr kumimoji="1" lang="ja-JP" altLang="en-US" dirty="0"/>
              <a:t>年</a:t>
            </a:r>
            <a:r>
              <a:rPr kumimoji="1" lang="en-US" altLang="ja-JP" dirty="0"/>
              <a:t>3</a:t>
            </a:r>
            <a:r>
              <a:rPr kumimoji="1" lang="ja-JP" altLang="en-US" dirty="0"/>
              <a:t>月末）</a:t>
            </a:r>
          </a:p>
        </p:txBody>
      </p:sp>
      <p:sp>
        <p:nvSpPr>
          <p:cNvPr id="3" name="テキスト ボックス 2">
            <a:extLst>
              <a:ext uri="{FF2B5EF4-FFF2-40B4-BE49-F238E27FC236}">
                <a16:creationId xmlns:a16="http://schemas.microsoft.com/office/drawing/2014/main" id="{08DCE21F-E5DD-1CC2-8EA7-770AF6E6B8AA}"/>
              </a:ext>
            </a:extLst>
          </p:cNvPr>
          <p:cNvSpPr txBox="1"/>
          <p:nvPr/>
        </p:nvSpPr>
        <p:spPr>
          <a:xfrm>
            <a:off x="452198" y="3029872"/>
            <a:ext cx="4948791" cy="369332"/>
          </a:xfrm>
          <a:prstGeom prst="rect">
            <a:avLst/>
          </a:prstGeom>
          <a:noFill/>
        </p:spPr>
        <p:txBody>
          <a:bodyPr wrap="none" rtlCol="0">
            <a:spAutoFit/>
          </a:bodyPr>
          <a:lstStyle/>
          <a:p>
            <a:r>
              <a:rPr kumimoji="1" lang="ja-JP" altLang="en-US" dirty="0"/>
              <a:t>（３）金融機関業態別シェア（</a:t>
            </a:r>
            <a:r>
              <a:rPr kumimoji="1" lang="en-US" altLang="ja-JP" dirty="0"/>
              <a:t>2022</a:t>
            </a:r>
            <a:r>
              <a:rPr kumimoji="1" lang="ja-JP" altLang="en-US" dirty="0"/>
              <a:t>年</a:t>
            </a:r>
            <a:r>
              <a:rPr kumimoji="1" lang="en-US" altLang="ja-JP" dirty="0"/>
              <a:t>3</a:t>
            </a:r>
            <a:r>
              <a:rPr kumimoji="1" lang="ja-JP" altLang="en-US" dirty="0"/>
              <a:t>月末）</a:t>
            </a:r>
          </a:p>
        </p:txBody>
      </p:sp>
      <p:sp>
        <p:nvSpPr>
          <p:cNvPr id="6" name="テキスト ボックス 5">
            <a:extLst>
              <a:ext uri="{FF2B5EF4-FFF2-40B4-BE49-F238E27FC236}">
                <a16:creationId xmlns:a16="http://schemas.microsoft.com/office/drawing/2014/main" id="{582F6E57-328D-1932-16AA-75325DC38ABC}"/>
              </a:ext>
            </a:extLst>
          </p:cNvPr>
          <p:cNvSpPr txBox="1"/>
          <p:nvPr/>
        </p:nvSpPr>
        <p:spPr>
          <a:xfrm>
            <a:off x="8530134" y="6545549"/>
            <a:ext cx="3595856" cy="307777"/>
          </a:xfrm>
          <a:prstGeom prst="rect">
            <a:avLst/>
          </a:prstGeom>
          <a:noFill/>
        </p:spPr>
        <p:txBody>
          <a:bodyPr wrap="none" rtlCol="0">
            <a:spAutoFit/>
          </a:bodyPr>
          <a:lstStyle/>
          <a:p>
            <a:r>
              <a:rPr kumimoji="1" lang="ja-JP" altLang="en-US" sz="1400" dirty="0"/>
              <a:t>出所：日本銀行「資金循環の日米欧比較」</a:t>
            </a:r>
          </a:p>
        </p:txBody>
      </p:sp>
      <p:sp>
        <p:nvSpPr>
          <p:cNvPr id="7" name="テキスト ボックス 6">
            <a:extLst>
              <a:ext uri="{FF2B5EF4-FFF2-40B4-BE49-F238E27FC236}">
                <a16:creationId xmlns:a16="http://schemas.microsoft.com/office/drawing/2014/main" id="{C5D0EA17-80A9-66CE-C559-ACB8835364BE}"/>
              </a:ext>
            </a:extLst>
          </p:cNvPr>
          <p:cNvSpPr txBox="1"/>
          <p:nvPr/>
        </p:nvSpPr>
        <p:spPr>
          <a:xfrm>
            <a:off x="2668336" y="799109"/>
            <a:ext cx="1074333" cy="307777"/>
          </a:xfrm>
          <a:prstGeom prst="rect">
            <a:avLst/>
          </a:prstGeom>
          <a:noFill/>
        </p:spPr>
        <p:txBody>
          <a:bodyPr wrap="none" rtlCol="0">
            <a:spAutoFit/>
          </a:bodyPr>
          <a:lstStyle/>
          <a:p>
            <a:r>
              <a:rPr kumimoji="1" lang="ja-JP" altLang="en-US" sz="1400" dirty="0"/>
              <a:t>現預金 </a:t>
            </a:r>
            <a:r>
              <a:rPr kumimoji="1" lang="en-US" altLang="ja-JP" sz="1400" dirty="0"/>
              <a:t>54%</a:t>
            </a:r>
            <a:endParaRPr kumimoji="1" lang="ja-JP" altLang="en-US" sz="1400" dirty="0"/>
          </a:p>
        </p:txBody>
      </p:sp>
      <p:sp>
        <p:nvSpPr>
          <p:cNvPr id="8" name="テキスト ボックス 7">
            <a:extLst>
              <a:ext uri="{FF2B5EF4-FFF2-40B4-BE49-F238E27FC236}">
                <a16:creationId xmlns:a16="http://schemas.microsoft.com/office/drawing/2014/main" id="{19901B9F-B637-2DD5-7E23-D82ABB16DB7E}"/>
              </a:ext>
            </a:extLst>
          </p:cNvPr>
          <p:cNvSpPr txBox="1"/>
          <p:nvPr/>
        </p:nvSpPr>
        <p:spPr>
          <a:xfrm>
            <a:off x="1848340" y="1999098"/>
            <a:ext cx="1074333" cy="307777"/>
          </a:xfrm>
          <a:prstGeom prst="rect">
            <a:avLst/>
          </a:prstGeom>
          <a:noFill/>
        </p:spPr>
        <p:txBody>
          <a:bodyPr wrap="none" rtlCol="0">
            <a:spAutoFit/>
          </a:bodyPr>
          <a:lstStyle/>
          <a:p>
            <a:r>
              <a:rPr kumimoji="1" lang="ja-JP" altLang="en-US" sz="1400" dirty="0"/>
              <a:t>現預金 </a:t>
            </a:r>
            <a:r>
              <a:rPr kumimoji="1" lang="en-US" altLang="ja-JP" sz="1400" dirty="0"/>
              <a:t>14%</a:t>
            </a:r>
            <a:endParaRPr kumimoji="1" lang="ja-JP" altLang="en-US" sz="1400" dirty="0"/>
          </a:p>
        </p:txBody>
      </p:sp>
      <p:sp>
        <p:nvSpPr>
          <p:cNvPr id="10" name="テキスト ボックス 9">
            <a:extLst>
              <a:ext uri="{FF2B5EF4-FFF2-40B4-BE49-F238E27FC236}">
                <a16:creationId xmlns:a16="http://schemas.microsoft.com/office/drawing/2014/main" id="{9918D90F-E77B-A009-1AE1-FC9AE592A46E}"/>
              </a:ext>
            </a:extLst>
          </p:cNvPr>
          <p:cNvSpPr txBox="1"/>
          <p:nvPr/>
        </p:nvSpPr>
        <p:spPr>
          <a:xfrm>
            <a:off x="5695890" y="237651"/>
            <a:ext cx="800219" cy="307777"/>
          </a:xfrm>
          <a:prstGeom prst="rect">
            <a:avLst/>
          </a:prstGeom>
          <a:noFill/>
        </p:spPr>
        <p:txBody>
          <a:bodyPr wrap="none" rtlCol="0">
            <a:spAutoFit/>
          </a:bodyPr>
          <a:lstStyle/>
          <a:p>
            <a:r>
              <a:rPr kumimoji="1" lang="ja-JP" altLang="en-US" sz="1400" dirty="0"/>
              <a:t>債券 </a:t>
            </a:r>
            <a:r>
              <a:rPr kumimoji="1" lang="en-US" altLang="ja-JP" sz="1400" dirty="0"/>
              <a:t>1%</a:t>
            </a:r>
            <a:endParaRPr kumimoji="1" lang="ja-JP" altLang="en-US" sz="1400" dirty="0"/>
          </a:p>
        </p:txBody>
      </p:sp>
      <p:cxnSp>
        <p:nvCxnSpPr>
          <p:cNvPr id="13" name="直線コネクタ 12">
            <a:extLst>
              <a:ext uri="{FF2B5EF4-FFF2-40B4-BE49-F238E27FC236}">
                <a16:creationId xmlns:a16="http://schemas.microsoft.com/office/drawing/2014/main" id="{933F0CE9-5E6D-AE3D-238B-99DD21459725}"/>
              </a:ext>
            </a:extLst>
          </p:cNvPr>
          <p:cNvCxnSpPr>
            <a:cxnSpLocks/>
          </p:cNvCxnSpPr>
          <p:nvPr/>
        </p:nvCxnSpPr>
        <p:spPr>
          <a:xfrm>
            <a:off x="6119614" y="542331"/>
            <a:ext cx="300386" cy="137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EF623A0-D8DF-9639-1ECC-2B104DE0540D}"/>
              </a:ext>
            </a:extLst>
          </p:cNvPr>
          <p:cNvSpPr txBox="1"/>
          <p:nvPr/>
        </p:nvSpPr>
        <p:spPr>
          <a:xfrm>
            <a:off x="2522563" y="1417118"/>
            <a:ext cx="800219" cy="307777"/>
          </a:xfrm>
          <a:prstGeom prst="rect">
            <a:avLst/>
          </a:prstGeom>
          <a:noFill/>
        </p:spPr>
        <p:txBody>
          <a:bodyPr wrap="none" rtlCol="0">
            <a:spAutoFit/>
          </a:bodyPr>
          <a:lstStyle/>
          <a:p>
            <a:r>
              <a:rPr kumimoji="1" lang="ja-JP" altLang="en-US" sz="1400" dirty="0"/>
              <a:t>債券 </a:t>
            </a:r>
            <a:r>
              <a:rPr kumimoji="1" lang="en-US" altLang="ja-JP" sz="1400" dirty="0"/>
              <a:t>3%</a:t>
            </a:r>
            <a:endParaRPr kumimoji="1" lang="ja-JP" altLang="en-US" sz="1400" dirty="0"/>
          </a:p>
        </p:txBody>
      </p:sp>
      <p:cxnSp>
        <p:nvCxnSpPr>
          <p:cNvPr id="17" name="直線コネクタ 16">
            <a:extLst>
              <a:ext uri="{FF2B5EF4-FFF2-40B4-BE49-F238E27FC236}">
                <a16:creationId xmlns:a16="http://schemas.microsoft.com/office/drawing/2014/main" id="{15AAD458-1A05-A928-754B-974891E90EAC}"/>
              </a:ext>
            </a:extLst>
          </p:cNvPr>
          <p:cNvCxnSpPr>
            <a:cxnSpLocks/>
            <a:stCxn id="14" idx="2"/>
          </p:cNvCxnSpPr>
          <p:nvPr/>
        </p:nvCxnSpPr>
        <p:spPr>
          <a:xfrm>
            <a:off x="2922673" y="1724895"/>
            <a:ext cx="151305" cy="170988"/>
          </a:xfrm>
          <a:prstGeom prst="line">
            <a:avLst/>
          </a:prstGeom>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9D5C1663-CE35-BF5C-3313-0E782F735BE5}"/>
              </a:ext>
            </a:extLst>
          </p:cNvPr>
          <p:cNvSpPr txBox="1"/>
          <p:nvPr/>
        </p:nvSpPr>
        <p:spPr>
          <a:xfrm>
            <a:off x="6683037" y="237651"/>
            <a:ext cx="1159292" cy="307777"/>
          </a:xfrm>
          <a:prstGeom prst="rect">
            <a:avLst/>
          </a:prstGeom>
          <a:noFill/>
        </p:spPr>
        <p:txBody>
          <a:bodyPr wrap="none" rtlCol="0">
            <a:spAutoFit/>
          </a:bodyPr>
          <a:lstStyle/>
          <a:p>
            <a:r>
              <a:rPr kumimoji="1" lang="ja-JP" altLang="en-US" sz="1400" dirty="0"/>
              <a:t>投資信託 </a:t>
            </a:r>
            <a:r>
              <a:rPr kumimoji="1" lang="en-US" altLang="ja-JP" sz="1400" dirty="0"/>
              <a:t>5%</a:t>
            </a:r>
            <a:endParaRPr kumimoji="1" lang="ja-JP" altLang="en-US" sz="1400" dirty="0"/>
          </a:p>
        </p:txBody>
      </p:sp>
      <p:sp>
        <p:nvSpPr>
          <p:cNvPr id="20" name="テキスト ボックス 19">
            <a:extLst>
              <a:ext uri="{FF2B5EF4-FFF2-40B4-BE49-F238E27FC236}">
                <a16:creationId xmlns:a16="http://schemas.microsoft.com/office/drawing/2014/main" id="{A50FC126-E88A-1B46-E2B8-54C45BB7043E}"/>
              </a:ext>
            </a:extLst>
          </p:cNvPr>
          <p:cNvSpPr txBox="1"/>
          <p:nvPr/>
        </p:nvSpPr>
        <p:spPr>
          <a:xfrm>
            <a:off x="3168074" y="1993192"/>
            <a:ext cx="1253869" cy="307777"/>
          </a:xfrm>
          <a:prstGeom prst="rect">
            <a:avLst/>
          </a:prstGeom>
          <a:noFill/>
        </p:spPr>
        <p:txBody>
          <a:bodyPr wrap="none" rtlCol="0">
            <a:spAutoFit/>
          </a:bodyPr>
          <a:lstStyle/>
          <a:p>
            <a:r>
              <a:rPr kumimoji="1" lang="ja-JP" altLang="en-US" sz="1400" dirty="0"/>
              <a:t>投資信託 </a:t>
            </a:r>
            <a:r>
              <a:rPr kumimoji="1" lang="en-US" altLang="ja-JP" sz="1400" dirty="0"/>
              <a:t>13%</a:t>
            </a:r>
            <a:endParaRPr kumimoji="1" lang="ja-JP" altLang="en-US" sz="1400" dirty="0"/>
          </a:p>
        </p:txBody>
      </p:sp>
      <p:cxnSp>
        <p:nvCxnSpPr>
          <p:cNvPr id="27" name="直線コネクタ 26">
            <a:extLst>
              <a:ext uri="{FF2B5EF4-FFF2-40B4-BE49-F238E27FC236}">
                <a16:creationId xmlns:a16="http://schemas.microsoft.com/office/drawing/2014/main" id="{5DE7FC90-01D6-CF5D-BFA9-987E4B7C137A}"/>
              </a:ext>
            </a:extLst>
          </p:cNvPr>
          <p:cNvCxnSpPr>
            <a:cxnSpLocks/>
          </p:cNvCxnSpPr>
          <p:nvPr/>
        </p:nvCxnSpPr>
        <p:spPr>
          <a:xfrm flipH="1">
            <a:off x="6822154" y="493216"/>
            <a:ext cx="194677" cy="162393"/>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98E9DF00-318F-D040-CD47-40F694E165A6}"/>
              </a:ext>
            </a:extLst>
          </p:cNvPr>
          <p:cNvSpPr txBox="1"/>
          <p:nvPr/>
        </p:nvSpPr>
        <p:spPr>
          <a:xfrm>
            <a:off x="6830735" y="801142"/>
            <a:ext cx="1074333" cy="307777"/>
          </a:xfrm>
          <a:prstGeom prst="rect">
            <a:avLst/>
          </a:prstGeom>
          <a:noFill/>
        </p:spPr>
        <p:txBody>
          <a:bodyPr wrap="none" rtlCol="0">
            <a:spAutoFit/>
          </a:bodyPr>
          <a:lstStyle/>
          <a:p>
            <a:r>
              <a:rPr kumimoji="1" lang="ja-JP" altLang="en-US" sz="1400" dirty="0"/>
              <a:t>株式等 </a:t>
            </a:r>
            <a:r>
              <a:rPr kumimoji="1" lang="en-US" altLang="ja-JP" sz="1400" dirty="0"/>
              <a:t>10%</a:t>
            </a:r>
          </a:p>
        </p:txBody>
      </p:sp>
      <p:sp>
        <p:nvSpPr>
          <p:cNvPr id="32" name="テキスト ボックス 31">
            <a:extLst>
              <a:ext uri="{FF2B5EF4-FFF2-40B4-BE49-F238E27FC236}">
                <a16:creationId xmlns:a16="http://schemas.microsoft.com/office/drawing/2014/main" id="{80FC13EB-22BA-B255-DD10-46107663FD84}"/>
              </a:ext>
            </a:extLst>
          </p:cNvPr>
          <p:cNvSpPr txBox="1"/>
          <p:nvPr/>
        </p:nvSpPr>
        <p:spPr>
          <a:xfrm>
            <a:off x="5191081" y="1993193"/>
            <a:ext cx="1074333" cy="307777"/>
          </a:xfrm>
          <a:prstGeom prst="rect">
            <a:avLst/>
          </a:prstGeom>
          <a:noFill/>
        </p:spPr>
        <p:txBody>
          <a:bodyPr wrap="none" rtlCol="0">
            <a:spAutoFit/>
          </a:bodyPr>
          <a:lstStyle/>
          <a:p>
            <a:r>
              <a:rPr kumimoji="1" lang="ja-JP" altLang="en-US" sz="1400" dirty="0"/>
              <a:t>株式等 </a:t>
            </a:r>
            <a:r>
              <a:rPr kumimoji="1" lang="en-US" altLang="ja-JP" sz="1400" dirty="0"/>
              <a:t>40%</a:t>
            </a:r>
          </a:p>
        </p:txBody>
      </p:sp>
      <p:sp>
        <p:nvSpPr>
          <p:cNvPr id="33" name="テキスト ボックス 32">
            <a:extLst>
              <a:ext uri="{FF2B5EF4-FFF2-40B4-BE49-F238E27FC236}">
                <a16:creationId xmlns:a16="http://schemas.microsoft.com/office/drawing/2014/main" id="{CDD3A336-3373-3F95-47AB-C3059D438574}"/>
              </a:ext>
            </a:extLst>
          </p:cNvPr>
          <p:cNvSpPr txBox="1"/>
          <p:nvPr/>
        </p:nvSpPr>
        <p:spPr>
          <a:xfrm>
            <a:off x="8062747" y="1997595"/>
            <a:ext cx="1612942" cy="307777"/>
          </a:xfrm>
          <a:prstGeom prst="rect">
            <a:avLst/>
          </a:prstGeom>
          <a:noFill/>
        </p:spPr>
        <p:txBody>
          <a:bodyPr wrap="none" rtlCol="0">
            <a:spAutoFit/>
          </a:bodyPr>
          <a:lstStyle/>
          <a:p>
            <a:r>
              <a:rPr kumimoji="1" lang="ja-JP" altLang="en-US" sz="1400" dirty="0"/>
              <a:t>保険・年金等 </a:t>
            </a:r>
            <a:r>
              <a:rPr kumimoji="1" lang="en-US" altLang="ja-JP" sz="1400" dirty="0"/>
              <a:t>29%</a:t>
            </a:r>
            <a:endParaRPr kumimoji="1" lang="ja-JP" altLang="en-US" sz="1400" dirty="0"/>
          </a:p>
        </p:txBody>
      </p:sp>
      <p:sp>
        <p:nvSpPr>
          <p:cNvPr id="34" name="テキスト ボックス 33">
            <a:extLst>
              <a:ext uri="{FF2B5EF4-FFF2-40B4-BE49-F238E27FC236}">
                <a16:creationId xmlns:a16="http://schemas.microsoft.com/office/drawing/2014/main" id="{92C84492-AFEC-6641-ECE6-3C9F5DC7EF13}"/>
              </a:ext>
            </a:extLst>
          </p:cNvPr>
          <p:cNvSpPr txBox="1"/>
          <p:nvPr/>
        </p:nvSpPr>
        <p:spPr>
          <a:xfrm>
            <a:off x="8171574" y="816855"/>
            <a:ext cx="1612942" cy="307777"/>
          </a:xfrm>
          <a:prstGeom prst="rect">
            <a:avLst/>
          </a:prstGeom>
          <a:noFill/>
        </p:spPr>
        <p:txBody>
          <a:bodyPr wrap="square" rtlCol="0">
            <a:spAutoFit/>
          </a:bodyPr>
          <a:lstStyle/>
          <a:p>
            <a:r>
              <a:rPr kumimoji="1" lang="ja-JP" altLang="en-US" sz="1400" dirty="0"/>
              <a:t>保険・年金等 </a:t>
            </a:r>
            <a:r>
              <a:rPr kumimoji="1" lang="en-US" altLang="ja-JP" sz="1400" dirty="0"/>
              <a:t>27%</a:t>
            </a:r>
            <a:endParaRPr kumimoji="1" lang="ja-JP" altLang="en-US" sz="1400" dirty="0"/>
          </a:p>
        </p:txBody>
      </p:sp>
      <p:sp>
        <p:nvSpPr>
          <p:cNvPr id="35" name="テキスト ボックス 34">
            <a:extLst>
              <a:ext uri="{FF2B5EF4-FFF2-40B4-BE49-F238E27FC236}">
                <a16:creationId xmlns:a16="http://schemas.microsoft.com/office/drawing/2014/main" id="{D2BCD21E-3AEC-59D2-279B-F28BA2BE307B}"/>
              </a:ext>
            </a:extLst>
          </p:cNvPr>
          <p:cNvSpPr txBox="1"/>
          <p:nvPr/>
        </p:nvSpPr>
        <p:spPr>
          <a:xfrm>
            <a:off x="9428414" y="234554"/>
            <a:ext cx="979755" cy="307777"/>
          </a:xfrm>
          <a:prstGeom prst="rect">
            <a:avLst/>
          </a:prstGeom>
          <a:noFill/>
        </p:spPr>
        <p:txBody>
          <a:bodyPr wrap="none" rtlCol="0">
            <a:spAutoFit/>
          </a:bodyPr>
          <a:lstStyle/>
          <a:p>
            <a:r>
              <a:rPr kumimoji="1" lang="ja-JP" altLang="en-US" sz="1400" dirty="0"/>
              <a:t>その他 </a:t>
            </a:r>
            <a:r>
              <a:rPr kumimoji="1" lang="en-US" altLang="ja-JP" sz="1400" dirty="0"/>
              <a:t>3%</a:t>
            </a:r>
            <a:endParaRPr kumimoji="1" lang="ja-JP" altLang="en-US" sz="1400" dirty="0"/>
          </a:p>
        </p:txBody>
      </p:sp>
      <p:sp>
        <p:nvSpPr>
          <p:cNvPr id="36" name="テキスト ボックス 35">
            <a:extLst>
              <a:ext uri="{FF2B5EF4-FFF2-40B4-BE49-F238E27FC236}">
                <a16:creationId xmlns:a16="http://schemas.microsoft.com/office/drawing/2014/main" id="{25CE6B85-75EF-46CE-2B33-20B074503940}"/>
              </a:ext>
            </a:extLst>
          </p:cNvPr>
          <p:cNvSpPr txBox="1"/>
          <p:nvPr/>
        </p:nvSpPr>
        <p:spPr>
          <a:xfrm>
            <a:off x="9461315" y="1457595"/>
            <a:ext cx="979755" cy="307777"/>
          </a:xfrm>
          <a:prstGeom prst="rect">
            <a:avLst/>
          </a:prstGeom>
          <a:noFill/>
        </p:spPr>
        <p:txBody>
          <a:bodyPr wrap="none" rtlCol="0">
            <a:spAutoFit/>
          </a:bodyPr>
          <a:lstStyle/>
          <a:p>
            <a:r>
              <a:rPr kumimoji="1" lang="ja-JP" altLang="en-US" sz="1400" dirty="0"/>
              <a:t>その他 </a:t>
            </a:r>
            <a:r>
              <a:rPr kumimoji="1" lang="en-US" altLang="ja-JP" sz="1400" dirty="0"/>
              <a:t>2%</a:t>
            </a:r>
            <a:endParaRPr kumimoji="1" lang="ja-JP" altLang="en-US" sz="1400" dirty="0"/>
          </a:p>
        </p:txBody>
      </p:sp>
      <p:cxnSp>
        <p:nvCxnSpPr>
          <p:cNvPr id="38" name="直線コネクタ 37">
            <a:extLst>
              <a:ext uri="{FF2B5EF4-FFF2-40B4-BE49-F238E27FC236}">
                <a16:creationId xmlns:a16="http://schemas.microsoft.com/office/drawing/2014/main" id="{86F200F1-7026-70CB-F73F-C94056AB9D9B}"/>
              </a:ext>
            </a:extLst>
          </p:cNvPr>
          <p:cNvCxnSpPr>
            <a:cxnSpLocks/>
          </p:cNvCxnSpPr>
          <p:nvPr/>
        </p:nvCxnSpPr>
        <p:spPr>
          <a:xfrm>
            <a:off x="10183528" y="493216"/>
            <a:ext cx="0" cy="18695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A859C741-509B-D307-FBBE-C7742FC118B0}"/>
              </a:ext>
            </a:extLst>
          </p:cNvPr>
          <p:cNvCxnSpPr>
            <a:cxnSpLocks/>
          </p:cNvCxnSpPr>
          <p:nvPr/>
        </p:nvCxnSpPr>
        <p:spPr>
          <a:xfrm>
            <a:off x="10183528" y="1724895"/>
            <a:ext cx="0" cy="268297"/>
          </a:xfrm>
          <a:prstGeom prst="line">
            <a:avLst/>
          </a:prstGeom>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E410D824-5A14-C315-E3DF-00D53591FA55}"/>
              </a:ext>
            </a:extLst>
          </p:cNvPr>
          <p:cNvSpPr txBox="1"/>
          <p:nvPr/>
        </p:nvSpPr>
        <p:spPr>
          <a:xfrm>
            <a:off x="9730992" y="4336062"/>
            <a:ext cx="2262158" cy="369332"/>
          </a:xfrm>
          <a:prstGeom prst="rect">
            <a:avLst/>
          </a:prstGeom>
          <a:noFill/>
        </p:spPr>
        <p:txBody>
          <a:bodyPr wrap="none" rtlCol="0">
            <a:spAutoFit/>
          </a:bodyPr>
          <a:lstStyle/>
          <a:p>
            <a:r>
              <a:rPr kumimoji="1" lang="ja-JP" altLang="en-US" dirty="0"/>
              <a:t>日本：間接金融中心</a:t>
            </a:r>
          </a:p>
        </p:txBody>
      </p:sp>
      <p:sp>
        <p:nvSpPr>
          <p:cNvPr id="42" name="テキスト ボックス 41">
            <a:extLst>
              <a:ext uri="{FF2B5EF4-FFF2-40B4-BE49-F238E27FC236}">
                <a16:creationId xmlns:a16="http://schemas.microsoft.com/office/drawing/2014/main" id="{A89AA72C-6ED3-E1A3-EA93-EA7A811C12BC}"/>
              </a:ext>
            </a:extLst>
          </p:cNvPr>
          <p:cNvSpPr txBox="1"/>
          <p:nvPr/>
        </p:nvSpPr>
        <p:spPr>
          <a:xfrm>
            <a:off x="9269327" y="5045240"/>
            <a:ext cx="2723823" cy="369332"/>
          </a:xfrm>
          <a:prstGeom prst="rect">
            <a:avLst/>
          </a:prstGeom>
          <a:noFill/>
        </p:spPr>
        <p:txBody>
          <a:bodyPr wrap="none" rtlCol="0">
            <a:spAutoFit/>
          </a:bodyPr>
          <a:lstStyle/>
          <a:p>
            <a:r>
              <a:rPr kumimoji="1" lang="ja-JP" altLang="en-US" dirty="0"/>
              <a:t>アメリカ：直接金融中心</a:t>
            </a:r>
          </a:p>
        </p:txBody>
      </p:sp>
      <p:sp>
        <p:nvSpPr>
          <p:cNvPr id="43" name="四角形: 角を丸くする 42">
            <a:extLst>
              <a:ext uri="{FF2B5EF4-FFF2-40B4-BE49-F238E27FC236}">
                <a16:creationId xmlns:a16="http://schemas.microsoft.com/office/drawing/2014/main" id="{0CF4BBE2-B19D-93A8-99D4-0BA0ECE6B6BA}"/>
              </a:ext>
            </a:extLst>
          </p:cNvPr>
          <p:cNvSpPr/>
          <p:nvPr/>
        </p:nvSpPr>
        <p:spPr>
          <a:xfrm>
            <a:off x="9269327" y="4216401"/>
            <a:ext cx="2856658" cy="14946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C5E4FAD3-F349-AAAB-803A-4C0C0344E13C}"/>
              </a:ext>
            </a:extLst>
          </p:cNvPr>
          <p:cNvSpPr/>
          <p:nvPr/>
        </p:nvSpPr>
        <p:spPr>
          <a:xfrm flipH="1">
            <a:off x="8530134" y="4876624"/>
            <a:ext cx="587888" cy="307777"/>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1DA72E09-52C8-5C4F-81E3-6EDE59B4E7F3}"/>
              </a:ext>
            </a:extLst>
          </p:cNvPr>
          <p:cNvSpPr/>
          <p:nvPr/>
        </p:nvSpPr>
        <p:spPr>
          <a:xfrm flipV="1">
            <a:off x="10201561" y="3295136"/>
            <a:ext cx="314374" cy="742836"/>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93609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3110</TotalTime>
  <Words>3295</Words>
  <Application>Microsoft Office PowerPoint</Application>
  <PresentationFormat>ワイド画面</PresentationFormat>
  <Paragraphs>557</Paragraphs>
  <Slides>17</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4" baseType="lpstr">
      <vt:lpstr>游ゴシック</vt:lpstr>
      <vt:lpstr>Arial</vt:lpstr>
      <vt:lpstr>Trebuchet MS</vt:lpstr>
      <vt:lpstr>Wingdings</vt:lpstr>
      <vt:lpstr>Wingdings 3</vt:lpstr>
      <vt:lpstr>ファセット</vt:lpstr>
      <vt:lpstr>Worksheet</vt:lpstr>
      <vt:lpstr>ファイナンス入門　第２回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ファイナンス講義　第２回</dc:title>
  <dc:creator>川下 晴久</dc:creator>
  <cp:lastModifiedBy>晴久 川下</cp:lastModifiedBy>
  <cp:revision>133</cp:revision>
  <cp:lastPrinted>2023-06-22T01:17:48Z</cp:lastPrinted>
  <dcterms:created xsi:type="dcterms:W3CDTF">2021-03-05T01:50:45Z</dcterms:created>
  <dcterms:modified xsi:type="dcterms:W3CDTF">2023-09-28T03:03:21Z</dcterms:modified>
</cp:coreProperties>
</file>