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60" r:id="rId4"/>
    <p:sldId id="257" r:id="rId5"/>
    <p:sldId id="263" r:id="rId6"/>
    <p:sldId id="264" r:id="rId7"/>
    <p:sldId id="265" r:id="rId8"/>
    <p:sldId id="278" r:id="rId9"/>
    <p:sldId id="266" r:id="rId10"/>
    <p:sldId id="267" r:id="rId11"/>
    <p:sldId id="268" r:id="rId12"/>
    <p:sldId id="269" r:id="rId13"/>
    <p:sldId id="270" r:id="rId14"/>
    <p:sldId id="271" r:id="rId15"/>
    <p:sldId id="272" r:id="rId16"/>
    <p:sldId id="273" r:id="rId17"/>
    <p:sldId id="258" r:id="rId18"/>
    <p:sldId id="274" r:id="rId19"/>
    <p:sldId id="259" r:id="rId20"/>
    <p:sldId id="277" r:id="rId21"/>
    <p:sldId id="275" r:id="rId22"/>
    <p:sldId id="276" r:id="rId23"/>
  </p:sldIdLst>
  <p:sldSz cx="12192000" cy="6858000"/>
  <p:notesSz cx="6858000"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川下 晴久" userId="a9ceefe8e9b56a0c" providerId="LiveId" clId="{8431306C-6313-42BF-9C9D-FD7E1BE97F73}"/>
    <pc:docChg chg="modSld">
      <pc:chgData name="川下 晴久" userId="a9ceefe8e9b56a0c" providerId="LiveId" clId="{8431306C-6313-42BF-9C9D-FD7E1BE97F73}" dt="2021-04-04T04:15:14.161" v="73"/>
      <pc:docMkLst>
        <pc:docMk/>
      </pc:docMkLst>
      <pc:sldChg chg="modSp mod">
        <pc:chgData name="川下 晴久" userId="a9ceefe8e9b56a0c" providerId="LiveId" clId="{8431306C-6313-42BF-9C9D-FD7E1BE97F73}" dt="2021-04-04T04:15:14.161" v="73"/>
        <pc:sldMkLst>
          <pc:docMk/>
          <pc:sldMk cId="178591922" sldId="269"/>
        </pc:sldMkLst>
        <pc:spChg chg="mod">
          <ac:chgData name="川下 晴久" userId="a9ceefe8e9b56a0c" providerId="LiveId" clId="{8431306C-6313-42BF-9C9D-FD7E1BE97F73}" dt="2021-04-04T04:15:14.161" v="73"/>
          <ac:spMkLst>
            <pc:docMk/>
            <pc:sldMk cId="178591922" sldId="269"/>
            <ac:spMk id="8" creationId="{F13000F5-44CD-488F-8002-76D8CA2526C0}"/>
          </ac:spMkLst>
        </pc:spChg>
      </pc:sldChg>
    </pc:docChg>
  </pc:docChgLst>
  <pc:docChgLst>
    <pc:chgData name="川下 晴久" userId="a9ceefe8e9b56a0c" providerId="LiveId" clId="{13BBF247-C37F-4195-BF88-8FF22CF17255}"/>
    <pc:docChg chg="modSld">
      <pc:chgData name="川下 晴久" userId="a9ceefe8e9b56a0c" providerId="LiveId" clId="{13BBF247-C37F-4195-BF88-8FF22CF17255}" dt="2021-07-15T07:44:52.497" v="162"/>
      <pc:docMkLst>
        <pc:docMk/>
      </pc:docMkLst>
      <pc:sldChg chg="modSp mod">
        <pc:chgData name="川下 晴久" userId="a9ceefe8e9b56a0c" providerId="LiveId" clId="{13BBF247-C37F-4195-BF88-8FF22CF17255}" dt="2021-07-15T07:44:52.497" v="162"/>
        <pc:sldMkLst>
          <pc:docMk/>
          <pc:sldMk cId="362000242" sldId="256"/>
        </pc:sldMkLst>
        <pc:spChg chg="mod">
          <ac:chgData name="川下 晴久" userId="a9ceefe8e9b56a0c" providerId="LiveId" clId="{13BBF247-C37F-4195-BF88-8FF22CF17255}" dt="2021-07-15T07:44:52.497" v="162"/>
          <ac:spMkLst>
            <pc:docMk/>
            <pc:sldMk cId="362000242" sldId="256"/>
            <ac:spMk id="4" creationId="{F2918512-118A-45D4-999F-4434CD9D178A}"/>
          </ac:spMkLst>
        </pc:spChg>
      </pc:sldChg>
      <pc:sldChg chg="modSp mod">
        <pc:chgData name="川下 晴久" userId="a9ceefe8e9b56a0c" providerId="LiveId" clId="{13BBF247-C37F-4195-BF88-8FF22CF17255}" dt="2021-07-13T06:53:00.025" v="149"/>
        <pc:sldMkLst>
          <pc:docMk/>
          <pc:sldMk cId="178591922" sldId="269"/>
        </pc:sldMkLst>
        <pc:spChg chg="mod">
          <ac:chgData name="川下 晴久" userId="a9ceefe8e9b56a0c" providerId="LiveId" clId="{13BBF247-C37F-4195-BF88-8FF22CF17255}" dt="2021-07-13T06:53:00.025" v="149"/>
          <ac:spMkLst>
            <pc:docMk/>
            <pc:sldMk cId="178591922" sldId="269"/>
            <ac:spMk id="8" creationId="{F13000F5-44CD-488F-8002-76D8CA2526C0}"/>
          </ac:spMkLst>
        </pc:spChg>
        <pc:graphicFrameChg chg="mod modGraphic">
          <ac:chgData name="川下 晴久" userId="a9ceefe8e9b56a0c" providerId="LiveId" clId="{13BBF247-C37F-4195-BF88-8FF22CF17255}" dt="2021-07-13T06:50:08.418" v="43"/>
          <ac:graphicFrameMkLst>
            <pc:docMk/>
            <pc:sldMk cId="178591922" sldId="269"/>
            <ac:graphicFrameMk id="5" creationId="{912A5F18-68DE-4C1E-AB05-542F08653836}"/>
          </ac:graphicFrameMkLst>
        </pc:graphicFrameChg>
      </pc:sldChg>
    </pc:docChg>
  </pc:docChgLst>
  <pc:docChgLst>
    <pc:chgData name="川下 晴久" userId="a9ceefe8e9b56a0c" providerId="LiveId" clId="{D5746D6E-FA47-467A-A704-DF5AD241BEC4}"/>
    <pc:docChg chg="custSel addSld modSld">
      <pc:chgData name="川下 晴久" userId="a9ceefe8e9b56a0c" providerId="LiveId" clId="{D5746D6E-FA47-467A-A704-DF5AD241BEC4}" dt="2023-06-28T02:33:37.057" v="870" actId="1076"/>
      <pc:docMkLst>
        <pc:docMk/>
      </pc:docMkLst>
      <pc:sldChg chg="modSp mod">
        <pc:chgData name="川下 晴久" userId="a9ceefe8e9b56a0c" providerId="LiveId" clId="{D5746D6E-FA47-467A-A704-DF5AD241BEC4}" dt="2023-06-28T01:34:41.401" v="6"/>
        <pc:sldMkLst>
          <pc:docMk/>
          <pc:sldMk cId="842195869" sldId="275"/>
        </pc:sldMkLst>
        <pc:spChg chg="mod">
          <ac:chgData name="川下 晴久" userId="a9ceefe8e9b56a0c" providerId="LiveId" clId="{D5746D6E-FA47-467A-A704-DF5AD241BEC4}" dt="2023-06-28T01:34:41.401" v="6"/>
          <ac:spMkLst>
            <pc:docMk/>
            <pc:sldMk cId="842195869" sldId="275"/>
            <ac:spMk id="2" creationId="{F890608B-716A-451C-A0C3-CFC1272DB0C1}"/>
          </ac:spMkLst>
        </pc:spChg>
      </pc:sldChg>
      <pc:sldChg chg="addSp delSp modSp new mod">
        <pc:chgData name="川下 晴久" userId="a9ceefe8e9b56a0c" providerId="LiveId" clId="{D5746D6E-FA47-467A-A704-DF5AD241BEC4}" dt="2023-06-28T02:33:37.057" v="870" actId="1076"/>
        <pc:sldMkLst>
          <pc:docMk/>
          <pc:sldMk cId="3610731107" sldId="277"/>
        </pc:sldMkLst>
        <pc:spChg chg="add mod">
          <ac:chgData name="川下 晴久" userId="a9ceefe8e9b56a0c" providerId="LiveId" clId="{D5746D6E-FA47-467A-A704-DF5AD241BEC4}" dt="2023-06-28T01:54:38.406" v="515" actId="1076"/>
          <ac:spMkLst>
            <pc:docMk/>
            <pc:sldMk cId="3610731107" sldId="277"/>
            <ac:spMk id="2" creationId="{CAE7D7C6-A643-DBFB-DB99-0585306289DE}"/>
          </ac:spMkLst>
        </pc:spChg>
        <pc:spChg chg="add mod">
          <ac:chgData name="川下 晴久" userId="a9ceefe8e9b56a0c" providerId="LiveId" clId="{D5746D6E-FA47-467A-A704-DF5AD241BEC4}" dt="2023-06-28T01:53:55.644" v="512" actId="1076"/>
          <ac:spMkLst>
            <pc:docMk/>
            <pc:sldMk cId="3610731107" sldId="277"/>
            <ac:spMk id="3" creationId="{0FCA9090-CC89-02CA-3188-1FC45DFB900D}"/>
          </ac:spMkLst>
        </pc:spChg>
        <pc:spChg chg="add del mod">
          <ac:chgData name="川下 晴久" userId="a9ceefe8e9b56a0c" providerId="LiveId" clId="{D5746D6E-FA47-467A-A704-DF5AD241BEC4}" dt="2023-06-28T01:48:16.477" v="492" actId="478"/>
          <ac:spMkLst>
            <pc:docMk/>
            <pc:sldMk cId="3610731107" sldId="277"/>
            <ac:spMk id="4" creationId="{1325A453-4BD2-29A8-E571-49EEE4F5674A}"/>
          </ac:spMkLst>
        </pc:spChg>
        <pc:spChg chg="add mod">
          <ac:chgData name="川下 晴久" userId="a9ceefe8e9b56a0c" providerId="LiveId" clId="{D5746D6E-FA47-467A-A704-DF5AD241BEC4}" dt="2023-06-28T01:54:01.135" v="513" actId="1076"/>
          <ac:spMkLst>
            <pc:docMk/>
            <pc:sldMk cId="3610731107" sldId="277"/>
            <ac:spMk id="5" creationId="{FE4238F5-A7C8-6145-7684-A7957D533CE9}"/>
          </ac:spMkLst>
        </pc:spChg>
        <pc:spChg chg="add mod">
          <ac:chgData name="川下 晴久" userId="a9ceefe8e9b56a0c" providerId="LiveId" clId="{D5746D6E-FA47-467A-A704-DF5AD241BEC4}" dt="2023-06-28T01:56:23.575" v="516" actId="1076"/>
          <ac:spMkLst>
            <pc:docMk/>
            <pc:sldMk cId="3610731107" sldId="277"/>
            <ac:spMk id="6" creationId="{9CE48BE1-C08B-63FE-BE3B-50412207E8A4}"/>
          </ac:spMkLst>
        </pc:spChg>
        <pc:spChg chg="add mod">
          <ac:chgData name="川下 晴久" userId="a9ceefe8e9b56a0c" providerId="LiveId" clId="{D5746D6E-FA47-467A-A704-DF5AD241BEC4}" dt="2023-06-28T01:57:32.130" v="520" actId="207"/>
          <ac:spMkLst>
            <pc:docMk/>
            <pc:sldMk cId="3610731107" sldId="277"/>
            <ac:spMk id="7" creationId="{A86C6DA0-9719-BD34-03EF-7813A4FFA538}"/>
          </ac:spMkLst>
        </pc:spChg>
        <pc:spChg chg="add mod">
          <ac:chgData name="川下 晴久" userId="a9ceefe8e9b56a0c" providerId="LiveId" clId="{D5746D6E-FA47-467A-A704-DF5AD241BEC4}" dt="2023-06-28T01:58:56.793" v="523" actId="14100"/>
          <ac:spMkLst>
            <pc:docMk/>
            <pc:sldMk cId="3610731107" sldId="277"/>
            <ac:spMk id="8" creationId="{FFDD2151-5C7B-FA29-D4CF-656DE2C2AFD6}"/>
          </ac:spMkLst>
        </pc:spChg>
        <pc:spChg chg="add mod">
          <ac:chgData name="川下 晴久" userId="a9ceefe8e9b56a0c" providerId="LiveId" clId="{D5746D6E-FA47-467A-A704-DF5AD241BEC4}" dt="2023-06-28T02:32:36.989" v="869" actId="14100"/>
          <ac:spMkLst>
            <pc:docMk/>
            <pc:sldMk cId="3610731107" sldId="277"/>
            <ac:spMk id="9" creationId="{64E50646-D495-EB35-75C1-4A24DC4AF455}"/>
          </ac:spMkLst>
        </pc:spChg>
        <pc:spChg chg="add mod">
          <ac:chgData name="川下 晴久" userId="a9ceefe8e9b56a0c" providerId="LiveId" clId="{D5746D6E-FA47-467A-A704-DF5AD241BEC4}" dt="2023-06-28T02:27:00.198" v="785" actId="14100"/>
          <ac:spMkLst>
            <pc:docMk/>
            <pc:sldMk cId="3610731107" sldId="277"/>
            <ac:spMk id="10" creationId="{1501FAE6-76D0-0237-6B62-742B31B68351}"/>
          </ac:spMkLst>
        </pc:spChg>
        <pc:spChg chg="add mod">
          <ac:chgData name="川下 晴久" userId="a9ceefe8e9b56a0c" providerId="LiveId" clId="{D5746D6E-FA47-467A-A704-DF5AD241BEC4}" dt="2023-06-28T02:27:05.477" v="786" actId="14100"/>
          <ac:spMkLst>
            <pc:docMk/>
            <pc:sldMk cId="3610731107" sldId="277"/>
            <ac:spMk id="11" creationId="{A07D7CE9-7C36-85C2-C22E-5394CDD5F7D1}"/>
          </ac:spMkLst>
        </pc:spChg>
        <pc:spChg chg="add mod">
          <ac:chgData name="川下 晴久" userId="a9ceefe8e9b56a0c" providerId="LiveId" clId="{D5746D6E-FA47-467A-A704-DF5AD241BEC4}" dt="2023-06-28T02:27:14.569" v="788" actId="1076"/>
          <ac:spMkLst>
            <pc:docMk/>
            <pc:sldMk cId="3610731107" sldId="277"/>
            <ac:spMk id="12" creationId="{B2DF52A0-9770-6F14-9ADC-5470E2877B69}"/>
          </ac:spMkLst>
        </pc:spChg>
        <pc:spChg chg="add mod">
          <ac:chgData name="川下 晴久" userId="a9ceefe8e9b56a0c" providerId="LiveId" clId="{D5746D6E-FA47-467A-A704-DF5AD241BEC4}" dt="2023-06-28T02:27:50.085" v="792" actId="14100"/>
          <ac:spMkLst>
            <pc:docMk/>
            <pc:sldMk cId="3610731107" sldId="277"/>
            <ac:spMk id="13" creationId="{9420C29B-309D-85E6-4443-18BF32268F06}"/>
          </ac:spMkLst>
        </pc:spChg>
        <pc:spChg chg="add mod">
          <ac:chgData name="川下 晴久" userId="a9ceefe8e9b56a0c" providerId="LiveId" clId="{D5746D6E-FA47-467A-A704-DF5AD241BEC4}" dt="2023-06-28T02:09:54.591" v="606" actId="1076"/>
          <ac:spMkLst>
            <pc:docMk/>
            <pc:sldMk cId="3610731107" sldId="277"/>
            <ac:spMk id="14" creationId="{34D69D07-6DF7-C186-C3D9-2C697B2191B1}"/>
          </ac:spMkLst>
        </pc:spChg>
        <pc:spChg chg="add mod">
          <ac:chgData name="川下 晴久" userId="a9ceefe8e9b56a0c" providerId="LiveId" clId="{D5746D6E-FA47-467A-A704-DF5AD241BEC4}" dt="2023-06-28T02:11:26.694" v="651" actId="1076"/>
          <ac:spMkLst>
            <pc:docMk/>
            <pc:sldMk cId="3610731107" sldId="277"/>
            <ac:spMk id="15" creationId="{BE9795D9-24BC-3A38-1006-5AE044BF46CB}"/>
          </ac:spMkLst>
        </pc:spChg>
        <pc:spChg chg="add del mod">
          <ac:chgData name="川下 晴久" userId="a9ceefe8e9b56a0c" providerId="LiveId" clId="{D5746D6E-FA47-467A-A704-DF5AD241BEC4}" dt="2023-06-28T02:14:18.772" v="655" actId="478"/>
          <ac:spMkLst>
            <pc:docMk/>
            <pc:sldMk cId="3610731107" sldId="277"/>
            <ac:spMk id="17" creationId="{DBDB47B1-676A-B4E1-5ACD-2F817D61B38A}"/>
          </ac:spMkLst>
        </pc:spChg>
        <pc:spChg chg="add mod">
          <ac:chgData name="川下 晴久" userId="a9ceefe8e9b56a0c" providerId="LiveId" clId="{D5746D6E-FA47-467A-A704-DF5AD241BEC4}" dt="2023-06-28T02:14:25.817" v="656" actId="571"/>
          <ac:spMkLst>
            <pc:docMk/>
            <pc:sldMk cId="3610731107" sldId="277"/>
            <ac:spMk id="18" creationId="{3BBAD8BF-DFE4-BDDA-58D7-6544CF3B26F1}"/>
          </ac:spMkLst>
        </pc:spChg>
        <pc:spChg chg="add del mod">
          <ac:chgData name="川下 晴久" userId="a9ceefe8e9b56a0c" providerId="LiveId" clId="{D5746D6E-FA47-467A-A704-DF5AD241BEC4}" dt="2023-06-28T02:14:48.199" v="658" actId="21"/>
          <ac:spMkLst>
            <pc:docMk/>
            <pc:sldMk cId="3610731107" sldId="277"/>
            <ac:spMk id="19" creationId="{2012977A-B929-4B26-5EFB-DF2934446532}"/>
          </ac:spMkLst>
        </pc:spChg>
        <pc:spChg chg="add mod">
          <ac:chgData name="川下 晴久" userId="a9ceefe8e9b56a0c" providerId="LiveId" clId="{D5746D6E-FA47-467A-A704-DF5AD241BEC4}" dt="2023-06-28T02:15:30.645" v="681"/>
          <ac:spMkLst>
            <pc:docMk/>
            <pc:sldMk cId="3610731107" sldId="277"/>
            <ac:spMk id="20" creationId="{FC97F031-A854-61EC-E73A-447121AC7BB2}"/>
          </ac:spMkLst>
        </pc:spChg>
        <pc:spChg chg="add mod">
          <ac:chgData name="川下 晴久" userId="a9ceefe8e9b56a0c" providerId="LiveId" clId="{D5746D6E-FA47-467A-A704-DF5AD241BEC4}" dt="2023-06-28T02:18:01.167" v="710" actId="6549"/>
          <ac:spMkLst>
            <pc:docMk/>
            <pc:sldMk cId="3610731107" sldId="277"/>
            <ac:spMk id="21" creationId="{70A1029A-26C7-5FCC-CE85-49ADA110ED68}"/>
          </ac:spMkLst>
        </pc:spChg>
        <pc:spChg chg="add mod">
          <ac:chgData name="川下 晴久" userId="a9ceefe8e9b56a0c" providerId="LiveId" clId="{D5746D6E-FA47-467A-A704-DF5AD241BEC4}" dt="2023-06-28T02:18:50.931" v="728" actId="20577"/>
          <ac:spMkLst>
            <pc:docMk/>
            <pc:sldMk cId="3610731107" sldId="277"/>
            <ac:spMk id="22" creationId="{F0A52957-F249-A9D7-3343-D0E419981026}"/>
          </ac:spMkLst>
        </pc:spChg>
        <pc:spChg chg="add mod">
          <ac:chgData name="川下 晴久" userId="a9ceefe8e9b56a0c" providerId="LiveId" clId="{D5746D6E-FA47-467A-A704-DF5AD241BEC4}" dt="2023-06-28T02:27:34.718" v="790" actId="1076"/>
          <ac:spMkLst>
            <pc:docMk/>
            <pc:sldMk cId="3610731107" sldId="277"/>
            <ac:spMk id="23" creationId="{8716DC35-2FC7-B5AC-3370-9F22DACDB264}"/>
          </ac:spMkLst>
        </pc:spChg>
        <pc:spChg chg="add mod">
          <ac:chgData name="川下 晴久" userId="a9ceefe8e9b56a0c" providerId="LiveId" clId="{D5746D6E-FA47-467A-A704-DF5AD241BEC4}" dt="2023-06-28T02:33:37.057" v="870" actId="1076"/>
          <ac:spMkLst>
            <pc:docMk/>
            <pc:sldMk cId="3610731107" sldId="277"/>
            <ac:spMk id="24" creationId="{CC550A30-AE46-91AB-0F40-00077BC5495B}"/>
          </ac:spMkLst>
        </pc:spChg>
        <pc:spChg chg="add mod">
          <ac:chgData name="川下 晴久" userId="a9ceefe8e9b56a0c" providerId="LiveId" clId="{D5746D6E-FA47-467A-A704-DF5AD241BEC4}" dt="2023-06-28T02:28:05.465" v="794" actId="1076"/>
          <ac:spMkLst>
            <pc:docMk/>
            <pc:sldMk cId="3610731107" sldId="277"/>
            <ac:spMk id="25" creationId="{6A0DCD4B-65F4-0BC6-7005-19EE28991444}"/>
          </ac:spMkLst>
        </pc:spChg>
        <pc:spChg chg="add mod">
          <ac:chgData name="川下 晴久" userId="a9ceefe8e9b56a0c" providerId="LiveId" clId="{D5746D6E-FA47-467A-A704-DF5AD241BEC4}" dt="2023-06-28T02:28:13.778" v="795" actId="1076"/>
          <ac:spMkLst>
            <pc:docMk/>
            <pc:sldMk cId="3610731107" sldId="277"/>
            <ac:spMk id="26" creationId="{CDF6F4E0-088F-60BA-E2C7-E827692F6819}"/>
          </ac:spMkLst>
        </pc:spChg>
        <pc:spChg chg="add mod">
          <ac:chgData name="川下 晴久" userId="a9ceefe8e9b56a0c" providerId="LiveId" clId="{D5746D6E-FA47-467A-A704-DF5AD241BEC4}" dt="2023-06-28T02:29:20.410" v="811" actId="20577"/>
          <ac:spMkLst>
            <pc:docMk/>
            <pc:sldMk cId="3610731107" sldId="277"/>
            <ac:spMk id="27" creationId="{3A1550A2-1F11-D4B2-2D3C-0EB0204B10BC}"/>
          </ac:spMkLst>
        </pc:spChg>
        <pc:spChg chg="add mod">
          <ac:chgData name="川下 晴久" userId="a9ceefe8e9b56a0c" providerId="LiveId" clId="{D5746D6E-FA47-467A-A704-DF5AD241BEC4}" dt="2023-06-28T02:31:16.608" v="827" actId="1076"/>
          <ac:spMkLst>
            <pc:docMk/>
            <pc:sldMk cId="3610731107" sldId="277"/>
            <ac:spMk id="28" creationId="{A5D92D42-B575-094E-9FD8-3AD0080C5E44}"/>
          </ac:spMkLst>
        </pc:spChg>
        <pc:spChg chg="add mod">
          <ac:chgData name="川下 晴久" userId="a9ceefe8e9b56a0c" providerId="LiveId" clId="{D5746D6E-FA47-467A-A704-DF5AD241BEC4}" dt="2023-06-28T02:31:58.691" v="866" actId="255"/>
          <ac:spMkLst>
            <pc:docMk/>
            <pc:sldMk cId="3610731107" sldId="277"/>
            <ac:spMk id="29" creationId="{20FB1039-9CFB-5CF8-DFF0-9DDEAD33CCB6}"/>
          </ac:spMkLst>
        </pc:spChg>
        <pc:grpChg chg="add mod">
          <ac:chgData name="川下 晴久" userId="a9ceefe8e9b56a0c" providerId="LiveId" clId="{D5746D6E-FA47-467A-A704-DF5AD241BEC4}" dt="2023-06-28T02:26:04.083" v="781" actId="1076"/>
          <ac:grpSpMkLst>
            <pc:docMk/>
            <pc:sldMk cId="3610731107" sldId="277"/>
            <ac:grpSpMk id="16" creationId="{74FDC9A0-CF13-88C7-DACC-FF81AB27C653}"/>
          </ac:grpSpMkLst>
        </pc:grpChg>
      </pc:sldChg>
    </pc:docChg>
  </pc:docChgLst>
  <pc:docChgLst>
    <pc:chgData name="川下 晴久" userId="a9ceefe8e9b56a0c" providerId="LiveId" clId="{C1BFE449-0B86-48A0-AC62-D2FC02B6ADE9}"/>
    <pc:docChg chg="modSld">
      <pc:chgData name="川下 晴久" userId="a9ceefe8e9b56a0c" providerId="LiveId" clId="{C1BFE449-0B86-48A0-AC62-D2FC02B6ADE9}" dt="2021-05-09T00:55:23.962" v="3" actId="164"/>
      <pc:docMkLst>
        <pc:docMk/>
      </pc:docMkLst>
      <pc:sldChg chg="addSp modSp">
        <pc:chgData name="川下 晴久" userId="a9ceefe8e9b56a0c" providerId="LiveId" clId="{C1BFE449-0B86-48A0-AC62-D2FC02B6ADE9}" dt="2021-05-09T00:55:23.962" v="3" actId="164"/>
        <pc:sldMkLst>
          <pc:docMk/>
          <pc:sldMk cId="880238562" sldId="272"/>
        </pc:sldMkLst>
        <pc:spChg chg="mod">
          <ac:chgData name="川下 晴久" userId="a9ceefe8e9b56a0c" providerId="LiveId" clId="{C1BFE449-0B86-48A0-AC62-D2FC02B6ADE9}" dt="2021-05-09T00:45:52.132" v="0" actId="164"/>
          <ac:spMkLst>
            <pc:docMk/>
            <pc:sldMk cId="880238562" sldId="272"/>
            <ac:spMk id="3" creationId="{9AD3F9CD-47FA-4C90-AD39-606F068081DA}"/>
          </ac:spMkLst>
        </pc:spChg>
        <pc:spChg chg="mod">
          <ac:chgData name="川下 晴久" userId="a9ceefe8e9b56a0c" providerId="LiveId" clId="{C1BFE449-0B86-48A0-AC62-D2FC02B6ADE9}" dt="2021-05-09T00:50:23.393" v="1" actId="164"/>
          <ac:spMkLst>
            <pc:docMk/>
            <pc:sldMk cId="880238562" sldId="272"/>
            <ac:spMk id="4" creationId="{9C9057D7-B75B-4C42-9177-D42B595D4B57}"/>
          </ac:spMkLst>
        </pc:spChg>
        <pc:spChg chg="mod">
          <ac:chgData name="川下 晴久" userId="a9ceefe8e9b56a0c" providerId="LiveId" clId="{C1BFE449-0B86-48A0-AC62-D2FC02B6ADE9}" dt="2021-05-09T00:45:52.132" v="0" actId="164"/>
          <ac:spMkLst>
            <pc:docMk/>
            <pc:sldMk cId="880238562" sldId="272"/>
            <ac:spMk id="5" creationId="{2FCFE03A-6753-4A42-99CA-07F4D21BE981}"/>
          </ac:spMkLst>
        </pc:spChg>
        <pc:spChg chg="mod">
          <ac:chgData name="川下 晴久" userId="a9ceefe8e9b56a0c" providerId="LiveId" clId="{C1BFE449-0B86-48A0-AC62-D2FC02B6ADE9}" dt="2021-05-09T00:50:23.393" v="1" actId="164"/>
          <ac:spMkLst>
            <pc:docMk/>
            <pc:sldMk cId="880238562" sldId="272"/>
            <ac:spMk id="6" creationId="{BA9D4F1B-D367-42D1-B530-BCC9DCD4DFCC}"/>
          </ac:spMkLst>
        </pc:spChg>
        <pc:spChg chg="mod">
          <ac:chgData name="川下 晴久" userId="a9ceefe8e9b56a0c" providerId="LiveId" clId="{C1BFE449-0B86-48A0-AC62-D2FC02B6ADE9}" dt="2021-05-09T00:45:52.132" v="0" actId="164"/>
          <ac:spMkLst>
            <pc:docMk/>
            <pc:sldMk cId="880238562" sldId="272"/>
            <ac:spMk id="13" creationId="{D238329A-59C3-484A-96C8-35364BE394B8}"/>
          </ac:spMkLst>
        </pc:spChg>
        <pc:spChg chg="mod">
          <ac:chgData name="川下 晴久" userId="a9ceefe8e9b56a0c" providerId="LiveId" clId="{C1BFE449-0B86-48A0-AC62-D2FC02B6ADE9}" dt="2021-05-09T00:45:52.132" v="0" actId="164"/>
          <ac:spMkLst>
            <pc:docMk/>
            <pc:sldMk cId="880238562" sldId="272"/>
            <ac:spMk id="14" creationId="{7BB8412B-F377-4AFE-B45A-CF5B34A2F500}"/>
          </ac:spMkLst>
        </pc:spChg>
        <pc:spChg chg="mod">
          <ac:chgData name="川下 晴久" userId="a9ceefe8e9b56a0c" providerId="LiveId" clId="{C1BFE449-0B86-48A0-AC62-D2FC02B6ADE9}" dt="2021-05-09T00:50:23.393" v="1" actId="164"/>
          <ac:spMkLst>
            <pc:docMk/>
            <pc:sldMk cId="880238562" sldId="272"/>
            <ac:spMk id="15" creationId="{3896DB39-7294-496A-ADCD-B5AD3751DE87}"/>
          </ac:spMkLst>
        </pc:spChg>
        <pc:spChg chg="mod">
          <ac:chgData name="川下 晴久" userId="a9ceefe8e9b56a0c" providerId="LiveId" clId="{C1BFE449-0B86-48A0-AC62-D2FC02B6ADE9}" dt="2021-05-09T00:45:52.132" v="0" actId="164"/>
          <ac:spMkLst>
            <pc:docMk/>
            <pc:sldMk cId="880238562" sldId="272"/>
            <ac:spMk id="16" creationId="{24623646-EF8F-4131-931E-CDDB10CA4F83}"/>
          </ac:spMkLst>
        </pc:spChg>
        <pc:spChg chg="mod">
          <ac:chgData name="川下 晴久" userId="a9ceefe8e9b56a0c" providerId="LiveId" clId="{C1BFE449-0B86-48A0-AC62-D2FC02B6ADE9}" dt="2021-05-09T00:45:52.132" v="0" actId="164"/>
          <ac:spMkLst>
            <pc:docMk/>
            <pc:sldMk cId="880238562" sldId="272"/>
            <ac:spMk id="18" creationId="{000C801D-17CA-4F66-9BE2-BE2377CF32A9}"/>
          </ac:spMkLst>
        </pc:spChg>
        <pc:spChg chg="mod">
          <ac:chgData name="川下 晴久" userId="a9ceefe8e9b56a0c" providerId="LiveId" clId="{C1BFE449-0B86-48A0-AC62-D2FC02B6ADE9}" dt="2021-05-09T00:45:52.132" v="0" actId="164"/>
          <ac:spMkLst>
            <pc:docMk/>
            <pc:sldMk cId="880238562" sldId="272"/>
            <ac:spMk id="19" creationId="{D425FB2C-ABCF-4453-A990-11BFF5AF65C9}"/>
          </ac:spMkLst>
        </pc:spChg>
        <pc:spChg chg="mod">
          <ac:chgData name="川下 晴久" userId="a9ceefe8e9b56a0c" providerId="LiveId" clId="{C1BFE449-0B86-48A0-AC62-D2FC02B6ADE9}" dt="2021-05-09T00:45:52.132" v="0" actId="164"/>
          <ac:spMkLst>
            <pc:docMk/>
            <pc:sldMk cId="880238562" sldId="272"/>
            <ac:spMk id="20" creationId="{44A787E2-CB7F-4488-A6F5-00B77EE60E45}"/>
          </ac:spMkLst>
        </pc:spChg>
        <pc:spChg chg="mod">
          <ac:chgData name="川下 晴久" userId="a9ceefe8e9b56a0c" providerId="LiveId" clId="{C1BFE449-0B86-48A0-AC62-D2FC02B6ADE9}" dt="2021-05-09T00:45:52.132" v="0" actId="164"/>
          <ac:spMkLst>
            <pc:docMk/>
            <pc:sldMk cId="880238562" sldId="272"/>
            <ac:spMk id="22" creationId="{1584C298-A8F1-4C3A-A42A-B41CB302D1C2}"/>
          </ac:spMkLst>
        </pc:spChg>
        <pc:spChg chg="mod">
          <ac:chgData name="川下 晴久" userId="a9ceefe8e9b56a0c" providerId="LiveId" clId="{C1BFE449-0B86-48A0-AC62-D2FC02B6ADE9}" dt="2021-05-09T00:55:23.962" v="3" actId="164"/>
          <ac:spMkLst>
            <pc:docMk/>
            <pc:sldMk cId="880238562" sldId="272"/>
            <ac:spMk id="23" creationId="{90C937DF-B2D9-4B8D-8233-1A83DFFFC435}"/>
          </ac:spMkLst>
        </pc:spChg>
        <pc:spChg chg="mod">
          <ac:chgData name="川下 晴久" userId="a9ceefe8e9b56a0c" providerId="LiveId" clId="{C1BFE449-0B86-48A0-AC62-D2FC02B6ADE9}" dt="2021-05-09T00:55:23.962" v="3" actId="164"/>
          <ac:spMkLst>
            <pc:docMk/>
            <pc:sldMk cId="880238562" sldId="272"/>
            <ac:spMk id="24" creationId="{C519630F-F2AE-4F2A-B125-01608E44C26C}"/>
          </ac:spMkLst>
        </pc:spChg>
        <pc:spChg chg="mod">
          <ac:chgData name="川下 晴久" userId="a9ceefe8e9b56a0c" providerId="LiveId" clId="{C1BFE449-0B86-48A0-AC62-D2FC02B6ADE9}" dt="2021-05-09T00:55:23.962" v="3" actId="164"/>
          <ac:spMkLst>
            <pc:docMk/>
            <pc:sldMk cId="880238562" sldId="272"/>
            <ac:spMk id="25" creationId="{C1173EA5-75A8-4F73-9EF7-D07412B59D51}"/>
          </ac:spMkLst>
        </pc:spChg>
        <pc:spChg chg="mod">
          <ac:chgData name="川下 晴久" userId="a9ceefe8e9b56a0c" providerId="LiveId" clId="{C1BFE449-0B86-48A0-AC62-D2FC02B6ADE9}" dt="2021-05-09T00:55:23.962" v="3" actId="164"/>
          <ac:spMkLst>
            <pc:docMk/>
            <pc:sldMk cId="880238562" sldId="272"/>
            <ac:spMk id="26" creationId="{15A41F28-E4A1-40A8-90DF-B27611172745}"/>
          </ac:spMkLst>
        </pc:spChg>
        <pc:spChg chg="mod">
          <ac:chgData name="川下 晴久" userId="a9ceefe8e9b56a0c" providerId="LiveId" clId="{C1BFE449-0B86-48A0-AC62-D2FC02B6ADE9}" dt="2021-05-09T00:55:23.962" v="3" actId="164"/>
          <ac:spMkLst>
            <pc:docMk/>
            <pc:sldMk cId="880238562" sldId="272"/>
            <ac:spMk id="27" creationId="{3C88D354-5602-413F-B888-6623D8649DA8}"/>
          </ac:spMkLst>
        </pc:spChg>
        <pc:spChg chg="mod">
          <ac:chgData name="川下 晴久" userId="a9ceefe8e9b56a0c" providerId="LiveId" clId="{C1BFE449-0B86-48A0-AC62-D2FC02B6ADE9}" dt="2021-05-09T00:55:23.962" v="3" actId="164"/>
          <ac:spMkLst>
            <pc:docMk/>
            <pc:sldMk cId="880238562" sldId="272"/>
            <ac:spMk id="28" creationId="{81F1D9D8-A0FE-4767-9F62-FA4FAFE3D2D1}"/>
          </ac:spMkLst>
        </pc:spChg>
        <pc:spChg chg="mod">
          <ac:chgData name="川下 晴久" userId="a9ceefe8e9b56a0c" providerId="LiveId" clId="{C1BFE449-0B86-48A0-AC62-D2FC02B6ADE9}" dt="2021-05-09T00:55:23.962" v="3" actId="164"/>
          <ac:spMkLst>
            <pc:docMk/>
            <pc:sldMk cId="880238562" sldId="272"/>
            <ac:spMk id="31" creationId="{59D5735E-A465-4C1A-A290-A737A733527A}"/>
          </ac:spMkLst>
        </pc:spChg>
        <pc:grpChg chg="add mod">
          <ac:chgData name="川下 晴久" userId="a9ceefe8e9b56a0c" providerId="LiveId" clId="{C1BFE449-0B86-48A0-AC62-D2FC02B6ADE9}" dt="2021-05-09T00:50:48.656" v="2" actId="164"/>
          <ac:grpSpMkLst>
            <pc:docMk/>
            <pc:sldMk cId="880238562" sldId="272"/>
            <ac:grpSpMk id="7" creationId="{F5D7E9EE-F4E4-45CE-BE20-F41B0C2D033E}"/>
          </ac:grpSpMkLst>
        </pc:grpChg>
        <pc:grpChg chg="add mod">
          <ac:chgData name="川下 晴久" userId="a9ceefe8e9b56a0c" providerId="LiveId" clId="{C1BFE449-0B86-48A0-AC62-D2FC02B6ADE9}" dt="2021-05-09T00:50:48.656" v="2" actId="164"/>
          <ac:grpSpMkLst>
            <pc:docMk/>
            <pc:sldMk cId="880238562" sldId="272"/>
            <ac:grpSpMk id="9" creationId="{F6D59429-3244-47B3-A052-CBD988FBE158}"/>
          </ac:grpSpMkLst>
        </pc:grpChg>
        <pc:grpChg chg="add mod">
          <ac:chgData name="川下 晴久" userId="a9ceefe8e9b56a0c" providerId="LiveId" clId="{C1BFE449-0B86-48A0-AC62-D2FC02B6ADE9}" dt="2021-05-09T00:50:48.656" v="2" actId="164"/>
          <ac:grpSpMkLst>
            <pc:docMk/>
            <pc:sldMk cId="880238562" sldId="272"/>
            <ac:grpSpMk id="10" creationId="{59DD92C3-8671-47ED-A821-421E32581C7E}"/>
          </ac:grpSpMkLst>
        </pc:grpChg>
        <pc:grpChg chg="add mod">
          <ac:chgData name="川下 晴久" userId="a9ceefe8e9b56a0c" providerId="LiveId" clId="{C1BFE449-0B86-48A0-AC62-D2FC02B6ADE9}" dt="2021-05-09T00:55:23.962" v="3" actId="164"/>
          <ac:grpSpMkLst>
            <pc:docMk/>
            <pc:sldMk cId="880238562" sldId="272"/>
            <ac:grpSpMk id="11" creationId="{C5F2A77F-C3C2-41F2-8EDB-AD89943DB9C4}"/>
          </ac:grpSpMkLst>
        </pc:grpChg>
      </pc:sldChg>
    </pc:docChg>
  </pc:docChgLst>
  <pc:docChgLst>
    <pc:chgData name="晴久 川下" userId="a9ceefe8e9b56a0c" providerId="LiveId" clId="{D5746D6E-FA47-467A-A704-DF5AD241BEC4}"/>
    <pc:docChg chg="custSel addSld modSld">
      <pc:chgData name="晴久 川下" userId="a9ceefe8e9b56a0c" providerId="LiveId" clId="{D5746D6E-FA47-467A-A704-DF5AD241BEC4}" dt="2023-10-13T08:29:47.311" v="158" actId="1076"/>
      <pc:docMkLst>
        <pc:docMk/>
      </pc:docMkLst>
      <pc:sldChg chg="modSp mod">
        <pc:chgData name="晴久 川下" userId="a9ceefe8e9b56a0c" providerId="LiveId" clId="{D5746D6E-FA47-467A-A704-DF5AD241BEC4}" dt="2023-10-13T08:05:55.241" v="25" actId="14100"/>
        <pc:sldMkLst>
          <pc:docMk/>
          <pc:sldMk cId="722380138" sldId="265"/>
        </pc:sldMkLst>
        <pc:spChg chg="mod">
          <ac:chgData name="晴久 川下" userId="a9ceefe8e9b56a0c" providerId="LiveId" clId="{D5746D6E-FA47-467A-A704-DF5AD241BEC4}" dt="2023-10-13T08:05:55.241" v="25" actId="14100"/>
          <ac:spMkLst>
            <pc:docMk/>
            <pc:sldMk cId="722380138" sldId="265"/>
            <ac:spMk id="26" creationId="{FD7B2F8C-0A22-4D69-B790-52A94699B7DF}"/>
          </ac:spMkLst>
        </pc:spChg>
      </pc:sldChg>
      <pc:sldChg chg="addSp delSp modSp new mod">
        <pc:chgData name="晴久 川下" userId="a9ceefe8e9b56a0c" providerId="LiveId" clId="{D5746D6E-FA47-467A-A704-DF5AD241BEC4}" dt="2023-10-13T08:29:47.311" v="158" actId="1076"/>
        <pc:sldMkLst>
          <pc:docMk/>
          <pc:sldMk cId="2516088497" sldId="278"/>
        </pc:sldMkLst>
        <pc:spChg chg="add mod">
          <ac:chgData name="晴久 川下" userId="a9ceefe8e9b56a0c" providerId="LiveId" clId="{D5746D6E-FA47-467A-A704-DF5AD241BEC4}" dt="2023-10-13T08:12:47.099" v="96" actId="1076"/>
          <ac:spMkLst>
            <pc:docMk/>
            <pc:sldMk cId="2516088497" sldId="278"/>
            <ac:spMk id="3" creationId="{1372D2B2-B011-A706-34A8-95E3A80F5F09}"/>
          </ac:spMkLst>
        </pc:spChg>
        <pc:spChg chg="add mod">
          <ac:chgData name="晴久 川下" userId="a9ceefe8e9b56a0c" providerId="LiveId" clId="{D5746D6E-FA47-467A-A704-DF5AD241BEC4}" dt="2023-10-13T08:13:54.796" v="97" actId="164"/>
          <ac:spMkLst>
            <pc:docMk/>
            <pc:sldMk cId="2516088497" sldId="278"/>
            <ac:spMk id="4" creationId="{02414477-E644-8968-589D-B8B91F26D23D}"/>
          </ac:spMkLst>
        </pc:spChg>
        <pc:spChg chg="add mod">
          <ac:chgData name="晴久 川下" userId="a9ceefe8e9b56a0c" providerId="LiveId" clId="{D5746D6E-FA47-467A-A704-DF5AD241BEC4}" dt="2023-10-13T08:13:54.796" v="97" actId="164"/>
          <ac:spMkLst>
            <pc:docMk/>
            <pc:sldMk cId="2516088497" sldId="278"/>
            <ac:spMk id="5" creationId="{1AF32D61-EBB0-13F5-FE8E-81B83516E9A8}"/>
          </ac:spMkLst>
        </pc:spChg>
        <pc:spChg chg="add mod">
          <ac:chgData name="晴久 川下" userId="a9ceefe8e9b56a0c" providerId="LiveId" clId="{D5746D6E-FA47-467A-A704-DF5AD241BEC4}" dt="2023-10-13T08:13:54.796" v="97" actId="164"/>
          <ac:spMkLst>
            <pc:docMk/>
            <pc:sldMk cId="2516088497" sldId="278"/>
            <ac:spMk id="6" creationId="{32CE7719-6B49-DD3B-28E8-A4DC4A8C00D6}"/>
          </ac:spMkLst>
        </pc:spChg>
        <pc:spChg chg="add mod">
          <ac:chgData name="晴久 川下" userId="a9ceefe8e9b56a0c" providerId="LiveId" clId="{D5746D6E-FA47-467A-A704-DF5AD241BEC4}" dt="2023-10-13T08:13:54.796" v="97" actId="164"/>
          <ac:spMkLst>
            <pc:docMk/>
            <pc:sldMk cId="2516088497" sldId="278"/>
            <ac:spMk id="7" creationId="{63117CAC-967C-11EA-5A6D-DB7BA1F7A10D}"/>
          </ac:spMkLst>
        </pc:spChg>
        <pc:spChg chg="add mod">
          <ac:chgData name="晴久 川下" userId="a9ceefe8e9b56a0c" providerId="LiveId" clId="{D5746D6E-FA47-467A-A704-DF5AD241BEC4}" dt="2023-10-13T08:13:54.796" v="97" actId="164"/>
          <ac:spMkLst>
            <pc:docMk/>
            <pc:sldMk cId="2516088497" sldId="278"/>
            <ac:spMk id="8" creationId="{9A2C4571-AE45-7112-CAF7-B87B29869FE3}"/>
          </ac:spMkLst>
        </pc:spChg>
        <pc:spChg chg="add mod">
          <ac:chgData name="晴久 川下" userId="a9ceefe8e9b56a0c" providerId="LiveId" clId="{D5746D6E-FA47-467A-A704-DF5AD241BEC4}" dt="2023-10-13T08:18:47.957" v="118" actId="1076"/>
          <ac:spMkLst>
            <pc:docMk/>
            <pc:sldMk cId="2516088497" sldId="278"/>
            <ac:spMk id="11" creationId="{761900A1-0B2B-9507-E692-6537A5BE1BBF}"/>
          </ac:spMkLst>
        </pc:spChg>
        <pc:spChg chg="mod">
          <ac:chgData name="晴久 川下" userId="a9ceefe8e9b56a0c" providerId="LiveId" clId="{D5746D6E-FA47-467A-A704-DF5AD241BEC4}" dt="2023-10-13T08:14:56.334" v="102" actId="571"/>
          <ac:spMkLst>
            <pc:docMk/>
            <pc:sldMk cId="2516088497" sldId="278"/>
            <ac:spMk id="13" creationId="{2CD6A03C-948D-2297-92AD-71B2DC788F18}"/>
          </ac:spMkLst>
        </pc:spChg>
        <pc:spChg chg="mod">
          <ac:chgData name="晴久 川下" userId="a9ceefe8e9b56a0c" providerId="LiveId" clId="{D5746D6E-FA47-467A-A704-DF5AD241BEC4}" dt="2023-10-13T08:14:56.334" v="102" actId="571"/>
          <ac:spMkLst>
            <pc:docMk/>
            <pc:sldMk cId="2516088497" sldId="278"/>
            <ac:spMk id="14" creationId="{2245F625-1815-BF62-8176-AD3D3BA0AE1E}"/>
          </ac:spMkLst>
        </pc:spChg>
        <pc:spChg chg="mod">
          <ac:chgData name="晴久 川下" userId="a9ceefe8e9b56a0c" providerId="LiveId" clId="{D5746D6E-FA47-467A-A704-DF5AD241BEC4}" dt="2023-10-13T08:14:56.334" v="102" actId="571"/>
          <ac:spMkLst>
            <pc:docMk/>
            <pc:sldMk cId="2516088497" sldId="278"/>
            <ac:spMk id="15" creationId="{6F3E12A2-FA3F-A70B-0554-CCE7D0DC96FC}"/>
          </ac:spMkLst>
        </pc:spChg>
        <pc:spChg chg="mod">
          <ac:chgData name="晴久 川下" userId="a9ceefe8e9b56a0c" providerId="LiveId" clId="{D5746D6E-FA47-467A-A704-DF5AD241BEC4}" dt="2023-10-13T08:14:56.334" v="102" actId="571"/>
          <ac:spMkLst>
            <pc:docMk/>
            <pc:sldMk cId="2516088497" sldId="278"/>
            <ac:spMk id="16" creationId="{60DBA1AA-1ADE-4FFB-1162-6F2219000643}"/>
          </ac:spMkLst>
        </pc:spChg>
        <pc:spChg chg="mod">
          <ac:chgData name="晴久 川下" userId="a9ceefe8e9b56a0c" providerId="LiveId" clId="{D5746D6E-FA47-467A-A704-DF5AD241BEC4}" dt="2023-10-13T08:14:56.334" v="102" actId="571"/>
          <ac:spMkLst>
            <pc:docMk/>
            <pc:sldMk cId="2516088497" sldId="278"/>
            <ac:spMk id="17" creationId="{A224AEED-A4F1-139B-4554-A80966AD331E}"/>
          </ac:spMkLst>
        </pc:spChg>
        <pc:spChg chg="add mod">
          <ac:chgData name="晴久 川下" userId="a9ceefe8e9b56a0c" providerId="LiveId" clId="{D5746D6E-FA47-467A-A704-DF5AD241BEC4}" dt="2023-10-13T08:18:59.052" v="120" actId="1076"/>
          <ac:spMkLst>
            <pc:docMk/>
            <pc:sldMk cId="2516088497" sldId="278"/>
            <ac:spMk id="19" creationId="{87C070FA-49D5-C34B-824A-FD4EBC73B357}"/>
          </ac:spMkLst>
        </pc:spChg>
        <pc:spChg chg="add del mod">
          <ac:chgData name="晴久 川下" userId="a9ceefe8e9b56a0c" providerId="LiveId" clId="{D5746D6E-FA47-467A-A704-DF5AD241BEC4}" dt="2023-10-13T08:16:02.760" v="108" actId="478"/>
          <ac:spMkLst>
            <pc:docMk/>
            <pc:sldMk cId="2516088497" sldId="278"/>
            <ac:spMk id="20" creationId="{D787C252-F81D-10B7-AC1D-449DA77BED6D}"/>
          </ac:spMkLst>
        </pc:spChg>
        <pc:spChg chg="mod">
          <ac:chgData name="晴久 川下" userId="a9ceefe8e9b56a0c" providerId="LiveId" clId="{D5746D6E-FA47-467A-A704-DF5AD241BEC4}" dt="2023-10-13T08:16:09.181" v="109" actId="571"/>
          <ac:spMkLst>
            <pc:docMk/>
            <pc:sldMk cId="2516088497" sldId="278"/>
            <ac:spMk id="22" creationId="{87BD1ED3-B01E-D6D6-C6FB-0CE4EDA2DC1D}"/>
          </ac:spMkLst>
        </pc:spChg>
        <pc:spChg chg="mod">
          <ac:chgData name="晴久 川下" userId="a9ceefe8e9b56a0c" providerId="LiveId" clId="{D5746D6E-FA47-467A-A704-DF5AD241BEC4}" dt="2023-10-13T08:16:09.181" v="109" actId="571"/>
          <ac:spMkLst>
            <pc:docMk/>
            <pc:sldMk cId="2516088497" sldId="278"/>
            <ac:spMk id="23" creationId="{5E6539A5-50D4-6971-305D-685D312057C8}"/>
          </ac:spMkLst>
        </pc:spChg>
        <pc:spChg chg="mod">
          <ac:chgData name="晴久 川下" userId="a9ceefe8e9b56a0c" providerId="LiveId" clId="{D5746D6E-FA47-467A-A704-DF5AD241BEC4}" dt="2023-10-13T08:16:09.181" v="109" actId="571"/>
          <ac:spMkLst>
            <pc:docMk/>
            <pc:sldMk cId="2516088497" sldId="278"/>
            <ac:spMk id="24" creationId="{FFEBB901-D391-248F-3B14-AFF2D625D83C}"/>
          </ac:spMkLst>
        </pc:spChg>
        <pc:spChg chg="mod">
          <ac:chgData name="晴久 川下" userId="a9ceefe8e9b56a0c" providerId="LiveId" clId="{D5746D6E-FA47-467A-A704-DF5AD241BEC4}" dt="2023-10-13T08:16:09.181" v="109" actId="571"/>
          <ac:spMkLst>
            <pc:docMk/>
            <pc:sldMk cId="2516088497" sldId="278"/>
            <ac:spMk id="25" creationId="{8F98C345-2CA8-66B0-DD4C-50612A027ED0}"/>
          </ac:spMkLst>
        </pc:spChg>
        <pc:spChg chg="mod">
          <ac:chgData name="晴久 川下" userId="a9ceefe8e9b56a0c" providerId="LiveId" clId="{D5746D6E-FA47-467A-A704-DF5AD241BEC4}" dt="2023-10-13T08:16:09.181" v="109" actId="571"/>
          <ac:spMkLst>
            <pc:docMk/>
            <pc:sldMk cId="2516088497" sldId="278"/>
            <ac:spMk id="26" creationId="{E669912B-9699-DD25-E64E-A025C6DB8A70}"/>
          </ac:spMkLst>
        </pc:spChg>
        <pc:spChg chg="add del mod">
          <ac:chgData name="晴久 川下" userId="a9ceefe8e9b56a0c" providerId="LiveId" clId="{D5746D6E-FA47-467A-A704-DF5AD241BEC4}" dt="2023-10-13T08:16:31.983" v="112" actId="478"/>
          <ac:spMkLst>
            <pc:docMk/>
            <pc:sldMk cId="2516088497" sldId="278"/>
            <ac:spMk id="27" creationId="{B313AA14-5DC8-093C-45E1-323A42D154B5}"/>
          </ac:spMkLst>
        </pc:spChg>
        <pc:spChg chg="add mod">
          <ac:chgData name="晴久 川下" userId="a9ceefe8e9b56a0c" providerId="LiveId" clId="{D5746D6E-FA47-467A-A704-DF5AD241BEC4}" dt="2023-10-13T08:19:10.627" v="122" actId="1076"/>
          <ac:spMkLst>
            <pc:docMk/>
            <pc:sldMk cId="2516088497" sldId="278"/>
            <ac:spMk id="29" creationId="{FC64AC97-4015-9E41-4644-3648D4391362}"/>
          </ac:spMkLst>
        </pc:spChg>
        <pc:spChg chg="mod">
          <ac:chgData name="晴久 川下" userId="a9ceefe8e9b56a0c" providerId="LiveId" clId="{D5746D6E-FA47-467A-A704-DF5AD241BEC4}" dt="2023-10-13T08:19:37.940" v="123"/>
          <ac:spMkLst>
            <pc:docMk/>
            <pc:sldMk cId="2516088497" sldId="278"/>
            <ac:spMk id="31" creationId="{8B871CC6-6DE7-5236-8363-28D7C9662D0A}"/>
          </ac:spMkLst>
        </pc:spChg>
        <pc:spChg chg="mod">
          <ac:chgData name="晴久 川下" userId="a9ceefe8e9b56a0c" providerId="LiveId" clId="{D5746D6E-FA47-467A-A704-DF5AD241BEC4}" dt="2023-10-13T08:19:37.940" v="123"/>
          <ac:spMkLst>
            <pc:docMk/>
            <pc:sldMk cId="2516088497" sldId="278"/>
            <ac:spMk id="32" creationId="{07C1D864-B08F-7D95-114F-FE88E80702E3}"/>
          </ac:spMkLst>
        </pc:spChg>
        <pc:spChg chg="mod">
          <ac:chgData name="晴久 川下" userId="a9ceefe8e9b56a0c" providerId="LiveId" clId="{D5746D6E-FA47-467A-A704-DF5AD241BEC4}" dt="2023-10-13T08:19:37.940" v="123"/>
          <ac:spMkLst>
            <pc:docMk/>
            <pc:sldMk cId="2516088497" sldId="278"/>
            <ac:spMk id="33" creationId="{1595E2F7-B6B6-106F-6124-66E69BA079CD}"/>
          </ac:spMkLst>
        </pc:spChg>
        <pc:spChg chg="mod">
          <ac:chgData name="晴久 川下" userId="a9ceefe8e9b56a0c" providerId="LiveId" clId="{D5746D6E-FA47-467A-A704-DF5AD241BEC4}" dt="2023-10-13T08:19:37.940" v="123"/>
          <ac:spMkLst>
            <pc:docMk/>
            <pc:sldMk cId="2516088497" sldId="278"/>
            <ac:spMk id="34" creationId="{027E404F-A4E6-946D-C336-4ED84462CB75}"/>
          </ac:spMkLst>
        </pc:spChg>
        <pc:spChg chg="mod">
          <ac:chgData name="晴久 川下" userId="a9ceefe8e9b56a0c" providerId="LiveId" clId="{D5746D6E-FA47-467A-A704-DF5AD241BEC4}" dt="2023-10-13T08:19:37.940" v="123"/>
          <ac:spMkLst>
            <pc:docMk/>
            <pc:sldMk cId="2516088497" sldId="278"/>
            <ac:spMk id="35" creationId="{685D0CC1-D1C9-3E5A-2FF8-FC9C215CC375}"/>
          </ac:spMkLst>
        </pc:spChg>
        <pc:spChg chg="add mod">
          <ac:chgData name="晴久 川下" userId="a9ceefe8e9b56a0c" providerId="LiveId" clId="{D5746D6E-FA47-467A-A704-DF5AD241BEC4}" dt="2023-10-13T08:29:47.311" v="158" actId="1076"/>
          <ac:spMkLst>
            <pc:docMk/>
            <pc:sldMk cId="2516088497" sldId="278"/>
            <ac:spMk id="37" creationId="{7939D4C4-8C7F-A0BA-34D5-BC716979830C}"/>
          </ac:spMkLst>
        </pc:spChg>
        <pc:grpChg chg="add mod">
          <ac:chgData name="晴久 川下" userId="a9ceefe8e9b56a0c" providerId="LiveId" clId="{D5746D6E-FA47-467A-A704-DF5AD241BEC4}" dt="2023-10-13T08:18:42.304" v="117" actId="1076"/>
          <ac:grpSpMkLst>
            <pc:docMk/>
            <pc:sldMk cId="2516088497" sldId="278"/>
            <ac:grpSpMk id="9" creationId="{3E311BE2-D1DE-FE00-7882-C5DAB5373677}"/>
          </ac:grpSpMkLst>
        </pc:grpChg>
        <pc:grpChg chg="add mod">
          <ac:chgData name="晴久 川下" userId="a9ceefe8e9b56a0c" providerId="LiveId" clId="{D5746D6E-FA47-467A-A704-DF5AD241BEC4}" dt="2023-10-13T08:18:53.864" v="119" actId="1076"/>
          <ac:grpSpMkLst>
            <pc:docMk/>
            <pc:sldMk cId="2516088497" sldId="278"/>
            <ac:grpSpMk id="12" creationId="{CA7348F1-66F2-264C-3E6C-10E00432D012}"/>
          </ac:grpSpMkLst>
        </pc:grpChg>
        <pc:grpChg chg="add mod">
          <ac:chgData name="晴久 川下" userId="a9ceefe8e9b56a0c" providerId="LiveId" clId="{D5746D6E-FA47-467A-A704-DF5AD241BEC4}" dt="2023-10-13T08:19:04.686" v="121" actId="1076"/>
          <ac:grpSpMkLst>
            <pc:docMk/>
            <pc:sldMk cId="2516088497" sldId="278"/>
            <ac:grpSpMk id="21" creationId="{26593C26-5BF5-7685-21A8-1D6AB0487FA4}"/>
          </ac:grpSpMkLst>
        </pc:grpChg>
        <pc:grpChg chg="add mod">
          <ac:chgData name="晴久 川下" userId="a9ceefe8e9b56a0c" providerId="LiveId" clId="{D5746D6E-FA47-467A-A704-DF5AD241BEC4}" dt="2023-10-13T08:19:44.388" v="124" actId="1076"/>
          <ac:grpSpMkLst>
            <pc:docMk/>
            <pc:sldMk cId="2516088497" sldId="278"/>
            <ac:grpSpMk id="30" creationId="{F51A3C63-2E09-955A-ECAB-E693BC86BF72}"/>
          </ac:grpSpMkLst>
        </pc:grpChg>
        <pc:graphicFrameChg chg="add mod">
          <ac:chgData name="晴久 川下" userId="a9ceefe8e9b56a0c" providerId="LiveId" clId="{D5746D6E-FA47-467A-A704-DF5AD241BEC4}" dt="2023-10-13T08:21:33.945" v="126" actId="1076"/>
          <ac:graphicFrameMkLst>
            <pc:docMk/>
            <pc:sldMk cId="2516088497" sldId="278"/>
            <ac:graphicFrameMk id="36" creationId="{9055FDAD-ED3C-7D8D-C92D-F51B7EE11888}"/>
          </ac:graphicFrameMkLst>
        </pc:graphicFrameChg>
      </pc:sldChg>
    </pc:docChg>
  </pc:docChgLst>
  <pc:docChgLst>
    <pc:chgData name="川下 晴久" userId="a9ceefe8e9b56a0c" providerId="LiveId" clId="{5F7ED769-433E-449B-8BC5-48F096630A9C}"/>
    <pc:docChg chg="undo custSel addSld delSld modSld">
      <pc:chgData name="川下 晴久" userId="a9ceefe8e9b56a0c" providerId="LiveId" clId="{5F7ED769-433E-449B-8BC5-48F096630A9C}" dt="2022-08-13T02:21:37.145" v="3434" actId="2696"/>
      <pc:docMkLst>
        <pc:docMk/>
      </pc:docMkLst>
      <pc:sldChg chg="modSp mod">
        <pc:chgData name="川下 晴久" userId="a9ceefe8e9b56a0c" providerId="LiveId" clId="{5F7ED769-433E-449B-8BC5-48F096630A9C}" dt="2021-10-11T05:09:18.291" v="72"/>
        <pc:sldMkLst>
          <pc:docMk/>
          <pc:sldMk cId="362000242" sldId="256"/>
        </pc:sldMkLst>
        <pc:spChg chg="mod">
          <ac:chgData name="川下 晴久" userId="a9ceefe8e9b56a0c" providerId="LiveId" clId="{5F7ED769-433E-449B-8BC5-48F096630A9C}" dt="2021-10-11T05:09:18.291" v="72"/>
          <ac:spMkLst>
            <pc:docMk/>
            <pc:sldMk cId="362000242" sldId="256"/>
            <ac:spMk id="5" creationId="{22CC223B-29AD-409C-AC0A-5A7C3062F199}"/>
          </ac:spMkLst>
        </pc:spChg>
      </pc:sldChg>
      <pc:sldChg chg="modSp mod">
        <pc:chgData name="川下 晴久" userId="a9ceefe8e9b56a0c" providerId="LiveId" clId="{5F7ED769-433E-449B-8BC5-48F096630A9C}" dt="2021-10-14T09:40:14.914" v="98" actId="20577"/>
        <pc:sldMkLst>
          <pc:docMk/>
          <pc:sldMk cId="1925995555" sldId="258"/>
        </pc:sldMkLst>
        <pc:spChg chg="mod">
          <ac:chgData name="川下 晴久" userId="a9ceefe8e9b56a0c" providerId="LiveId" clId="{5F7ED769-433E-449B-8BC5-48F096630A9C}" dt="2021-10-11T05:08:14.023" v="6"/>
          <ac:spMkLst>
            <pc:docMk/>
            <pc:sldMk cId="1925995555" sldId="258"/>
            <ac:spMk id="2" creationId="{E44DD942-0D70-4E45-B896-9D8ED827946A}"/>
          </ac:spMkLst>
        </pc:spChg>
        <pc:spChg chg="mod">
          <ac:chgData name="川下 晴久" userId="a9ceefe8e9b56a0c" providerId="LiveId" clId="{5F7ED769-433E-449B-8BC5-48F096630A9C}" dt="2021-10-14T09:40:14.914" v="98" actId="20577"/>
          <ac:spMkLst>
            <pc:docMk/>
            <pc:sldMk cId="1925995555" sldId="258"/>
            <ac:spMk id="3" creationId="{0932DCA2-7C30-4E37-91DC-D74BD514FDE3}"/>
          </ac:spMkLst>
        </pc:spChg>
      </pc:sldChg>
      <pc:sldChg chg="modSp mod">
        <pc:chgData name="川下 晴久" userId="a9ceefe8e9b56a0c" providerId="LiveId" clId="{5F7ED769-433E-449B-8BC5-48F096630A9C}" dt="2022-08-13T02:20:53.566" v="3433" actId="20577"/>
        <pc:sldMkLst>
          <pc:docMk/>
          <pc:sldMk cId="2792528831" sldId="263"/>
        </pc:sldMkLst>
        <pc:spChg chg="mod">
          <ac:chgData name="川下 晴久" userId="a9ceefe8e9b56a0c" providerId="LiveId" clId="{5F7ED769-433E-449B-8BC5-48F096630A9C}" dt="2022-08-13T02:20:53.566" v="3433" actId="20577"/>
          <ac:spMkLst>
            <pc:docMk/>
            <pc:sldMk cId="2792528831" sldId="263"/>
            <ac:spMk id="39" creationId="{798EB4DF-2DAB-459B-934D-F5186A1A3B11}"/>
          </ac:spMkLst>
        </pc:spChg>
      </pc:sldChg>
      <pc:sldChg chg="modSp mod">
        <pc:chgData name="川下 晴久" userId="a9ceefe8e9b56a0c" providerId="LiveId" clId="{5F7ED769-433E-449B-8BC5-48F096630A9C}" dt="2021-10-15T12:11:03.066" v="110" actId="6549"/>
        <pc:sldMkLst>
          <pc:docMk/>
          <pc:sldMk cId="178591922" sldId="269"/>
        </pc:sldMkLst>
        <pc:graphicFrameChg chg="mod modGraphic">
          <ac:chgData name="川下 晴久" userId="a9ceefe8e9b56a0c" providerId="LiveId" clId="{5F7ED769-433E-449B-8BC5-48F096630A9C}" dt="2021-10-15T12:11:03.066" v="110" actId="6549"/>
          <ac:graphicFrameMkLst>
            <pc:docMk/>
            <pc:sldMk cId="178591922" sldId="269"/>
            <ac:graphicFrameMk id="5" creationId="{912A5F18-68DE-4C1E-AB05-542F08653836}"/>
          </ac:graphicFrameMkLst>
        </pc:graphicFrameChg>
      </pc:sldChg>
      <pc:sldChg chg="modSp mod">
        <pc:chgData name="川下 晴久" userId="a9ceefe8e9b56a0c" providerId="LiveId" clId="{5F7ED769-433E-449B-8BC5-48F096630A9C}" dt="2021-10-15T12:11:17.028" v="122"/>
        <pc:sldMkLst>
          <pc:docMk/>
          <pc:sldMk cId="2764500082" sldId="270"/>
        </pc:sldMkLst>
        <pc:spChg chg="mod">
          <ac:chgData name="川下 晴久" userId="a9ceefe8e9b56a0c" providerId="LiveId" clId="{5F7ED769-433E-449B-8BC5-48F096630A9C}" dt="2021-10-15T12:11:17.028" v="122"/>
          <ac:spMkLst>
            <pc:docMk/>
            <pc:sldMk cId="2764500082" sldId="270"/>
            <ac:spMk id="3" creationId="{1C6AA3BB-34DF-4018-907B-53F6DF71B475}"/>
          </ac:spMkLst>
        </pc:spChg>
      </pc:sldChg>
      <pc:sldChg chg="modSp mod">
        <pc:chgData name="川下 晴久" userId="a9ceefe8e9b56a0c" providerId="LiveId" clId="{5F7ED769-433E-449B-8BC5-48F096630A9C}" dt="2021-10-15T12:49:48.763" v="131"/>
        <pc:sldMkLst>
          <pc:docMk/>
          <pc:sldMk cId="3193518789" sldId="271"/>
        </pc:sldMkLst>
        <pc:graphicFrameChg chg="mod modGraphic">
          <ac:chgData name="川下 晴久" userId="a9ceefe8e9b56a0c" providerId="LiveId" clId="{5F7ED769-433E-449B-8BC5-48F096630A9C}" dt="2021-10-15T12:49:48.763" v="131"/>
          <ac:graphicFrameMkLst>
            <pc:docMk/>
            <pc:sldMk cId="3193518789" sldId="271"/>
            <ac:graphicFrameMk id="3" creationId="{C473555E-F383-4280-B1B5-963D5896ECD7}"/>
          </ac:graphicFrameMkLst>
        </pc:graphicFrameChg>
      </pc:sldChg>
      <pc:sldChg chg="addSp modSp mod">
        <pc:chgData name="川下 晴久" userId="a9ceefe8e9b56a0c" providerId="LiveId" clId="{5F7ED769-433E-449B-8BC5-48F096630A9C}" dt="2021-10-16T08:21:50.494" v="2352" actId="1076"/>
        <pc:sldMkLst>
          <pc:docMk/>
          <pc:sldMk cId="814458987" sldId="273"/>
        </pc:sldMkLst>
        <pc:spChg chg="add mod">
          <ac:chgData name="川下 晴久" userId="a9ceefe8e9b56a0c" providerId="LiveId" clId="{5F7ED769-433E-449B-8BC5-48F096630A9C}" dt="2021-10-16T08:21:50.494" v="2352" actId="1076"/>
          <ac:spMkLst>
            <pc:docMk/>
            <pc:sldMk cId="814458987" sldId="273"/>
            <ac:spMk id="5" creationId="{F65FCF56-C3E4-403B-9007-FB3C25727558}"/>
          </ac:spMkLst>
        </pc:spChg>
        <pc:spChg chg="mod">
          <ac:chgData name="川下 晴久" userId="a9ceefe8e9b56a0c" providerId="LiveId" clId="{5F7ED769-433E-449B-8BC5-48F096630A9C}" dt="2021-10-16T08:16:45.636" v="2063" actId="6549"/>
          <ac:spMkLst>
            <pc:docMk/>
            <pc:sldMk cId="814458987" sldId="273"/>
            <ac:spMk id="6" creationId="{95F75ABF-6575-4A88-8CA3-D5B0A029B954}"/>
          </ac:spMkLst>
        </pc:spChg>
        <pc:graphicFrameChg chg="mod modGraphic">
          <ac:chgData name="川下 晴久" userId="a9ceefe8e9b56a0c" providerId="LiveId" clId="{5F7ED769-433E-449B-8BC5-48F096630A9C}" dt="2021-10-16T08:19:14.050" v="2091"/>
          <ac:graphicFrameMkLst>
            <pc:docMk/>
            <pc:sldMk cId="814458987" sldId="273"/>
            <ac:graphicFrameMk id="3" creationId="{1D46F3B6-4037-45FD-ACC5-DF1721569BC5}"/>
          </ac:graphicFrameMkLst>
        </pc:graphicFrameChg>
      </pc:sldChg>
      <pc:sldChg chg="addSp modSp mod">
        <pc:chgData name="川下 晴久" userId="a9ceefe8e9b56a0c" providerId="LiveId" clId="{5F7ED769-433E-449B-8BC5-48F096630A9C}" dt="2022-06-29T12:39:21.587" v="2587" actId="1076"/>
        <pc:sldMkLst>
          <pc:docMk/>
          <pc:sldMk cId="2339572277" sldId="274"/>
        </pc:sldMkLst>
        <pc:spChg chg="mod">
          <ac:chgData name="川下 晴久" userId="a9ceefe8e9b56a0c" providerId="LiveId" clId="{5F7ED769-433E-449B-8BC5-48F096630A9C}" dt="2021-10-16T06:57:57.399" v="135" actId="20577"/>
          <ac:spMkLst>
            <pc:docMk/>
            <pc:sldMk cId="2339572277" sldId="274"/>
            <ac:spMk id="11" creationId="{11EAFADA-AB13-4BE1-A9C3-D29DA096FD32}"/>
          </ac:spMkLst>
        </pc:spChg>
        <pc:spChg chg="add mod">
          <ac:chgData name="川下 晴久" userId="a9ceefe8e9b56a0c" providerId="LiveId" clId="{5F7ED769-433E-449B-8BC5-48F096630A9C}" dt="2022-06-29T12:39:21.587" v="2587" actId="1076"/>
          <ac:spMkLst>
            <pc:docMk/>
            <pc:sldMk cId="2339572277" sldId="274"/>
            <ac:spMk id="12" creationId="{20C6A46C-A374-E920-05D8-64DF9E8E4599}"/>
          </ac:spMkLst>
        </pc:spChg>
        <pc:spChg chg="mod">
          <ac:chgData name="川下 晴久" userId="a9ceefe8e9b56a0c" providerId="LiveId" clId="{5F7ED769-433E-449B-8BC5-48F096630A9C}" dt="2022-06-29T12:36:49.371" v="2426" actId="1076"/>
          <ac:spMkLst>
            <pc:docMk/>
            <pc:sldMk cId="2339572277" sldId="274"/>
            <ac:spMk id="36" creationId="{A2D78E72-FCE1-4D64-AF0F-B3A4DC86AC3F}"/>
          </ac:spMkLst>
        </pc:spChg>
        <pc:spChg chg="mod">
          <ac:chgData name="川下 晴久" userId="a9ceefe8e9b56a0c" providerId="LiveId" clId="{5F7ED769-433E-449B-8BC5-48F096630A9C}" dt="2022-06-29T12:37:04.529" v="2428" actId="1076"/>
          <ac:spMkLst>
            <pc:docMk/>
            <pc:sldMk cId="2339572277" sldId="274"/>
            <ac:spMk id="41" creationId="{6E1A539E-E99A-4050-9D14-CB736485E5BC}"/>
          </ac:spMkLst>
        </pc:spChg>
      </pc:sldChg>
      <pc:sldChg chg="addSp modSp new mod">
        <pc:chgData name="川下 晴久" userId="a9ceefe8e9b56a0c" providerId="LiveId" clId="{5F7ED769-433E-449B-8BC5-48F096630A9C}" dt="2022-07-21T06:40:33.975" v="2592"/>
        <pc:sldMkLst>
          <pc:docMk/>
          <pc:sldMk cId="3048720985" sldId="276"/>
        </pc:sldMkLst>
        <pc:spChg chg="add mod">
          <ac:chgData name="川下 晴久" userId="a9ceefe8e9b56a0c" providerId="LiveId" clId="{5F7ED769-433E-449B-8BC5-48F096630A9C}" dt="2022-07-21T06:40:33.975" v="2592"/>
          <ac:spMkLst>
            <pc:docMk/>
            <pc:sldMk cId="3048720985" sldId="276"/>
            <ac:spMk id="2" creationId="{467B1E93-5F87-4895-9D51-733B0C241BC2}"/>
          </ac:spMkLst>
        </pc:spChg>
        <pc:spChg chg="add mod">
          <ac:chgData name="川下 晴久" userId="a9ceefe8e9b56a0c" providerId="LiveId" clId="{5F7ED769-433E-449B-8BC5-48F096630A9C}" dt="2022-07-21T06:40:20.308" v="2589" actId="207"/>
          <ac:spMkLst>
            <pc:docMk/>
            <pc:sldMk cId="3048720985" sldId="276"/>
            <ac:spMk id="3" creationId="{7185CE39-A634-493C-B33F-B8B13BE2B0AF}"/>
          </ac:spMkLst>
        </pc:spChg>
      </pc:sldChg>
      <pc:sldChg chg="new del">
        <pc:chgData name="川下 晴久" userId="a9ceefe8e9b56a0c" providerId="LiveId" clId="{5F7ED769-433E-449B-8BC5-48F096630A9C}" dt="2022-08-13T02:21:37.145" v="3434" actId="2696"/>
        <pc:sldMkLst>
          <pc:docMk/>
          <pc:sldMk cId="2276261479"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391477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282392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741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153561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9444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2278520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9506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3800472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A67348F-4E68-45F7-BD2A-A4913973688B}" type="datetime1">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800824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E3C664-AD6D-4C83-8FE7-794D574F2788}" type="datetime1">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3225940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909260D-B626-491D-A89F-7A03F4FECC39}" type="datetime1">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1911063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2260262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4A34A0F-61C4-4B2B-9BC1-A58B6ECDC5F1}" type="datetime1">
              <a:rPr kumimoji="1" lang="ja-JP" altLang="en-US" smtClean="0"/>
              <a:t>2023/10/13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698092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2F3085-87E8-4951-80ED-8C0AE91ACC51}" type="datetime1">
              <a:rPr kumimoji="1" lang="ja-JP" altLang="en-US" smtClean="0"/>
              <a:t>2023/10/13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2418174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8758547-2773-4B21-A32D-B473D59551F4}" type="datetime1">
              <a:rPr kumimoji="1" lang="ja-JP" altLang="en-US" smtClean="0"/>
              <a:t>2023/10/13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772776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EAAE9-D68B-4012-AD30-B35537B8F1EC}" type="datetime1">
              <a:rPr kumimoji="1" lang="ja-JP" altLang="en-US" smtClean="0"/>
              <a:t>2023/10/13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1528731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F88941E-2CE6-4086-94A6-90E19117E656}" type="datetime1">
              <a:rPr kumimoji="1" lang="ja-JP" altLang="en-US" smtClean="0"/>
              <a:t>2023/10/13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612783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38D0F8A-B62D-434C-BC3E-0C028ACEF40A}" type="datetime1">
              <a:rPr kumimoji="1" lang="ja-JP" altLang="en-US" smtClean="0"/>
              <a:t>2023/10/13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4068492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4FB151D-2F70-4266-A1E7-AC0CB929D2C9}" type="datetime1">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1746079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B54EF-80E4-44B2-9D4A-0A52A467941C}" type="datetime1">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212063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121115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210301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190611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354295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196577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346977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2E6FB6-CC0A-424A-AEC6-01FED09E9583}" type="datetimeFigureOut">
              <a:rPr kumimoji="1" lang="ja-JP" altLang="en-US" smtClean="0"/>
              <a:t>2023/10/13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49135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2E6FB6-CC0A-424A-AEC6-01FED09E9583}" type="datetimeFigureOut">
              <a:rPr kumimoji="1" lang="ja-JP" altLang="en-US" smtClean="0"/>
              <a:t>2023/10/13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8FCB3C-4AED-4838-834B-AD5C140821B3}" type="slidenum">
              <a:rPr kumimoji="1" lang="ja-JP" altLang="en-US" smtClean="0"/>
              <a:t>‹#›</a:t>
            </a:fld>
            <a:endParaRPr kumimoji="1" lang="ja-JP" altLang="en-US"/>
          </a:p>
        </p:txBody>
      </p:sp>
    </p:spTree>
    <p:extLst>
      <p:ext uri="{BB962C8B-B14F-4D97-AF65-F5344CB8AC3E}">
        <p14:creationId xmlns:p14="http://schemas.microsoft.com/office/powerpoint/2010/main" val="3704229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7B28A-8A12-4EC8-ABDD-58D0E7AB45AA}" type="datetime1">
              <a:rPr kumimoji="1" lang="ja-JP" altLang="en-US" smtClean="0"/>
              <a:t>2023/10/13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31220241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F2918512-118A-45D4-999F-4434CD9D178A}"/>
              </a:ext>
            </a:extLst>
          </p:cNvPr>
          <p:cNvSpPr>
            <a:spLocks noGrp="1"/>
          </p:cNvSpPr>
          <p:nvPr>
            <p:ph type="ctrTitle"/>
          </p:nvPr>
        </p:nvSpPr>
        <p:spPr>
          <a:xfrm>
            <a:off x="926041" y="537634"/>
            <a:ext cx="8722784" cy="1646302"/>
          </a:xfrm>
        </p:spPr>
        <p:txBody>
          <a:bodyPr/>
          <a:lstStyle/>
          <a:p>
            <a:pPr algn="l"/>
            <a:r>
              <a:rPr kumimoji="1" lang="ja-JP" altLang="en-US" dirty="0">
                <a:solidFill>
                  <a:schemeClr val="tx1"/>
                </a:solidFill>
              </a:rPr>
              <a:t>ファイナンス入門　第４回</a:t>
            </a:r>
          </a:p>
        </p:txBody>
      </p:sp>
      <p:sp>
        <p:nvSpPr>
          <p:cNvPr id="5" name="字幕 2">
            <a:extLst>
              <a:ext uri="{FF2B5EF4-FFF2-40B4-BE49-F238E27FC236}">
                <a16:creationId xmlns:a16="http://schemas.microsoft.com/office/drawing/2014/main" id="{22CC223B-29AD-409C-AC0A-5A7C3062F199}"/>
              </a:ext>
            </a:extLst>
          </p:cNvPr>
          <p:cNvSpPr>
            <a:spLocks noGrp="1"/>
          </p:cNvSpPr>
          <p:nvPr>
            <p:ph type="subTitle" idx="1"/>
          </p:nvPr>
        </p:nvSpPr>
        <p:spPr>
          <a:xfrm>
            <a:off x="1289664" y="2533418"/>
            <a:ext cx="8482985" cy="4038831"/>
          </a:xfrm>
        </p:spPr>
        <p:txBody>
          <a:bodyPr anchor="ctr">
            <a:normAutofit/>
          </a:bodyPr>
          <a:lstStyle/>
          <a:p>
            <a:pPr algn="ctr"/>
            <a:r>
              <a:rPr kumimoji="1" lang="ja-JP" altLang="en-US" sz="3600" dirty="0">
                <a:solidFill>
                  <a:schemeClr val="tx1"/>
                </a:solidFill>
              </a:rPr>
              <a:t>会計の基本（</a:t>
            </a:r>
            <a:r>
              <a:rPr kumimoji="1" lang="en-US" altLang="ja-JP" sz="3600" dirty="0">
                <a:solidFill>
                  <a:schemeClr val="tx1"/>
                </a:solidFill>
              </a:rPr>
              <a:t>1</a:t>
            </a:r>
            <a:r>
              <a:rPr kumimoji="1" lang="ja-JP" altLang="en-US" sz="3600" dirty="0">
                <a:solidFill>
                  <a:schemeClr val="tx1"/>
                </a:solidFill>
              </a:rPr>
              <a:t>）</a:t>
            </a:r>
            <a:endParaRPr kumimoji="1" lang="en-US" altLang="ja-JP" sz="3600" dirty="0">
              <a:solidFill>
                <a:schemeClr val="tx1"/>
              </a:solidFill>
            </a:endParaRPr>
          </a:p>
          <a:p>
            <a:pPr algn="ctr"/>
            <a:r>
              <a:rPr lang="en-US" altLang="ja-JP" sz="2800" dirty="0">
                <a:solidFill>
                  <a:schemeClr val="tx1"/>
                </a:solidFill>
              </a:rPr>
              <a:t>Ⅰ</a:t>
            </a:r>
            <a:r>
              <a:rPr lang="ja-JP" altLang="en-US" sz="2800" dirty="0">
                <a:solidFill>
                  <a:schemeClr val="tx1"/>
                </a:solidFill>
              </a:rPr>
              <a:t>　会計の役割</a:t>
            </a:r>
            <a:endParaRPr lang="en-US" altLang="ja-JP" sz="2800" dirty="0">
              <a:solidFill>
                <a:schemeClr val="tx1"/>
              </a:solidFill>
            </a:endParaRPr>
          </a:p>
          <a:p>
            <a:pPr algn="l"/>
            <a:r>
              <a:rPr kumimoji="1" lang="ja-JP" altLang="en-US" sz="2800" dirty="0">
                <a:solidFill>
                  <a:schemeClr val="tx1"/>
                </a:solidFill>
              </a:rPr>
              <a:t>　　　　　　　　 </a:t>
            </a:r>
            <a:r>
              <a:rPr kumimoji="1" lang="en-US" altLang="ja-JP" sz="2800" dirty="0">
                <a:solidFill>
                  <a:schemeClr val="tx1"/>
                </a:solidFill>
              </a:rPr>
              <a:t>Ⅱ</a:t>
            </a:r>
            <a:r>
              <a:rPr kumimoji="1" lang="ja-JP" altLang="en-US" sz="2800" dirty="0">
                <a:solidFill>
                  <a:schemeClr val="tx1"/>
                </a:solidFill>
              </a:rPr>
              <a:t>　簿記の仕組み　</a:t>
            </a:r>
            <a:r>
              <a:rPr lang="ja-JP" altLang="en-US" sz="2800" dirty="0">
                <a:solidFill>
                  <a:schemeClr val="tx1"/>
                </a:solidFill>
              </a:rPr>
              <a:t>　</a:t>
            </a:r>
            <a:endParaRPr kumimoji="1" lang="en-US" altLang="ja-JP" sz="2800" dirty="0">
              <a:solidFill>
                <a:schemeClr val="tx1"/>
              </a:solidFill>
            </a:endParaRPr>
          </a:p>
          <a:p>
            <a:pPr algn="l"/>
            <a:r>
              <a:rPr lang="ja-JP" altLang="en-US" sz="2800" dirty="0">
                <a:solidFill>
                  <a:schemeClr val="tx1"/>
                </a:solidFill>
              </a:rPr>
              <a:t>　　　　　　　　 </a:t>
            </a:r>
            <a:r>
              <a:rPr lang="en-US" altLang="ja-JP" sz="2800" dirty="0">
                <a:solidFill>
                  <a:schemeClr val="tx1"/>
                </a:solidFill>
              </a:rPr>
              <a:t>Ⅲ</a:t>
            </a:r>
            <a:r>
              <a:rPr lang="ja-JP" altLang="en-US" sz="2800" dirty="0">
                <a:solidFill>
                  <a:schemeClr val="tx1"/>
                </a:solidFill>
              </a:rPr>
              <a:t>　財務諸表</a:t>
            </a:r>
            <a:endParaRPr lang="en-US" altLang="ja-JP" sz="2800" dirty="0">
              <a:solidFill>
                <a:schemeClr val="tx1"/>
              </a:solidFill>
            </a:endParaRPr>
          </a:p>
          <a:p>
            <a:pPr algn="l"/>
            <a:r>
              <a:rPr kumimoji="1" lang="ja-JP" altLang="en-US" sz="2800" dirty="0">
                <a:solidFill>
                  <a:schemeClr val="tx1"/>
                </a:solidFill>
              </a:rPr>
              <a:t>　　　　　　　　 </a:t>
            </a:r>
            <a:r>
              <a:rPr kumimoji="1" lang="en-US" altLang="ja-JP" sz="2800" dirty="0">
                <a:solidFill>
                  <a:schemeClr val="tx1"/>
                </a:solidFill>
              </a:rPr>
              <a:t>Ⅳ</a:t>
            </a:r>
            <a:r>
              <a:rPr kumimoji="1" lang="ja-JP" altLang="en-US" sz="2800" dirty="0">
                <a:solidFill>
                  <a:schemeClr val="tx1"/>
                </a:solidFill>
              </a:rPr>
              <a:t>　キャッシュフロー計算書</a:t>
            </a:r>
            <a:endParaRPr kumimoji="1" lang="en-US" altLang="ja-JP" sz="2800" dirty="0">
              <a:solidFill>
                <a:schemeClr val="tx1"/>
              </a:solidFill>
            </a:endParaRPr>
          </a:p>
          <a:p>
            <a:pPr algn="ctr"/>
            <a:endParaRPr kumimoji="1" lang="ja-JP" altLang="en-US" sz="2800" dirty="0">
              <a:solidFill>
                <a:schemeClr val="tx1"/>
              </a:solidFill>
            </a:endParaRPr>
          </a:p>
        </p:txBody>
      </p:sp>
    </p:spTree>
    <p:extLst>
      <p:ext uri="{BB962C8B-B14F-4D97-AF65-F5344CB8AC3E}">
        <p14:creationId xmlns:p14="http://schemas.microsoft.com/office/powerpoint/2010/main" val="36200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D95750B-CE1A-4E66-9B0E-6DFC9D8C612F}"/>
              </a:ext>
            </a:extLst>
          </p:cNvPr>
          <p:cNvSpPr/>
          <p:nvPr/>
        </p:nvSpPr>
        <p:spPr>
          <a:xfrm>
            <a:off x="1352550" y="1200150"/>
            <a:ext cx="1085850" cy="20955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FF4DC976-3E0E-495A-8FAD-30C752FB1060}"/>
              </a:ext>
            </a:extLst>
          </p:cNvPr>
          <p:cNvGrpSpPr/>
          <p:nvPr/>
        </p:nvGrpSpPr>
        <p:grpSpPr>
          <a:xfrm>
            <a:off x="1352550" y="2821407"/>
            <a:ext cx="2171700" cy="1462672"/>
            <a:chOff x="1352550" y="2821407"/>
            <a:chExt cx="2171700" cy="1462672"/>
          </a:xfrm>
        </p:grpSpPr>
        <p:sp>
          <p:nvSpPr>
            <p:cNvPr id="5" name="正方形/長方形 4">
              <a:extLst>
                <a:ext uri="{FF2B5EF4-FFF2-40B4-BE49-F238E27FC236}">
                  <a16:creationId xmlns:a16="http://schemas.microsoft.com/office/drawing/2014/main" id="{42C3C790-ACD2-45B6-97FD-F5E4C969A83A}"/>
                </a:ext>
              </a:extLst>
            </p:cNvPr>
            <p:cNvSpPr/>
            <p:nvPr/>
          </p:nvSpPr>
          <p:spPr>
            <a:xfrm>
              <a:off x="1352550" y="3289189"/>
              <a:ext cx="1085850" cy="9948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00E2C33-7722-4ADB-A973-DFB4C11AFF0F}"/>
                </a:ext>
              </a:extLst>
            </p:cNvPr>
            <p:cNvSpPr/>
            <p:nvPr/>
          </p:nvSpPr>
          <p:spPr>
            <a:xfrm>
              <a:off x="2438400" y="2821407"/>
              <a:ext cx="1085850" cy="1462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5F10E7A-FB8B-4596-955A-54878E2E6DC9}"/>
                </a:ext>
              </a:extLst>
            </p:cNvPr>
            <p:cNvSpPr txBox="1"/>
            <p:nvPr/>
          </p:nvSpPr>
          <p:spPr>
            <a:xfrm>
              <a:off x="1571508" y="3329972"/>
              <a:ext cx="827471" cy="954107"/>
            </a:xfrm>
            <a:prstGeom prst="rect">
              <a:avLst/>
            </a:prstGeom>
            <a:noFill/>
          </p:spPr>
          <p:txBody>
            <a:bodyPr wrap="none" rtlCol="0">
              <a:spAutoFit/>
            </a:bodyPr>
            <a:lstStyle/>
            <a:p>
              <a:r>
                <a:rPr kumimoji="1" lang="ja-JP" altLang="en-US" sz="1400" b="1" dirty="0"/>
                <a:t>費用</a:t>
              </a:r>
              <a:endParaRPr kumimoji="1" lang="en-US" altLang="ja-JP" sz="1400" b="1" dirty="0"/>
            </a:p>
            <a:p>
              <a:endParaRPr kumimoji="1" lang="en-US" altLang="ja-JP" sz="1400" b="1" dirty="0"/>
            </a:p>
            <a:p>
              <a:r>
                <a:rPr kumimoji="1" lang="ja-JP" altLang="en-US" sz="1400" dirty="0"/>
                <a:t>材料費</a:t>
              </a:r>
              <a:endParaRPr kumimoji="1" lang="en-US" altLang="ja-JP" sz="1400" dirty="0"/>
            </a:p>
            <a:p>
              <a:r>
                <a:rPr kumimoji="1" lang="ja-JP" altLang="en-US" sz="1400" dirty="0"/>
                <a:t>　</a:t>
              </a:r>
              <a:r>
                <a:rPr kumimoji="1" lang="en-US" altLang="ja-JP" sz="1400" dirty="0"/>
                <a:t>100</a:t>
              </a:r>
              <a:r>
                <a:rPr kumimoji="1" lang="ja-JP" altLang="en-US" sz="1400" dirty="0"/>
                <a:t>　</a:t>
              </a:r>
            </a:p>
          </p:txBody>
        </p:sp>
        <p:sp>
          <p:nvSpPr>
            <p:cNvPr id="11" name="テキスト ボックス 10">
              <a:extLst>
                <a:ext uri="{FF2B5EF4-FFF2-40B4-BE49-F238E27FC236}">
                  <a16:creationId xmlns:a16="http://schemas.microsoft.com/office/drawing/2014/main" id="{86CBE35E-628F-41EA-A2FA-034CCFD96F12}"/>
                </a:ext>
              </a:extLst>
            </p:cNvPr>
            <p:cNvSpPr txBox="1"/>
            <p:nvPr/>
          </p:nvSpPr>
          <p:spPr>
            <a:xfrm>
              <a:off x="2633834" y="3060206"/>
              <a:ext cx="827471" cy="954107"/>
            </a:xfrm>
            <a:prstGeom prst="rect">
              <a:avLst/>
            </a:prstGeom>
            <a:noFill/>
          </p:spPr>
          <p:txBody>
            <a:bodyPr wrap="none" rtlCol="0">
              <a:spAutoFit/>
            </a:bodyPr>
            <a:lstStyle/>
            <a:p>
              <a:r>
                <a:rPr kumimoji="1" lang="ja-JP" altLang="en-US" sz="1400" b="1" dirty="0"/>
                <a:t>収益</a:t>
              </a:r>
              <a:endParaRPr kumimoji="1" lang="en-US" altLang="ja-JP" sz="1400" b="1" dirty="0"/>
            </a:p>
            <a:p>
              <a:endParaRPr kumimoji="1" lang="en-US" altLang="ja-JP" sz="1400" dirty="0"/>
            </a:p>
            <a:p>
              <a:r>
                <a:rPr kumimoji="1" lang="ja-JP" altLang="en-US" sz="1400" dirty="0"/>
                <a:t>売上</a:t>
              </a:r>
              <a:endParaRPr kumimoji="1" lang="en-US" altLang="ja-JP" sz="1400" dirty="0"/>
            </a:p>
            <a:p>
              <a:r>
                <a:rPr kumimoji="1" lang="ja-JP" altLang="en-US" sz="1400" dirty="0"/>
                <a:t>　</a:t>
              </a:r>
              <a:r>
                <a:rPr kumimoji="1" lang="en-US" altLang="ja-JP" sz="1400" dirty="0"/>
                <a:t>150</a:t>
              </a:r>
              <a:r>
                <a:rPr kumimoji="1" lang="ja-JP" altLang="en-US" sz="1400" dirty="0"/>
                <a:t>　</a:t>
              </a:r>
            </a:p>
          </p:txBody>
        </p:sp>
      </p:grpSp>
      <p:sp>
        <p:nvSpPr>
          <p:cNvPr id="4" name="正方形/長方形 3">
            <a:extLst>
              <a:ext uri="{FF2B5EF4-FFF2-40B4-BE49-F238E27FC236}">
                <a16:creationId xmlns:a16="http://schemas.microsoft.com/office/drawing/2014/main" id="{0DE23AC7-EB5D-4971-A3C1-578949C7865B}"/>
              </a:ext>
            </a:extLst>
          </p:cNvPr>
          <p:cNvSpPr/>
          <p:nvPr/>
        </p:nvSpPr>
        <p:spPr>
          <a:xfrm>
            <a:off x="2438400" y="2105024"/>
            <a:ext cx="1085850" cy="7163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A356878-10C6-45B8-980F-B2416F7765C0}"/>
              </a:ext>
            </a:extLst>
          </p:cNvPr>
          <p:cNvSpPr/>
          <p:nvPr/>
        </p:nvSpPr>
        <p:spPr>
          <a:xfrm>
            <a:off x="2438400" y="1200150"/>
            <a:ext cx="1085850" cy="9143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A10F26F-F263-4A4B-B1E1-2A63B002E731}"/>
              </a:ext>
            </a:extLst>
          </p:cNvPr>
          <p:cNvSpPr txBox="1"/>
          <p:nvPr/>
        </p:nvSpPr>
        <p:spPr>
          <a:xfrm>
            <a:off x="1571508" y="1197083"/>
            <a:ext cx="647934" cy="1815882"/>
          </a:xfrm>
          <a:prstGeom prst="rect">
            <a:avLst/>
          </a:prstGeom>
          <a:noFill/>
        </p:spPr>
        <p:txBody>
          <a:bodyPr wrap="none" rtlCol="0">
            <a:spAutoFit/>
          </a:bodyPr>
          <a:lstStyle/>
          <a:p>
            <a:r>
              <a:rPr kumimoji="1" lang="ja-JP" altLang="en-US" sz="1400" b="1" dirty="0"/>
              <a:t>資産</a:t>
            </a:r>
            <a:endParaRPr kumimoji="1" lang="en-US" altLang="ja-JP" sz="1400" b="1" dirty="0"/>
          </a:p>
          <a:p>
            <a:endParaRPr kumimoji="1" lang="en-US" altLang="ja-JP" sz="1400" b="1" dirty="0"/>
          </a:p>
          <a:p>
            <a:r>
              <a:rPr kumimoji="1" lang="ja-JP" altLang="en-US" sz="1400" dirty="0"/>
              <a:t>現金</a:t>
            </a:r>
            <a:endParaRPr kumimoji="1" lang="en-US" altLang="ja-JP" sz="1400" dirty="0"/>
          </a:p>
          <a:p>
            <a:r>
              <a:rPr kumimoji="1" lang="ja-JP" altLang="en-US" sz="1400" dirty="0"/>
              <a:t>　</a:t>
            </a:r>
            <a:r>
              <a:rPr kumimoji="1" lang="en-US" altLang="ja-JP" sz="1400" dirty="0"/>
              <a:t>150</a:t>
            </a:r>
            <a:endParaRPr kumimoji="1" lang="en-US" altLang="ja-JP" sz="1400" b="1" dirty="0"/>
          </a:p>
          <a:p>
            <a:r>
              <a:rPr kumimoji="1" lang="ja-JP" altLang="en-US" sz="1400" dirty="0"/>
              <a:t>預金</a:t>
            </a:r>
            <a:endParaRPr kumimoji="1" lang="en-US" altLang="ja-JP" sz="1400" dirty="0"/>
          </a:p>
          <a:p>
            <a:r>
              <a:rPr kumimoji="1" lang="ja-JP" altLang="en-US" sz="1400" dirty="0"/>
              <a:t>　</a:t>
            </a:r>
            <a:r>
              <a:rPr kumimoji="1" lang="en-US" altLang="ja-JP" sz="1400" dirty="0"/>
              <a:t>100</a:t>
            </a:r>
          </a:p>
          <a:p>
            <a:r>
              <a:rPr kumimoji="1" lang="ja-JP" altLang="en-US" sz="1400" dirty="0"/>
              <a:t>備品</a:t>
            </a:r>
            <a:endParaRPr kumimoji="1" lang="en-US" altLang="ja-JP" sz="1400" dirty="0"/>
          </a:p>
          <a:p>
            <a:r>
              <a:rPr kumimoji="1" lang="ja-JP" altLang="en-US" sz="1400" dirty="0"/>
              <a:t>　</a:t>
            </a:r>
            <a:r>
              <a:rPr kumimoji="1" lang="en-US" altLang="ja-JP" sz="1400" dirty="0"/>
              <a:t>100</a:t>
            </a:r>
            <a:endParaRPr kumimoji="1" lang="ja-JP" altLang="en-US" sz="1400" dirty="0"/>
          </a:p>
        </p:txBody>
      </p:sp>
      <p:sp>
        <p:nvSpPr>
          <p:cNvPr id="12" name="テキスト ボックス 11">
            <a:extLst>
              <a:ext uri="{FF2B5EF4-FFF2-40B4-BE49-F238E27FC236}">
                <a16:creationId xmlns:a16="http://schemas.microsoft.com/office/drawing/2014/main" id="{FDCC9A74-9B6E-414A-A51D-E11CE579FF03}"/>
              </a:ext>
            </a:extLst>
          </p:cNvPr>
          <p:cNvSpPr txBox="1"/>
          <p:nvPr/>
        </p:nvSpPr>
        <p:spPr>
          <a:xfrm>
            <a:off x="2604602" y="1197083"/>
            <a:ext cx="723275" cy="738664"/>
          </a:xfrm>
          <a:prstGeom prst="rect">
            <a:avLst/>
          </a:prstGeom>
          <a:noFill/>
        </p:spPr>
        <p:txBody>
          <a:bodyPr wrap="none" rtlCol="0">
            <a:spAutoFit/>
          </a:bodyPr>
          <a:lstStyle/>
          <a:p>
            <a:r>
              <a:rPr kumimoji="1" lang="ja-JP" altLang="en-US" sz="1400" b="1" dirty="0"/>
              <a:t>負債</a:t>
            </a:r>
            <a:endParaRPr kumimoji="1" lang="en-US" altLang="ja-JP" sz="1400" b="1" dirty="0"/>
          </a:p>
          <a:p>
            <a:r>
              <a:rPr kumimoji="1" lang="ja-JP" altLang="en-US" sz="1400" dirty="0"/>
              <a:t>借入金</a:t>
            </a:r>
            <a:endParaRPr kumimoji="1" lang="en-US" altLang="ja-JP" sz="1400" dirty="0"/>
          </a:p>
          <a:p>
            <a:r>
              <a:rPr kumimoji="1" lang="ja-JP" altLang="en-US" sz="1400" dirty="0"/>
              <a:t>　</a:t>
            </a:r>
            <a:r>
              <a:rPr kumimoji="1" lang="en-US" altLang="ja-JP" sz="1400" dirty="0"/>
              <a:t>200</a:t>
            </a:r>
          </a:p>
        </p:txBody>
      </p:sp>
      <p:sp>
        <p:nvSpPr>
          <p:cNvPr id="13" name="テキスト ボックス 12">
            <a:extLst>
              <a:ext uri="{FF2B5EF4-FFF2-40B4-BE49-F238E27FC236}">
                <a16:creationId xmlns:a16="http://schemas.microsoft.com/office/drawing/2014/main" id="{E47B4F24-83FA-4196-BC59-183E462A236C}"/>
              </a:ext>
            </a:extLst>
          </p:cNvPr>
          <p:cNvSpPr txBox="1"/>
          <p:nvPr/>
        </p:nvSpPr>
        <p:spPr>
          <a:xfrm>
            <a:off x="2685933" y="2105024"/>
            <a:ext cx="723275" cy="738664"/>
          </a:xfrm>
          <a:prstGeom prst="rect">
            <a:avLst/>
          </a:prstGeom>
          <a:noFill/>
        </p:spPr>
        <p:txBody>
          <a:bodyPr wrap="none" rtlCol="0">
            <a:spAutoFit/>
          </a:bodyPr>
          <a:lstStyle/>
          <a:p>
            <a:r>
              <a:rPr kumimoji="1" lang="ja-JP" altLang="en-US" sz="1400" b="1" dirty="0"/>
              <a:t>資本</a:t>
            </a:r>
            <a:endParaRPr kumimoji="1" lang="en-US" altLang="ja-JP" sz="1400" b="1" dirty="0"/>
          </a:p>
          <a:p>
            <a:r>
              <a:rPr kumimoji="1" lang="ja-JP" altLang="en-US" sz="1400" dirty="0"/>
              <a:t>資本金</a:t>
            </a:r>
            <a:endParaRPr kumimoji="1" lang="en-US" altLang="ja-JP" sz="1400" dirty="0"/>
          </a:p>
          <a:p>
            <a:r>
              <a:rPr kumimoji="1" lang="ja-JP" altLang="en-US" sz="1400" dirty="0"/>
              <a:t>　</a:t>
            </a:r>
            <a:r>
              <a:rPr kumimoji="1" lang="en-US" altLang="ja-JP" sz="1400" dirty="0"/>
              <a:t>100</a:t>
            </a:r>
            <a:endParaRPr kumimoji="1" lang="ja-JP" altLang="en-US" sz="1400" dirty="0"/>
          </a:p>
        </p:txBody>
      </p:sp>
      <p:sp>
        <p:nvSpPr>
          <p:cNvPr id="16" name="正方形/長方形 15">
            <a:extLst>
              <a:ext uri="{FF2B5EF4-FFF2-40B4-BE49-F238E27FC236}">
                <a16:creationId xmlns:a16="http://schemas.microsoft.com/office/drawing/2014/main" id="{4DDCB53B-3243-4C09-B21D-93B7FB1DACF7}"/>
              </a:ext>
            </a:extLst>
          </p:cNvPr>
          <p:cNvSpPr/>
          <p:nvPr/>
        </p:nvSpPr>
        <p:spPr>
          <a:xfrm>
            <a:off x="6097712" y="2152265"/>
            <a:ext cx="1085850" cy="7163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DEFCB326-01DD-4A55-BBC0-D9B23E1C7C9E}"/>
              </a:ext>
            </a:extLst>
          </p:cNvPr>
          <p:cNvSpPr/>
          <p:nvPr/>
        </p:nvSpPr>
        <p:spPr>
          <a:xfrm>
            <a:off x="6097712" y="1247391"/>
            <a:ext cx="1085850" cy="9143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81F6DC1-2ED4-4825-AE2E-51B260C3D687}"/>
              </a:ext>
            </a:extLst>
          </p:cNvPr>
          <p:cNvSpPr txBox="1"/>
          <p:nvPr/>
        </p:nvSpPr>
        <p:spPr>
          <a:xfrm>
            <a:off x="5230820" y="1244324"/>
            <a:ext cx="647934" cy="1815882"/>
          </a:xfrm>
          <a:prstGeom prst="rect">
            <a:avLst/>
          </a:prstGeom>
          <a:noFill/>
        </p:spPr>
        <p:txBody>
          <a:bodyPr wrap="none" rtlCol="0">
            <a:spAutoFit/>
          </a:bodyPr>
          <a:lstStyle/>
          <a:p>
            <a:r>
              <a:rPr kumimoji="1" lang="ja-JP" altLang="en-US" sz="1400" b="1" dirty="0"/>
              <a:t>資産</a:t>
            </a:r>
            <a:endParaRPr kumimoji="1" lang="en-US" altLang="ja-JP" sz="1400" b="1" dirty="0"/>
          </a:p>
          <a:p>
            <a:endParaRPr kumimoji="1" lang="en-US" altLang="ja-JP" sz="1400" b="1" dirty="0"/>
          </a:p>
          <a:p>
            <a:r>
              <a:rPr kumimoji="1" lang="ja-JP" altLang="en-US" sz="1400" dirty="0"/>
              <a:t>現金</a:t>
            </a:r>
            <a:endParaRPr kumimoji="1" lang="en-US" altLang="ja-JP" sz="1400" dirty="0"/>
          </a:p>
          <a:p>
            <a:r>
              <a:rPr kumimoji="1" lang="ja-JP" altLang="en-US" sz="1400" dirty="0"/>
              <a:t>　</a:t>
            </a:r>
            <a:r>
              <a:rPr kumimoji="1" lang="en-US" altLang="ja-JP" sz="1400" dirty="0"/>
              <a:t>150</a:t>
            </a:r>
            <a:endParaRPr kumimoji="1" lang="en-US" altLang="ja-JP" sz="1400" b="1" dirty="0"/>
          </a:p>
          <a:p>
            <a:r>
              <a:rPr kumimoji="1" lang="ja-JP" altLang="en-US" sz="1400" dirty="0"/>
              <a:t>預金</a:t>
            </a:r>
            <a:endParaRPr kumimoji="1" lang="en-US" altLang="ja-JP" sz="1400" dirty="0"/>
          </a:p>
          <a:p>
            <a:r>
              <a:rPr kumimoji="1" lang="ja-JP" altLang="en-US" sz="1400" dirty="0"/>
              <a:t>　</a:t>
            </a:r>
            <a:r>
              <a:rPr kumimoji="1" lang="en-US" altLang="ja-JP" sz="1400" dirty="0"/>
              <a:t>100</a:t>
            </a:r>
          </a:p>
          <a:p>
            <a:r>
              <a:rPr kumimoji="1" lang="ja-JP" altLang="en-US" sz="1400" dirty="0"/>
              <a:t>備品</a:t>
            </a:r>
            <a:endParaRPr kumimoji="1" lang="en-US" altLang="ja-JP" sz="1400" dirty="0"/>
          </a:p>
          <a:p>
            <a:r>
              <a:rPr kumimoji="1" lang="ja-JP" altLang="en-US" sz="1400" dirty="0"/>
              <a:t>　</a:t>
            </a:r>
            <a:r>
              <a:rPr kumimoji="1" lang="en-US" altLang="ja-JP" sz="1400" dirty="0"/>
              <a:t>100</a:t>
            </a:r>
            <a:endParaRPr kumimoji="1" lang="ja-JP" altLang="en-US" sz="1400" dirty="0"/>
          </a:p>
        </p:txBody>
      </p:sp>
      <p:sp>
        <p:nvSpPr>
          <p:cNvPr id="19" name="テキスト ボックス 18">
            <a:extLst>
              <a:ext uri="{FF2B5EF4-FFF2-40B4-BE49-F238E27FC236}">
                <a16:creationId xmlns:a16="http://schemas.microsoft.com/office/drawing/2014/main" id="{F776F66A-72FF-4774-A1FB-D16A423CEAF4}"/>
              </a:ext>
            </a:extLst>
          </p:cNvPr>
          <p:cNvSpPr txBox="1"/>
          <p:nvPr/>
        </p:nvSpPr>
        <p:spPr>
          <a:xfrm>
            <a:off x="6263914" y="1244324"/>
            <a:ext cx="723275" cy="738664"/>
          </a:xfrm>
          <a:prstGeom prst="rect">
            <a:avLst/>
          </a:prstGeom>
          <a:noFill/>
        </p:spPr>
        <p:txBody>
          <a:bodyPr wrap="none" rtlCol="0">
            <a:spAutoFit/>
          </a:bodyPr>
          <a:lstStyle/>
          <a:p>
            <a:r>
              <a:rPr kumimoji="1" lang="ja-JP" altLang="en-US" sz="1400" b="1" dirty="0"/>
              <a:t>負債</a:t>
            </a:r>
            <a:endParaRPr kumimoji="1" lang="en-US" altLang="ja-JP" sz="1400" b="1" dirty="0"/>
          </a:p>
          <a:p>
            <a:r>
              <a:rPr kumimoji="1" lang="ja-JP" altLang="en-US" sz="1400" dirty="0"/>
              <a:t>借入金</a:t>
            </a:r>
            <a:endParaRPr kumimoji="1" lang="en-US" altLang="ja-JP" sz="1400" dirty="0"/>
          </a:p>
          <a:p>
            <a:r>
              <a:rPr kumimoji="1" lang="ja-JP" altLang="en-US" sz="1400" dirty="0"/>
              <a:t>　</a:t>
            </a:r>
            <a:r>
              <a:rPr kumimoji="1" lang="en-US" altLang="ja-JP" sz="1400" dirty="0"/>
              <a:t>200 </a:t>
            </a:r>
          </a:p>
        </p:txBody>
      </p:sp>
      <p:sp>
        <p:nvSpPr>
          <p:cNvPr id="20" name="テキスト ボックス 19">
            <a:extLst>
              <a:ext uri="{FF2B5EF4-FFF2-40B4-BE49-F238E27FC236}">
                <a16:creationId xmlns:a16="http://schemas.microsoft.com/office/drawing/2014/main" id="{AE0D9F2D-B6AC-4C61-BC68-21C70E34FAB5}"/>
              </a:ext>
            </a:extLst>
          </p:cNvPr>
          <p:cNvSpPr txBox="1"/>
          <p:nvPr/>
        </p:nvSpPr>
        <p:spPr>
          <a:xfrm>
            <a:off x="6345245" y="2152265"/>
            <a:ext cx="723275" cy="738664"/>
          </a:xfrm>
          <a:prstGeom prst="rect">
            <a:avLst/>
          </a:prstGeom>
          <a:noFill/>
        </p:spPr>
        <p:txBody>
          <a:bodyPr wrap="none" rtlCol="0">
            <a:spAutoFit/>
          </a:bodyPr>
          <a:lstStyle/>
          <a:p>
            <a:r>
              <a:rPr kumimoji="1" lang="ja-JP" altLang="en-US" sz="1400" b="1" dirty="0"/>
              <a:t>資本</a:t>
            </a:r>
            <a:endParaRPr kumimoji="1" lang="en-US" altLang="ja-JP" sz="1400" b="1" dirty="0"/>
          </a:p>
          <a:p>
            <a:r>
              <a:rPr kumimoji="1" lang="ja-JP" altLang="en-US" sz="1400" dirty="0"/>
              <a:t>資本金</a:t>
            </a:r>
            <a:endParaRPr kumimoji="1" lang="en-US" altLang="ja-JP" sz="1400" dirty="0"/>
          </a:p>
          <a:p>
            <a:r>
              <a:rPr kumimoji="1" lang="ja-JP" altLang="en-US" sz="1400" dirty="0"/>
              <a:t>　</a:t>
            </a:r>
            <a:r>
              <a:rPr kumimoji="1" lang="en-US" altLang="ja-JP" sz="1400" dirty="0"/>
              <a:t>100</a:t>
            </a:r>
            <a:endParaRPr kumimoji="1" lang="ja-JP" altLang="en-US" sz="1400" dirty="0"/>
          </a:p>
        </p:txBody>
      </p:sp>
      <p:sp>
        <p:nvSpPr>
          <p:cNvPr id="21" name="正方形/長方形 20">
            <a:extLst>
              <a:ext uri="{FF2B5EF4-FFF2-40B4-BE49-F238E27FC236}">
                <a16:creationId xmlns:a16="http://schemas.microsoft.com/office/drawing/2014/main" id="{C4E2AA5A-91F8-4BDA-B792-4F8603E191B7}"/>
              </a:ext>
            </a:extLst>
          </p:cNvPr>
          <p:cNvSpPr/>
          <p:nvPr/>
        </p:nvSpPr>
        <p:spPr>
          <a:xfrm>
            <a:off x="5002570" y="1244323"/>
            <a:ext cx="1085850" cy="2044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DA2831AB-312E-47E7-B713-CE3529B9EF92}"/>
              </a:ext>
            </a:extLst>
          </p:cNvPr>
          <p:cNvGrpSpPr/>
          <p:nvPr/>
        </p:nvGrpSpPr>
        <p:grpSpPr>
          <a:xfrm>
            <a:off x="8814406" y="2798787"/>
            <a:ext cx="2171700" cy="1462673"/>
            <a:chOff x="8763000" y="3012964"/>
            <a:chExt cx="2171700" cy="1462673"/>
          </a:xfrm>
        </p:grpSpPr>
        <p:grpSp>
          <p:nvGrpSpPr>
            <p:cNvPr id="29" name="グループ化 28">
              <a:extLst>
                <a:ext uri="{FF2B5EF4-FFF2-40B4-BE49-F238E27FC236}">
                  <a16:creationId xmlns:a16="http://schemas.microsoft.com/office/drawing/2014/main" id="{0E48B257-CF3E-4E83-96C6-25E4F1955AC5}"/>
                </a:ext>
              </a:extLst>
            </p:cNvPr>
            <p:cNvGrpSpPr/>
            <p:nvPr/>
          </p:nvGrpSpPr>
          <p:grpSpPr>
            <a:xfrm>
              <a:off x="8763000" y="3012965"/>
              <a:ext cx="2171700" cy="1462672"/>
              <a:chOff x="1352550" y="2821407"/>
              <a:chExt cx="2171700" cy="1462672"/>
            </a:xfrm>
          </p:grpSpPr>
          <p:sp>
            <p:nvSpPr>
              <p:cNvPr id="30" name="正方形/長方形 29">
                <a:extLst>
                  <a:ext uri="{FF2B5EF4-FFF2-40B4-BE49-F238E27FC236}">
                    <a16:creationId xmlns:a16="http://schemas.microsoft.com/office/drawing/2014/main" id="{2AE897B1-EF16-4CD3-AEE5-EF638BCF3AE7}"/>
                  </a:ext>
                </a:extLst>
              </p:cNvPr>
              <p:cNvSpPr/>
              <p:nvPr/>
            </p:nvSpPr>
            <p:spPr>
              <a:xfrm>
                <a:off x="1352550" y="3289189"/>
                <a:ext cx="1085850" cy="9948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C025D088-EA8D-4CE1-85CF-61FFE95CDA58}"/>
                  </a:ext>
                </a:extLst>
              </p:cNvPr>
              <p:cNvSpPr/>
              <p:nvPr/>
            </p:nvSpPr>
            <p:spPr>
              <a:xfrm>
                <a:off x="2438400" y="2821407"/>
                <a:ext cx="1085850" cy="1462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517FCF5-2E08-4CF8-A7CF-D1108CB84DD8}"/>
                  </a:ext>
                </a:extLst>
              </p:cNvPr>
              <p:cNvSpPr txBox="1"/>
              <p:nvPr/>
            </p:nvSpPr>
            <p:spPr>
              <a:xfrm>
                <a:off x="1571508" y="3329972"/>
                <a:ext cx="827471" cy="954107"/>
              </a:xfrm>
              <a:prstGeom prst="rect">
                <a:avLst/>
              </a:prstGeom>
              <a:noFill/>
            </p:spPr>
            <p:txBody>
              <a:bodyPr wrap="none" rtlCol="0">
                <a:spAutoFit/>
              </a:bodyPr>
              <a:lstStyle/>
              <a:p>
                <a:r>
                  <a:rPr kumimoji="1" lang="ja-JP" altLang="en-US" sz="1400" b="1" dirty="0"/>
                  <a:t>費用</a:t>
                </a:r>
                <a:endParaRPr kumimoji="1" lang="en-US" altLang="ja-JP" sz="1400" b="1" dirty="0"/>
              </a:p>
              <a:p>
                <a:endParaRPr kumimoji="1" lang="en-US" altLang="ja-JP" sz="1400" b="1" dirty="0"/>
              </a:p>
              <a:p>
                <a:r>
                  <a:rPr kumimoji="1" lang="ja-JP" altLang="en-US" sz="1400" dirty="0"/>
                  <a:t>材料費</a:t>
                </a:r>
                <a:endParaRPr kumimoji="1" lang="en-US" altLang="ja-JP" sz="1400" dirty="0"/>
              </a:p>
              <a:p>
                <a:r>
                  <a:rPr kumimoji="1" lang="ja-JP" altLang="en-US" sz="1400" dirty="0"/>
                  <a:t>　</a:t>
                </a:r>
                <a:r>
                  <a:rPr kumimoji="1" lang="en-US" altLang="ja-JP" sz="1400" dirty="0"/>
                  <a:t>100</a:t>
                </a:r>
                <a:r>
                  <a:rPr kumimoji="1" lang="ja-JP" altLang="en-US" sz="1400" dirty="0"/>
                  <a:t>　</a:t>
                </a:r>
              </a:p>
            </p:txBody>
          </p:sp>
          <p:sp>
            <p:nvSpPr>
              <p:cNvPr id="33" name="テキスト ボックス 32">
                <a:extLst>
                  <a:ext uri="{FF2B5EF4-FFF2-40B4-BE49-F238E27FC236}">
                    <a16:creationId xmlns:a16="http://schemas.microsoft.com/office/drawing/2014/main" id="{89BE2D92-F012-4158-AEC8-7CB09C5BE342}"/>
                  </a:ext>
                </a:extLst>
              </p:cNvPr>
              <p:cNvSpPr txBox="1"/>
              <p:nvPr/>
            </p:nvSpPr>
            <p:spPr>
              <a:xfrm>
                <a:off x="2633834" y="3060206"/>
                <a:ext cx="827471" cy="954107"/>
              </a:xfrm>
              <a:prstGeom prst="rect">
                <a:avLst/>
              </a:prstGeom>
              <a:noFill/>
            </p:spPr>
            <p:txBody>
              <a:bodyPr wrap="none" rtlCol="0">
                <a:spAutoFit/>
              </a:bodyPr>
              <a:lstStyle/>
              <a:p>
                <a:r>
                  <a:rPr kumimoji="1" lang="ja-JP" altLang="en-US" sz="1400" b="1" dirty="0"/>
                  <a:t>収益</a:t>
                </a:r>
                <a:endParaRPr kumimoji="1" lang="en-US" altLang="ja-JP" sz="1400" b="1" dirty="0"/>
              </a:p>
              <a:p>
                <a:endParaRPr kumimoji="1" lang="en-US" altLang="ja-JP" sz="1400" dirty="0"/>
              </a:p>
              <a:p>
                <a:r>
                  <a:rPr kumimoji="1" lang="ja-JP" altLang="en-US" sz="1400" dirty="0"/>
                  <a:t>売上</a:t>
                </a:r>
                <a:endParaRPr kumimoji="1" lang="en-US" altLang="ja-JP" sz="1400" dirty="0"/>
              </a:p>
              <a:p>
                <a:r>
                  <a:rPr kumimoji="1" lang="ja-JP" altLang="en-US" sz="1400" dirty="0"/>
                  <a:t>　</a:t>
                </a:r>
                <a:r>
                  <a:rPr kumimoji="1" lang="en-US" altLang="ja-JP" sz="1400" dirty="0"/>
                  <a:t>150</a:t>
                </a:r>
                <a:r>
                  <a:rPr kumimoji="1" lang="ja-JP" altLang="en-US" sz="1400" dirty="0"/>
                  <a:t>　</a:t>
                </a:r>
              </a:p>
            </p:txBody>
          </p:sp>
        </p:grpSp>
        <p:sp>
          <p:nvSpPr>
            <p:cNvPr id="34" name="正方形/長方形 33">
              <a:extLst>
                <a:ext uri="{FF2B5EF4-FFF2-40B4-BE49-F238E27FC236}">
                  <a16:creationId xmlns:a16="http://schemas.microsoft.com/office/drawing/2014/main" id="{F9C6C21D-21EB-4CE2-9EDE-1864812673B9}"/>
                </a:ext>
              </a:extLst>
            </p:cNvPr>
            <p:cNvSpPr/>
            <p:nvPr/>
          </p:nvSpPr>
          <p:spPr>
            <a:xfrm>
              <a:off x="8763000" y="3012964"/>
              <a:ext cx="1085850" cy="46778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76723C76-4D81-4FEE-9FF4-4AEFB0282B1D}"/>
              </a:ext>
            </a:extLst>
          </p:cNvPr>
          <p:cNvSpPr txBox="1"/>
          <p:nvPr/>
        </p:nvSpPr>
        <p:spPr>
          <a:xfrm>
            <a:off x="8939478" y="2906317"/>
            <a:ext cx="732893" cy="307777"/>
          </a:xfrm>
          <a:prstGeom prst="rect">
            <a:avLst/>
          </a:prstGeom>
          <a:noFill/>
        </p:spPr>
        <p:txBody>
          <a:bodyPr wrap="none" rtlCol="0">
            <a:spAutoFit/>
          </a:bodyPr>
          <a:lstStyle/>
          <a:p>
            <a:r>
              <a:rPr kumimoji="1" lang="ja-JP" altLang="en-US" sz="1400" dirty="0"/>
              <a:t>利益</a:t>
            </a:r>
            <a:r>
              <a:rPr kumimoji="1" lang="en-US" altLang="ja-JP" sz="1400" dirty="0"/>
              <a:t>50</a:t>
            </a:r>
            <a:endParaRPr kumimoji="1" lang="ja-JP" altLang="en-US" sz="1400" dirty="0"/>
          </a:p>
        </p:txBody>
      </p:sp>
      <p:sp>
        <p:nvSpPr>
          <p:cNvPr id="36" name="正方形/長方形 35">
            <a:extLst>
              <a:ext uri="{FF2B5EF4-FFF2-40B4-BE49-F238E27FC236}">
                <a16:creationId xmlns:a16="http://schemas.microsoft.com/office/drawing/2014/main" id="{759E5FB9-88A1-4426-8FB1-AAA93186E54B}"/>
              </a:ext>
            </a:extLst>
          </p:cNvPr>
          <p:cNvSpPr/>
          <p:nvPr/>
        </p:nvSpPr>
        <p:spPr>
          <a:xfrm>
            <a:off x="6088420" y="2843688"/>
            <a:ext cx="1085850" cy="4455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ADE78276-8255-4E29-9C39-D255B55C32CA}"/>
              </a:ext>
            </a:extLst>
          </p:cNvPr>
          <p:cNvSpPr txBox="1"/>
          <p:nvPr/>
        </p:nvSpPr>
        <p:spPr>
          <a:xfrm>
            <a:off x="6277734" y="2913890"/>
            <a:ext cx="725806" cy="307777"/>
          </a:xfrm>
          <a:prstGeom prst="rect">
            <a:avLst/>
          </a:prstGeom>
          <a:noFill/>
        </p:spPr>
        <p:txBody>
          <a:bodyPr wrap="square" rtlCol="0">
            <a:spAutoFit/>
          </a:bodyPr>
          <a:lstStyle/>
          <a:p>
            <a:r>
              <a:rPr kumimoji="1" lang="ja-JP" altLang="en-US" sz="1400" dirty="0"/>
              <a:t>利益</a:t>
            </a:r>
            <a:r>
              <a:rPr kumimoji="1" lang="en-US" altLang="ja-JP" sz="1400" dirty="0"/>
              <a:t>50</a:t>
            </a:r>
          </a:p>
        </p:txBody>
      </p:sp>
      <p:sp>
        <p:nvSpPr>
          <p:cNvPr id="38" name="テキスト ボックス 37">
            <a:extLst>
              <a:ext uri="{FF2B5EF4-FFF2-40B4-BE49-F238E27FC236}">
                <a16:creationId xmlns:a16="http://schemas.microsoft.com/office/drawing/2014/main" id="{9C36573F-7A8E-4A75-8D4D-BFEA599FF7FD}"/>
              </a:ext>
            </a:extLst>
          </p:cNvPr>
          <p:cNvSpPr txBox="1"/>
          <p:nvPr/>
        </p:nvSpPr>
        <p:spPr>
          <a:xfrm>
            <a:off x="1752987" y="841368"/>
            <a:ext cx="1471010" cy="338554"/>
          </a:xfrm>
          <a:prstGeom prst="rect">
            <a:avLst/>
          </a:prstGeom>
          <a:noFill/>
        </p:spPr>
        <p:txBody>
          <a:bodyPr wrap="square" rtlCol="0">
            <a:spAutoFit/>
          </a:bodyPr>
          <a:lstStyle/>
          <a:p>
            <a:r>
              <a:rPr kumimoji="1" lang="ja-JP" altLang="en-US" sz="1600" dirty="0"/>
              <a:t>残高試算表</a:t>
            </a:r>
          </a:p>
        </p:txBody>
      </p:sp>
      <p:sp>
        <p:nvSpPr>
          <p:cNvPr id="39" name="矢印: 右 38">
            <a:extLst>
              <a:ext uri="{FF2B5EF4-FFF2-40B4-BE49-F238E27FC236}">
                <a16:creationId xmlns:a16="http://schemas.microsoft.com/office/drawing/2014/main" id="{6B2A3241-C70D-4AD0-A8F4-366191B4ED15}"/>
              </a:ext>
            </a:extLst>
          </p:cNvPr>
          <p:cNvSpPr/>
          <p:nvPr/>
        </p:nvSpPr>
        <p:spPr>
          <a:xfrm>
            <a:off x="3895725" y="1857374"/>
            <a:ext cx="897179" cy="12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1B1DCA02-95C4-42FE-9466-1D15C451AF61}"/>
              </a:ext>
            </a:extLst>
          </p:cNvPr>
          <p:cNvSpPr/>
          <p:nvPr/>
        </p:nvSpPr>
        <p:spPr>
          <a:xfrm>
            <a:off x="3917811" y="3928887"/>
            <a:ext cx="4410075" cy="12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5E8C34D3-9080-4C8C-ACAD-5D5DC3750E02}"/>
              </a:ext>
            </a:extLst>
          </p:cNvPr>
          <p:cNvCxnSpPr/>
          <p:nvPr/>
        </p:nvCxnSpPr>
        <p:spPr>
          <a:xfrm flipH="1">
            <a:off x="7353300" y="3135299"/>
            <a:ext cx="13049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テキスト ボックス 42">
            <a:extLst>
              <a:ext uri="{FF2B5EF4-FFF2-40B4-BE49-F238E27FC236}">
                <a16:creationId xmlns:a16="http://schemas.microsoft.com/office/drawing/2014/main" id="{C7B411D6-FE99-4F3E-9B53-A8BCD83194C5}"/>
              </a:ext>
            </a:extLst>
          </p:cNvPr>
          <p:cNvSpPr txBox="1"/>
          <p:nvPr/>
        </p:nvSpPr>
        <p:spPr>
          <a:xfrm>
            <a:off x="5414963" y="822883"/>
            <a:ext cx="1415772" cy="338554"/>
          </a:xfrm>
          <a:prstGeom prst="rect">
            <a:avLst/>
          </a:prstGeom>
          <a:noFill/>
        </p:spPr>
        <p:txBody>
          <a:bodyPr wrap="none" rtlCol="0">
            <a:spAutoFit/>
          </a:bodyPr>
          <a:lstStyle/>
          <a:p>
            <a:r>
              <a:rPr kumimoji="1" lang="ja-JP" altLang="en-US" sz="1600" dirty="0"/>
              <a:t>貸借対照表　</a:t>
            </a:r>
          </a:p>
        </p:txBody>
      </p:sp>
      <p:sp>
        <p:nvSpPr>
          <p:cNvPr id="44" name="テキスト ボックス 43">
            <a:extLst>
              <a:ext uri="{FF2B5EF4-FFF2-40B4-BE49-F238E27FC236}">
                <a16:creationId xmlns:a16="http://schemas.microsoft.com/office/drawing/2014/main" id="{9D92579B-12DB-4330-949D-1E710C047CE1}"/>
              </a:ext>
            </a:extLst>
          </p:cNvPr>
          <p:cNvSpPr txBox="1"/>
          <p:nvPr/>
        </p:nvSpPr>
        <p:spPr>
          <a:xfrm>
            <a:off x="9305925" y="2341180"/>
            <a:ext cx="1210588" cy="338554"/>
          </a:xfrm>
          <a:prstGeom prst="rect">
            <a:avLst/>
          </a:prstGeom>
          <a:noFill/>
        </p:spPr>
        <p:txBody>
          <a:bodyPr wrap="none" rtlCol="0">
            <a:spAutoFit/>
          </a:bodyPr>
          <a:lstStyle/>
          <a:p>
            <a:r>
              <a:rPr kumimoji="1" lang="ja-JP" altLang="en-US" sz="1600" dirty="0"/>
              <a:t>損益計算書</a:t>
            </a:r>
          </a:p>
        </p:txBody>
      </p:sp>
      <p:sp>
        <p:nvSpPr>
          <p:cNvPr id="45" name="テキスト ボックス 44">
            <a:extLst>
              <a:ext uri="{FF2B5EF4-FFF2-40B4-BE49-F238E27FC236}">
                <a16:creationId xmlns:a16="http://schemas.microsoft.com/office/drawing/2014/main" id="{5DE5B447-7302-4E2C-8A24-B578D5CD3098}"/>
              </a:ext>
            </a:extLst>
          </p:cNvPr>
          <p:cNvSpPr txBox="1"/>
          <p:nvPr/>
        </p:nvSpPr>
        <p:spPr>
          <a:xfrm>
            <a:off x="5927403" y="3358711"/>
            <a:ext cx="2877711" cy="523220"/>
          </a:xfrm>
          <a:prstGeom prst="rect">
            <a:avLst/>
          </a:prstGeom>
          <a:noFill/>
        </p:spPr>
        <p:txBody>
          <a:bodyPr wrap="none" rtlCol="0">
            <a:spAutoFit/>
          </a:bodyPr>
          <a:lstStyle/>
          <a:p>
            <a:r>
              <a:rPr kumimoji="1" lang="ja-JP" altLang="en-US" sz="1400" dirty="0"/>
              <a:t>利益を資本に加えて貸借対照表を</a:t>
            </a:r>
            <a:endParaRPr kumimoji="1" lang="en-US" altLang="ja-JP" sz="1400" dirty="0"/>
          </a:p>
          <a:p>
            <a:r>
              <a:rPr kumimoji="1" lang="ja-JP" altLang="en-US" sz="1400" dirty="0"/>
              <a:t>バランスさせる</a:t>
            </a:r>
          </a:p>
        </p:txBody>
      </p:sp>
      <p:sp>
        <p:nvSpPr>
          <p:cNvPr id="46" name="テキスト ボックス 45">
            <a:extLst>
              <a:ext uri="{FF2B5EF4-FFF2-40B4-BE49-F238E27FC236}">
                <a16:creationId xmlns:a16="http://schemas.microsoft.com/office/drawing/2014/main" id="{E40B2493-B83C-42D8-A896-A4609F32B7DE}"/>
              </a:ext>
            </a:extLst>
          </p:cNvPr>
          <p:cNvSpPr txBox="1"/>
          <p:nvPr/>
        </p:nvSpPr>
        <p:spPr>
          <a:xfrm>
            <a:off x="647700" y="447675"/>
            <a:ext cx="6058069" cy="338554"/>
          </a:xfrm>
          <a:prstGeom prst="rect">
            <a:avLst/>
          </a:prstGeom>
          <a:noFill/>
        </p:spPr>
        <p:txBody>
          <a:bodyPr wrap="none" rtlCol="0">
            <a:spAutoFit/>
          </a:bodyPr>
          <a:lstStyle/>
          <a:p>
            <a:r>
              <a:rPr kumimoji="1" lang="en-US" altLang="ja-JP" sz="1600" dirty="0"/>
              <a:t>(3)</a:t>
            </a:r>
            <a:r>
              <a:rPr kumimoji="1" lang="ja-JP" altLang="en-US" sz="1600" dirty="0"/>
              <a:t>残高試算表から財務諸表（貸借対照表、損益計算書）の作成</a:t>
            </a:r>
          </a:p>
        </p:txBody>
      </p:sp>
      <p:sp>
        <p:nvSpPr>
          <p:cNvPr id="47" name="テキスト ボックス 46">
            <a:extLst>
              <a:ext uri="{FF2B5EF4-FFF2-40B4-BE49-F238E27FC236}">
                <a16:creationId xmlns:a16="http://schemas.microsoft.com/office/drawing/2014/main" id="{B1F9D865-828E-47D4-9699-3430D679E0B6}"/>
              </a:ext>
            </a:extLst>
          </p:cNvPr>
          <p:cNvSpPr txBox="1"/>
          <p:nvPr/>
        </p:nvSpPr>
        <p:spPr>
          <a:xfrm>
            <a:off x="1368961" y="6410325"/>
            <a:ext cx="2159566" cy="307777"/>
          </a:xfrm>
          <a:prstGeom prst="rect">
            <a:avLst/>
          </a:prstGeom>
          <a:noFill/>
        </p:spPr>
        <p:txBody>
          <a:bodyPr wrap="none" rtlCol="0">
            <a:spAutoFit/>
          </a:bodyPr>
          <a:lstStyle/>
          <a:p>
            <a:r>
              <a:rPr kumimoji="1" lang="ja-JP" altLang="en-US" sz="1400" dirty="0"/>
              <a:t>翌期の期首の貸借対照表</a:t>
            </a:r>
          </a:p>
        </p:txBody>
      </p:sp>
      <p:sp>
        <p:nvSpPr>
          <p:cNvPr id="48" name="テキスト ボックス 47">
            <a:extLst>
              <a:ext uri="{FF2B5EF4-FFF2-40B4-BE49-F238E27FC236}">
                <a16:creationId xmlns:a16="http://schemas.microsoft.com/office/drawing/2014/main" id="{ACF488DE-B730-4A6D-A553-3A69873707E9}"/>
              </a:ext>
            </a:extLst>
          </p:cNvPr>
          <p:cNvSpPr txBox="1"/>
          <p:nvPr/>
        </p:nvSpPr>
        <p:spPr>
          <a:xfrm>
            <a:off x="1617193" y="5384689"/>
            <a:ext cx="556563" cy="523220"/>
          </a:xfrm>
          <a:prstGeom prst="rect">
            <a:avLst/>
          </a:prstGeom>
          <a:noFill/>
        </p:spPr>
        <p:txBody>
          <a:bodyPr wrap="none" rtlCol="0">
            <a:spAutoFit/>
          </a:bodyPr>
          <a:lstStyle/>
          <a:p>
            <a:r>
              <a:rPr kumimoji="1" lang="ja-JP" altLang="en-US" sz="1400" b="1" dirty="0"/>
              <a:t>資産</a:t>
            </a:r>
            <a:endParaRPr kumimoji="1" lang="en-US" altLang="ja-JP" sz="1400" b="1" dirty="0"/>
          </a:p>
          <a:p>
            <a:r>
              <a:rPr kumimoji="1" lang="ja-JP" altLang="en-US" sz="1400" dirty="0"/>
              <a:t> </a:t>
            </a:r>
            <a:r>
              <a:rPr kumimoji="1" lang="en-US" altLang="ja-JP" sz="1400" dirty="0"/>
              <a:t>350</a:t>
            </a:r>
            <a:endParaRPr kumimoji="1" lang="ja-JP" altLang="en-US" sz="1400" dirty="0"/>
          </a:p>
        </p:txBody>
      </p:sp>
      <p:sp>
        <p:nvSpPr>
          <p:cNvPr id="49" name="正方形/長方形 48">
            <a:extLst>
              <a:ext uri="{FF2B5EF4-FFF2-40B4-BE49-F238E27FC236}">
                <a16:creationId xmlns:a16="http://schemas.microsoft.com/office/drawing/2014/main" id="{1BCE653F-8AB3-4EC3-A011-F0EBE81C045A}"/>
              </a:ext>
            </a:extLst>
          </p:cNvPr>
          <p:cNvSpPr/>
          <p:nvPr/>
        </p:nvSpPr>
        <p:spPr>
          <a:xfrm>
            <a:off x="1352550" y="4947653"/>
            <a:ext cx="1085850" cy="1425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ECB8F2FC-DA77-45F4-AC88-BBF7BF9C53A9}"/>
              </a:ext>
            </a:extLst>
          </p:cNvPr>
          <p:cNvSpPr txBox="1"/>
          <p:nvPr/>
        </p:nvSpPr>
        <p:spPr>
          <a:xfrm>
            <a:off x="2680258" y="5134630"/>
            <a:ext cx="543739" cy="523220"/>
          </a:xfrm>
          <a:prstGeom prst="rect">
            <a:avLst/>
          </a:prstGeom>
          <a:noFill/>
        </p:spPr>
        <p:txBody>
          <a:bodyPr wrap="none" rtlCol="0">
            <a:spAutoFit/>
          </a:bodyPr>
          <a:lstStyle/>
          <a:p>
            <a:r>
              <a:rPr kumimoji="1" lang="ja-JP" altLang="en-US" sz="1400" b="1" dirty="0"/>
              <a:t>負債</a:t>
            </a:r>
            <a:endParaRPr kumimoji="1" lang="en-US" altLang="ja-JP" sz="1400" b="1" dirty="0"/>
          </a:p>
          <a:p>
            <a:r>
              <a:rPr kumimoji="1" lang="ja-JP" altLang="en-US" sz="1400" dirty="0"/>
              <a:t> </a:t>
            </a:r>
            <a:r>
              <a:rPr kumimoji="1" lang="en-US" altLang="ja-JP" sz="1400" dirty="0"/>
              <a:t>200</a:t>
            </a:r>
            <a:endParaRPr kumimoji="1" lang="ja-JP" altLang="en-US" sz="1400" dirty="0"/>
          </a:p>
        </p:txBody>
      </p:sp>
      <p:sp>
        <p:nvSpPr>
          <p:cNvPr id="51" name="正方形/長方形 50">
            <a:extLst>
              <a:ext uri="{FF2B5EF4-FFF2-40B4-BE49-F238E27FC236}">
                <a16:creationId xmlns:a16="http://schemas.microsoft.com/office/drawing/2014/main" id="{3D9F4F81-037B-403F-8A7D-80206C599856}"/>
              </a:ext>
            </a:extLst>
          </p:cNvPr>
          <p:cNvSpPr/>
          <p:nvPr/>
        </p:nvSpPr>
        <p:spPr>
          <a:xfrm>
            <a:off x="2450606" y="4947653"/>
            <a:ext cx="1085850" cy="853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BD181EFA-E572-439F-AB4B-EEE42D80003E}"/>
              </a:ext>
            </a:extLst>
          </p:cNvPr>
          <p:cNvSpPr/>
          <p:nvPr/>
        </p:nvSpPr>
        <p:spPr>
          <a:xfrm>
            <a:off x="2438399" y="5800725"/>
            <a:ext cx="1085850" cy="57239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B9698FD3-145D-425A-89B1-D490F51456CB}"/>
              </a:ext>
            </a:extLst>
          </p:cNvPr>
          <p:cNvSpPr txBox="1"/>
          <p:nvPr/>
        </p:nvSpPr>
        <p:spPr>
          <a:xfrm>
            <a:off x="2721662" y="5862191"/>
            <a:ext cx="543739" cy="738664"/>
          </a:xfrm>
          <a:prstGeom prst="rect">
            <a:avLst/>
          </a:prstGeom>
          <a:noFill/>
        </p:spPr>
        <p:txBody>
          <a:bodyPr wrap="none" rtlCol="0">
            <a:spAutoFit/>
          </a:bodyPr>
          <a:lstStyle/>
          <a:p>
            <a:r>
              <a:rPr kumimoji="1" lang="ja-JP" altLang="en-US" sz="1400" b="1" dirty="0"/>
              <a:t>資本</a:t>
            </a:r>
            <a:endParaRPr kumimoji="1" lang="en-US" altLang="ja-JP" sz="1400" b="1" dirty="0"/>
          </a:p>
          <a:p>
            <a:r>
              <a:rPr kumimoji="1" lang="en-US" altLang="ja-JP" sz="1400" dirty="0"/>
              <a:t> 150</a:t>
            </a:r>
          </a:p>
          <a:p>
            <a:endParaRPr kumimoji="1" lang="ja-JP" altLang="en-US" sz="1400" dirty="0"/>
          </a:p>
        </p:txBody>
      </p:sp>
      <p:grpSp>
        <p:nvGrpSpPr>
          <p:cNvPr id="61" name="グループ化 60">
            <a:extLst>
              <a:ext uri="{FF2B5EF4-FFF2-40B4-BE49-F238E27FC236}">
                <a16:creationId xmlns:a16="http://schemas.microsoft.com/office/drawing/2014/main" id="{79B72923-82DF-4EB8-9D51-836F3E9ABA0E}"/>
              </a:ext>
            </a:extLst>
          </p:cNvPr>
          <p:cNvGrpSpPr/>
          <p:nvPr/>
        </p:nvGrpSpPr>
        <p:grpSpPr>
          <a:xfrm>
            <a:off x="5057466" y="4533388"/>
            <a:ext cx="2172315" cy="1283870"/>
            <a:chOff x="5101631" y="4271745"/>
            <a:chExt cx="2172315" cy="1283870"/>
          </a:xfrm>
        </p:grpSpPr>
        <p:sp>
          <p:nvSpPr>
            <p:cNvPr id="54" name="正方形/長方形 53">
              <a:extLst>
                <a:ext uri="{FF2B5EF4-FFF2-40B4-BE49-F238E27FC236}">
                  <a16:creationId xmlns:a16="http://schemas.microsoft.com/office/drawing/2014/main" id="{8E9A777E-FBB7-43D5-BAAF-7967C3F1826B}"/>
                </a:ext>
              </a:extLst>
            </p:cNvPr>
            <p:cNvSpPr/>
            <p:nvPr/>
          </p:nvSpPr>
          <p:spPr>
            <a:xfrm>
              <a:off x="6188096" y="4271745"/>
              <a:ext cx="1085850" cy="1283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4B838845-F055-4E8A-96EB-E1C755CF1B18}"/>
                </a:ext>
              </a:extLst>
            </p:cNvPr>
            <p:cNvSpPr txBox="1"/>
            <p:nvPr/>
          </p:nvSpPr>
          <p:spPr>
            <a:xfrm>
              <a:off x="6465220" y="4555632"/>
              <a:ext cx="543739" cy="523220"/>
            </a:xfrm>
            <a:prstGeom prst="rect">
              <a:avLst/>
            </a:prstGeom>
            <a:noFill/>
          </p:spPr>
          <p:txBody>
            <a:bodyPr wrap="none" rtlCol="0">
              <a:spAutoFit/>
            </a:bodyPr>
            <a:lstStyle/>
            <a:p>
              <a:r>
                <a:rPr kumimoji="1" lang="ja-JP" altLang="en-US" sz="1400" b="1" dirty="0"/>
                <a:t>収益</a:t>
              </a:r>
              <a:endParaRPr kumimoji="1" lang="en-US" altLang="ja-JP" sz="1400" b="1" dirty="0"/>
            </a:p>
            <a:p>
              <a:r>
                <a:rPr kumimoji="1" lang="en-US" altLang="ja-JP" sz="1400" dirty="0"/>
                <a:t> 130</a:t>
              </a:r>
            </a:p>
          </p:txBody>
        </p:sp>
        <p:sp>
          <p:nvSpPr>
            <p:cNvPr id="56" name="正方形/長方形 55">
              <a:extLst>
                <a:ext uri="{FF2B5EF4-FFF2-40B4-BE49-F238E27FC236}">
                  <a16:creationId xmlns:a16="http://schemas.microsoft.com/office/drawing/2014/main" id="{C745F44A-26E3-4DA6-9E4A-EB26A3F5B3C2}"/>
                </a:ext>
              </a:extLst>
            </p:cNvPr>
            <p:cNvSpPr/>
            <p:nvPr/>
          </p:nvSpPr>
          <p:spPr>
            <a:xfrm>
              <a:off x="5101631" y="5246714"/>
              <a:ext cx="1085850" cy="29905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F92F4067-6997-4713-9E49-59359851A004}"/>
                </a:ext>
              </a:extLst>
            </p:cNvPr>
            <p:cNvSpPr txBox="1"/>
            <p:nvPr/>
          </p:nvSpPr>
          <p:spPr>
            <a:xfrm>
              <a:off x="5230820" y="5247838"/>
              <a:ext cx="732893" cy="307777"/>
            </a:xfrm>
            <a:prstGeom prst="rect">
              <a:avLst/>
            </a:prstGeom>
            <a:noFill/>
          </p:spPr>
          <p:txBody>
            <a:bodyPr wrap="none" rtlCol="0">
              <a:spAutoFit/>
            </a:bodyPr>
            <a:lstStyle/>
            <a:p>
              <a:r>
                <a:rPr kumimoji="1" lang="ja-JP" altLang="en-US" sz="1400" dirty="0"/>
                <a:t>利益</a:t>
              </a:r>
              <a:r>
                <a:rPr kumimoji="1" lang="en-US" altLang="ja-JP" sz="1400" dirty="0"/>
                <a:t>30</a:t>
              </a:r>
              <a:endParaRPr kumimoji="1" lang="ja-JP" altLang="en-US" sz="1400" dirty="0"/>
            </a:p>
          </p:txBody>
        </p:sp>
        <p:sp>
          <p:nvSpPr>
            <p:cNvPr id="58" name="正方形/長方形 57">
              <a:extLst>
                <a:ext uri="{FF2B5EF4-FFF2-40B4-BE49-F238E27FC236}">
                  <a16:creationId xmlns:a16="http://schemas.microsoft.com/office/drawing/2014/main" id="{D24B1912-9AD4-4A17-8B90-21A0D2E94CEB}"/>
                </a:ext>
              </a:extLst>
            </p:cNvPr>
            <p:cNvSpPr/>
            <p:nvPr/>
          </p:nvSpPr>
          <p:spPr>
            <a:xfrm>
              <a:off x="5101631" y="4271745"/>
              <a:ext cx="1085850" cy="9749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C19CDA1B-017B-4036-9008-D9BA7552B299}"/>
                </a:ext>
              </a:extLst>
            </p:cNvPr>
            <p:cNvSpPr txBox="1"/>
            <p:nvPr/>
          </p:nvSpPr>
          <p:spPr>
            <a:xfrm>
              <a:off x="5325396" y="4555632"/>
              <a:ext cx="543739" cy="523220"/>
            </a:xfrm>
            <a:prstGeom prst="rect">
              <a:avLst/>
            </a:prstGeom>
            <a:noFill/>
          </p:spPr>
          <p:txBody>
            <a:bodyPr wrap="none" rtlCol="0">
              <a:spAutoFit/>
            </a:bodyPr>
            <a:lstStyle/>
            <a:p>
              <a:r>
                <a:rPr kumimoji="1" lang="ja-JP" altLang="en-US" sz="1400" b="1" dirty="0"/>
                <a:t>費用</a:t>
              </a:r>
              <a:endParaRPr kumimoji="1" lang="en-US" altLang="ja-JP" sz="1400" b="1" dirty="0"/>
            </a:p>
            <a:p>
              <a:r>
                <a:rPr kumimoji="1" lang="en-US" altLang="ja-JP" sz="1400" dirty="0"/>
                <a:t> 100</a:t>
              </a:r>
              <a:endParaRPr kumimoji="1" lang="ja-JP" altLang="en-US" sz="1400" dirty="0"/>
            </a:p>
          </p:txBody>
        </p:sp>
      </p:grpSp>
      <p:sp>
        <p:nvSpPr>
          <p:cNvPr id="8" name="テキスト ボックス 7">
            <a:extLst>
              <a:ext uri="{FF2B5EF4-FFF2-40B4-BE49-F238E27FC236}">
                <a16:creationId xmlns:a16="http://schemas.microsoft.com/office/drawing/2014/main" id="{CF5B5E6C-E33F-4623-B063-31065DC48B1E}"/>
              </a:ext>
            </a:extLst>
          </p:cNvPr>
          <p:cNvSpPr txBox="1"/>
          <p:nvPr/>
        </p:nvSpPr>
        <p:spPr>
          <a:xfrm>
            <a:off x="5382565" y="5932287"/>
            <a:ext cx="1925360" cy="307777"/>
          </a:xfrm>
          <a:prstGeom prst="rect">
            <a:avLst/>
          </a:prstGeom>
          <a:noFill/>
        </p:spPr>
        <p:txBody>
          <a:bodyPr wrap="square" rtlCol="0">
            <a:spAutoFit/>
          </a:bodyPr>
          <a:lstStyle/>
          <a:p>
            <a:r>
              <a:rPr kumimoji="1" lang="ja-JP" altLang="en-US" sz="1400" dirty="0"/>
              <a:t>翌期の損益計算書</a:t>
            </a:r>
          </a:p>
        </p:txBody>
      </p:sp>
      <p:sp>
        <p:nvSpPr>
          <p:cNvPr id="14" name="正方形/長方形 13">
            <a:extLst>
              <a:ext uri="{FF2B5EF4-FFF2-40B4-BE49-F238E27FC236}">
                <a16:creationId xmlns:a16="http://schemas.microsoft.com/office/drawing/2014/main" id="{97D34E44-6C46-4051-B52F-62CCA2F250DA}"/>
              </a:ext>
            </a:extLst>
          </p:cNvPr>
          <p:cNvSpPr/>
          <p:nvPr/>
        </p:nvSpPr>
        <p:spPr>
          <a:xfrm>
            <a:off x="8825369" y="4560302"/>
            <a:ext cx="1085850" cy="1812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4CC3B7AB-6973-476B-B261-A6219577F7AA}"/>
              </a:ext>
            </a:extLst>
          </p:cNvPr>
          <p:cNvSpPr txBox="1"/>
          <p:nvPr/>
        </p:nvSpPr>
        <p:spPr>
          <a:xfrm>
            <a:off x="9079049" y="5134630"/>
            <a:ext cx="543739" cy="523220"/>
          </a:xfrm>
          <a:prstGeom prst="rect">
            <a:avLst/>
          </a:prstGeom>
          <a:noFill/>
        </p:spPr>
        <p:txBody>
          <a:bodyPr wrap="none" rtlCol="0">
            <a:spAutoFit/>
          </a:bodyPr>
          <a:lstStyle/>
          <a:p>
            <a:r>
              <a:rPr kumimoji="1" lang="ja-JP" altLang="en-US" sz="1400" b="1" dirty="0"/>
              <a:t>資産</a:t>
            </a:r>
            <a:endParaRPr kumimoji="1" lang="en-US" altLang="ja-JP" sz="1400" b="1" dirty="0"/>
          </a:p>
          <a:p>
            <a:r>
              <a:rPr kumimoji="1" lang="ja-JP" altLang="en-US" sz="1400" dirty="0"/>
              <a:t> </a:t>
            </a:r>
            <a:r>
              <a:rPr kumimoji="1" lang="en-US" altLang="ja-JP" sz="1400" dirty="0"/>
              <a:t>380</a:t>
            </a:r>
            <a:endParaRPr kumimoji="1" lang="ja-JP" altLang="en-US" sz="1400" dirty="0"/>
          </a:p>
        </p:txBody>
      </p:sp>
      <p:sp>
        <p:nvSpPr>
          <p:cNvPr id="63" name="正方形/長方形 62">
            <a:extLst>
              <a:ext uri="{FF2B5EF4-FFF2-40B4-BE49-F238E27FC236}">
                <a16:creationId xmlns:a16="http://schemas.microsoft.com/office/drawing/2014/main" id="{20BD82C4-5CA9-4BAB-BCF2-388785572323}"/>
              </a:ext>
            </a:extLst>
          </p:cNvPr>
          <p:cNvSpPr/>
          <p:nvPr/>
        </p:nvSpPr>
        <p:spPr>
          <a:xfrm>
            <a:off x="9911219" y="4560957"/>
            <a:ext cx="1085850" cy="853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E8D2D5AD-2664-46E8-8EAA-C4A0EC2BA2E5}"/>
              </a:ext>
            </a:extLst>
          </p:cNvPr>
          <p:cNvSpPr txBox="1"/>
          <p:nvPr/>
        </p:nvSpPr>
        <p:spPr>
          <a:xfrm>
            <a:off x="10137654" y="4759262"/>
            <a:ext cx="543739" cy="523220"/>
          </a:xfrm>
          <a:prstGeom prst="rect">
            <a:avLst/>
          </a:prstGeom>
          <a:noFill/>
        </p:spPr>
        <p:txBody>
          <a:bodyPr wrap="none" rtlCol="0">
            <a:spAutoFit/>
          </a:bodyPr>
          <a:lstStyle/>
          <a:p>
            <a:r>
              <a:rPr kumimoji="1" lang="ja-JP" altLang="en-US" sz="1400" b="1" dirty="0"/>
              <a:t>負債</a:t>
            </a:r>
            <a:endParaRPr kumimoji="1" lang="en-US" altLang="ja-JP" sz="1400" b="1" dirty="0"/>
          </a:p>
          <a:p>
            <a:r>
              <a:rPr kumimoji="1" lang="ja-JP" altLang="en-US" sz="1400" dirty="0"/>
              <a:t> </a:t>
            </a:r>
            <a:r>
              <a:rPr kumimoji="1" lang="en-US" altLang="ja-JP" sz="1400" dirty="0"/>
              <a:t>200</a:t>
            </a:r>
            <a:endParaRPr kumimoji="1" lang="ja-JP" altLang="en-US" sz="1400" dirty="0"/>
          </a:p>
        </p:txBody>
      </p:sp>
      <p:sp>
        <p:nvSpPr>
          <p:cNvPr id="15" name="正方形/長方形 14">
            <a:extLst>
              <a:ext uri="{FF2B5EF4-FFF2-40B4-BE49-F238E27FC236}">
                <a16:creationId xmlns:a16="http://schemas.microsoft.com/office/drawing/2014/main" id="{43AC5319-60AC-4006-8884-B1FA0D99D00D}"/>
              </a:ext>
            </a:extLst>
          </p:cNvPr>
          <p:cNvSpPr/>
          <p:nvPr/>
        </p:nvSpPr>
        <p:spPr>
          <a:xfrm>
            <a:off x="9911219" y="5414029"/>
            <a:ext cx="1085850" cy="95908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A90B95A-BCE9-4764-84DA-11BBA7943D28}"/>
              </a:ext>
            </a:extLst>
          </p:cNvPr>
          <p:cNvSpPr txBox="1"/>
          <p:nvPr/>
        </p:nvSpPr>
        <p:spPr>
          <a:xfrm>
            <a:off x="10153027" y="5670677"/>
            <a:ext cx="589458" cy="523220"/>
          </a:xfrm>
          <a:prstGeom prst="rect">
            <a:avLst/>
          </a:prstGeom>
          <a:noFill/>
        </p:spPr>
        <p:txBody>
          <a:bodyPr wrap="square" rtlCol="0">
            <a:spAutoFit/>
          </a:bodyPr>
          <a:lstStyle/>
          <a:p>
            <a:r>
              <a:rPr kumimoji="1" lang="ja-JP" altLang="en-US" sz="1400" b="1" dirty="0"/>
              <a:t>資本</a:t>
            </a:r>
            <a:endParaRPr kumimoji="1" lang="en-US" altLang="ja-JP" sz="1400" b="1" dirty="0"/>
          </a:p>
          <a:p>
            <a:r>
              <a:rPr kumimoji="1" lang="ja-JP" altLang="en-US" sz="1400" dirty="0"/>
              <a:t> </a:t>
            </a:r>
            <a:r>
              <a:rPr kumimoji="1" lang="en-US" altLang="ja-JP" sz="1400" dirty="0"/>
              <a:t>180</a:t>
            </a:r>
            <a:endParaRPr kumimoji="1" lang="ja-JP" altLang="en-US" sz="1400" dirty="0"/>
          </a:p>
        </p:txBody>
      </p:sp>
      <p:sp>
        <p:nvSpPr>
          <p:cNvPr id="66" name="テキスト ボックス 65">
            <a:extLst>
              <a:ext uri="{FF2B5EF4-FFF2-40B4-BE49-F238E27FC236}">
                <a16:creationId xmlns:a16="http://schemas.microsoft.com/office/drawing/2014/main" id="{EAA34737-75C4-4A89-A70A-5F37D9636BE5}"/>
              </a:ext>
            </a:extLst>
          </p:cNvPr>
          <p:cNvSpPr txBox="1"/>
          <p:nvPr/>
        </p:nvSpPr>
        <p:spPr>
          <a:xfrm>
            <a:off x="8797995" y="6452033"/>
            <a:ext cx="2159566" cy="307777"/>
          </a:xfrm>
          <a:prstGeom prst="rect">
            <a:avLst/>
          </a:prstGeom>
          <a:noFill/>
        </p:spPr>
        <p:txBody>
          <a:bodyPr wrap="none" rtlCol="0">
            <a:spAutoFit/>
          </a:bodyPr>
          <a:lstStyle/>
          <a:p>
            <a:r>
              <a:rPr kumimoji="1" lang="ja-JP" altLang="en-US" sz="1400" dirty="0"/>
              <a:t>翌期の期末の貸借対照表</a:t>
            </a:r>
          </a:p>
        </p:txBody>
      </p:sp>
      <p:sp>
        <p:nvSpPr>
          <p:cNvPr id="23" name="テキスト ボックス 22">
            <a:extLst>
              <a:ext uri="{FF2B5EF4-FFF2-40B4-BE49-F238E27FC236}">
                <a16:creationId xmlns:a16="http://schemas.microsoft.com/office/drawing/2014/main" id="{9CE86073-2CFA-41CB-8D4B-0DB4E0F9FA6C}"/>
              </a:ext>
            </a:extLst>
          </p:cNvPr>
          <p:cNvSpPr txBox="1"/>
          <p:nvPr/>
        </p:nvSpPr>
        <p:spPr>
          <a:xfrm>
            <a:off x="561776" y="4430297"/>
            <a:ext cx="3315331" cy="338554"/>
          </a:xfrm>
          <a:prstGeom prst="rect">
            <a:avLst/>
          </a:prstGeom>
          <a:noFill/>
        </p:spPr>
        <p:txBody>
          <a:bodyPr wrap="none" rtlCol="0">
            <a:spAutoFit/>
          </a:bodyPr>
          <a:lstStyle/>
          <a:p>
            <a:r>
              <a:rPr kumimoji="1" lang="en-US" altLang="ja-JP" sz="1600" dirty="0"/>
              <a:t>(4)</a:t>
            </a:r>
            <a:r>
              <a:rPr kumimoji="1" lang="ja-JP" altLang="en-US" sz="1600" dirty="0"/>
              <a:t>貸借対照表と損益計算書の関係</a:t>
            </a:r>
          </a:p>
        </p:txBody>
      </p:sp>
      <p:sp>
        <p:nvSpPr>
          <p:cNvPr id="24" name="矢印: 右 23">
            <a:extLst>
              <a:ext uri="{FF2B5EF4-FFF2-40B4-BE49-F238E27FC236}">
                <a16:creationId xmlns:a16="http://schemas.microsoft.com/office/drawing/2014/main" id="{85D9E285-F08C-488A-98E4-B2A1372CE440}"/>
              </a:ext>
            </a:extLst>
          </p:cNvPr>
          <p:cNvSpPr/>
          <p:nvPr/>
        </p:nvSpPr>
        <p:spPr>
          <a:xfrm>
            <a:off x="3917811" y="5175323"/>
            <a:ext cx="799004" cy="10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4375E677-5B94-43CF-A384-410409269F33}"/>
              </a:ext>
            </a:extLst>
          </p:cNvPr>
          <p:cNvSpPr/>
          <p:nvPr/>
        </p:nvSpPr>
        <p:spPr>
          <a:xfrm>
            <a:off x="7606260" y="5162768"/>
            <a:ext cx="799004" cy="10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2AF40510-C24A-4AFC-B952-57DC146DE93C}"/>
              </a:ext>
            </a:extLst>
          </p:cNvPr>
          <p:cNvSpPr txBox="1"/>
          <p:nvPr/>
        </p:nvSpPr>
        <p:spPr>
          <a:xfrm>
            <a:off x="3695155" y="6600855"/>
            <a:ext cx="4464496" cy="307777"/>
          </a:xfrm>
          <a:prstGeom prst="rect">
            <a:avLst/>
          </a:prstGeom>
          <a:noFill/>
        </p:spPr>
        <p:txBody>
          <a:bodyPr wrap="square" rtlCol="0">
            <a:spAutoFit/>
          </a:bodyPr>
          <a:lstStyle/>
          <a:p>
            <a:pPr algn="r"/>
            <a:r>
              <a:rPr kumimoji="1" lang="ja-JP" altLang="en-US" sz="1400" dirty="0"/>
              <a:t>出典：桜井勝久</a:t>
            </a:r>
            <a:r>
              <a:rPr kumimoji="1" lang="en-US" altLang="ja-JP" sz="1400" dirty="0"/>
              <a:t>『</a:t>
            </a:r>
            <a:r>
              <a:rPr kumimoji="1" lang="ja-JP" altLang="en-US" sz="1400" dirty="0"/>
              <a:t>会計学入門</a:t>
            </a:r>
            <a:r>
              <a:rPr kumimoji="1" lang="en-US" altLang="ja-JP" sz="1400" dirty="0"/>
              <a:t>〈</a:t>
            </a:r>
            <a:r>
              <a:rPr kumimoji="1" lang="ja-JP" altLang="en-US" sz="1400" dirty="0"/>
              <a:t>第</a:t>
            </a:r>
            <a:r>
              <a:rPr lang="ja-JP" altLang="en-US" sz="1400" dirty="0"/>
              <a:t>５版</a:t>
            </a:r>
            <a:r>
              <a:rPr lang="en-US" altLang="ja-JP" sz="1400" dirty="0"/>
              <a:t>〉』</a:t>
            </a:r>
            <a:r>
              <a:rPr lang="ja-JP" altLang="en-US" sz="1400" dirty="0"/>
              <a:t>に筆者加筆</a:t>
            </a:r>
            <a:endParaRPr kumimoji="1" lang="ja-JP" altLang="en-US" sz="1400" dirty="0"/>
          </a:p>
        </p:txBody>
      </p:sp>
    </p:spTree>
    <p:extLst>
      <p:ext uri="{BB962C8B-B14F-4D97-AF65-F5344CB8AC3E}">
        <p14:creationId xmlns:p14="http://schemas.microsoft.com/office/powerpoint/2010/main" val="197374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5F0BABD-771A-4137-8882-3E42FD91155B}"/>
              </a:ext>
            </a:extLst>
          </p:cNvPr>
          <p:cNvSpPr txBox="1"/>
          <p:nvPr/>
        </p:nvSpPr>
        <p:spPr>
          <a:xfrm>
            <a:off x="0" y="0"/>
            <a:ext cx="3262432" cy="461665"/>
          </a:xfrm>
          <a:prstGeom prst="rect">
            <a:avLst/>
          </a:prstGeom>
          <a:noFill/>
        </p:spPr>
        <p:txBody>
          <a:bodyPr wrap="none" rtlCol="0">
            <a:spAutoFit/>
          </a:bodyPr>
          <a:lstStyle/>
          <a:p>
            <a:r>
              <a:rPr kumimoji="1" lang="en-US" altLang="ja-JP" sz="2400" dirty="0"/>
              <a:t>Ⅲ</a:t>
            </a:r>
            <a:r>
              <a:rPr kumimoji="1" lang="ja-JP" altLang="en-US" sz="2400" dirty="0"/>
              <a:t>　財務諸表について</a:t>
            </a:r>
          </a:p>
        </p:txBody>
      </p:sp>
      <p:sp>
        <p:nvSpPr>
          <p:cNvPr id="3" name="テキスト ボックス 2">
            <a:extLst>
              <a:ext uri="{FF2B5EF4-FFF2-40B4-BE49-F238E27FC236}">
                <a16:creationId xmlns:a16="http://schemas.microsoft.com/office/drawing/2014/main" id="{8C626093-DFFC-4495-8520-86B99BE91742}"/>
              </a:ext>
            </a:extLst>
          </p:cNvPr>
          <p:cNvSpPr txBox="1"/>
          <p:nvPr/>
        </p:nvSpPr>
        <p:spPr>
          <a:xfrm>
            <a:off x="123825" y="461665"/>
            <a:ext cx="3656770" cy="369332"/>
          </a:xfrm>
          <a:prstGeom prst="rect">
            <a:avLst/>
          </a:prstGeom>
          <a:noFill/>
        </p:spPr>
        <p:txBody>
          <a:bodyPr wrap="none" rtlCol="0">
            <a:spAutoFit/>
          </a:bodyPr>
          <a:lstStyle/>
          <a:p>
            <a:r>
              <a:rPr kumimoji="1" lang="ja-JP" altLang="en-US" dirty="0"/>
              <a:t>１．貸借対照表（</a:t>
            </a:r>
            <a:r>
              <a:rPr kumimoji="1" lang="en-US" altLang="ja-JP" dirty="0"/>
              <a:t>B</a:t>
            </a:r>
            <a:r>
              <a:rPr kumimoji="1" lang="ja-JP" altLang="en-US" dirty="0"/>
              <a:t>／</a:t>
            </a:r>
            <a:r>
              <a:rPr kumimoji="1" lang="en-US" altLang="ja-JP" dirty="0"/>
              <a:t>S</a:t>
            </a:r>
            <a:r>
              <a:rPr kumimoji="1" lang="ja-JP" altLang="en-US" dirty="0"/>
              <a:t>）の読み方</a:t>
            </a:r>
          </a:p>
        </p:txBody>
      </p:sp>
      <p:graphicFrame>
        <p:nvGraphicFramePr>
          <p:cNvPr id="5" name="表 5">
            <a:extLst>
              <a:ext uri="{FF2B5EF4-FFF2-40B4-BE49-F238E27FC236}">
                <a16:creationId xmlns:a16="http://schemas.microsoft.com/office/drawing/2014/main" id="{912A5F18-68DE-4C1E-AB05-542F08653836}"/>
              </a:ext>
            </a:extLst>
          </p:cNvPr>
          <p:cNvGraphicFramePr>
            <a:graphicFrameLocks noGrp="1"/>
          </p:cNvGraphicFramePr>
          <p:nvPr>
            <p:extLst>
              <p:ext uri="{D42A27DB-BD31-4B8C-83A1-F6EECF244321}">
                <p14:modId xmlns:p14="http://schemas.microsoft.com/office/powerpoint/2010/main" val="2154773375"/>
              </p:ext>
            </p:extLst>
          </p:nvPr>
        </p:nvGraphicFramePr>
        <p:xfrm>
          <a:off x="561975" y="1292662"/>
          <a:ext cx="4638676" cy="33718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945844129"/>
                    </a:ext>
                  </a:extLst>
                </a:gridCol>
                <a:gridCol w="2320866">
                  <a:extLst>
                    <a:ext uri="{9D8B030D-6E8A-4147-A177-3AD203B41FA5}">
                      <a16:colId xmlns:a16="http://schemas.microsoft.com/office/drawing/2014/main" val="1600053034"/>
                    </a:ext>
                  </a:extLst>
                </a:gridCol>
              </a:tblGrid>
              <a:tr h="821888">
                <a:tc rowSpan="2">
                  <a:txBody>
                    <a:bodyPr/>
                    <a:lstStyle/>
                    <a:p>
                      <a:r>
                        <a:rPr kumimoji="1" lang="ja-JP" altLang="en-US" sz="1600" b="1" dirty="0">
                          <a:solidFill>
                            <a:schemeClr val="tx1"/>
                          </a:solidFill>
                        </a:rPr>
                        <a:t>流動資産</a:t>
                      </a:r>
                      <a:endParaRPr kumimoji="1" lang="en-US" altLang="ja-JP" sz="1600" b="1" dirty="0">
                        <a:solidFill>
                          <a:schemeClr val="tx1"/>
                        </a:solidFill>
                      </a:endParaRPr>
                    </a:p>
                    <a:p>
                      <a:r>
                        <a:rPr kumimoji="1" lang="ja-JP" altLang="en-US" sz="1600" b="1" dirty="0">
                          <a:solidFill>
                            <a:schemeClr val="tx1"/>
                          </a:solidFill>
                        </a:rPr>
                        <a:t>　</a:t>
                      </a:r>
                      <a:r>
                        <a:rPr kumimoji="1" lang="ja-JP" altLang="en-US" sz="1600" b="0" dirty="0">
                          <a:solidFill>
                            <a:schemeClr val="tx1"/>
                          </a:solidFill>
                        </a:rPr>
                        <a:t>現金及び預金</a:t>
                      </a:r>
                      <a:endParaRPr kumimoji="1" lang="en-US" altLang="ja-JP" sz="1600" b="0" dirty="0">
                        <a:solidFill>
                          <a:schemeClr val="tx1"/>
                        </a:solidFill>
                      </a:endParaRPr>
                    </a:p>
                    <a:p>
                      <a:r>
                        <a:rPr kumimoji="1" lang="ja-JP" altLang="en-US" sz="1600" b="0" dirty="0">
                          <a:solidFill>
                            <a:schemeClr val="tx1"/>
                          </a:solidFill>
                        </a:rPr>
                        <a:t>　売掛金</a:t>
                      </a:r>
                      <a:endParaRPr kumimoji="1" lang="en-US" altLang="ja-JP" sz="1600" b="0" dirty="0">
                        <a:solidFill>
                          <a:schemeClr val="tx1"/>
                        </a:solidFill>
                      </a:endParaRPr>
                    </a:p>
                    <a:p>
                      <a:r>
                        <a:rPr kumimoji="1" lang="ja-JP" altLang="en-US" sz="1600" b="0" dirty="0">
                          <a:solidFill>
                            <a:schemeClr val="tx1"/>
                          </a:solidFill>
                        </a:rPr>
                        <a:t>　棚卸資産　　等</a:t>
                      </a:r>
                      <a:endParaRPr kumimoji="1" lang="en-US" altLang="ja-JP" sz="1600" b="0" dirty="0">
                        <a:solidFill>
                          <a:schemeClr val="tx1"/>
                        </a:solidFill>
                      </a:endParaRPr>
                    </a:p>
                    <a:p>
                      <a:endParaRPr kumimoji="1" lang="ja-JP"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流動負債</a:t>
                      </a:r>
                      <a:endParaRPr kumimoji="1" lang="en-US" altLang="ja-JP" sz="1600" dirty="0">
                        <a:solidFill>
                          <a:schemeClr val="tx1"/>
                        </a:solidFill>
                      </a:endParaRPr>
                    </a:p>
                    <a:p>
                      <a:r>
                        <a:rPr kumimoji="1" lang="ja-JP" altLang="en-US" sz="1600" dirty="0">
                          <a:solidFill>
                            <a:schemeClr val="tx1"/>
                          </a:solidFill>
                        </a:rPr>
                        <a:t>　</a:t>
                      </a:r>
                      <a:r>
                        <a:rPr kumimoji="1" lang="ja-JP" altLang="en-US" sz="1600" b="0" dirty="0">
                          <a:solidFill>
                            <a:schemeClr val="tx1"/>
                          </a:solidFill>
                        </a:rPr>
                        <a:t>買掛金</a:t>
                      </a:r>
                      <a:endParaRPr kumimoji="1" lang="en-US" altLang="ja-JP" sz="1600" b="0" dirty="0">
                        <a:solidFill>
                          <a:schemeClr val="tx1"/>
                        </a:solidFill>
                      </a:endParaRPr>
                    </a:p>
                    <a:p>
                      <a:r>
                        <a:rPr kumimoji="1" lang="ja-JP" altLang="en-US" sz="1600" b="0" dirty="0">
                          <a:solidFill>
                            <a:schemeClr val="tx1"/>
                          </a:solidFill>
                        </a:rPr>
                        <a:t>　短期借入金　　等</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689187"/>
                  </a:ext>
                </a:extLst>
              </a:tr>
              <a:tr h="85725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kumimoji="1" lang="ja-JP" altLang="en-US" sz="1600" b="1" dirty="0">
                          <a:solidFill>
                            <a:schemeClr val="tx1"/>
                          </a:solidFill>
                        </a:rPr>
                        <a:t>固定負債</a:t>
                      </a:r>
                      <a:endParaRPr kumimoji="1" lang="en-US" altLang="ja-JP" sz="1600" b="1" dirty="0">
                        <a:solidFill>
                          <a:schemeClr val="tx1"/>
                        </a:solidFill>
                      </a:endParaRPr>
                    </a:p>
                    <a:p>
                      <a:r>
                        <a:rPr kumimoji="1" lang="ja-JP" altLang="en-US" sz="1600" b="1" dirty="0">
                          <a:solidFill>
                            <a:schemeClr val="tx1"/>
                          </a:solidFill>
                        </a:rPr>
                        <a:t>　</a:t>
                      </a:r>
                      <a:r>
                        <a:rPr kumimoji="1" lang="ja-JP" altLang="en-US" sz="1600" b="0" dirty="0">
                          <a:solidFill>
                            <a:schemeClr val="tx1"/>
                          </a:solidFill>
                        </a:rPr>
                        <a:t>長期借入金</a:t>
                      </a:r>
                      <a:endParaRPr kumimoji="1" lang="en-US" altLang="ja-JP" sz="1600" b="0" dirty="0">
                        <a:solidFill>
                          <a:schemeClr val="tx1"/>
                        </a:solidFill>
                      </a:endParaRPr>
                    </a:p>
                    <a:p>
                      <a:r>
                        <a:rPr kumimoji="1" lang="ja-JP" altLang="en-US" sz="1600" b="0" dirty="0">
                          <a:solidFill>
                            <a:schemeClr val="tx1"/>
                          </a:solidFill>
                        </a:rPr>
                        <a:t>　社債</a:t>
                      </a:r>
                      <a:endParaRPr kumimoji="1" lang="en-US" altLang="ja-JP" sz="1600" b="0" dirty="0">
                        <a:solidFill>
                          <a:schemeClr val="tx1"/>
                        </a:solidFill>
                      </a:endParaRPr>
                    </a:p>
                    <a:p>
                      <a:r>
                        <a:rPr kumimoji="1" lang="ja-JP" altLang="en-US" sz="1600" b="0" dirty="0">
                          <a:solidFill>
                            <a:schemeClr val="tx1"/>
                          </a:solidFill>
                        </a:rPr>
                        <a:t>　退職給与引当金　等</a:t>
                      </a:r>
                      <a:endParaRPr kumimoji="1" lang="ja-JP"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7022480"/>
                  </a:ext>
                </a:extLst>
              </a:tr>
              <a:tr h="624840">
                <a:tc rowSpan="2">
                  <a:txBody>
                    <a:bodyPr/>
                    <a:lstStyle/>
                    <a:p>
                      <a:r>
                        <a:rPr kumimoji="1" lang="ja-JP" altLang="en-US" sz="1600" b="1" dirty="0"/>
                        <a:t>固定資産</a:t>
                      </a:r>
                      <a:endParaRPr kumimoji="1" lang="en-US" altLang="ja-JP" sz="1600" b="1" dirty="0"/>
                    </a:p>
                    <a:p>
                      <a:r>
                        <a:rPr kumimoji="1" lang="ja-JP" altLang="en-US" sz="1600" b="1" dirty="0"/>
                        <a:t>　</a:t>
                      </a:r>
                      <a:r>
                        <a:rPr kumimoji="1" lang="ja-JP" altLang="en-US" sz="1600" b="0" dirty="0"/>
                        <a:t>有形固定資産</a:t>
                      </a:r>
                      <a:endParaRPr kumimoji="1" lang="en-US" altLang="ja-JP" sz="1600" b="0" dirty="0"/>
                    </a:p>
                    <a:p>
                      <a:r>
                        <a:rPr kumimoji="1" lang="ja-JP" altLang="en-US" sz="1600" b="0" dirty="0"/>
                        <a:t>　無形固定資産</a:t>
                      </a:r>
                      <a:endParaRPr kumimoji="1" lang="en-US" altLang="ja-JP" sz="1600" b="0" dirty="0"/>
                    </a:p>
                    <a:p>
                      <a:r>
                        <a:rPr kumimoji="1" lang="ja-JP" altLang="en-US" sz="1600" b="0" dirty="0"/>
                        <a:t>　（のれん）</a:t>
                      </a:r>
                      <a:endParaRPr kumimoji="1" lang="en-US" altLang="ja-JP" sz="1600" b="0" dirty="0"/>
                    </a:p>
                    <a:p>
                      <a:r>
                        <a:rPr kumimoji="1" lang="ja-JP" altLang="en-US" sz="1600" b="0" dirty="0"/>
                        <a:t>　投資その他　　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570804"/>
                  </a:ext>
                </a:extLst>
              </a:tr>
              <a:tr h="74168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b="1" dirty="0">
                          <a:solidFill>
                            <a:schemeClr val="tx1"/>
                          </a:solidFill>
                        </a:rPr>
                        <a:t>資本（純資産）</a:t>
                      </a:r>
                      <a:endParaRPr kumimoji="1" lang="en-US" altLang="ja-JP" sz="1600" b="1" dirty="0">
                        <a:solidFill>
                          <a:schemeClr val="tx1"/>
                        </a:solidFill>
                      </a:endParaRPr>
                    </a:p>
                    <a:p>
                      <a:r>
                        <a:rPr kumimoji="1" lang="ja-JP" altLang="en-US" sz="1600" b="1" dirty="0">
                          <a:solidFill>
                            <a:schemeClr val="tx1"/>
                          </a:solidFill>
                        </a:rPr>
                        <a:t>　</a:t>
                      </a:r>
                      <a:r>
                        <a:rPr kumimoji="1" lang="ja-JP" altLang="en-US" sz="1600" b="0" dirty="0">
                          <a:solidFill>
                            <a:schemeClr val="tx1"/>
                          </a:solidFill>
                        </a:rPr>
                        <a:t>資本金</a:t>
                      </a:r>
                      <a:endParaRPr kumimoji="1" lang="en-US" altLang="ja-JP" sz="1600" b="0" dirty="0">
                        <a:solidFill>
                          <a:schemeClr val="tx1"/>
                        </a:solidFill>
                      </a:endParaRPr>
                    </a:p>
                    <a:p>
                      <a:r>
                        <a:rPr kumimoji="1" lang="ja-JP" altLang="en-US" sz="1600" b="0" dirty="0">
                          <a:solidFill>
                            <a:schemeClr val="tx1"/>
                          </a:solidFill>
                        </a:rPr>
                        <a:t>　資本剰余金</a:t>
                      </a:r>
                      <a:endParaRPr kumimoji="1" lang="en-US" altLang="ja-JP" sz="1600" b="0" dirty="0">
                        <a:solidFill>
                          <a:schemeClr val="tx1"/>
                        </a:solidFill>
                      </a:endParaRPr>
                    </a:p>
                    <a:p>
                      <a:r>
                        <a:rPr kumimoji="1" lang="ja-JP" altLang="en-US" sz="1600" b="0" dirty="0">
                          <a:solidFill>
                            <a:schemeClr val="tx1"/>
                          </a:solidFill>
                        </a:rPr>
                        <a:t>　利益剰余金　　　等</a:t>
                      </a:r>
                      <a:endParaRPr kumimoji="1" lang="ja-JP"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1836277"/>
                  </a:ext>
                </a:extLst>
              </a:tr>
            </a:tbl>
          </a:graphicData>
        </a:graphic>
      </p:graphicFrame>
      <p:sp>
        <p:nvSpPr>
          <p:cNvPr id="6" name="テキスト ボックス 5">
            <a:extLst>
              <a:ext uri="{FF2B5EF4-FFF2-40B4-BE49-F238E27FC236}">
                <a16:creationId xmlns:a16="http://schemas.microsoft.com/office/drawing/2014/main" id="{B1FDD3BB-2ECB-43D3-BF72-8D4DC70C2476}"/>
              </a:ext>
            </a:extLst>
          </p:cNvPr>
          <p:cNvSpPr txBox="1"/>
          <p:nvPr/>
        </p:nvSpPr>
        <p:spPr>
          <a:xfrm>
            <a:off x="1128514" y="954108"/>
            <a:ext cx="1005403" cy="338554"/>
          </a:xfrm>
          <a:prstGeom prst="rect">
            <a:avLst/>
          </a:prstGeom>
          <a:noFill/>
        </p:spPr>
        <p:txBody>
          <a:bodyPr wrap="none" rtlCol="0">
            <a:spAutoFit/>
          </a:bodyPr>
          <a:lstStyle/>
          <a:p>
            <a:r>
              <a:rPr kumimoji="1" lang="en-US" altLang="ja-JP" sz="1600" dirty="0"/>
              <a:t>【</a:t>
            </a:r>
            <a:r>
              <a:rPr kumimoji="1" lang="ja-JP" altLang="en-US" sz="1600" dirty="0"/>
              <a:t>借方</a:t>
            </a:r>
            <a:r>
              <a:rPr kumimoji="1" lang="en-US" altLang="ja-JP" sz="1600" dirty="0"/>
              <a:t>】</a:t>
            </a:r>
            <a:endParaRPr kumimoji="1" lang="ja-JP" altLang="en-US" sz="1600" dirty="0"/>
          </a:p>
        </p:txBody>
      </p:sp>
      <p:sp>
        <p:nvSpPr>
          <p:cNvPr id="7" name="テキスト ボックス 6">
            <a:extLst>
              <a:ext uri="{FF2B5EF4-FFF2-40B4-BE49-F238E27FC236}">
                <a16:creationId xmlns:a16="http://schemas.microsoft.com/office/drawing/2014/main" id="{94CEAF4E-CB78-472E-ABCD-C804EEBDD62F}"/>
              </a:ext>
            </a:extLst>
          </p:cNvPr>
          <p:cNvSpPr txBox="1"/>
          <p:nvPr/>
        </p:nvSpPr>
        <p:spPr>
          <a:xfrm>
            <a:off x="3462139" y="949137"/>
            <a:ext cx="1005403" cy="338554"/>
          </a:xfrm>
          <a:prstGeom prst="rect">
            <a:avLst/>
          </a:prstGeom>
          <a:noFill/>
        </p:spPr>
        <p:txBody>
          <a:bodyPr wrap="none" rtlCol="0">
            <a:spAutoFit/>
          </a:bodyPr>
          <a:lstStyle/>
          <a:p>
            <a:r>
              <a:rPr kumimoji="1" lang="en-US" altLang="ja-JP" sz="1600" dirty="0"/>
              <a:t>【</a:t>
            </a:r>
            <a:r>
              <a:rPr kumimoji="1" lang="ja-JP" altLang="en-US" sz="1600" dirty="0"/>
              <a:t>貸方</a:t>
            </a:r>
            <a:r>
              <a:rPr kumimoji="1" lang="en-US" altLang="ja-JP" sz="1600" dirty="0"/>
              <a:t>】</a:t>
            </a:r>
            <a:endParaRPr kumimoji="1" lang="ja-JP" altLang="en-US" sz="1600" dirty="0"/>
          </a:p>
        </p:txBody>
      </p:sp>
      <p:sp>
        <p:nvSpPr>
          <p:cNvPr id="8" name="テキスト ボックス 7">
            <a:extLst>
              <a:ext uri="{FF2B5EF4-FFF2-40B4-BE49-F238E27FC236}">
                <a16:creationId xmlns:a16="http://schemas.microsoft.com/office/drawing/2014/main" id="{F13000F5-44CD-488F-8002-76D8CA2526C0}"/>
              </a:ext>
            </a:extLst>
          </p:cNvPr>
          <p:cNvSpPr txBox="1"/>
          <p:nvPr/>
        </p:nvSpPr>
        <p:spPr>
          <a:xfrm>
            <a:off x="5534024" y="646331"/>
            <a:ext cx="6657976" cy="4278094"/>
          </a:xfrm>
          <a:prstGeom prst="rect">
            <a:avLst/>
          </a:prstGeom>
          <a:noFill/>
        </p:spPr>
        <p:txBody>
          <a:bodyPr wrap="square" rtlCol="0">
            <a:spAutoFit/>
          </a:bodyPr>
          <a:lstStyle/>
          <a:p>
            <a:r>
              <a:rPr kumimoji="1" lang="en-US" altLang="ja-JP" sz="1600" dirty="0"/>
              <a:t>(1)</a:t>
            </a:r>
            <a:r>
              <a:rPr kumimoji="1" lang="ja-JP" altLang="en-US" sz="1600" dirty="0"/>
              <a:t>借方の項目</a:t>
            </a:r>
            <a:endParaRPr kumimoji="1" lang="en-US" altLang="ja-JP" sz="1600" dirty="0"/>
          </a:p>
          <a:p>
            <a:r>
              <a:rPr kumimoji="1" lang="ja-JP" altLang="en-US" sz="1600" dirty="0"/>
              <a:t>　①流動資産と固定資産</a:t>
            </a:r>
            <a:endParaRPr kumimoji="1" lang="en-US" altLang="ja-JP" sz="1600" dirty="0"/>
          </a:p>
          <a:p>
            <a:r>
              <a:rPr kumimoji="1" lang="ja-JP" altLang="en-US" sz="1600" dirty="0"/>
              <a:t>　　流動資産とは「流動性の高い資産」のことで、通常、</a:t>
            </a:r>
            <a:r>
              <a:rPr kumimoji="1" lang="en-US" altLang="ja-JP" sz="1600" dirty="0"/>
              <a:t>1</a:t>
            </a:r>
            <a:r>
              <a:rPr kumimoji="1" lang="ja-JP" altLang="en-US" sz="1600" dirty="0"/>
              <a:t>年以内に現　　　</a:t>
            </a:r>
            <a:endParaRPr kumimoji="1" lang="en-US" altLang="ja-JP" sz="1600" dirty="0"/>
          </a:p>
          <a:p>
            <a:r>
              <a:rPr kumimoji="1" lang="ja-JP" altLang="en-US" sz="1600" dirty="0"/>
              <a:t>　　金化される資産」（</a:t>
            </a:r>
            <a:r>
              <a:rPr kumimoji="1" lang="en-US" altLang="ja-JP" sz="1600" dirty="0"/>
              <a:t>one year rule)</a:t>
            </a:r>
            <a:r>
              <a:rPr kumimoji="1" lang="ja-JP" altLang="en-US" sz="1600" dirty="0"/>
              <a:t>を指す</a:t>
            </a:r>
            <a:endParaRPr kumimoji="1" lang="en-US" altLang="ja-JP" sz="1600" dirty="0"/>
          </a:p>
          <a:p>
            <a:r>
              <a:rPr kumimoji="1" lang="ja-JP" altLang="en-US" sz="1600" dirty="0"/>
              <a:t>　②流動資産の主な項目</a:t>
            </a:r>
            <a:endParaRPr kumimoji="1" lang="en-US" altLang="ja-JP" sz="1600" dirty="0"/>
          </a:p>
          <a:p>
            <a:r>
              <a:rPr kumimoji="1" lang="ja-JP" altLang="en-US" sz="1600" dirty="0"/>
              <a:t>　　売掛金：販売先に製品やサービスを販売したが、代金が回収でき</a:t>
            </a:r>
            <a:endParaRPr kumimoji="1" lang="en-US" altLang="ja-JP" sz="1600" dirty="0"/>
          </a:p>
          <a:p>
            <a:r>
              <a:rPr kumimoji="1" lang="ja-JP" altLang="en-US" sz="1600" dirty="0"/>
              <a:t>　　　　　　ていないもの</a:t>
            </a:r>
            <a:endParaRPr kumimoji="1" lang="en-US" altLang="ja-JP" sz="1600" dirty="0"/>
          </a:p>
          <a:p>
            <a:r>
              <a:rPr kumimoji="1" lang="ja-JP" altLang="en-US" sz="1600" dirty="0"/>
              <a:t>　　棚卸資産：企業が販売目的で保有する製品や商品、およびそれら　　</a:t>
            </a:r>
            <a:endParaRPr kumimoji="1" lang="en-US" altLang="ja-JP" sz="1600" dirty="0"/>
          </a:p>
          <a:p>
            <a:r>
              <a:rPr kumimoji="1" lang="ja-JP" altLang="en-US" sz="1600" dirty="0"/>
              <a:t>　　　　　　　を製造するための原材料など、いわゆる「在庫」と呼</a:t>
            </a:r>
            <a:endParaRPr kumimoji="1" lang="en-US" altLang="ja-JP" sz="1600" dirty="0"/>
          </a:p>
          <a:p>
            <a:r>
              <a:rPr kumimoji="1" lang="ja-JP" altLang="en-US" sz="1600" dirty="0"/>
              <a:t>　　　　　　　ばれるもの</a:t>
            </a:r>
            <a:endParaRPr kumimoji="1" lang="en-US" altLang="ja-JP" sz="1600" dirty="0"/>
          </a:p>
          <a:p>
            <a:r>
              <a:rPr kumimoji="1" lang="ja-JP" altLang="en-US" sz="1600" dirty="0"/>
              <a:t>　③固定資産とは、事業活動を行う上で、長く使い続けるもの</a:t>
            </a:r>
            <a:endParaRPr kumimoji="1" lang="en-US" altLang="ja-JP" sz="1600" dirty="0"/>
          </a:p>
          <a:p>
            <a:r>
              <a:rPr kumimoji="1" lang="ja-JP" altLang="en-US" sz="1600" dirty="0"/>
              <a:t>　　で有形固定資産と無形固定資産がある</a:t>
            </a:r>
            <a:endParaRPr kumimoji="1" lang="en-US" altLang="ja-JP" sz="1600" dirty="0"/>
          </a:p>
          <a:p>
            <a:r>
              <a:rPr kumimoji="1" lang="ja-JP" altLang="en-US" sz="1600" dirty="0"/>
              <a:t>　　有形固定資産：形のあるもので土地、建物、機械、備品など</a:t>
            </a:r>
            <a:endParaRPr kumimoji="1" lang="en-US" altLang="ja-JP" sz="1600" dirty="0"/>
          </a:p>
          <a:p>
            <a:r>
              <a:rPr kumimoji="1" lang="ja-JP" altLang="en-US" sz="1600" dirty="0"/>
              <a:t>　　無形固定資産：形のない資産、特許権、ソフトウェア、など</a:t>
            </a:r>
            <a:endParaRPr kumimoji="1" lang="en-US" altLang="ja-JP" sz="1600" dirty="0"/>
          </a:p>
          <a:p>
            <a:r>
              <a:rPr kumimoji="1" lang="ja-JP" altLang="en-US" sz="1600" dirty="0"/>
              <a:t>　　のれん：企業買収時の買収価額と時価の差額</a:t>
            </a:r>
            <a:endParaRPr kumimoji="1" lang="en-US" altLang="ja-JP" sz="1600" dirty="0"/>
          </a:p>
          <a:p>
            <a:r>
              <a:rPr kumimoji="1" lang="ja-JP" altLang="en-US" sz="1600" dirty="0"/>
              <a:t>　④投資その他とは、企業が余裕資金の長期での運用のために投資し　　　</a:t>
            </a:r>
            <a:endParaRPr kumimoji="1" lang="en-US" altLang="ja-JP" sz="1600" dirty="0"/>
          </a:p>
          <a:p>
            <a:r>
              <a:rPr kumimoji="1" lang="ja-JP" altLang="en-US" sz="1600" dirty="0"/>
              <a:t>　　た有価証券や会員権、不動産など</a:t>
            </a:r>
            <a:endParaRPr kumimoji="1" lang="ja-JP" altLang="en-US" dirty="0"/>
          </a:p>
        </p:txBody>
      </p:sp>
      <p:sp>
        <p:nvSpPr>
          <p:cNvPr id="4" name="テキスト ボックス 3">
            <a:extLst>
              <a:ext uri="{FF2B5EF4-FFF2-40B4-BE49-F238E27FC236}">
                <a16:creationId xmlns:a16="http://schemas.microsoft.com/office/drawing/2014/main" id="{E155FB01-BE16-4B13-96B8-68C53E6C30E8}"/>
              </a:ext>
            </a:extLst>
          </p:cNvPr>
          <p:cNvSpPr txBox="1"/>
          <p:nvPr/>
        </p:nvSpPr>
        <p:spPr>
          <a:xfrm>
            <a:off x="561975" y="4692998"/>
            <a:ext cx="11630025" cy="2554545"/>
          </a:xfrm>
          <a:prstGeom prst="rect">
            <a:avLst/>
          </a:prstGeom>
          <a:noFill/>
        </p:spPr>
        <p:txBody>
          <a:bodyPr wrap="square" rtlCol="0">
            <a:spAutoFit/>
          </a:bodyPr>
          <a:lstStyle/>
          <a:p>
            <a:r>
              <a:rPr kumimoji="1" lang="en-US" altLang="ja-JP" sz="1600" dirty="0"/>
              <a:t>(2)</a:t>
            </a:r>
            <a:r>
              <a:rPr kumimoji="1" lang="ja-JP" altLang="en-US" sz="1600" dirty="0"/>
              <a:t>貸方の項目</a:t>
            </a:r>
            <a:endParaRPr kumimoji="1" lang="en-US" altLang="ja-JP" sz="1600" dirty="0"/>
          </a:p>
          <a:p>
            <a:r>
              <a:rPr kumimoji="1" lang="ja-JP" altLang="en-US" sz="1600" dirty="0"/>
              <a:t>　①流動負債（</a:t>
            </a:r>
            <a:r>
              <a:rPr kumimoji="1" lang="en-US" altLang="ja-JP" sz="1600" dirty="0"/>
              <a:t>1</a:t>
            </a:r>
            <a:r>
              <a:rPr kumimoji="1" lang="ja-JP" altLang="en-US" sz="1600" dirty="0"/>
              <a:t>年以内に支払わなければならないもの）</a:t>
            </a:r>
            <a:endParaRPr kumimoji="1" lang="en-US" altLang="ja-JP" sz="1600" dirty="0"/>
          </a:p>
          <a:p>
            <a:r>
              <a:rPr kumimoji="1" lang="ja-JP" altLang="en-US" sz="1600" dirty="0"/>
              <a:t>　　買掛金：仕入先から原材料や商品等を仕入れたが、まだ代金を支払っていないもの</a:t>
            </a:r>
            <a:endParaRPr kumimoji="1" lang="en-US" altLang="ja-JP" sz="1600" dirty="0"/>
          </a:p>
          <a:p>
            <a:r>
              <a:rPr kumimoji="1" lang="ja-JP" altLang="en-US" sz="1600" dirty="0"/>
              <a:t>　　短期借入金：</a:t>
            </a:r>
            <a:r>
              <a:rPr kumimoji="1" lang="en-US" altLang="ja-JP" sz="1600" dirty="0"/>
              <a:t>1</a:t>
            </a:r>
            <a:r>
              <a:rPr kumimoji="1" lang="ja-JP" altLang="en-US" sz="1600" dirty="0"/>
              <a:t>年以内に返済期限が来る借入金</a:t>
            </a:r>
            <a:endParaRPr kumimoji="1" lang="en-US" altLang="ja-JP" sz="1600" dirty="0"/>
          </a:p>
          <a:p>
            <a:r>
              <a:rPr kumimoji="1" lang="ja-JP" altLang="en-US" sz="1600" dirty="0"/>
              <a:t>　②固定負債（</a:t>
            </a:r>
            <a:r>
              <a:rPr kumimoji="1" lang="en-US" altLang="ja-JP" sz="1600" dirty="0"/>
              <a:t>1</a:t>
            </a:r>
            <a:r>
              <a:rPr kumimoji="1" lang="ja-JP" altLang="en-US" sz="1600" dirty="0"/>
              <a:t>年を超えて返済の期日がくるもの）</a:t>
            </a:r>
            <a:endParaRPr kumimoji="1" lang="en-US" altLang="ja-JP" sz="1600" dirty="0"/>
          </a:p>
          <a:p>
            <a:r>
              <a:rPr kumimoji="1" lang="ja-JP" altLang="en-US" sz="1600" dirty="0"/>
              <a:t>　　長期借入金：</a:t>
            </a:r>
            <a:r>
              <a:rPr kumimoji="1" lang="en-US" altLang="ja-JP" sz="1600" dirty="0"/>
              <a:t>1</a:t>
            </a:r>
            <a:r>
              <a:rPr kumimoji="1" lang="ja-JP" altLang="en-US" sz="1600" dirty="0"/>
              <a:t>年超の期間の借入金</a:t>
            </a:r>
            <a:endParaRPr kumimoji="1" lang="en-US" altLang="ja-JP" sz="1600" dirty="0"/>
          </a:p>
          <a:p>
            <a:r>
              <a:rPr kumimoji="1" lang="ja-JP" altLang="en-US" sz="1600" dirty="0"/>
              <a:t>　　社債　　　：</a:t>
            </a:r>
            <a:r>
              <a:rPr kumimoji="1" lang="en-US" altLang="ja-JP" sz="1600" dirty="0"/>
              <a:t>1</a:t>
            </a:r>
            <a:r>
              <a:rPr kumimoji="1" lang="ja-JP" altLang="en-US" sz="1600" dirty="0"/>
              <a:t>年超の期間の社債</a:t>
            </a:r>
            <a:endParaRPr kumimoji="1" lang="en-US" altLang="ja-JP" sz="1600" dirty="0"/>
          </a:p>
          <a:p>
            <a:r>
              <a:rPr kumimoji="1" lang="ja-JP" altLang="en-US" sz="1600" dirty="0"/>
              <a:t>　　退職給与引当金：将来発生する従業員の退職金の支払いに備えて計上する債務（毎年、少しずつ費用化する）</a:t>
            </a:r>
            <a:endParaRPr kumimoji="1" lang="en-US" altLang="ja-JP" sz="1600" dirty="0"/>
          </a:p>
          <a:p>
            <a:r>
              <a:rPr kumimoji="1" lang="ja-JP" altLang="en-US" sz="1600" dirty="0"/>
              <a:t>　　</a:t>
            </a:r>
            <a:endParaRPr kumimoji="1" lang="en-US" altLang="ja-JP" sz="1600" dirty="0"/>
          </a:p>
          <a:p>
            <a:r>
              <a:rPr kumimoji="1" lang="en-US" altLang="ja-JP" sz="1600" dirty="0"/>
              <a:t>  </a:t>
            </a:r>
            <a:endParaRPr kumimoji="1" lang="ja-JP" altLang="en-US" sz="1600" dirty="0"/>
          </a:p>
        </p:txBody>
      </p:sp>
    </p:spTree>
    <p:extLst>
      <p:ext uri="{BB962C8B-B14F-4D97-AF65-F5344CB8AC3E}">
        <p14:creationId xmlns:p14="http://schemas.microsoft.com/office/powerpoint/2010/main" val="178591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C6AA3BB-34DF-4018-907B-53F6DF71B475}"/>
              </a:ext>
            </a:extLst>
          </p:cNvPr>
          <p:cNvSpPr txBox="1"/>
          <p:nvPr/>
        </p:nvSpPr>
        <p:spPr>
          <a:xfrm>
            <a:off x="542925" y="0"/>
            <a:ext cx="11077575" cy="1323439"/>
          </a:xfrm>
          <a:prstGeom prst="rect">
            <a:avLst/>
          </a:prstGeom>
          <a:noFill/>
        </p:spPr>
        <p:txBody>
          <a:bodyPr wrap="square" rtlCol="0">
            <a:spAutoFit/>
          </a:bodyPr>
          <a:lstStyle/>
          <a:p>
            <a:r>
              <a:rPr kumimoji="1" lang="ja-JP" altLang="en-US" sz="1600" dirty="0"/>
              <a:t>③資本（純資産）の項目</a:t>
            </a:r>
            <a:endParaRPr kumimoji="1" lang="en-US" altLang="ja-JP" sz="1600" dirty="0"/>
          </a:p>
          <a:p>
            <a:r>
              <a:rPr kumimoji="1" lang="ja-JP" altLang="en-US" sz="1600" dirty="0"/>
              <a:t>　資本</a:t>
            </a:r>
            <a:r>
              <a:rPr kumimoji="1" lang="ja-JP" altLang="en-US" sz="1600"/>
              <a:t>金：株式の</a:t>
            </a:r>
            <a:r>
              <a:rPr kumimoji="1" lang="ja-JP" altLang="en-US" sz="1600" dirty="0"/>
              <a:t>発行により調達した資金のうち、資本金という勘定に組み入れられたもの</a:t>
            </a:r>
            <a:endParaRPr kumimoji="1" lang="en-US" altLang="ja-JP" sz="1600" dirty="0"/>
          </a:p>
          <a:p>
            <a:r>
              <a:rPr kumimoji="1" lang="ja-JP" altLang="en-US" sz="1600" dirty="0"/>
              <a:t>　資本剰余金：株式の発行により調達した資金のうち、上記の資本金に組み入れなかった部分</a:t>
            </a:r>
            <a:endParaRPr kumimoji="1" lang="en-US" altLang="ja-JP" sz="1600" dirty="0"/>
          </a:p>
          <a:p>
            <a:r>
              <a:rPr kumimoji="1" lang="ja-JP" altLang="en-US" sz="1600" dirty="0"/>
              <a:t>　利益剰余金：企業の利益として最終的に残った部分を積み立てたもの、</a:t>
            </a:r>
            <a:r>
              <a:rPr kumimoji="1" lang="ja-JP" altLang="en-US" sz="1600" b="1" dirty="0"/>
              <a:t>内部留保</a:t>
            </a:r>
            <a:r>
              <a:rPr kumimoji="1" lang="ja-JP" altLang="en-US" sz="1600" dirty="0"/>
              <a:t>とも呼ばれる</a:t>
            </a:r>
            <a:endParaRPr kumimoji="1" lang="en-US" altLang="ja-JP" sz="1600" dirty="0"/>
          </a:p>
          <a:p>
            <a:endParaRPr kumimoji="1" lang="ja-JP" altLang="en-US" sz="1600" dirty="0"/>
          </a:p>
        </p:txBody>
      </p:sp>
      <p:sp>
        <p:nvSpPr>
          <p:cNvPr id="2" name="テキスト ボックス 1">
            <a:extLst>
              <a:ext uri="{FF2B5EF4-FFF2-40B4-BE49-F238E27FC236}">
                <a16:creationId xmlns:a16="http://schemas.microsoft.com/office/drawing/2014/main" id="{DABEF826-F2EA-43C0-8DC4-34B011D2CE27}"/>
              </a:ext>
            </a:extLst>
          </p:cNvPr>
          <p:cNvSpPr txBox="1"/>
          <p:nvPr/>
        </p:nvSpPr>
        <p:spPr>
          <a:xfrm>
            <a:off x="76200" y="1138773"/>
            <a:ext cx="12011025" cy="1077218"/>
          </a:xfrm>
          <a:prstGeom prst="rect">
            <a:avLst/>
          </a:prstGeom>
          <a:noFill/>
        </p:spPr>
        <p:txBody>
          <a:bodyPr wrap="square" rtlCol="0">
            <a:spAutoFit/>
          </a:bodyPr>
          <a:lstStyle/>
          <a:p>
            <a:r>
              <a:rPr kumimoji="1" lang="ja-JP" altLang="en-US" sz="1600" dirty="0"/>
              <a:t>２．減価償却費について</a:t>
            </a:r>
            <a:endParaRPr kumimoji="1" lang="en-US" altLang="ja-JP" sz="1600" dirty="0"/>
          </a:p>
          <a:p>
            <a:r>
              <a:rPr kumimoji="1" lang="en-US" altLang="ja-JP" sz="1600" dirty="0"/>
              <a:t>(1)</a:t>
            </a:r>
            <a:r>
              <a:rPr kumimoji="1" lang="ja-JP" altLang="en-US" sz="1600" dirty="0"/>
              <a:t>減価償却とは　　　　　　　　</a:t>
            </a:r>
            <a:endParaRPr kumimoji="1" lang="en-US" altLang="ja-JP" sz="1600" dirty="0"/>
          </a:p>
          <a:p>
            <a:r>
              <a:rPr kumimoji="1" lang="ja-JP" altLang="en-US" sz="1600" dirty="0"/>
              <a:t>　①土地を除く固定資産（建物、機械装置など）は年数がたてば価値は減少していく</a:t>
            </a:r>
            <a:endParaRPr kumimoji="1" lang="en-US" altLang="ja-JP" sz="1600" dirty="0"/>
          </a:p>
          <a:p>
            <a:r>
              <a:rPr kumimoji="1" lang="ja-JP" altLang="en-US" sz="1600" dirty="0"/>
              <a:t>　②一方、これらの固定資産は数年に亘って使うので、取得した年に一度にコストとして費用処理するのは不合理</a:t>
            </a:r>
          </a:p>
        </p:txBody>
      </p:sp>
      <p:sp>
        <p:nvSpPr>
          <p:cNvPr id="6" name="矢印: 下 5">
            <a:extLst>
              <a:ext uri="{FF2B5EF4-FFF2-40B4-BE49-F238E27FC236}">
                <a16:creationId xmlns:a16="http://schemas.microsoft.com/office/drawing/2014/main" id="{1FCE222A-80AB-485A-BFC7-0F660C46531C}"/>
              </a:ext>
            </a:extLst>
          </p:cNvPr>
          <p:cNvSpPr/>
          <p:nvPr/>
        </p:nvSpPr>
        <p:spPr>
          <a:xfrm>
            <a:off x="5105400" y="2215991"/>
            <a:ext cx="238125" cy="246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0E77F23-8CA1-4D22-B7C2-2821B93F9E86}"/>
              </a:ext>
            </a:extLst>
          </p:cNvPr>
          <p:cNvSpPr txBox="1"/>
          <p:nvPr/>
        </p:nvSpPr>
        <p:spPr>
          <a:xfrm>
            <a:off x="252749" y="2462212"/>
            <a:ext cx="12202379" cy="338554"/>
          </a:xfrm>
          <a:prstGeom prst="rect">
            <a:avLst/>
          </a:prstGeom>
          <a:noFill/>
        </p:spPr>
        <p:txBody>
          <a:bodyPr wrap="none" rtlCol="0">
            <a:spAutoFit/>
          </a:bodyPr>
          <a:lstStyle/>
          <a:p>
            <a:r>
              <a:rPr kumimoji="1" lang="ja-JP" altLang="en-US" sz="1600" dirty="0"/>
              <a:t>固定資産の取得費をその使われる期間（</a:t>
            </a:r>
            <a:r>
              <a:rPr kumimoji="1" lang="ja-JP" altLang="en-US" sz="1600" b="1" dirty="0"/>
              <a:t>耐用年数</a:t>
            </a:r>
            <a:r>
              <a:rPr kumimoji="1" lang="ja-JP" altLang="en-US" sz="1600" dirty="0"/>
              <a:t>という）で配分し、費用を平準化、一方で</a:t>
            </a:r>
            <a:r>
              <a:rPr kumimoji="1" lang="en-US" altLang="ja-JP" sz="1600" dirty="0"/>
              <a:t>B/S</a:t>
            </a:r>
            <a:r>
              <a:rPr kumimoji="1" lang="ja-JP" altLang="en-US" sz="1600" dirty="0"/>
              <a:t>に計上する額もその分減価させる</a:t>
            </a:r>
            <a:endParaRPr kumimoji="1" lang="en-US" altLang="ja-JP" sz="1600" dirty="0"/>
          </a:p>
        </p:txBody>
      </p:sp>
      <p:sp>
        <p:nvSpPr>
          <p:cNvPr id="8" name="テキスト ボックス 7">
            <a:extLst>
              <a:ext uri="{FF2B5EF4-FFF2-40B4-BE49-F238E27FC236}">
                <a16:creationId xmlns:a16="http://schemas.microsoft.com/office/drawing/2014/main" id="{31EE33A3-3E8E-4D59-83FD-1E991DFA0066}"/>
              </a:ext>
            </a:extLst>
          </p:cNvPr>
          <p:cNvSpPr txBox="1"/>
          <p:nvPr/>
        </p:nvSpPr>
        <p:spPr>
          <a:xfrm>
            <a:off x="76200" y="2765999"/>
            <a:ext cx="8981946" cy="584775"/>
          </a:xfrm>
          <a:prstGeom prst="rect">
            <a:avLst/>
          </a:prstGeom>
          <a:noFill/>
        </p:spPr>
        <p:txBody>
          <a:bodyPr wrap="none" rtlCol="0">
            <a:spAutoFit/>
          </a:bodyPr>
          <a:lstStyle/>
          <a:p>
            <a:r>
              <a:rPr kumimoji="1" lang="en-US" altLang="ja-JP" sz="1600" dirty="0"/>
              <a:t>(2)</a:t>
            </a:r>
            <a:r>
              <a:rPr kumimoji="1" lang="ja-JP" altLang="en-US" sz="1600" dirty="0"/>
              <a:t>減価償却費の計算方法　（例）　取得原価</a:t>
            </a:r>
            <a:r>
              <a:rPr kumimoji="1" lang="en-US" altLang="ja-JP" sz="1600" dirty="0"/>
              <a:t>1000</a:t>
            </a:r>
            <a:r>
              <a:rPr kumimoji="1" lang="ja-JP" altLang="en-US" sz="1600" dirty="0"/>
              <a:t>万円の機械を</a:t>
            </a:r>
            <a:r>
              <a:rPr kumimoji="1" lang="en-US" altLang="ja-JP" sz="1600" dirty="0"/>
              <a:t>5</a:t>
            </a:r>
            <a:r>
              <a:rPr kumimoji="1" lang="ja-JP" altLang="en-US" sz="1600" dirty="0"/>
              <a:t>年の耐用年数で償却する場合</a:t>
            </a:r>
            <a:endParaRPr kumimoji="1" lang="en-US" altLang="ja-JP" sz="1600" dirty="0"/>
          </a:p>
          <a:p>
            <a:r>
              <a:rPr kumimoji="1" lang="ja-JP" altLang="en-US" sz="1600" dirty="0"/>
              <a:t>　①定額法：毎期一定の金額ずつ減価償却を行う。　減価償却費＝取得原価</a:t>
            </a:r>
            <a:r>
              <a:rPr kumimoji="1" lang="en-US" altLang="ja-JP" sz="1600" dirty="0"/>
              <a:t>÷</a:t>
            </a:r>
            <a:r>
              <a:rPr kumimoji="1" lang="ja-JP" altLang="en-US" sz="1600" dirty="0"/>
              <a:t>耐用年数</a:t>
            </a:r>
          </a:p>
        </p:txBody>
      </p:sp>
      <p:graphicFrame>
        <p:nvGraphicFramePr>
          <p:cNvPr id="4" name="表 4">
            <a:extLst>
              <a:ext uri="{FF2B5EF4-FFF2-40B4-BE49-F238E27FC236}">
                <a16:creationId xmlns:a16="http://schemas.microsoft.com/office/drawing/2014/main" id="{81630686-5CA9-486E-B25E-44C1756A3647}"/>
              </a:ext>
            </a:extLst>
          </p:cNvPr>
          <p:cNvGraphicFramePr>
            <a:graphicFrameLocks noGrp="1"/>
          </p:cNvGraphicFramePr>
          <p:nvPr>
            <p:extLst>
              <p:ext uri="{D42A27DB-BD31-4B8C-83A1-F6EECF244321}">
                <p14:modId xmlns:p14="http://schemas.microsoft.com/office/powerpoint/2010/main" val="3931258857"/>
              </p:ext>
            </p:extLst>
          </p:nvPr>
        </p:nvGraphicFramePr>
        <p:xfrm>
          <a:off x="542925" y="3654561"/>
          <a:ext cx="4762500" cy="286512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4203391454"/>
                    </a:ext>
                  </a:extLst>
                </a:gridCol>
                <a:gridCol w="1257300">
                  <a:extLst>
                    <a:ext uri="{9D8B030D-6E8A-4147-A177-3AD203B41FA5}">
                      <a16:colId xmlns:a16="http://schemas.microsoft.com/office/drawing/2014/main" val="1110644184"/>
                    </a:ext>
                  </a:extLst>
                </a:gridCol>
                <a:gridCol w="1447800">
                  <a:extLst>
                    <a:ext uri="{9D8B030D-6E8A-4147-A177-3AD203B41FA5}">
                      <a16:colId xmlns:a16="http://schemas.microsoft.com/office/drawing/2014/main" val="82270742"/>
                    </a:ext>
                  </a:extLst>
                </a:gridCol>
                <a:gridCol w="1422400">
                  <a:extLst>
                    <a:ext uri="{9D8B030D-6E8A-4147-A177-3AD203B41FA5}">
                      <a16:colId xmlns:a16="http://schemas.microsoft.com/office/drawing/2014/main" val="378917058"/>
                    </a:ext>
                  </a:extLst>
                </a:gridCol>
              </a:tblGrid>
              <a:tr h="370840">
                <a:tc>
                  <a:txBody>
                    <a:bodyPr/>
                    <a:lstStyle/>
                    <a:p>
                      <a:pPr algn="dist"/>
                      <a:r>
                        <a:rPr kumimoji="1" lang="ja-JP" altLang="en-US" sz="1600" b="0" dirty="0">
                          <a:solidFill>
                            <a:schemeClr val="tx1"/>
                          </a:solidFill>
                        </a:rPr>
                        <a:t>年度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dist"/>
                      <a:r>
                        <a:rPr kumimoji="1" lang="ja-JP" altLang="en-US" sz="1600" b="0" dirty="0">
                          <a:solidFill>
                            <a:schemeClr val="tx1"/>
                          </a:solidFill>
                        </a:rPr>
                        <a:t>減価</a:t>
                      </a:r>
                      <a:endParaRPr kumimoji="1" lang="en-US" altLang="ja-JP" sz="1600" b="0" dirty="0">
                        <a:solidFill>
                          <a:schemeClr val="tx1"/>
                        </a:solidFill>
                      </a:endParaRPr>
                    </a:p>
                    <a:p>
                      <a:pPr algn="dist"/>
                      <a:r>
                        <a:rPr kumimoji="1" lang="ja-JP" altLang="en-US" sz="1600" b="0" dirty="0">
                          <a:solidFill>
                            <a:schemeClr val="tx1"/>
                          </a:solidFill>
                        </a:rPr>
                        <a:t>償却費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dist"/>
                      <a:r>
                        <a:rPr kumimoji="1" lang="ja-JP" altLang="en-US" sz="1600" b="0" dirty="0">
                          <a:solidFill>
                            <a:schemeClr val="tx1"/>
                          </a:solidFill>
                        </a:rPr>
                        <a:t>減価償却</a:t>
                      </a:r>
                      <a:endParaRPr kumimoji="1" lang="en-US" altLang="ja-JP" sz="1600" b="0" dirty="0">
                        <a:solidFill>
                          <a:schemeClr val="tx1"/>
                        </a:solidFill>
                      </a:endParaRPr>
                    </a:p>
                    <a:p>
                      <a:pPr algn="dist"/>
                      <a:r>
                        <a:rPr kumimoji="1" lang="ja-JP" altLang="en-US" sz="1600" b="0" dirty="0">
                          <a:solidFill>
                            <a:schemeClr val="tx1"/>
                          </a:solidFill>
                        </a:rPr>
                        <a:t>累計額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dist"/>
                      <a:r>
                        <a:rPr kumimoji="1" lang="ja-JP" altLang="en-US" sz="1600" b="0" dirty="0">
                          <a:solidFill>
                            <a:schemeClr val="tx1"/>
                          </a:solidFill>
                        </a:rPr>
                        <a:t>未償却</a:t>
                      </a:r>
                      <a:endParaRPr kumimoji="1" lang="en-US" altLang="ja-JP" sz="1600" b="0" dirty="0">
                        <a:solidFill>
                          <a:schemeClr val="tx1"/>
                        </a:solidFill>
                      </a:endParaRPr>
                    </a:p>
                    <a:p>
                      <a:pPr algn="dist"/>
                      <a:r>
                        <a:rPr kumimoji="1" lang="ja-JP" altLang="en-US" sz="1600" b="0" dirty="0">
                          <a:solidFill>
                            <a:schemeClr val="tx1"/>
                          </a:solidFill>
                        </a:rPr>
                        <a:t>残高</a:t>
                      </a:r>
                      <a:r>
                        <a:rPr kumimoji="1" lang="ja-JP" altLang="en-US" sz="1200" b="0" dirty="0">
                          <a:solidFill>
                            <a:schemeClr val="tx1"/>
                          </a:solidFill>
                        </a:rPr>
                        <a:t>（注）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321263"/>
                  </a:ext>
                </a:extLst>
              </a:tr>
              <a:tr h="370840">
                <a:tc>
                  <a:txBody>
                    <a:bodyPr/>
                    <a:lstStyle/>
                    <a:p>
                      <a:pPr algn="ctr"/>
                      <a:r>
                        <a:rPr kumimoji="1" lang="ja-JP" altLang="en-US" sz="1600" dirty="0">
                          <a:solidFill>
                            <a:schemeClr val="tx1"/>
                          </a:solidFill>
                        </a:rPr>
                        <a:t>１</a:t>
                      </a:r>
                      <a:endParaRPr kumimoji="1" lang="en-US" altLang="ja-JP" sz="1600" dirty="0">
                        <a:solidFill>
                          <a:schemeClr val="tx1"/>
                        </a:solidFill>
                      </a:endParaRPr>
                    </a:p>
                    <a:p>
                      <a:pPr algn="ctr"/>
                      <a:endParaRPr kumimoji="1" lang="en-US" altLang="ja-JP" sz="1600" dirty="0">
                        <a:solidFill>
                          <a:schemeClr val="tx1"/>
                        </a:solidFill>
                      </a:endParaRPr>
                    </a:p>
                    <a:p>
                      <a:pPr algn="ctr"/>
                      <a:r>
                        <a:rPr kumimoji="1" lang="en-US" altLang="ja-JP" sz="1600" dirty="0">
                          <a:solidFill>
                            <a:schemeClr val="tx1"/>
                          </a:solidFill>
                        </a:rPr>
                        <a:t>2</a:t>
                      </a:r>
                    </a:p>
                    <a:p>
                      <a:pPr algn="ctr"/>
                      <a:endParaRPr kumimoji="1" lang="en-US" altLang="ja-JP" sz="1600" dirty="0">
                        <a:solidFill>
                          <a:schemeClr val="tx1"/>
                        </a:solidFill>
                      </a:endParaRPr>
                    </a:p>
                    <a:p>
                      <a:pPr algn="ctr"/>
                      <a:r>
                        <a:rPr kumimoji="1" lang="en-US" altLang="ja-JP" sz="1600" dirty="0">
                          <a:solidFill>
                            <a:schemeClr val="tx1"/>
                          </a:solidFill>
                        </a:rPr>
                        <a:t>3</a:t>
                      </a:r>
                    </a:p>
                    <a:p>
                      <a:pPr algn="ctr"/>
                      <a:endParaRPr kumimoji="1" lang="en-US" altLang="ja-JP" sz="1600" dirty="0">
                        <a:solidFill>
                          <a:schemeClr val="tx1"/>
                        </a:solidFill>
                      </a:endParaRPr>
                    </a:p>
                    <a:p>
                      <a:pPr algn="ctr"/>
                      <a:r>
                        <a:rPr kumimoji="1" lang="en-US" altLang="ja-JP" sz="1600" dirty="0">
                          <a:solidFill>
                            <a:schemeClr val="tx1"/>
                          </a:solidFill>
                        </a:rPr>
                        <a:t>4</a:t>
                      </a:r>
                    </a:p>
                    <a:p>
                      <a:pPr algn="ctr"/>
                      <a:endParaRPr kumimoji="1" lang="en-US" altLang="ja-JP" sz="1600" dirty="0">
                        <a:solidFill>
                          <a:schemeClr val="tx1"/>
                        </a:solidFill>
                      </a:endParaRPr>
                    </a:p>
                    <a:p>
                      <a:pPr algn="ctr"/>
                      <a:r>
                        <a:rPr kumimoji="1" lang="en-US" altLang="ja-JP" sz="1600" dirty="0">
                          <a:solidFill>
                            <a:schemeClr val="tx1"/>
                          </a:solidFill>
                        </a:rPr>
                        <a:t>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sz="1600" dirty="0">
                          <a:solidFill>
                            <a:schemeClr val="tx1"/>
                          </a:solidFill>
                        </a:rPr>
                        <a:t>２００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２００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２００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２００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２００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sz="1600" dirty="0">
                          <a:solidFill>
                            <a:schemeClr val="tx1"/>
                          </a:solidFill>
                        </a:rPr>
                        <a:t>２００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４００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６００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８００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１</a:t>
                      </a:r>
                      <a:r>
                        <a:rPr kumimoji="1" lang="en-US" altLang="ja-JP" sz="1600" dirty="0">
                          <a:solidFill>
                            <a:schemeClr val="tx1"/>
                          </a:solidFill>
                        </a:rPr>
                        <a:t>,</a:t>
                      </a:r>
                      <a:r>
                        <a:rPr kumimoji="1" lang="ja-JP" altLang="en-US" sz="1600" dirty="0">
                          <a:solidFill>
                            <a:schemeClr val="tx1"/>
                          </a:solidFill>
                        </a:rPr>
                        <a:t>０００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sz="1600" dirty="0">
                          <a:solidFill>
                            <a:schemeClr val="tx1"/>
                          </a:solidFill>
                        </a:rPr>
                        <a:t>８００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６００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４００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２００</a:t>
                      </a:r>
                      <a:endParaRPr kumimoji="1" lang="en-US" altLang="ja-JP" sz="1600" dirty="0">
                        <a:solidFill>
                          <a:schemeClr val="tx1"/>
                        </a:solidFill>
                      </a:endParaRPr>
                    </a:p>
                    <a:p>
                      <a:pPr algn="r"/>
                      <a:endParaRPr kumimoji="1" lang="en-US" altLang="ja-JP" sz="1600" dirty="0">
                        <a:solidFill>
                          <a:schemeClr val="tx1"/>
                        </a:solidFill>
                      </a:endParaRPr>
                    </a:p>
                    <a:p>
                      <a:pPr algn="r"/>
                      <a:r>
                        <a:rPr kumimoji="1" lang="ja-JP" altLang="en-US" sz="1600" dirty="0">
                          <a:solidFill>
                            <a:schemeClr val="tx1"/>
                          </a:solidFill>
                        </a:rPr>
                        <a:t>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6636502"/>
                  </a:ext>
                </a:extLst>
              </a:tr>
            </a:tbl>
          </a:graphicData>
        </a:graphic>
      </p:graphicFrame>
      <p:sp>
        <p:nvSpPr>
          <p:cNvPr id="5" name="テキスト ボックス 4">
            <a:extLst>
              <a:ext uri="{FF2B5EF4-FFF2-40B4-BE49-F238E27FC236}">
                <a16:creationId xmlns:a16="http://schemas.microsoft.com/office/drawing/2014/main" id="{93CA67F6-B78F-4085-82A8-BEF8CDDCC484}"/>
              </a:ext>
            </a:extLst>
          </p:cNvPr>
          <p:cNvSpPr txBox="1"/>
          <p:nvPr/>
        </p:nvSpPr>
        <p:spPr>
          <a:xfrm>
            <a:off x="4038600" y="3353338"/>
            <a:ext cx="1441420" cy="307777"/>
          </a:xfrm>
          <a:prstGeom prst="rect">
            <a:avLst/>
          </a:prstGeom>
          <a:noFill/>
        </p:spPr>
        <p:txBody>
          <a:bodyPr wrap="none" rtlCol="0">
            <a:spAutoFit/>
          </a:bodyPr>
          <a:lstStyle/>
          <a:p>
            <a:r>
              <a:rPr kumimoji="1" lang="ja-JP" altLang="en-US" sz="1400" dirty="0"/>
              <a:t>（単位：万円）</a:t>
            </a:r>
          </a:p>
        </p:txBody>
      </p:sp>
      <p:cxnSp>
        <p:nvCxnSpPr>
          <p:cNvPr id="10" name="直線矢印コネクタ 9">
            <a:extLst>
              <a:ext uri="{FF2B5EF4-FFF2-40B4-BE49-F238E27FC236}">
                <a16:creationId xmlns:a16="http://schemas.microsoft.com/office/drawing/2014/main" id="{4D4693EF-85DA-4B9C-9F1E-6F73DAD5E157}"/>
              </a:ext>
            </a:extLst>
          </p:cNvPr>
          <p:cNvCxnSpPr>
            <a:cxnSpLocks/>
          </p:cNvCxnSpPr>
          <p:nvPr/>
        </p:nvCxnSpPr>
        <p:spPr>
          <a:xfrm rot="10800000">
            <a:off x="6429375" y="3507226"/>
            <a:ext cx="0" cy="3012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EB14CF83-EB94-403B-8997-312AA04492BD}"/>
              </a:ext>
            </a:extLst>
          </p:cNvPr>
          <p:cNvCxnSpPr/>
          <p:nvPr/>
        </p:nvCxnSpPr>
        <p:spPr>
          <a:xfrm>
            <a:off x="6429374" y="6519681"/>
            <a:ext cx="541972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223AD5F1-4201-4CD8-88F2-6A50505B4156}"/>
              </a:ext>
            </a:extLst>
          </p:cNvPr>
          <p:cNvSpPr txBox="1"/>
          <p:nvPr/>
        </p:nvSpPr>
        <p:spPr>
          <a:xfrm>
            <a:off x="5913566" y="4270438"/>
            <a:ext cx="712054" cy="338554"/>
          </a:xfrm>
          <a:prstGeom prst="rect">
            <a:avLst/>
          </a:prstGeom>
          <a:noFill/>
        </p:spPr>
        <p:txBody>
          <a:bodyPr wrap="none" rtlCol="0">
            <a:spAutoFit/>
          </a:bodyPr>
          <a:lstStyle/>
          <a:p>
            <a:r>
              <a:rPr kumimoji="1" lang="en-US" altLang="ja-JP" sz="1600" dirty="0"/>
              <a:t>800</a:t>
            </a:r>
            <a:r>
              <a:rPr kumimoji="1" lang="ja-JP" altLang="en-US" sz="1600" dirty="0"/>
              <a:t>ー</a:t>
            </a:r>
          </a:p>
        </p:txBody>
      </p:sp>
      <p:sp>
        <p:nvSpPr>
          <p:cNvPr id="15" name="テキスト ボックス 14">
            <a:extLst>
              <a:ext uri="{FF2B5EF4-FFF2-40B4-BE49-F238E27FC236}">
                <a16:creationId xmlns:a16="http://schemas.microsoft.com/office/drawing/2014/main" id="{5ED7D83C-65F8-45E9-B19D-FEB189D8F634}"/>
              </a:ext>
            </a:extLst>
          </p:cNvPr>
          <p:cNvSpPr txBox="1"/>
          <p:nvPr/>
        </p:nvSpPr>
        <p:spPr>
          <a:xfrm>
            <a:off x="5913566" y="5813221"/>
            <a:ext cx="712054" cy="338554"/>
          </a:xfrm>
          <a:prstGeom prst="rect">
            <a:avLst/>
          </a:prstGeom>
          <a:noFill/>
        </p:spPr>
        <p:txBody>
          <a:bodyPr wrap="none" rtlCol="0">
            <a:spAutoFit/>
          </a:bodyPr>
          <a:lstStyle/>
          <a:p>
            <a:r>
              <a:rPr kumimoji="1" lang="en-US" altLang="ja-JP" sz="1600" dirty="0"/>
              <a:t>200</a:t>
            </a:r>
            <a:r>
              <a:rPr kumimoji="1" lang="ja-JP" altLang="en-US" sz="1600" dirty="0"/>
              <a:t>ー</a:t>
            </a:r>
          </a:p>
        </p:txBody>
      </p:sp>
      <p:sp>
        <p:nvSpPr>
          <p:cNvPr id="16" name="テキスト ボックス 15">
            <a:extLst>
              <a:ext uri="{FF2B5EF4-FFF2-40B4-BE49-F238E27FC236}">
                <a16:creationId xmlns:a16="http://schemas.microsoft.com/office/drawing/2014/main" id="{0D8A4F19-0010-438A-8F3A-6598B35CF7E8}"/>
              </a:ext>
            </a:extLst>
          </p:cNvPr>
          <p:cNvSpPr txBox="1"/>
          <p:nvPr/>
        </p:nvSpPr>
        <p:spPr>
          <a:xfrm>
            <a:off x="5913566" y="5301200"/>
            <a:ext cx="712054" cy="338554"/>
          </a:xfrm>
          <a:prstGeom prst="rect">
            <a:avLst/>
          </a:prstGeom>
          <a:noFill/>
        </p:spPr>
        <p:txBody>
          <a:bodyPr wrap="none" rtlCol="0">
            <a:spAutoFit/>
          </a:bodyPr>
          <a:lstStyle/>
          <a:p>
            <a:r>
              <a:rPr kumimoji="1" lang="en-US" altLang="ja-JP" sz="1600" dirty="0"/>
              <a:t>400</a:t>
            </a:r>
            <a:r>
              <a:rPr kumimoji="1" lang="ja-JP" altLang="en-US" sz="1600" dirty="0"/>
              <a:t>ー</a:t>
            </a:r>
          </a:p>
        </p:txBody>
      </p:sp>
      <p:sp>
        <p:nvSpPr>
          <p:cNvPr id="17" name="テキスト ボックス 16">
            <a:extLst>
              <a:ext uri="{FF2B5EF4-FFF2-40B4-BE49-F238E27FC236}">
                <a16:creationId xmlns:a16="http://schemas.microsoft.com/office/drawing/2014/main" id="{8E6F9589-38CA-4B8D-A160-64D182DDEAAB}"/>
              </a:ext>
            </a:extLst>
          </p:cNvPr>
          <p:cNvSpPr txBox="1"/>
          <p:nvPr/>
        </p:nvSpPr>
        <p:spPr>
          <a:xfrm>
            <a:off x="5806165" y="3758417"/>
            <a:ext cx="819455" cy="338554"/>
          </a:xfrm>
          <a:prstGeom prst="rect">
            <a:avLst/>
          </a:prstGeom>
          <a:noFill/>
        </p:spPr>
        <p:txBody>
          <a:bodyPr wrap="none" rtlCol="0">
            <a:spAutoFit/>
          </a:bodyPr>
          <a:lstStyle/>
          <a:p>
            <a:r>
              <a:rPr kumimoji="1" lang="en-US" altLang="ja-JP" sz="1600" dirty="0"/>
              <a:t>1000</a:t>
            </a:r>
            <a:r>
              <a:rPr kumimoji="1" lang="ja-JP" altLang="en-US" sz="1600" dirty="0"/>
              <a:t>ー</a:t>
            </a:r>
          </a:p>
        </p:txBody>
      </p:sp>
      <p:sp>
        <p:nvSpPr>
          <p:cNvPr id="18" name="テキスト ボックス 17">
            <a:extLst>
              <a:ext uri="{FF2B5EF4-FFF2-40B4-BE49-F238E27FC236}">
                <a16:creationId xmlns:a16="http://schemas.microsoft.com/office/drawing/2014/main" id="{B2D97116-1C5C-4A52-9E34-BFB7A371C0C2}"/>
              </a:ext>
            </a:extLst>
          </p:cNvPr>
          <p:cNvSpPr txBox="1"/>
          <p:nvPr/>
        </p:nvSpPr>
        <p:spPr>
          <a:xfrm>
            <a:off x="5913566" y="4765444"/>
            <a:ext cx="712054" cy="338554"/>
          </a:xfrm>
          <a:prstGeom prst="rect">
            <a:avLst/>
          </a:prstGeom>
          <a:noFill/>
        </p:spPr>
        <p:txBody>
          <a:bodyPr wrap="none" rtlCol="0">
            <a:spAutoFit/>
          </a:bodyPr>
          <a:lstStyle/>
          <a:p>
            <a:r>
              <a:rPr kumimoji="1" lang="en-US" altLang="ja-JP" sz="1600" dirty="0"/>
              <a:t>600</a:t>
            </a:r>
            <a:r>
              <a:rPr kumimoji="1" lang="ja-JP" altLang="en-US" sz="1600" dirty="0"/>
              <a:t>ー</a:t>
            </a:r>
          </a:p>
        </p:txBody>
      </p:sp>
      <p:sp>
        <p:nvSpPr>
          <p:cNvPr id="19" name="正方形/長方形 18">
            <a:extLst>
              <a:ext uri="{FF2B5EF4-FFF2-40B4-BE49-F238E27FC236}">
                <a16:creationId xmlns:a16="http://schemas.microsoft.com/office/drawing/2014/main" id="{82D76012-7109-462C-952B-D8BD7ED3C73F}"/>
              </a:ext>
            </a:extLst>
          </p:cNvPr>
          <p:cNvSpPr/>
          <p:nvPr/>
        </p:nvSpPr>
        <p:spPr>
          <a:xfrm>
            <a:off x="6867525" y="5982498"/>
            <a:ext cx="273903" cy="5371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E6E8921-C6E7-4A4F-8698-A5DCA78D2F7F}"/>
              </a:ext>
            </a:extLst>
          </p:cNvPr>
          <p:cNvSpPr/>
          <p:nvPr/>
        </p:nvSpPr>
        <p:spPr>
          <a:xfrm>
            <a:off x="7541477" y="5969673"/>
            <a:ext cx="273903" cy="5371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7C2C03BE-B8A4-465A-8997-C84DF5985471}"/>
              </a:ext>
            </a:extLst>
          </p:cNvPr>
          <p:cNvSpPr/>
          <p:nvPr/>
        </p:nvSpPr>
        <p:spPr>
          <a:xfrm>
            <a:off x="8215429" y="5973182"/>
            <a:ext cx="273903" cy="5371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E98B670-5164-4818-9B0B-FEBC173E9798}"/>
              </a:ext>
            </a:extLst>
          </p:cNvPr>
          <p:cNvSpPr/>
          <p:nvPr/>
        </p:nvSpPr>
        <p:spPr>
          <a:xfrm>
            <a:off x="8889381" y="5991861"/>
            <a:ext cx="273903" cy="5371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0A7FFBC7-60F0-4702-A52C-4FFC324BDFDC}"/>
              </a:ext>
            </a:extLst>
          </p:cNvPr>
          <p:cNvSpPr/>
          <p:nvPr/>
        </p:nvSpPr>
        <p:spPr>
          <a:xfrm>
            <a:off x="9558336" y="5969673"/>
            <a:ext cx="273903" cy="5371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2EE9664-B4BD-4223-B94D-568568D10073}"/>
              </a:ext>
            </a:extLst>
          </p:cNvPr>
          <p:cNvCxnSpPr/>
          <p:nvPr/>
        </p:nvCxnSpPr>
        <p:spPr>
          <a:xfrm>
            <a:off x="6429374" y="3927694"/>
            <a:ext cx="3800476" cy="257913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7AABEFE3-5BCE-4672-96A4-B7511BDDA918}"/>
              </a:ext>
            </a:extLst>
          </p:cNvPr>
          <p:cNvSpPr txBox="1"/>
          <p:nvPr/>
        </p:nvSpPr>
        <p:spPr>
          <a:xfrm>
            <a:off x="6269593" y="6534358"/>
            <a:ext cx="3847528" cy="338554"/>
          </a:xfrm>
          <a:prstGeom prst="rect">
            <a:avLst/>
          </a:prstGeom>
          <a:noFill/>
        </p:spPr>
        <p:txBody>
          <a:bodyPr wrap="none" rtlCol="0">
            <a:spAutoFit/>
          </a:bodyPr>
          <a:lstStyle/>
          <a:p>
            <a:r>
              <a:rPr kumimoji="1" lang="en-US" altLang="ja-JP" sz="1600" dirty="0"/>
              <a:t>0        1          2        3          4         5</a:t>
            </a:r>
            <a:r>
              <a:rPr kumimoji="1" lang="ja-JP" altLang="en-US" sz="1600" dirty="0"/>
              <a:t>年</a:t>
            </a:r>
          </a:p>
        </p:txBody>
      </p:sp>
      <p:sp>
        <p:nvSpPr>
          <p:cNvPr id="29" name="テキスト ボックス 28">
            <a:extLst>
              <a:ext uri="{FF2B5EF4-FFF2-40B4-BE49-F238E27FC236}">
                <a16:creationId xmlns:a16="http://schemas.microsoft.com/office/drawing/2014/main" id="{96018CAB-828B-4148-BB5F-C7D48060AD36}"/>
              </a:ext>
            </a:extLst>
          </p:cNvPr>
          <p:cNvSpPr txBox="1"/>
          <p:nvPr/>
        </p:nvSpPr>
        <p:spPr>
          <a:xfrm>
            <a:off x="5938021" y="3569984"/>
            <a:ext cx="543739" cy="307777"/>
          </a:xfrm>
          <a:prstGeom prst="rect">
            <a:avLst/>
          </a:prstGeom>
          <a:noFill/>
        </p:spPr>
        <p:txBody>
          <a:bodyPr wrap="none" rtlCol="0">
            <a:spAutoFit/>
          </a:bodyPr>
          <a:lstStyle/>
          <a:p>
            <a:r>
              <a:rPr kumimoji="1" lang="ja-JP" altLang="en-US" sz="1400"/>
              <a:t>万円</a:t>
            </a:r>
          </a:p>
        </p:txBody>
      </p:sp>
      <p:sp>
        <p:nvSpPr>
          <p:cNvPr id="31" name="テキスト ボックス 30">
            <a:extLst>
              <a:ext uri="{FF2B5EF4-FFF2-40B4-BE49-F238E27FC236}">
                <a16:creationId xmlns:a16="http://schemas.microsoft.com/office/drawing/2014/main" id="{B912776E-6518-4000-A235-C185318E7688}"/>
              </a:ext>
            </a:extLst>
          </p:cNvPr>
          <p:cNvSpPr txBox="1"/>
          <p:nvPr/>
        </p:nvSpPr>
        <p:spPr>
          <a:xfrm>
            <a:off x="6275062" y="3819972"/>
            <a:ext cx="338554" cy="276999"/>
          </a:xfrm>
          <a:prstGeom prst="rect">
            <a:avLst/>
          </a:prstGeom>
          <a:noFill/>
        </p:spPr>
        <p:txBody>
          <a:bodyPr wrap="none" rtlCol="0">
            <a:spAutoFit/>
          </a:bodyPr>
          <a:lstStyle/>
          <a:p>
            <a:r>
              <a:rPr kumimoji="1" lang="ja-JP" altLang="en-US" sz="1200" dirty="0"/>
              <a:t>●</a:t>
            </a:r>
          </a:p>
        </p:txBody>
      </p:sp>
      <p:sp>
        <p:nvSpPr>
          <p:cNvPr id="30" name="テキスト ボックス 29">
            <a:extLst>
              <a:ext uri="{FF2B5EF4-FFF2-40B4-BE49-F238E27FC236}">
                <a16:creationId xmlns:a16="http://schemas.microsoft.com/office/drawing/2014/main" id="{A6541E4D-4E6F-49B0-8303-2F1607229EE3}"/>
              </a:ext>
            </a:extLst>
          </p:cNvPr>
          <p:cNvSpPr txBox="1"/>
          <p:nvPr/>
        </p:nvSpPr>
        <p:spPr>
          <a:xfrm>
            <a:off x="10039965" y="6370088"/>
            <a:ext cx="338554" cy="276999"/>
          </a:xfrm>
          <a:prstGeom prst="rect">
            <a:avLst/>
          </a:prstGeom>
          <a:noFill/>
        </p:spPr>
        <p:txBody>
          <a:bodyPr wrap="none" rtlCol="0">
            <a:spAutoFit/>
          </a:bodyPr>
          <a:lstStyle/>
          <a:p>
            <a:r>
              <a:rPr kumimoji="1" lang="ja-JP" altLang="en-US" sz="1200" dirty="0"/>
              <a:t>●</a:t>
            </a:r>
          </a:p>
        </p:txBody>
      </p:sp>
      <p:sp>
        <p:nvSpPr>
          <p:cNvPr id="32" name="テキスト ボックス 31">
            <a:extLst>
              <a:ext uri="{FF2B5EF4-FFF2-40B4-BE49-F238E27FC236}">
                <a16:creationId xmlns:a16="http://schemas.microsoft.com/office/drawing/2014/main" id="{13F601FA-AA23-40CB-AEE0-9092A673F22E}"/>
              </a:ext>
            </a:extLst>
          </p:cNvPr>
          <p:cNvSpPr txBox="1"/>
          <p:nvPr/>
        </p:nvSpPr>
        <p:spPr>
          <a:xfrm>
            <a:off x="8352380" y="5217263"/>
            <a:ext cx="338554" cy="276999"/>
          </a:xfrm>
          <a:prstGeom prst="rect">
            <a:avLst/>
          </a:prstGeom>
          <a:noFill/>
        </p:spPr>
        <p:txBody>
          <a:bodyPr wrap="none" rtlCol="0">
            <a:spAutoFit/>
          </a:bodyPr>
          <a:lstStyle/>
          <a:p>
            <a:r>
              <a:rPr kumimoji="1" lang="ja-JP" altLang="en-US" sz="1200" dirty="0"/>
              <a:t>●</a:t>
            </a:r>
          </a:p>
        </p:txBody>
      </p:sp>
      <p:sp>
        <p:nvSpPr>
          <p:cNvPr id="34" name="テキスト ボックス 33">
            <a:extLst>
              <a:ext uri="{FF2B5EF4-FFF2-40B4-BE49-F238E27FC236}">
                <a16:creationId xmlns:a16="http://schemas.microsoft.com/office/drawing/2014/main" id="{1EA61E67-3005-44DB-AE3D-CFC9872ED470}"/>
              </a:ext>
            </a:extLst>
          </p:cNvPr>
          <p:cNvSpPr txBox="1"/>
          <p:nvPr/>
        </p:nvSpPr>
        <p:spPr>
          <a:xfrm>
            <a:off x="6966417" y="4309933"/>
            <a:ext cx="338554" cy="276999"/>
          </a:xfrm>
          <a:prstGeom prst="rect">
            <a:avLst/>
          </a:prstGeom>
          <a:noFill/>
        </p:spPr>
        <p:txBody>
          <a:bodyPr wrap="none" rtlCol="0">
            <a:spAutoFit/>
          </a:bodyPr>
          <a:lstStyle/>
          <a:p>
            <a:r>
              <a:rPr kumimoji="1" lang="ja-JP" altLang="en-US" sz="1200" dirty="0"/>
              <a:t>●</a:t>
            </a:r>
          </a:p>
        </p:txBody>
      </p:sp>
      <p:sp>
        <p:nvSpPr>
          <p:cNvPr id="35" name="テキスト ボックス 34">
            <a:extLst>
              <a:ext uri="{FF2B5EF4-FFF2-40B4-BE49-F238E27FC236}">
                <a16:creationId xmlns:a16="http://schemas.microsoft.com/office/drawing/2014/main" id="{D844E413-CC41-486F-98FE-C12DC713516D}"/>
              </a:ext>
            </a:extLst>
          </p:cNvPr>
          <p:cNvSpPr txBox="1"/>
          <p:nvPr/>
        </p:nvSpPr>
        <p:spPr>
          <a:xfrm>
            <a:off x="7646103" y="4739967"/>
            <a:ext cx="338554" cy="276999"/>
          </a:xfrm>
          <a:prstGeom prst="rect">
            <a:avLst/>
          </a:prstGeom>
          <a:noFill/>
        </p:spPr>
        <p:txBody>
          <a:bodyPr wrap="none" rtlCol="0">
            <a:spAutoFit/>
          </a:bodyPr>
          <a:lstStyle/>
          <a:p>
            <a:r>
              <a:rPr kumimoji="1" lang="ja-JP" altLang="en-US" sz="1200" dirty="0"/>
              <a:t>●</a:t>
            </a:r>
          </a:p>
        </p:txBody>
      </p:sp>
      <p:sp>
        <p:nvSpPr>
          <p:cNvPr id="36" name="テキスト ボックス 35">
            <a:extLst>
              <a:ext uri="{FF2B5EF4-FFF2-40B4-BE49-F238E27FC236}">
                <a16:creationId xmlns:a16="http://schemas.microsoft.com/office/drawing/2014/main" id="{06AC2EFC-26E8-41CA-AB4C-AAC22D741309}"/>
              </a:ext>
            </a:extLst>
          </p:cNvPr>
          <p:cNvSpPr txBox="1"/>
          <p:nvPr/>
        </p:nvSpPr>
        <p:spPr>
          <a:xfrm>
            <a:off x="9026332" y="5690406"/>
            <a:ext cx="338554" cy="276999"/>
          </a:xfrm>
          <a:prstGeom prst="rect">
            <a:avLst/>
          </a:prstGeom>
          <a:noFill/>
        </p:spPr>
        <p:txBody>
          <a:bodyPr wrap="none" rtlCol="0">
            <a:spAutoFit/>
          </a:bodyPr>
          <a:lstStyle/>
          <a:p>
            <a:r>
              <a:rPr kumimoji="1" lang="ja-JP" altLang="en-US" sz="1200" dirty="0"/>
              <a:t>●</a:t>
            </a:r>
          </a:p>
        </p:txBody>
      </p:sp>
      <p:sp>
        <p:nvSpPr>
          <p:cNvPr id="38" name="テキスト ボックス 37">
            <a:extLst>
              <a:ext uri="{FF2B5EF4-FFF2-40B4-BE49-F238E27FC236}">
                <a16:creationId xmlns:a16="http://schemas.microsoft.com/office/drawing/2014/main" id="{11239C6C-3C10-4153-930B-453C5E84DA2C}"/>
              </a:ext>
            </a:extLst>
          </p:cNvPr>
          <p:cNvSpPr txBox="1"/>
          <p:nvPr/>
        </p:nvSpPr>
        <p:spPr>
          <a:xfrm>
            <a:off x="7158443" y="3507226"/>
            <a:ext cx="4955203" cy="954107"/>
          </a:xfrm>
          <a:prstGeom prst="rect">
            <a:avLst/>
          </a:prstGeom>
          <a:noFill/>
        </p:spPr>
        <p:txBody>
          <a:bodyPr wrap="none" rtlCol="0">
            <a:spAutoFit/>
          </a:bodyPr>
          <a:lstStyle/>
          <a:p>
            <a:r>
              <a:rPr kumimoji="1" lang="ja-JP" altLang="en-US" sz="1400" dirty="0"/>
              <a:t>（注）未償却残高＝取得原価ー減価償却累計額</a:t>
            </a:r>
            <a:endParaRPr kumimoji="1" lang="en-US" altLang="ja-JP" sz="1400" dirty="0"/>
          </a:p>
          <a:p>
            <a:r>
              <a:rPr kumimoji="1" lang="ja-JP" altLang="en-US" sz="1400" dirty="0"/>
              <a:t>　　　　　　　　＝期末の</a:t>
            </a:r>
            <a:r>
              <a:rPr kumimoji="1" lang="en-US" altLang="ja-JP" sz="1400" dirty="0"/>
              <a:t>B/S</a:t>
            </a:r>
            <a:r>
              <a:rPr kumimoji="1" lang="ja-JP" altLang="en-US" sz="1400" dirty="0"/>
              <a:t>に計上する額（簿価という）</a:t>
            </a:r>
            <a:endParaRPr kumimoji="1" lang="en-US" altLang="ja-JP" sz="1400" dirty="0"/>
          </a:p>
          <a:p>
            <a:r>
              <a:rPr kumimoji="1" lang="ja-JP" altLang="en-US" sz="1400" dirty="0"/>
              <a:t>　　　　　　　　＝翌期の期首の簿価</a:t>
            </a:r>
            <a:endParaRPr kumimoji="1" lang="en-US" altLang="ja-JP" sz="1400" dirty="0"/>
          </a:p>
          <a:p>
            <a:r>
              <a:rPr kumimoji="1" lang="ja-JP" altLang="en-US" sz="1400" dirty="0"/>
              <a:t>　　　　　</a:t>
            </a:r>
          </a:p>
        </p:txBody>
      </p:sp>
      <p:sp>
        <p:nvSpPr>
          <p:cNvPr id="39" name="正方形/長方形 38">
            <a:extLst>
              <a:ext uri="{FF2B5EF4-FFF2-40B4-BE49-F238E27FC236}">
                <a16:creationId xmlns:a16="http://schemas.microsoft.com/office/drawing/2014/main" id="{F8521F1D-60D2-417E-A26F-1F9B4CF75210}"/>
              </a:ext>
            </a:extLst>
          </p:cNvPr>
          <p:cNvSpPr/>
          <p:nvPr/>
        </p:nvSpPr>
        <p:spPr>
          <a:xfrm>
            <a:off x="7290299" y="3400706"/>
            <a:ext cx="4690743" cy="850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450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92FAB7-F27A-4E12-A88C-2B6B14405364}"/>
              </a:ext>
            </a:extLst>
          </p:cNvPr>
          <p:cNvSpPr txBox="1"/>
          <p:nvPr/>
        </p:nvSpPr>
        <p:spPr>
          <a:xfrm>
            <a:off x="568960" y="71120"/>
            <a:ext cx="7366000" cy="338554"/>
          </a:xfrm>
          <a:prstGeom prst="rect">
            <a:avLst/>
          </a:prstGeom>
          <a:noFill/>
        </p:spPr>
        <p:txBody>
          <a:bodyPr wrap="square" rtlCol="0">
            <a:spAutoFit/>
          </a:bodyPr>
          <a:lstStyle/>
          <a:p>
            <a:r>
              <a:rPr kumimoji="1" lang="ja-JP" altLang="en-US" sz="1600" dirty="0"/>
              <a:t>②定率法：期首の簿価に一定の償却率を乗じて、各期の償却費を算出する</a:t>
            </a:r>
          </a:p>
        </p:txBody>
      </p:sp>
      <p:graphicFrame>
        <p:nvGraphicFramePr>
          <p:cNvPr id="3" name="表 3">
            <a:extLst>
              <a:ext uri="{FF2B5EF4-FFF2-40B4-BE49-F238E27FC236}">
                <a16:creationId xmlns:a16="http://schemas.microsoft.com/office/drawing/2014/main" id="{C473555E-F383-4280-B1B5-963D5896ECD7}"/>
              </a:ext>
            </a:extLst>
          </p:cNvPr>
          <p:cNvGraphicFramePr>
            <a:graphicFrameLocks noGrp="1"/>
          </p:cNvGraphicFramePr>
          <p:nvPr>
            <p:extLst>
              <p:ext uri="{D42A27DB-BD31-4B8C-83A1-F6EECF244321}">
                <p14:modId xmlns:p14="http://schemas.microsoft.com/office/powerpoint/2010/main" val="3573558565"/>
              </p:ext>
            </p:extLst>
          </p:nvPr>
        </p:nvGraphicFramePr>
        <p:xfrm>
          <a:off x="140334" y="685800"/>
          <a:ext cx="6384291" cy="2743200"/>
        </p:xfrm>
        <a:graphic>
          <a:graphicData uri="http://schemas.openxmlformats.org/drawingml/2006/table">
            <a:tbl>
              <a:tblPr firstRow="1" bandRow="1">
                <a:tableStyleId>{5C22544A-7EE6-4342-B048-85BDC9FD1C3A}</a:tableStyleId>
              </a:tblPr>
              <a:tblGrid>
                <a:gridCol w="545466">
                  <a:extLst>
                    <a:ext uri="{9D8B030D-6E8A-4147-A177-3AD203B41FA5}">
                      <a16:colId xmlns:a16="http://schemas.microsoft.com/office/drawing/2014/main" val="3025911735"/>
                    </a:ext>
                  </a:extLst>
                </a:gridCol>
                <a:gridCol w="1085850">
                  <a:extLst>
                    <a:ext uri="{9D8B030D-6E8A-4147-A177-3AD203B41FA5}">
                      <a16:colId xmlns:a16="http://schemas.microsoft.com/office/drawing/2014/main" val="1103918677"/>
                    </a:ext>
                  </a:extLst>
                </a:gridCol>
                <a:gridCol w="1009650">
                  <a:extLst>
                    <a:ext uri="{9D8B030D-6E8A-4147-A177-3AD203B41FA5}">
                      <a16:colId xmlns:a16="http://schemas.microsoft.com/office/drawing/2014/main" val="2538276708"/>
                    </a:ext>
                  </a:extLst>
                </a:gridCol>
                <a:gridCol w="1438275">
                  <a:extLst>
                    <a:ext uri="{9D8B030D-6E8A-4147-A177-3AD203B41FA5}">
                      <a16:colId xmlns:a16="http://schemas.microsoft.com/office/drawing/2014/main" val="1404381052"/>
                    </a:ext>
                  </a:extLst>
                </a:gridCol>
                <a:gridCol w="1219200">
                  <a:extLst>
                    <a:ext uri="{9D8B030D-6E8A-4147-A177-3AD203B41FA5}">
                      <a16:colId xmlns:a16="http://schemas.microsoft.com/office/drawing/2014/main" val="4130026002"/>
                    </a:ext>
                  </a:extLst>
                </a:gridCol>
                <a:gridCol w="1085850">
                  <a:extLst>
                    <a:ext uri="{9D8B030D-6E8A-4147-A177-3AD203B41FA5}">
                      <a16:colId xmlns:a16="http://schemas.microsoft.com/office/drawing/2014/main" val="2218308984"/>
                    </a:ext>
                  </a:extLst>
                </a:gridCol>
              </a:tblGrid>
              <a:tr h="370840">
                <a:tc>
                  <a:txBody>
                    <a:bodyPr/>
                    <a:lstStyle/>
                    <a:p>
                      <a:pPr algn="ctr"/>
                      <a:r>
                        <a:rPr kumimoji="1" lang="ja-JP" altLang="en-US" sz="1400" b="1" dirty="0">
                          <a:solidFill>
                            <a:schemeClr val="tx1"/>
                          </a:solidFill>
                        </a:rPr>
                        <a:t>年度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rPr>
                        <a:t>A</a:t>
                      </a:r>
                    </a:p>
                    <a:p>
                      <a:pPr algn="ctr"/>
                      <a:r>
                        <a:rPr kumimoji="1" lang="ja-JP" altLang="en-US" sz="1400" b="1" dirty="0">
                          <a:solidFill>
                            <a:schemeClr val="tx1"/>
                          </a:solidFill>
                        </a:rPr>
                        <a:t>期首の簿価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B</a:t>
                      </a:r>
                    </a:p>
                    <a:p>
                      <a:pPr algn="ctr"/>
                      <a:r>
                        <a:rPr kumimoji="1" lang="en-US" altLang="ja-JP" sz="1400" dirty="0">
                          <a:solidFill>
                            <a:schemeClr val="tx1"/>
                          </a:solidFill>
                        </a:rPr>
                        <a:t>A×</a:t>
                      </a:r>
                      <a:r>
                        <a:rPr kumimoji="1" lang="ja-JP" altLang="en-US" sz="1400" dirty="0">
                          <a:solidFill>
                            <a:schemeClr val="tx1"/>
                          </a:solidFill>
                        </a:rPr>
                        <a:t>償却率</a:t>
                      </a:r>
                      <a:endParaRPr kumimoji="1" lang="en-US" altLang="ja-JP" sz="1400" dirty="0">
                        <a:solidFill>
                          <a:schemeClr val="tx1"/>
                        </a:solidFill>
                      </a:endParaRPr>
                    </a:p>
                    <a:p>
                      <a:pPr algn="ctr"/>
                      <a:r>
                        <a:rPr kumimoji="1" lang="en-US" altLang="ja-JP" sz="1400" dirty="0">
                          <a:solidFill>
                            <a:schemeClr val="tx1"/>
                          </a:solidFill>
                        </a:rPr>
                        <a:t>0.4</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C</a:t>
                      </a:r>
                    </a:p>
                    <a:p>
                      <a:pPr algn="ctr"/>
                      <a:r>
                        <a:rPr kumimoji="1" lang="en-US" altLang="ja-JP" sz="1400" dirty="0">
                          <a:solidFill>
                            <a:schemeClr val="tx1"/>
                          </a:solidFill>
                        </a:rPr>
                        <a:t>A÷</a:t>
                      </a:r>
                      <a:r>
                        <a:rPr kumimoji="1" lang="ja-JP" altLang="en-US" sz="1400" dirty="0">
                          <a:solidFill>
                            <a:schemeClr val="tx1"/>
                          </a:solidFill>
                        </a:rPr>
                        <a:t>期首の</a:t>
                      </a:r>
                      <a:endParaRPr kumimoji="1" lang="en-US" altLang="ja-JP" sz="1400" dirty="0">
                        <a:solidFill>
                          <a:schemeClr val="tx1"/>
                        </a:solidFill>
                      </a:endParaRPr>
                    </a:p>
                    <a:p>
                      <a:pPr algn="ctr"/>
                      <a:r>
                        <a:rPr kumimoji="1" lang="ja-JP" altLang="en-US" sz="1400" dirty="0">
                          <a:solidFill>
                            <a:schemeClr val="tx1"/>
                          </a:solidFill>
                        </a:rPr>
                        <a:t>残存耐用年数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減価償却費</a:t>
                      </a:r>
                      <a:endParaRPr kumimoji="1" lang="en-US" altLang="ja-JP" sz="1400" dirty="0">
                        <a:solidFill>
                          <a:schemeClr val="tx1"/>
                        </a:solidFill>
                      </a:endParaRPr>
                    </a:p>
                    <a:p>
                      <a:pPr algn="ctr"/>
                      <a:r>
                        <a:rPr kumimoji="1" lang="en-US" altLang="ja-JP" sz="1400" dirty="0">
                          <a:solidFill>
                            <a:schemeClr val="tx1"/>
                          </a:solidFill>
                        </a:rPr>
                        <a:t>B</a:t>
                      </a:r>
                      <a:r>
                        <a:rPr kumimoji="1" lang="ja-JP" altLang="en-US" sz="1400" dirty="0">
                          <a:solidFill>
                            <a:schemeClr val="tx1"/>
                          </a:solidFill>
                        </a:rPr>
                        <a:t>と</a:t>
                      </a:r>
                      <a:r>
                        <a:rPr kumimoji="1" lang="en-US" altLang="ja-JP" sz="1400" dirty="0">
                          <a:solidFill>
                            <a:schemeClr val="tx1"/>
                          </a:solidFill>
                        </a:rPr>
                        <a:t>C</a:t>
                      </a:r>
                      <a:r>
                        <a:rPr kumimoji="1" lang="ja-JP" altLang="en-US" sz="1400" dirty="0">
                          <a:solidFill>
                            <a:schemeClr val="tx1"/>
                          </a:solidFill>
                        </a:rPr>
                        <a:t>の</a:t>
                      </a:r>
                      <a:endParaRPr kumimoji="1" lang="en-US" altLang="ja-JP" sz="1400">
                        <a:solidFill>
                          <a:schemeClr val="tx1"/>
                        </a:solidFill>
                      </a:endParaRPr>
                    </a:p>
                    <a:p>
                      <a:pPr algn="ctr"/>
                      <a:r>
                        <a:rPr kumimoji="1" lang="ja-JP" altLang="en-US" sz="1400">
                          <a:solidFill>
                            <a:schemeClr val="tx1"/>
                          </a:solidFill>
                        </a:rPr>
                        <a:t>大きい</a:t>
                      </a:r>
                      <a:r>
                        <a:rPr kumimoji="1" lang="ja-JP" altLang="en-US" sz="1400" dirty="0">
                          <a:solidFill>
                            <a:schemeClr val="tx1"/>
                          </a:solidFill>
                        </a:rPr>
                        <a:t>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期末の簿価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2766209"/>
                  </a:ext>
                </a:extLst>
              </a:tr>
              <a:tr h="370840">
                <a:tc>
                  <a:txBody>
                    <a:bodyPr/>
                    <a:lstStyle/>
                    <a:p>
                      <a:pPr algn="ctr"/>
                      <a:r>
                        <a:rPr kumimoji="1" lang="ja-JP" altLang="en-US" sz="1400" dirty="0">
                          <a:solidFill>
                            <a:schemeClr val="tx1"/>
                          </a:solidFill>
                        </a:rPr>
                        <a:t>１</a:t>
                      </a:r>
                      <a:endParaRPr kumimoji="1" lang="en-US" altLang="ja-JP" sz="1400" dirty="0">
                        <a:solidFill>
                          <a:schemeClr val="tx1"/>
                        </a:solidFill>
                      </a:endParaRPr>
                    </a:p>
                    <a:p>
                      <a:pPr algn="ctr"/>
                      <a:endParaRPr kumimoji="1" lang="en-US" altLang="ja-JP" sz="1400" dirty="0">
                        <a:solidFill>
                          <a:schemeClr val="tx1"/>
                        </a:solidFill>
                      </a:endParaRPr>
                    </a:p>
                    <a:p>
                      <a:pPr algn="ctr"/>
                      <a:r>
                        <a:rPr kumimoji="1" lang="ja-JP" altLang="en-US" sz="1400" dirty="0">
                          <a:solidFill>
                            <a:schemeClr val="tx1"/>
                          </a:solidFill>
                        </a:rPr>
                        <a:t>２</a:t>
                      </a:r>
                      <a:endParaRPr kumimoji="1" lang="en-US" altLang="ja-JP" sz="1400" dirty="0">
                        <a:solidFill>
                          <a:schemeClr val="tx1"/>
                        </a:solidFill>
                      </a:endParaRPr>
                    </a:p>
                    <a:p>
                      <a:pPr algn="ctr"/>
                      <a:endParaRPr kumimoji="1" lang="en-US" altLang="ja-JP" sz="1400" dirty="0">
                        <a:solidFill>
                          <a:schemeClr val="tx1"/>
                        </a:solidFill>
                      </a:endParaRPr>
                    </a:p>
                    <a:p>
                      <a:pPr algn="ctr"/>
                      <a:r>
                        <a:rPr kumimoji="1" lang="ja-JP" altLang="en-US" sz="1400" dirty="0">
                          <a:solidFill>
                            <a:schemeClr val="tx1"/>
                          </a:solidFill>
                        </a:rPr>
                        <a:t>３</a:t>
                      </a:r>
                      <a:endParaRPr kumimoji="1" lang="en-US" altLang="ja-JP" sz="1400" dirty="0">
                        <a:solidFill>
                          <a:schemeClr val="tx1"/>
                        </a:solidFill>
                      </a:endParaRPr>
                    </a:p>
                    <a:p>
                      <a:pPr algn="ctr"/>
                      <a:endParaRPr kumimoji="1" lang="en-US" altLang="ja-JP" sz="1400" dirty="0">
                        <a:solidFill>
                          <a:schemeClr val="tx1"/>
                        </a:solidFill>
                      </a:endParaRPr>
                    </a:p>
                    <a:p>
                      <a:pPr algn="ctr"/>
                      <a:r>
                        <a:rPr kumimoji="1" lang="ja-JP" altLang="en-US" sz="1400" dirty="0">
                          <a:solidFill>
                            <a:schemeClr val="tx1"/>
                          </a:solidFill>
                        </a:rPr>
                        <a:t>４</a:t>
                      </a:r>
                      <a:endParaRPr kumimoji="1" lang="en-US" altLang="ja-JP" sz="1400" dirty="0">
                        <a:solidFill>
                          <a:schemeClr val="tx1"/>
                        </a:solidFill>
                      </a:endParaRPr>
                    </a:p>
                    <a:p>
                      <a:pPr algn="ctr"/>
                      <a:endParaRPr kumimoji="1" lang="en-US" altLang="ja-JP" sz="1400" dirty="0">
                        <a:solidFill>
                          <a:schemeClr val="tx1"/>
                        </a:solidFill>
                      </a:endParaRPr>
                    </a:p>
                    <a:p>
                      <a:pPr algn="ctr"/>
                      <a:r>
                        <a:rPr kumimoji="1" lang="ja-JP" altLang="en-US" sz="1400" dirty="0">
                          <a:solidFill>
                            <a:schemeClr val="tx1"/>
                          </a:solidFill>
                        </a:rPr>
                        <a:t>５</a:t>
                      </a:r>
                      <a:endParaRPr kumimoji="1" lang="en-US" altLang="ja-JP"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1.000</a:t>
                      </a:r>
                    </a:p>
                    <a:p>
                      <a:pPr algn="r"/>
                      <a:endParaRPr kumimoji="1" lang="en-US" altLang="ja-JP" sz="1400" dirty="0">
                        <a:solidFill>
                          <a:schemeClr val="tx1"/>
                        </a:solidFill>
                      </a:endParaRPr>
                    </a:p>
                    <a:p>
                      <a:pPr algn="r"/>
                      <a:r>
                        <a:rPr kumimoji="1" lang="en-US" altLang="ja-JP" sz="1400" dirty="0">
                          <a:solidFill>
                            <a:schemeClr val="tx1"/>
                          </a:solidFill>
                        </a:rPr>
                        <a:t>600</a:t>
                      </a:r>
                    </a:p>
                    <a:p>
                      <a:pPr algn="r"/>
                      <a:endParaRPr kumimoji="1" lang="en-US" altLang="ja-JP" sz="1400" dirty="0">
                        <a:solidFill>
                          <a:schemeClr val="tx1"/>
                        </a:solidFill>
                      </a:endParaRPr>
                    </a:p>
                    <a:p>
                      <a:pPr algn="r"/>
                      <a:r>
                        <a:rPr kumimoji="1" lang="en-US" altLang="ja-JP" sz="1400" dirty="0">
                          <a:solidFill>
                            <a:schemeClr val="tx1"/>
                          </a:solidFill>
                        </a:rPr>
                        <a:t>360</a:t>
                      </a:r>
                    </a:p>
                    <a:p>
                      <a:pPr algn="r"/>
                      <a:endParaRPr kumimoji="1" lang="en-US" altLang="ja-JP" sz="1400" dirty="0">
                        <a:solidFill>
                          <a:schemeClr val="tx1"/>
                        </a:solidFill>
                      </a:endParaRPr>
                    </a:p>
                    <a:p>
                      <a:pPr algn="r"/>
                      <a:r>
                        <a:rPr kumimoji="1" lang="en-US" altLang="ja-JP" sz="1400" dirty="0">
                          <a:solidFill>
                            <a:schemeClr val="tx1"/>
                          </a:solidFill>
                        </a:rPr>
                        <a:t>216</a:t>
                      </a:r>
                    </a:p>
                    <a:p>
                      <a:pPr algn="r"/>
                      <a:endParaRPr kumimoji="1" lang="en-US" altLang="ja-JP" sz="1400" dirty="0">
                        <a:solidFill>
                          <a:schemeClr val="tx1"/>
                        </a:solidFill>
                      </a:endParaRPr>
                    </a:p>
                    <a:p>
                      <a:pPr algn="r"/>
                      <a:r>
                        <a:rPr kumimoji="1" lang="en-US" altLang="ja-JP" sz="1400" dirty="0">
                          <a:solidFill>
                            <a:schemeClr val="tx1"/>
                          </a:solidFill>
                        </a:rPr>
                        <a:t>108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400</a:t>
                      </a:r>
                    </a:p>
                    <a:p>
                      <a:pPr algn="r"/>
                      <a:endParaRPr kumimoji="1" lang="en-US" altLang="ja-JP" sz="1400" dirty="0">
                        <a:solidFill>
                          <a:schemeClr val="tx1"/>
                        </a:solidFill>
                      </a:endParaRPr>
                    </a:p>
                    <a:p>
                      <a:pPr algn="r"/>
                      <a:r>
                        <a:rPr kumimoji="1" lang="en-US" altLang="ja-JP" sz="1400" dirty="0">
                          <a:solidFill>
                            <a:schemeClr val="tx1"/>
                          </a:solidFill>
                        </a:rPr>
                        <a:t>240</a:t>
                      </a:r>
                    </a:p>
                    <a:p>
                      <a:pPr algn="r"/>
                      <a:endParaRPr kumimoji="1" lang="en-US" altLang="ja-JP" sz="1400" dirty="0">
                        <a:solidFill>
                          <a:schemeClr val="tx1"/>
                        </a:solidFill>
                      </a:endParaRPr>
                    </a:p>
                    <a:p>
                      <a:pPr algn="r"/>
                      <a:r>
                        <a:rPr kumimoji="1" lang="en-US" altLang="ja-JP" sz="1400" dirty="0">
                          <a:solidFill>
                            <a:schemeClr val="tx1"/>
                          </a:solidFill>
                        </a:rPr>
                        <a:t>144</a:t>
                      </a:r>
                    </a:p>
                    <a:p>
                      <a:pPr algn="r"/>
                      <a:endParaRPr kumimoji="1" lang="en-US" altLang="ja-JP" sz="1400" dirty="0">
                        <a:solidFill>
                          <a:schemeClr val="tx1"/>
                        </a:solidFill>
                      </a:endParaRPr>
                    </a:p>
                    <a:p>
                      <a:pPr algn="r"/>
                      <a:r>
                        <a:rPr kumimoji="1" lang="en-US" altLang="ja-JP" sz="1400" dirty="0">
                          <a:solidFill>
                            <a:schemeClr val="tx1"/>
                          </a:solidFill>
                        </a:rPr>
                        <a:t>86</a:t>
                      </a:r>
                    </a:p>
                    <a:p>
                      <a:pPr algn="r"/>
                      <a:endParaRPr kumimoji="1" lang="en-US" altLang="ja-JP" sz="1400" dirty="0">
                        <a:solidFill>
                          <a:schemeClr val="tx1"/>
                        </a:solidFill>
                      </a:endParaRPr>
                    </a:p>
                    <a:p>
                      <a:pPr algn="r"/>
                      <a:r>
                        <a:rPr kumimoji="1" lang="en-US" altLang="ja-JP" sz="1400" dirty="0">
                          <a:solidFill>
                            <a:schemeClr val="tx1"/>
                          </a:solidFill>
                        </a:rPr>
                        <a:t>43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A÷5=200</a:t>
                      </a:r>
                    </a:p>
                    <a:p>
                      <a:endParaRPr kumimoji="1" lang="en-US" altLang="ja-JP" sz="14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A÷4=150</a:t>
                      </a:r>
                    </a:p>
                    <a:p>
                      <a:pPr algn="ctr"/>
                      <a:endParaRPr kumimoji="1" lang="en-US" altLang="ja-JP" sz="14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A÷3=120</a:t>
                      </a:r>
                    </a:p>
                    <a:p>
                      <a:pPr algn="ctr"/>
                      <a:endParaRPr kumimoji="1" lang="en-US" altLang="ja-JP" sz="14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A÷2=108</a:t>
                      </a:r>
                    </a:p>
                    <a:p>
                      <a:pPr algn="ctr"/>
                      <a:endParaRPr kumimoji="1" lang="en-US" altLang="ja-JP" sz="14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A÷1=108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400</a:t>
                      </a:r>
                    </a:p>
                    <a:p>
                      <a:pPr algn="r"/>
                      <a:endParaRPr kumimoji="1" lang="en-US" altLang="ja-JP" sz="1400" dirty="0">
                        <a:solidFill>
                          <a:schemeClr val="tx1"/>
                        </a:solidFill>
                      </a:endParaRPr>
                    </a:p>
                    <a:p>
                      <a:pPr algn="r"/>
                      <a:r>
                        <a:rPr kumimoji="1" lang="en-US" altLang="ja-JP" sz="1400" dirty="0">
                          <a:solidFill>
                            <a:schemeClr val="tx1"/>
                          </a:solidFill>
                        </a:rPr>
                        <a:t>240</a:t>
                      </a:r>
                    </a:p>
                    <a:p>
                      <a:pPr algn="r"/>
                      <a:endParaRPr kumimoji="1" lang="en-US" altLang="ja-JP" sz="1400" dirty="0">
                        <a:solidFill>
                          <a:schemeClr val="tx1"/>
                        </a:solidFill>
                      </a:endParaRPr>
                    </a:p>
                    <a:p>
                      <a:pPr algn="r"/>
                      <a:r>
                        <a:rPr kumimoji="1" lang="en-US" altLang="ja-JP" sz="1400" dirty="0">
                          <a:solidFill>
                            <a:schemeClr val="tx1"/>
                          </a:solidFill>
                        </a:rPr>
                        <a:t>144</a:t>
                      </a:r>
                    </a:p>
                    <a:p>
                      <a:pPr algn="r"/>
                      <a:endParaRPr kumimoji="1" lang="en-US" altLang="ja-JP" sz="1400" dirty="0">
                        <a:solidFill>
                          <a:schemeClr val="tx1"/>
                        </a:solidFill>
                      </a:endParaRPr>
                    </a:p>
                    <a:p>
                      <a:pPr algn="r"/>
                      <a:r>
                        <a:rPr kumimoji="1" lang="en-US" altLang="ja-JP" sz="1400" dirty="0">
                          <a:solidFill>
                            <a:schemeClr val="tx1"/>
                          </a:solidFill>
                        </a:rPr>
                        <a:t>108</a:t>
                      </a:r>
                    </a:p>
                    <a:p>
                      <a:pPr algn="r"/>
                      <a:endParaRPr kumimoji="1" lang="en-US" altLang="ja-JP" sz="1400" dirty="0">
                        <a:solidFill>
                          <a:schemeClr val="tx1"/>
                        </a:solidFill>
                      </a:endParaRPr>
                    </a:p>
                    <a:p>
                      <a:pPr algn="r"/>
                      <a:r>
                        <a:rPr kumimoji="1" lang="en-US" altLang="ja-JP" sz="1400" dirty="0">
                          <a:solidFill>
                            <a:schemeClr val="tx1"/>
                          </a:solidFill>
                        </a:rPr>
                        <a:t>108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600</a:t>
                      </a:r>
                    </a:p>
                    <a:p>
                      <a:pPr algn="r"/>
                      <a:endParaRPr kumimoji="1" lang="en-US" altLang="ja-JP" sz="1400" dirty="0">
                        <a:solidFill>
                          <a:schemeClr val="tx1"/>
                        </a:solidFill>
                      </a:endParaRPr>
                    </a:p>
                    <a:p>
                      <a:pPr algn="r"/>
                      <a:r>
                        <a:rPr kumimoji="1" lang="en-US" altLang="ja-JP" sz="1400" dirty="0">
                          <a:solidFill>
                            <a:schemeClr val="tx1"/>
                          </a:solidFill>
                        </a:rPr>
                        <a:t>360</a:t>
                      </a:r>
                    </a:p>
                    <a:p>
                      <a:pPr algn="r"/>
                      <a:endParaRPr kumimoji="1" lang="en-US" altLang="ja-JP" sz="1400" dirty="0">
                        <a:solidFill>
                          <a:schemeClr val="tx1"/>
                        </a:solidFill>
                      </a:endParaRPr>
                    </a:p>
                    <a:p>
                      <a:pPr algn="r"/>
                      <a:r>
                        <a:rPr kumimoji="1" lang="en-US" altLang="ja-JP" sz="1400" dirty="0">
                          <a:solidFill>
                            <a:schemeClr val="tx1"/>
                          </a:solidFill>
                        </a:rPr>
                        <a:t>216</a:t>
                      </a:r>
                    </a:p>
                    <a:p>
                      <a:pPr algn="r"/>
                      <a:endParaRPr kumimoji="1" lang="en-US" altLang="ja-JP" sz="1400" dirty="0">
                        <a:solidFill>
                          <a:schemeClr val="tx1"/>
                        </a:solidFill>
                      </a:endParaRPr>
                    </a:p>
                    <a:p>
                      <a:pPr algn="r"/>
                      <a:r>
                        <a:rPr kumimoji="1" lang="en-US" altLang="ja-JP" sz="1400" dirty="0">
                          <a:solidFill>
                            <a:schemeClr val="tx1"/>
                          </a:solidFill>
                        </a:rPr>
                        <a:t>108</a:t>
                      </a:r>
                    </a:p>
                    <a:p>
                      <a:pPr algn="r"/>
                      <a:endParaRPr kumimoji="1" lang="en-US" altLang="ja-JP" sz="1400" dirty="0">
                        <a:solidFill>
                          <a:schemeClr val="tx1"/>
                        </a:solidFill>
                      </a:endParaRPr>
                    </a:p>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3713204"/>
                  </a:ext>
                </a:extLst>
              </a:tr>
            </a:tbl>
          </a:graphicData>
        </a:graphic>
      </p:graphicFrame>
      <p:cxnSp>
        <p:nvCxnSpPr>
          <p:cNvPr id="5" name="直線矢印コネクタ 4">
            <a:extLst>
              <a:ext uri="{FF2B5EF4-FFF2-40B4-BE49-F238E27FC236}">
                <a16:creationId xmlns:a16="http://schemas.microsoft.com/office/drawing/2014/main" id="{231DB72D-330E-4565-AACD-7DF4224E96DC}"/>
              </a:ext>
            </a:extLst>
          </p:cNvPr>
          <p:cNvCxnSpPr>
            <a:cxnSpLocks/>
          </p:cNvCxnSpPr>
          <p:nvPr/>
        </p:nvCxnSpPr>
        <p:spPr>
          <a:xfrm flipV="1">
            <a:off x="7258050" y="409674"/>
            <a:ext cx="0" cy="3019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a:extLst>
              <a:ext uri="{FF2B5EF4-FFF2-40B4-BE49-F238E27FC236}">
                <a16:creationId xmlns:a16="http://schemas.microsoft.com/office/drawing/2014/main" id="{8EABF415-3A5F-4B33-89D8-0B0D979441AA}"/>
              </a:ext>
            </a:extLst>
          </p:cNvPr>
          <p:cNvCxnSpPr/>
          <p:nvPr/>
        </p:nvCxnSpPr>
        <p:spPr>
          <a:xfrm>
            <a:off x="7267575" y="3429000"/>
            <a:ext cx="473392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FBE23F8A-531E-45C5-969D-88D6EF33E074}"/>
              </a:ext>
            </a:extLst>
          </p:cNvPr>
          <p:cNvSpPr txBox="1"/>
          <p:nvPr/>
        </p:nvSpPr>
        <p:spPr>
          <a:xfrm>
            <a:off x="6860716" y="1781177"/>
            <a:ext cx="659155" cy="276999"/>
          </a:xfrm>
          <a:prstGeom prst="rect">
            <a:avLst/>
          </a:prstGeom>
          <a:noFill/>
        </p:spPr>
        <p:txBody>
          <a:bodyPr wrap="square" rtlCol="0">
            <a:spAutoFit/>
          </a:bodyPr>
          <a:lstStyle/>
          <a:p>
            <a:r>
              <a:rPr kumimoji="1" lang="en-US" altLang="ja-JP" sz="1200" dirty="0"/>
              <a:t>600</a:t>
            </a:r>
            <a:r>
              <a:rPr kumimoji="1" lang="ja-JP" altLang="en-US" sz="1200" dirty="0"/>
              <a:t>ー</a:t>
            </a:r>
          </a:p>
        </p:txBody>
      </p:sp>
      <p:sp>
        <p:nvSpPr>
          <p:cNvPr id="10" name="テキスト ボックス 9">
            <a:extLst>
              <a:ext uri="{FF2B5EF4-FFF2-40B4-BE49-F238E27FC236}">
                <a16:creationId xmlns:a16="http://schemas.microsoft.com/office/drawing/2014/main" id="{FAC3D0B8-4ED5-445D-92E9-B1CB88EA69C1}"/>
              </a:ext>
            </a:extLst>
          </p:cNvPr>
          <p:cNvSpPr txBox="1"/>
          <p:nvPr/>
        </p:nvSpPr>
        <p:spPr>
          <a:xfrm>
            <a:off x="6794144" y="784354"/>
            <a:ext cx="659155" cy="276999"/>
          </a:xfrm>
          <a:prstGeom prst="rect">
            <a:avLst/>
          </a:prstGeom>
          <a:noFill/>
        </p:spPr>
        <p:txBody>
          <a:bodyPr wrap="none" rtlCol="0">
            <a:spAutoFit/>
          </a:bodyPr>
          <a:lstStyle/>
          <a:p>
            <a:r>
              <a:rPr kumimoji="1" lang="en-US" altLang="ja-JP" sz="1200" dirty="0"/>
              <a:t>1000</a:t>
            </a:r>
            <a:r>
              <a:rPr kumimoji="1" lang="ja-JP" altLang="en-US" sz="1200" dirty="0"/>
              <a:t>ー</a:t>
            </a:r>
          </a:p>
        </p:txBody>
      </p:sp>
      <p:sp>
        <p:nvSpPr>
          <p:cNvPr id="14" name="テキスト ボックス 13">
            <a:extLst>
              <a:ext uri="{FF2B5EF4-FFF2-40B4-BE49-F238E27FC236}">
                <a16:creationId xmlns:a16="http://schemas.microsoft.com/office/drawing/2014/main" id="{070415F6-BD9A-4184-AC46-8F67F35EEC3E}"/>
              </a:ext>
            </a:extLst>
          </p:cNvPr>
          <p:cNvSpPr txBox="1"/>
          <p:nvPr/>
        </p:nvSpPr>
        <p:spPr>
          <a:xfrm>
            <a:off x="6844826" y="1258313"/>
            <a:ext cx="579005" cy="276999"/>
          </a:xfrm>
          <a:prstGeom prst="rect">
            <a:avLst/>
          </a:prstGeom>
          <a:noFill/>
        </p:spPr>
        <p:txBody>
          <a:bodyPr wrap="none" rtlCol="0">
            <a:spAutoFit/>
          </a:bodyPr>
          <a:lstStyle/>
          <a:p>
            <a:r>
              <a:rPr kumimoji="1" lang="en-US" altLang="ja-JP" sz="1200" dirty="0"/>
              <a:t>800</a:t>
            </a:r>
            <a:r>
              <a:rPr kumimoji="1" lang="ja-JP" altLang="en-US" sz="1200" dirty="0"/>
              <a:t>ー</a:t>
            </a:r>
          </a:p>
        </p:txBody>
      </p:sp>
      <p:sp>
        <p:nvSpPr>
          <p:cNvPr id="15" name="テキスト ボックス 14">
            <a:extLst>
              <a:ext uri="{FF2B5EF4-FFF2-40B4-BE49-F238E27FC236}">
                <a16:creationId xmlns:a16="http://schemas.microsoft.com/office/drawing/2014/main" id="{6F8D74D7-561C-4217-9CC1-843515FFAFD5}"/>
              </a:ext>
            </a:extLst>
          </p:cNvPr>
          <p:cNvSpPr txBox="1"/>
          <p:nvPr/>
        </p:nvSpPr>
        <p:spPr>
          <a:xfrm>
            <a:off x="6706828" y="2313407"/>
            <a:ext cx="732893" cy="276999"/>
          </a:xfrm>
          <a:prstGeom prst="rect">
            <a:avLst/>
          </a:prstGeom>
          <a:noFill/>
        </p:spPr>
        <p:txBody>
          <a:bodyPr wrap="none" rtlCol="0">
            <a:spAutoFit/>
          </a:bodyPr>
          <a:lstStyle/>
          <a:p>
            <a:r>
              <a:rPr kumimoji="1" lang="ja-JP" altLang="en-US" sz="1200" dirty="0"/>
              <a:t>　</a:t>
            </a:r>
            <a:r>
              <a:rPr kumimoji="1" lang="en-US" altLang="ja-JP" sz="1200" dirty="0"/>
              <a:t>400</a:t>
            </a:r>
            <a:r>
              <a:rPr kumimoji="1" lang="ja-JP" altLang="en-US" sz="1200" dirty="0"/>
              <a:t>ー</a:t>
            </a:r>
          </a:p>
        </p:txBody>
      </p:sp>
      <p:sp>
        <p:nvSpPr>
          <p:cNvPr id="16" name="テキスト ボックス 15">
            <a:extLst>
              <a:ext uri="{FF2B5EF4-FFF2-40B4-BE49-F238E27FC236}">
                <a16:creationId xmlns:a16="http://schemas.microsoft.com/office/drawing/2014/main" id="{4E6C40D6-35F1-4FCC-B2B9-8F46416CD65D}"/>
              </a:ext>
            </a:extLst>
          </p:cNvPr>
          <p:cNvSpPr txBox="1"/>
          <p:nvPr/>
        </p:nvSpPr>
        <p:spPr>
          <a:xfrm>
            <a:off x="6854351" y="2816543"/>
            <a:ext cx="579005" cy="276999"/>
          </a:xfrm>
          <a:prstGeom prst="rect">
            <a:avLst/>
          </a:prstGeom>
          <a:noFill/>
        </p:spPr>
        <p:txBody>
          <a:bodyPr wrap="none" rtlCol="0">
            <a:spAutoFit/>
          </a:bodyPr>
          <a:lstStyle/>
          <a:p>
            <a:r>
              <a:rPr kumimoji="1" lang="en-US" altLang="ja-JP" sz="1200" dirty="0"/>
              <a:t>200</a:t>
            </a:r>
            <a:r>
              <a:rPr kumimoji="1" lang="ja-JP" altLang="en-US" sz="1200" dirty="0"/>
              <a:t>ー</a:t>
            </a:r>
          </a:p>
        </p:txBody>
      </p:sp>
      <p:sp>
        <p:nvSpPr>
          <p:cNvPr id="17" name="正方形/長方形 16">
            <a:extLst>
              <a:ext uri="{FF2B5EF4-FFF2-40B4-BE49-F238E27FC236}">
                <a16:creationId xmlns:a16="http://schemas.microsoft.com/office/drawing/2014/main" id="{9AE0ABE0-6CCE-4A91-B221-78DE42894B3B}"/>
              </a:ext>
            </a:extLst>
          </p:cNvPr>
          <p:cNvSpPr/>
          <p:nvPr/>
        </p:nvSpPr>
        <p:spPr>
          <a:xfrm>
            <a:off x="7610474" y="2476509"/>
            <a:ext cx="293151" cy="95249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A39C7D3C-DE3C-42A7-90B3-B9EEEC9618C1}"/>
              </a:ext>
            </a:extLst>
          </p:cNvPr>
          <p:cNvSpPr/>
          <p:nvPr/>
        </p:nvSpPr>
        <p:spPr>
          <a:xfrm>
            <a:off x="8327587" y="2806310"/>
            <a:ext cx="293151" cy="622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87EE18B-28F4-419C-8A37-6125D1A26C98}"/>
              </a:ext>
            </a:extLst>
          </p:cNvPr>
          <p:cNvSpPr/>
          <p:nvPr/>
        </p:nvSpPr>
        <p:spPr>
          <a:xfrm>
            <a:off x="9037682" y="3088518"/>
            <a:ext cx="272993" cy="3404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00F5DBA-4205-44F9-A873-83BA2F94F7EB}"/>
              </a:ext>
            </a:extLst>
          </p:cNvPr>
          <p:cNvSpPr/>
          <p:nvPr/>
        </p:nvSpPr>
        <p:spPr>
          <a:xfrm>
            <a:off x="9727619" y="3233283"/>
            <a:ext cx="329137" cy="1957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1DA4F94-C520-45A1-B225-47BB055B89D5}"/>
              </a:ext>
            </a:extLst>
          </p:cNvPr>
          <p:cNvSpPr/>
          <p:nvPr/>
        </p:nvSpPr>
        <p:spPr>
          <a:xfrm>
            <a:off x="10397208" y="3240729"/>
            <a:ext cx="375947" cy="1957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A26F921A-C1DD-4E68-850E-7DCC83906635}"/>
              </a:ext>
            </a:extLst>
          </p:cNvPr>
          <p:cNvSpPr txBox="1"/>
          <p:nvPr/>
        </p:nvSpPr>
        <p:spPr>
          <a:xfrm>
            <a:off x="7122077" y="753576"/>
            <a:ext cx="364202" cy="307777"/>
          </a:xfrm>
          <a:prstGeom prst="rect">
            <a:avLst/>
          </a:prstGeom>
          <a:noFill/>
        </p:spPr>
        <p:txBody>
          <a:bodyPr wrap="none" rtlCol="0">
            <a:spAutoFit/>
          </a:bodyPr>
          <a:lstStyle/>
          <a:p>
            <a:r>
              <a:rPr kumimoji="1" lang="ja-JP" altLang="en-US" sz="1400" dirty="0"/>
              <a:t>●</a:t>
            </a:r>
          </a:p>
        </p:txBody>
      </p:sp>
      <p:sp>
        <p:nvSpPr>
          <p:cNvPr id="24" name="テキスト ボックス 23">
            <a:extLst>
              <a:ext uri="{FF2B5EF4-FFF2-40B4-BE49-F238E27FC236}">
                <a16:creationId xmlns:a16="http://schemas.microsoft.com/office/drawing/2014/main" id="{6FF1A7C4-CC6A-4FCD-8DB0-50DDA0F3DB6C}"/>
              </a:ext>
            </a:extLst>
          </p:cNvPr>
          <p:cNvSpPr txBox="1"/>
          <p:nvPr/>
        </p:nvSpPr>
        <p:spPr>
          <a:xfrm>
            <a:off x="10782679" y="3275110"/>
            <a:ext cx="364202" cy="307777"/>
          </a:xfrm>
          <a:prstGeom prst="rect">
            <a:avLst/>
          </a:prstGeom>
          <a:noFill/>
        </p:spPr>
        <p:txBody>
          <a:bodyPr wrap="none" rtlCol="0">
            <a:spAutoFit/>
          </a:bodyPr>
          <a:lstStyle/>
          <a:p>
            <a:r>
              <a:rPr kumimoji="1" lang="ja-JP" altLang="en-US" sz="1400" dirty="0"/>
              <a:t>●</a:t>
            </a:r>
          </a:p>
        </p:txBody>
      </p:sp>
      <p:sp>
        <p:nvSpPr>
          <p:cNvPr id="27" name="テキスト ボックス 26">
            <a:extLst>
              <a:ext uri="{FF2B5EF4-FFF2-40B4-BE49-F238E27FC236}">
                <a16:creationId xmlns:a16="http://schemas.microsoft.com/office/drawing/2014/main" id="{9E6BFCA3-C92F-45B7-985D-EE6F9E20EA6D}"/>
              </a:ext>
            </a:extLst>
          </p:cNvPr>
          <p:cNvSpPr txBox="1"/>
          <p:nvPr/>
        </p:nvSpPr>
        <p:spPr>
          <a:xfrm>
            <a:off x="7768878" y="1765448"/>
            <a:ext cx="364202" cy="307777"/>
          </a:xfrm>
          <a:prstGeom prst="rect">
            <a:avLst/>
          </a:prstGeom>
          <a:noFill/>
        </p:spPr>
        <p:txBody>
          <a:bodyPr wrap="none" rtlCol="0">
            <a:spAutoFit/>
          </a:bodyPr>
          <a:lstStyle/>
          <a:p>
            <a:r>
              <a:rPr kumimoji="1" lang="ja-JP" altLang="en-US" sz="1400" dirty="0"/>
              <a:t>●</a:t>
            </a:r>
          </a:p>
        </p:txBody>
      </p:sp>
      <p:sp>
        <p:nvSpPr>
          <p:cNvPr id="28" name="テキスト ボックス 27">
            <a:extLst>
              <a:ext uri="{FF2B5EF4-FFF2-40B4-BE49-F238E27FC236}">
                <a16:creationId xmlns:a16="http://schemas.microsoft.com/office/drawing/2014/main" id="{1303F7F0-7823-4669-B81D-EFE3FD4368DA}"/>
              </a:ext>
            </a:extLst>
          </p:cNvPr>
          <p:cNvSpPr txBox="1"/>
          <p:nvPr/>
        </p:nvSpPr>
        <p:spPr>
          <a:xfrm>
            <a:off x="8576284" y="2589700"/>
            <a:ext cx="364202" cy="307777"/>
          </a:xfrm>
          <a:prstGeom prst="rect">
            <a:avLst/>
          </a:prstGeom>
          <a:noFill/>
        </p:spPr>
        <p:txBody>
          <a:bodyPr wrap="none" rtlCol="0">
            <a:spAutoFit/>
          </a:bodyPr>
          <a:lstStyle/>
          <a:p>
            <a:r>
              <a:rPr kumimoji="1" lang="ja-JP" altLang="en-US" sz="1400" dirty="0"/>
              <a:t>●</a:t>
            </a:r>
          </a:p>
        </p:txBody>
      </p:sp>
      <p:sp>
        <p:nvSpPr>
          <p:cNvPr id="29" name="テキスト ボックス 28">
            <a:extLst>
              <a:ext uri="{FF2B5EF4-FFF2-40B4-BE49-F238E27FC236}">
                <a16:creationId xmlns:a16="http://schemas.microsoft.com/office/drawing/2014/main" id="{0779D00D-9136-40B4-925F-32BE4648D7C7}"/>
              </a:ext>
            </a:extLst>
          </p:cNvPr>
          <p:cNvSpPr txBox="1"/>
          <p:nvPr/>
        </p:nvSpPr>
        <p:spPr>
          <a:xfrm>
            <a:off x="9337137" y="2806310"/>
            <a:ext cx="364202" cy="307777"/>
          </a:xfrm>
          <a:prstGeom prst="rect">
            <a:avLst/>
          </a:prstGeom>
          <a:noFill/>
        </p:spPr>
        <p:txBody>
          <a:bodyPr wrap="none" rtlCol="0">
            <a:spAutoFit/>
          </a:bodyPr>
          <a:lstStyle/>
          <a:p>
            <a:r>
              <a:rPr kumimoji="1" lang="ja-JP" altLang="en-US" sz="1400" dirty="0"/>
              <a:t>●</a:t>
            </a:r>
          </a:p>
        </p:txBody>
      </p:sp>
      <p:sp>
        <p:nvSpPr>
          <p:cNvPr id="30" name="テキスト ボックス 29">
            <a:extLst>
              <a:ext uri="{FF2B5EF4-FFF2-40B4-BE49-F238E27FC236}">
                <a16:creationId xmlns:a16="http://schemas.microsoft.com/office/drawing/2014/main" id="{76B04DD3-3A19-4870-BB15-C510A071AEE6}"/>
              </a:ext>
            </a:extLst>
          </p:cNvPr>
          <p:cNvSpPr txBox="1"/>
          <p:nvPr/>
        </p:nvSpPr>
        <p:spPr>
          <a:xfrm>
            <a:off x="10023482" y="3011227"/>
            <a:ext cx="364202" cy="307777"/>
          </a:xfrm>
          <a:prstGeom prst="rect">
            <a:avLst/>
          </a:prstGeom>
          <a:noFill/>
        </p:spPr>
        <p:txBody>
          <a:bodyPr wrap="none" rtlCol="0">
            <a:spAutoFit/>
          </a:bodyPr>
          <a:lstStyle/>
          <a:p>
            <a:r>
              <a:rPr kumimoji="1" lang="ja-JP" altLang="en-US" sz="1400" dirty="0"/>
              <a:t>●</a:t>
            </a:r>
          </a:p>
        </p:txBody>
      </p:sp>
      <p:cxnSp>
        <p:nvCxnSpPr>
          <p:cNvPr id="32" name="直線コネクタ 31">
            <a:extLst>
              <a:ext uri="{FF2B5EF4-FFF2-40B4-BE49-F238E27FC236}">
                <a16:creationId xmlns:a16="http://schemas.microsoft.com/office/drawing/2014/main" id="{9EE021A4-FCC6-4BD7-95A7-858F9C33F67A}"/>
              </a:ext>
            </a:extLst>
          </p:cNvPr>
          <p:cNvCxnSpPr>
            <a:cxnSpLocks/>
          </p:cNvCxnSpPr>
          <p:nvPr/>
        </p:nvCxnSpPr>
        <p:spPr>
          <a:xfrm>
            <a:off x="10205583" y="3143169"/>
            <a:ext cx="732735" cy="285830"/>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C5DCD0EA-0696-4B81-84DB-11F9CBD7C132}"/>
              </a:ext>
            </a:extLst>
          </p:cNvPr>
          <p:cNvCxnSpPr>
            <a:cxnSpLocks/>
          </p:cNvCxnSpPr>
          <p:nvPr/>
        </p:nvCxnSpPr>
        <p:spPr>
          <a:xfrm>
            <a:off x="8772208" y="2735159"/>
            <a:ext cx="747030" cy="2079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E776298D-394A-4354-A233-715F47BB26FC}"/>
              </a:ext>
            </a:extLst>
          </p:cNvPr>
          <p:cNvCxnSpPr>
            <a:cxnSpLocks/>
          </p:cNvCxnSpPr>
          <p:nvPr/>
        </p:nvCxnSpPr>
        <p:spPr>
          <a:xfrm>
            <a:off x="9519238" y="2943059"/>
            <a:ext cx="686345" cy="22205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1A5CDC51-9FB8-4332-9817-5A3A033E6661}"/>
              </a:ext>
            </a:extLst>
          </p:cNvPr>
          <p:cNvCxnSpPr/>
          <p:nvPr/>
        </p:nvCxnSpPr>
        <p:spPr>
          <a:xfrm>
            <a:off x="7258050" y="907464"/>
            <a:ext cx="692929" cy="101187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24C4A614-6D14-4968-892F-5F82EAF75944}"/>
              </a:ext>
            </a:extLst>
          </p:cNvPr>
          <p:cNvCxnSpPr>
            <a:cxnSpLocks/>
          </p:cNvCxnSpPr>
          <p:nvPr/>
        </p:nvCxnSpPr>
        <p:spPr>
          <a:xfrm>
            <a:off x="7950979" y="1919336"/>
            <a:ext cx="807406" cy="8158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25CD9D54-EE6C-4AAD-A1F9-09640A485936}"/>
              </a:ext>
            </a:extLst>
          </p:cNvPr>
          <p:cNvSpPr txBox="1"/>
          <p:nvPr/>
        </p:nvSpPr>
        <p:spPr>
          <a:xfrm>
            <a:off x="6988331" y="3452722"/>
            <a:ext cx="4038285" cy="307777"/>
          </a:xfrm>
          <a:prstGeom prst="rect">
            <a:avLst/>
          </a:prstGeom>
          <a:noFill/>
        </p:spPr>
        <p:txBody>
          <a:bodyPr wrap="none" rtlCol="0">
            <a:spAutoFit/>
          </a:bodyPr>
          <a:lstStyle/>
          <a:p>
            <a:r>
              <a:rPr kumimoji="1" lang="en-US" altLang="ja-JP" sz="1400" dirty="0"/>
              <a:t>0          1            2           3          4              5</a:t>
            </a:r>
            <a:r>
              <a:rPr kumimoji="1" lang="ja-JP" altLang="en-US" sz="1400" dirty="0"/>
              <a:t>年</a:t>
            </a:r>
          </a:p>
        </p:txBody>
      </p:sp>
      <p:sp>
        <p:nvSpPr>
          <p:cNvPr id="47" name="テキスト ボックス 46">
            <a:extLst>
              <a:ext uri="{FF2B5EF4-FFF2-40B4-BE49-F238E27FC236}">
                <a16:creationId xmlns:a16="http://schemas.microsoft.com/office/drawing/2014/main" id="{6F407E07-524A-4FFC-9864-FAA5D8B3B041}"/>
              </a:ext>
            </a:extLst>
          </p:cNvPr>
          <p:cNvSpPr txBox="1"/>
          <p:nvPr/>
        </p:nvSpPr>
        <p:spPr>
          <a:xfrm>
            <a:off x="6811735" y="572005"/>
            <a:ext cx="492443" cy="276999"/>
          </a:xfrm>
          <a:prstGeom prst="rect">
            <a:avLst/>
          </a:prstGeom>
          <a:noFill/>
        </p:spPr>
        <p:txBody>
          <a:bodyPr wrap="none" rtlCol="0">
            <a:spAutoFit/>
          </a:bodyPr>
          <a:lstStyle/>
          <a:p>
            <a:r>
              <a:rPr kumimoji="1" lang="ja-JP" altLang="en-US" sz="1200" dirty="0"/>
              <a:t>万円</a:t>
            </a:r>
          </a:p>
        </p:txBody>
      </p:sp>
      <p:sp>
        <p:nvSpPr>
          <p:cNvPr id="48" name="テキスト ボックス 47">
            <a:extLst>
              <a:ext uri="{FF2B5EF4-FFF2-40B4-BE49-F238E27FC236}">
                <a16:creationId xmlns:a16="http://schemas.microsoft.com/office/drawing/2014/main" id="{65FECAE3-C8FE-4AB0-B6C1-E6D64C272E30}"/>
              </a:ext>
            </a:extLst>
          </p:cNvPr>
          <p:cNvSpPr txBox="1"/>
          <p:nvPr/>
        </p:nvSpPr>
        <p:spPr>
          <a:xfrm>
            <a:off x="1914525" y="3488946"/>
            <a:ext cx="4054315" cy="307777"/>
          </a:xfrm>
          <a:prstGeom prst="rect">
            <a:avLst/>
          </a:prstGeom>
          <a:noFill/>
        </p:spPr>
        <p:txBody>
          <a:bodyPr wrap="none" rtlCol="0">
            <a:spAutoFit/>
          </a:bodyPr>
          <a:lstStyle/>
          <a:p>
            <a:r>
              <a:rPr kumimoji="1" lang="ja-JP" altLang="en-US" sz="1400" dirty="0"/>
              <a:t>償却率＝（１</a:t>
            </a:r>
            <a:r>
              <a:rPr kumimoji="1" lang="en-US" altLang="ja-JP" sz="1400" dirty="0"/>
              <a:t>÷</a:t>
            </a:r>
            <a:r>
              <a:rPr kumimoji="1" lang="ja-JP" altLang="en-US" sz="1400" dirty="0"/>
              <a:t>耐用年数）</a:t>
            </a:r>
            <a:r>
              <a:rPr kumimoji="1" lang="en-US" altLang="ja-JP" sz="1400" dirty="0"/>
              <a:t>×</a:t>
            </a:r>
            <a:r>
              <a:rPr kumimoji="1" lang="ja-JP" altLang="en-US" sz="1400" dirty="0"/>
              <a:t>所定倍率（</a:t>
            </a:r>
            <a:r>
              <a:rPr kumimoji="1" lang="en-US" altLang="ja-JP" sz="1400" dirty="0"/>
              <a:t>2</a:t>
            </a:r>
            <a:r>
              <a:rPr kumimoji="1" lang="ja-JP" altLang="en-US" sz="1400" dirty="0"/>
              <a:t>～</a:t>
            </a:r>
            <a:r>
              <a:rPr kumimoji="1" lang="en-US" altLang="ja-JP" sz="1400" dirty="0"/>
              <a:t>2.5</a:t>
            </a:r>
            <a:r>
              <a:rPr kumimoji="1" lang="ja-JP" altLang="en-US" sz="1400" dirty="0"/>
              <a:t>）</a:t>
            </a:r>
          </a:p>
        </p:txBody>
      </p:sp>
      <p:sp>
        <p:nvSpPr>
          <p:cNvPr id="49" name="テキスト ボックス 48">
            <a:extLst>
              <a:ext uri="{FF2B5EF4-FFF2-40B4-BE49-F238E27FC236}">
                <a16:creationId xmlns:a16="http://schemas.microsoft.com/office/drawing/2014/main" id="{8102B54D-FB10-4CC5-85A2-E14CB5117313}"/>
              </a:ext>
            </a:extLst>
          </p:cNvPr>
          <p:cNvSpPr txBox="1"/>
          <p:nvPr/>
        </p:nvSpPr>
        <p:spPr>
          <a:xfrm>
            <a:off x="7326047" y="3922386"/>
            <a:ext cx="4464496" cy="307777"/>
          </a:xfrm>
          <a:prstGeom prst="rect">
            <a:avLst/>
          </a:prstGeom>
          <a:noFill/>
        </p:spPr>
        <p:txBody>
          <a:bodyPr wrap="square" rtlCol="0">
            <a:spAutoFit/>
          </a:bodyPr>
          <a:lstStyle/>
          <a:p>
            <a:pPr algn="r"/>
            <a:r>
              <a:rPr kumimoji="1" lang="ja-JP" altLang="en-US" sz="1400" dirty="0"/>
              <a:t>出典：桜井勝久</a:t>
            </a:r>
            <a:r>
              <a:rPr kumimoji="1" lang="en-US" altLang="ja-JP" sz="1400" dirty="0"/>
              <a:t>『</a:t>
            </a:r>
            <a:r>
              <a:rPr kumimoji="1" lang="ja-JP" altLang="en-US" sz="1400" dirty="0"/>
              <a:t>会計学入門</a:t>
            </a:r>
            <a:r>
              <a:rPr kumimoji="1" lang="en-US" altLang="ja-JP" sz="1400" dirty="0"/>
              <a:t>〈</a:t>
            </a:r>
            <a:r>
              <a:rPr kumimoji="1" lang="ja-JP" altLang="en-US" sz="1400" dirty="0"/>
              <a:t>第</a:t>
            </a:r>
            <a:r>
              <a:rPr lang="ja-JP" altLang="en-US" sz="1400" dirty="0"/>
              <a:t>５版</a:t>
            </a:r>
            <a:r>
              <a:rPr lang="en-US" altLang="ja-JP" sz="1400" dirty="0"/>
              <a:t>〉』</a:t>
            </a:r>
            <a:r>
              <a:rPr lang="ja-JP" altLang="en-US" sz="1400" dirty="0"/>
              <a:t>に筆者加筆</a:t>
            </a:r>
            <a:endParaRPr kumimoji="1" lang="ja-JP" altLang="en-US" sz="1400" dirty="0"/>
          </a:p>
        </p:txBody>
      </p:sp>
      <p:sp>
        <p:nvSpPr>
          <p:cNvPr id="4" name="テキスト ボックス 3">
            <a:extLst>
              <a:ext uri="{FF2B5EF4-FFF2-40B4-BE49-F238E27FC236}">
                <a16:creationId xmlns:a16="http://schemas.microsoft.com/office/drawing/2014/main" id="{13722086-4DCC-4257-AD56-528E9D13F054}"/>
              </a:ext>
            </a:extLst>
          </p:cNvPr>
          <p:cNvSpPr txBox="1"/>
          <p:nvPr/>
        </p:nvSpPr>
        <p:spPr>
          <a:xfrm>
            <a:off x="330082" y="4279700"/>
            <a:ext cx="12268102" cy="2554545"/>
          </a:xfrm>
          <a:prstGeom prst="rect">
            <a:avLst/>
          </a:prstGeom>
          <a:noFill/>
        </p:spPr>
        <p:txBody>
          <a:bodyPr wrap="none" rtlCol="0">
            <a:spAutoFit/>
          </a:bodyPr>
          <a:lstStyle/>
          <a:p>
            <a:r>
              <a:rPr kumimoji="1" lang="en-US" altLang="ja-JP" sz="1600" dirty="0"/>
              <a:t>(3)</a:t>
            </a:r>
            <a:r>
              <a:rPr kumimoji="1" lang="ja-JP" altLang="en-US" sz="1600" dirty="0"/>
              <a:t>減価償却の意義、目的</a:t>
            </a:r>
            <a:endParaRPr kumimoji="1" lang="en-US" altLang="ja-JP" sz="1600" dirty="0"/>
          </a:p>
          <a:p>
            <a:r>
              <a:rPr kumimoji="1" lang="ja-JP" altLang="en-US" sz="1600" dirty="0"/>
              <a:t>　減価償却は以降のファイナンスの本論でも度々登場する重要な概念で、しっかり理解しておいて欲しい。</a:t>
            </a:r>
            <a:endParaRPr kumimoji="1" lang="en-US" altLang="ja-JP" sz="1600" dirty="0"/>
          </a:p>
          <a:p>
            <a:r>
              <a:rPr kumimoji="1" lang="ja-JP" altLang="en-US" sz="1600" dirty="0"/>
              <a:t>　減価償却の目的としては</a:t>
            </a:r>
            <a:endParaRPr kumimoji="1" lang="en-US" altLang="ja-JP" sz="1600" dirty="0"/>
          </a:p>
          <a:p>
            <a:r>
              <a:rPr kumimoji="1" lang="ja-JP" altLang="en-US" sz="1600" dirty="0"/>
              <a:t>　①上記で説明したように、</a:t>
            </a:r>
            <a:r>
              <a:rPr kumimoji="1" lang="ja-JP" altLang="en-US" sz="1600" b="1" dirty="0"/>
              <a:t>合理的な損益の計算と資産の評価</a:t>
            </a:r>
            <a:r>
              <a:rPr kumimoji="1" lang="ja-JP" altLang="en-US" sz="1600" dirty="0"/>
              <a:t>と　ともに</a:t>
            </a:r>
            <a:endParaRPr kumimoji="1" lang="en-US" altLang="ja-JP" sz="1600" dirty="0"/>
          </a:p>
          <a:p>
            <a:r>
              <a:rPr kumimoji="1" lang="ja-JP" altLang="en-US" sz="1600" dirty="0"/>
              <a:t>　②</a:t>
            </a:r>
            <a:r>
              <a:rPr kumimoji="1" lang="ja-JP" altLang="en-US" sz="1600" b="1" dirty="0"/>
              <a:t>将来の投資のための原資の蓄積（キャッシュフロー上はプラス</a:t>
            </a:r>
            <a:r>
              <a:rPr kumimoji="1" lang="ja-JP" altLang="en-US" sz="1600" dirty="0"/>
              <a:t>となる</a:t>
            </a:r>
            <a:r>
              <a:rPr kumimoji="1" lang="ja-JP" altLang="en-US" sz="1600" b="1" dirty="0"/>
              <a:t>）</a:t>
            </a:r>
            <a:r>
              <a:rPr kumimoji="1" lang="ja-JP" altLang="en-US" sz="1600" dirty="0"/>
              <a:t>という側面もある</a:t>
            </a:r>
            <a:endParaRPr kumimoji="1" lang="en-US" altLang="ja-JP" sz="1600" dirty="0"/>
          </a:p>
          <a:p>
            <a:r>
              <a:rPr kumimoji="1" lang="ja-JP" altLang="en-US" sz="1600" dirty="0"/>
              <a:t>　詳しくは、</a:t>
            </a:r>
            <a:r>
              <a:rPr kumimoji="1" lang="ja-JP" altLang="en-US" sz="1600" b="1" dirty="0"/>
              <a:t>キャッシュフロー</a:t>
            </a:r>
            <a:r>
              <a:rPr kumimoji="1" lang="ja-JP" altLang="en-US" sz="1600" dirty="0"/>
              <a:t>の講義の際に説明するが、要すれば、減価償却費は費用として</a:t>
            </a:r>
            <a:r>
              <a:rPr kumimoji="1" lang="en-US" altLang="ja-JP" sz="1600" dirty="0"/>
              <a:t>P/L</a:t>
            </a:r>
            <a:r>
              <a:rPr kumimoji="1" lang="ja-JP" altLang="en-US" sz="1600" dirty="0"/>
              <a:t>に計上するが、実際に現金が</a:t>
            </a:r>
            <a:endParaRPr kumimoji="1" lang="en-US" altLang="ja-JP" sz="1600" dirty="0"/>
          </a:p>
          <a:p>
            <a:r>
              <a:rPr kumimoji="1" lang="ja-JP" altLang="en-US" sz="1600" dirty="0"/>
              <a:t>　流出</a:t>
            </a:r>
            <a:r>
              <a:rPr kumimoji="1" lang="en-US" altLang="ja-JP" sz="1600" dirty="0"/>
              <a:t>(</a:t>
            </a:r>
            <a:r>
              <a:rPr kumimoji="1" lang="ja-JP" altLang="en-US" sz="1600" dirty="0"/>
              <a:t>キャッシュアウト）するわけではないということ、もちろん取得した年は大きくキャッシュアウトとなるが、</a:t>
            </a:r>
            <a:r>
              <a:rPr kumimoji="1" lang="en-US" altLang="ja-JP" sz="1600" dirty="0"/>
              <a:t>2</a:t>
            </a:r>
            <a:r>
              <a:rPr kumimoji="1" lang="ja-JP" altLang="en-US" sz="1600" dirty="0"/>
              <a:t>年目以降は</a:t>
            </a:r>
            <a:endParaRPr kumimoji="1" lang="en-US" altLang="ja-JP" sz="1600" dirty="0"/>
          </a:p>
          <a:p>
            <a:r>
              <a:rPr kumimoji="1" lang="ja-JP" altLang="en-US" sz="1600" dirty="0"/>
              <a:t>　償却費分だけキャッシュが蓄積されると</a:t>
            </a:r>
            <a:r>
              <a:rPr kumimoji="1" lang="ja-JP" altLang="en-US" sz="1600" dirty="0">
                <a:solidFill>
                  <a:srgbClr val="FF0000"/>
                </a:solidFill>
              </a:rPr>
              <a:t>計算上考えられる</a:t>
            </a:r>
            <a:endParaRPr kumimoji="1" lang="en-US" altLang="ja-JP" sz="1600" dirty="0"/>
          </a:p>
          <a:p>
            <a:endParaRPr kumimoji="1" lang="en-US" altLang="ja-JP" sz="1600" dirty="0"/>
          </a:p>
          <a:p>
            <a:endParaRPr kumimoji="1" lang="ja-JP" altLang="en-US" sz="1600" dirty="0"/>
          </a:p>
        </p:txBody>
      </p:sp>
    </p:spTree>
    <p:extLst>
      <p:ext uri="{BB962C8B-B14F-4D97-AF65-F5344CB8AC3E}">
        <p14:creationId xmlns:p14="http://schemas.microsoft.com/office/powerpoint/2010/main" val="319351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EEF335B-3062-4D58-8D46-0DB7954CD880}"/>
              </a:ext>
            </a:extLst>
          </p:cNvPr>
          <p:cNvSpPr txBox="1"/>
          <p:nvPr/>
        </p:nvSpPr>
        <p:spPr>
          <a:xfrm>
            <a:off x="91440" y="-20992"/>
            <a:ext cx="3098925" cy="615553"/>
          </a:xfrm>
          <a:prstGeom prst="rect">
            <a:avLst/>
          </a:prstGeom>
          <a:noFill/>
        </p:spPr>
        <p:txBody>
          <a:bodyPr wrap="none" rtlCol="0">
            <a:spAutoFit/>
          </a:bodyPr>
          <a:lstStyle/>
          <a:p>
            <a:r>
              <a:rPr kumimoji="1" lang="ja-JP" altLang="en-US" dirty="0"/>
              <a:t>３．</a:t>
            </a:r>
            <a:r>
              <a:rPr kumimoji="1" lang="ja-JP" altLang="en-US" sz="1600" dirty="0"/>
              <a:t>損益計算書（</a:t>
            </a:r>
            <a:r>
              <a:rPr kumimoji="1" lang="en-US" altLang="ja-JP" sz="1600" dirty="0"/>
              <a:t>P/L)</a:t>
            </a:r>
            <a:r>
              <a:rPr kumimoji="1" lang="ja-JP" altLang="en-US" sz="1600" dirty="0"/>
              <a:t>の読み方</a:t>
            </a:r>
            <a:endParaRPr kumimoji="1" lang="en-US" altLang="ja-JP" sz="1600" dirty="0"/>
          </a:p>
          <a:p>
            <a:r>
              <a:rPr kumimoji="1" lang="ja-JP" altLang="en-US" sz="1600" dirty="0"/>
              <a:t>　</a:t>
            </a:r>
            <a:r>
              <a:rPr kumimoji="1" lang="en-US" altLang="ja-JP" sz="1600" dirty="0"/>
              <a:t>(1)</a:t>
            </a:r>
            <a:r>
              <a:rPr kumimoji="1" lang="ja-JP" altLang="en-US" sz="1600" dirty="0"/>
              <a:t>　損益計算書の構造</a:t>
            </a:r>
            <a:endParaRPr kumimoji="1" lang="ja-JP" altLang="en-US" dirty="0"/>
          </a:p>
        </p:txBody>
      </p:sp>
      <p:cxnSp>
        <p:nvCxnSpPr>
          <p:cNvPr id="8" name="直線コネクタ 7">
            <a:extLst>
              <a:ext uri="{FF2B5EF4-FFF2-40B4-BE49-F238E27FC236}">
                <a16:creationId xmlns:a16="http://schemas.microsoft.com/office/drawing/2014/main" id="{F8B558E6-21C3-4707-94D2-C447CD998618}"/>
              </a:ext>
            </a:extLst>
          </p:cNvPr>
          <p:cNvCxnSpPr/>
          <p:nvPr/>
        </p:nvCxnSpPr>
        <p:spPr>
          <a:xfrm>
            <a:off x="2621280" y="1285875"/>
            <a:ext cx="802640" cy="0"/>
          </a:xfrm>
          <a:prstGeom prst="line">
            <a:avLst/>
          </a:prstGeom>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DC6E6B6F-AB40-4D20-A192-180219195A0F}"/>
              </a:ext>
            </a:extLst>
          </p:cNvPr>
          <p:cNvSpPr/>
          <p:nvPr/>
        </p:nvSpPr>
        <p:spPr>
          <a:xfrm>
            <a:off x="5597127" y="1752600"/>
            <a:ext cx="802640" cy="5048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59DD92C3-8671-47ED-A821-421E32581C7E}"/>
              </a:ext>
            </a:extLst>
          </p:cNvPr>
          <p:cNvGrpSpPr/>
          <p:nvPr/>
        </p:nvGrpSpPr>
        <p:grpSpPr>
          <a:xfrm>
            <a:off x="1158240" y="711200"/>
            <a:ext cx="5291612" cy="3129280"/>
            <a:chOff x="1158240" y="711200"/>
            <a:chExt cx="5291612" cy="3129280"/>
          </a:xfrm>
        </p:grpSpPr>
        <p:grpSp>
          <p:nvGrpSpPr>
            <p:cNvPr id="9" name="グループ化 8">
              <a:extLst>
                <a:ext uri="{FF2B5EF4-FFF2-40B4-BE49-F238E27FC236}">
                  <a16:creationId xmlns:a16="http://schemas.microsoft.com/office/drawing/2014/main" id="{F6D59429-3244-47B3-A052-CBD988FBE158}"/>
                </a:ext>
              </a:extLst>
            </p:cNvPr>
            <p:cNvGrpSpPr/>
            <p:nvPr/>
          </p:nvGrpSpPr>
          <p:grpSpPr>
            <a:xfrm>
              <a:off x="2571194" y="844647"/>
              <a:ext cx="2275766" cy="2995833"/>
              <a:chOff x="2571194" y="844647"/>
              <a:chExt cx="2275766" cy="2995833"/>
            </a:xfrm>
          </p:grpSpPr>
          <p:sp>
            <p:nvSpPr>
              <p:cNvPr id="4" name="正方形/長方形 3">
                <a:extLst>
                  <a:ext uri="{FF2B5EF4-FFF2-40B4-BE49-F238E27FC236}">
                    <a16:creationId xmlns:a16="http://schemas.microsoft.com/office/drawing/2014/main" id="{9C9057D7-B75B-4C42-9177-D42B595D4B57}"/>
                  </a:ext>
                </a:extLst>
              </p:cNvPr>
              <p:cNvSpPr/>
              <p:nvPr/>
            </p:nvSpPr>
            <p:spPr>
              <a:xfrm>
                <a:off x="2621280" y="1285875"/>
                <a:ext cx="802640" cy="25546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9D4F1B-D367-42D1-B530-BCC9DCD4DFCC}"/>
                  </a:ext>
                </a:extLst>
              </p:cNvPr>
              <p:cNvSpPr txBox="1"/>
              <p:nvPr/>
            </p:nvSpPr>
            <p:spPr>
              <a:xfrm>
                <a:off x="2571194" y="844647"/>
                <a:ext cx="902811" cy="307777"/>
              </a:xfrm>
              <a:prstGeom prst="rect">
                <a:avLst/>
              </a:prstGeom>
              <a:noFill/>
            </p:spPr>
            <p:txBody>
              <a:bodyPr wrap="none" rtlCol="0">
                <a:spAutoFit/>
              </a:bodyPr>
              <a:lstStyle/>
              <a:p>
                <a:r>
                  <a:rPr kumimoji="1" lang="ja-JP" altLang="en-US" sz="1400" dirty="0"/>
                  <a:t>売上原価</a:t>
                </a:r>
              </a:p>
            </p:txBody>
          </p:sp>
          <p:sp>
            <p:nvSpPr>
              <p:cNvPr id="15" name="テキスト ボックス 14">
                <a:extLst>
                  <a:ext uri="{FF2B5EF4-FFF2-40B4-BE49-F238E27FC236}">
                    <a16:creationId xmlns:a16="http://schemas.microsoft.com/office/drawing/2014/main" id="{3896DB39-7294-496A-ADCD-B5AD3751DE87}"/>
                  </a:ext>
                </a:extLst>
              </p:cNvPr>
              <p:cNvSpPr txBox="1"/>
              <p:nvPr/>
            </p:nvSpPr>
            <p:spPr>
              <a:xfrm>
                <a:off x="4123685" y="1360586"/>
                <a:ext cx="723275" cy="307777"/>
              </a:xfrm>
              <a:prstGeom prst="rect">
                <a:avLst/>
              </a:prstGeom>
              <a:noFill/>
            </p:spPr>
            <p:txBody>
              <a:bodyPr wrap="none" rtlCol="0">
                <a:spAutoFit/>
              </a:bodyPr>
              <a:lstStyle/>
              <a:p>
                <a:r>
                  <a:rPr kumimoji="1" lang="ja-JP" altLang="en-US" sz="1400" dirty="0"/>
                  <a:t>販管費</a:t>
                </a:r>
              </a:p>
            </p:txBody>
          </p:sp>
        </p:grpSp>
        <p:grpSp>
          <p:nvGrpSpPr>
            <p:cNvPr id="7" name="グループ化 6">
              <a:extLst>
                <a:ext uri="{FF2B5EF4-FFF2-40B4-BE49-F238E27FC236}">
                  <a16:creationId xmlns:a16="http://schemas.microsoft.com/office/drawing/2014/main" id="{F5D7E9EE-F4E4-45CE-BE20-F41B0C2D033E}"/>
                </a:ext>
              </a:extLst>
            </p:cNvPr>
            <p:cNvGrpSpPr/>
            <p:nvPr/>
          </p:nvGrpSpPr>
          <p:grpSpPr>
            <a:xfrm>
              <a:off x="1158240" y="711200"/>
              <a:ext cx="5291612" cy="3129280"/>
              <a:chOff x="1158240" y="711200"/>
              <a:chExt cx="5291612" cy="3129280"/>
            </a:xfrm>
          </p:grpSpPr>
          <p:sp>
            <p:nvSpPr>
              <p:cNvPr id="3" name="正方形/長方形 2">
                <a:extLst>
                  <a:ext uri="{FF2B5EF4-FFF2-40B4-BE49-F238E27FC236}">
                    <a16:creationId xmlns:a16="http://schemas.microsoft.com/office/drawing/2014/main" id="{9AD3F9CD-47FA-4C90-AD39-606F068081DA}"/>
                  </a:ext>
                </a:extLst>
              </p:cNvPr>
              <p:cNvSpPr/>
              <p:nvPr/>
            </p:nvSpPr>
            <p:spPr>
              <a:xfrm>
                <a:off x="1158240" y="711200"/>
                <a:ext cx="802640" cy="31292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売上</a:t>
                </a:r>
              </a:p>
            </p:txBody>
          </p:sp>
          <p:sp>
            <p:nvSpPr>
              <p:cNvPr id="5" name="正方形/長方形 4">
                <a:extLst>
                  <a:ext uri="{FF2B5EF4-FFF2-40B4-BE49-F238E27FC236}">
                    <a16:creationId xmlns:a16="http://schemas.microsoft.com/office/drawing/2014/main" id="{2FCFE03A-6753-4A42-99CA-07F4D21BE981}"/>
                  </a:ext>
                </a:extLst>
              </p:cNvPr>
              <p:cNvSpPr/>
              <p:nvPr/>
            </p:nvSpPr>
            <p:spPr>
              <a:xfrm>
                <a:off x="4084320" y="1743075"/>
                <a:ext cx="802640" cy="20974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238329A-59C3-484A-96C8-35364BE394B8}"/>
                  </a:ext>
                </a:extLst>
              </p:cNvPr>
              <p:cNvSpPr/>
              <p:nvPr/>
            </p:nvSpPr>
            <p:spPr>
              <a:xfrm>
                <a:off x="2621280" y="711200"/>
                <a:ext cx="802640" cy="57467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B8412B-F377-4AFE-B45A-CF5B34A2F500}"/>
                  </a:ext>
                </a:extLst>
              </p:cNvPr>
              <p:cNvSpPr txBox="1"/>
              <p:nvPr/>
            </p:nvSpPr>
            <p:spPr>
              <a:xfrm>
                <a:off x="2669208" y="2060394"/>
                <a:ext cx="723275" cy="738664"/>
              </a:xfrm>
              <a:prstGeom prst="rect">
                <a:avLst/>
              </a:prstGeom>
              <a:noFill/>
            </p:spPr>
            <p:txBody>
              <a:bodyPr wrap="none" rtlCol="0">
                <a:spAutoFit/>
              </a:bodyPr>
              <a:lstStyle/>
              <a:p>
                <a:pPr algn="ctr"/>
                <a:r>
                  <a:rPr kumimoji="1" lang="ja-JP" altLang="en-US" sz="1400" dirty="0"/>
                  <a:t>売上</a:t>
                </a:r>
                <a:endParaRPr kumimoji="1" lang="en-US" altLang="ja-JP" sz="1400" dirty="0"/>
              </a:p>
              <a:p>
                <a:r>
                  <a:rPr kumimoji="1" lang="ja-JP" altLang="en-US" sz="1400" dirty="0"/>
                  <a:t>総利益</a:t>
                </a:r>
                <a:endParaRPr kumimoji="1" lang="en-US" altLang="ja-JP" sz="1400" dirty="0"/>
              </a:p>
              <a:p>
                <a:r>
                  <a:rPr kumimoji="1" lang="en-US" altLang="ja-JP" sz="1400" dirty="0"/>
                  <a:t>(</a:t>
                </a:r>
                <a:r>
                  <a:rPr kumimoji="1" lang="ja-JP" altLang="en-US" sz="1400" dirty="0"/>
                  <a:t>粗利</a:t>
                </a:r>
                <a:r>
                  <a:rPr kumimoji="1" lang="en-US" altLang="ja-JP" sz="1400" dirty="0"/>
                  <a:t>)</a:t>
                </a:r>
                <a:endParaRPr kumimoji="1" lang="ja-JP" altLang="en-US" sz="1400" dirty="0"/>
              </a:p>
            </p:txBody>
          </p:sp>
          <p:sp>
            <p:nvSpPr>
              <p:cNvPr id="16" name="正方形/長方形 15">
                <a:extLst>
                  <a:ext uri="{FF2B5EF4-FFF2-40B4-BE49-F238E27FC236}">
                    <a16:creationId xmlns:a16="http://schemas.microsoft.com/office/drawing/2014/main" id="{24623646-EF8F-4131-931E-CDDB10CA4F83}"/>
                  </a:ext>
                </a:extLst>
              </p:cNvPr>
              <p:cNvSpPr/>
              <p:nvPr/>
            </p:nvSpPr>
            <p:spPr>
              <a:xfrm>
                <a:off x="4084320" y="1285873"/>
                <a:ext cx="802006" cy="45720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00C801D-17CA-4F66-9BE2-BE2377CF32A9}"/>
                  </a:ext>
                </a:extLst>
              </p:cNvPr>
              <p:cNvSpPr txBox="1"/>
              <p:nvPr/>
            </p:nvSpPr>
            <p:spPr>
              <a:xfrm>
                <a:off x="4033916" y="2527791"/>
                <a:ext cx="902811" cy="307777"/>
              </a:xfrm>
              <a:prstGeom prst="rect">
                <a:avLst/>
              </a:prstGeom>
              <a:noFill/>
            </p:spPr>
            <p:txBody>
              <a:bodyPr wrap="none" rtlCol="0">
                <a:spAutoFit/>
              </a:bodyPr>
              <a:lstStyle/>
              <a:p>
                <a:r>
                  <a:rPr kumimoji="1" lang="ja-JP" altLang="en-US" sz="1400" dirty="0"/>
                  <a:t>営業利益</a:t>
                </a:r>
              </a:p>
            </p:txBody>
          </p:sp>
          <p:sp>
            <p:nvSpPr>
              <p:cNvPr id="19" name="正方形/長方形 18">
                <a:extLst>
                  <a:ext uri="{FF2B5EF4-FFF2-40B4-BE49-F238E27FC236}">
                    <a16:creationId xmlns:a16="http://schemas.microsoft.com/office/drawing/2014/main" id="{D425FB2C-ABCF-4453-A990-11BFF5AF65C9}"/>
                  </a:ext>
                </a:extLst>
              </p:cNvPr>
              <p:cNvSpPr/>
              <p:nvPr/>
            </p:nvSpPr>
            <p:spPr>
              <a:xfrm>
                <a:off x="5597127" y="2257425"/>
                <a:ext cx="802640" cy="158305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4A787E2-CB7F-4488-A6F5-00B77EE60E45}"/>
                  </a:ext>
                </a:extLst>
              </p:cNvPr>
              <p:cNvSpPr txBox="1"/>
              <p:nvPr/>
            </p:nvSpPr>
            <p:spPr>
              <a:xfrm>
                <a:off x="5636497" y="1752600"/>
                <a:ext cx="723900" cy="523220"/>
              </a:xfrm>
              <a:prstGeom prst="rect">
                <a:avLst/>
              </a:prstGeom>
              <a:noFill/>
            </p:spPr>
            <p:txBody>
              <a:bodyPr wrap="square" rtlCol="0">
                <a:spAutoFit/>
              </a:bodyPr>
              <a:lstStyle/>
              <a:p>
                <a:pPr algn="ctr"/>
                <a:r>
                  <a:rPr kumimoji="1" lang="ja-JP" altLang="en-US" sz="1400" dirty="0"/>
                  <a:t>営業外</a:t>
                </a:r>
                <a:endParaRPr kumimoji="1" lang="en-US" altLang="ja-JP" sz="1400" dirty="0"/>
              </a:p>
              <a:p>
                <a:pPr algn="ctr"/>
                <a:r>
                  <a:rPr kumimoji="1" lang="ja-JP" altLang="en-US" sz="1400" dirty="0"/>
                  <a:t>損益</a:t>
                </a:r>
              </a:p>
            </p:txBody>
          </p:sp>
          <p:sp>
            <p:nvSpPr>
              <p:cNvPr id="22" name="テキスト ボックス 21">
                <a:extLst>
                  <a:ext uri="{FF2B5EF4-FFF2-40B4-BE49-F238E27FC236}">
                    <a16:creationId xmlns:a16="http://schemas.microsoft.com/office/drawing/2014/main" id="{1584C298-A8F1-4C3A-A42A-B41CB302D1C2}"/>
                  </a:ext>
                </a:extLst>
              </p:cNvPr>
              <p:cNvSpPr txBox="1"/>
              <p:nvPr/>
            </p:nvSpPr>
            <p:spPr>
              <a:xfrm>
                <a:off x="5547041" y="2855653"/>
                <a:ext cx="902811" cy="307777"/>
              </a:xfrm>
              <a:prstGeom prst="rect">
                <a:avLst/>
              </a:prstGeom>
              <a:noFill/>
            </p:spPr>
            <p:txBody>
              <a:bodyPr wrap="none" rtlCol="0">
                <a:spAutoFit/>
              </a:bodyPr>
              <a:lstStyle/>
              <a:p>
                <a:r>
                  <a:rPr kumimoji="1" lang="ja-JP" altLang="en-US" sz="1400" dirty="0"/>
                  <a:t>経常利益</a:t>
                </a:r>
              </a:p>
            </p:txBody>
          </p:sp>
        </p:grpSp>
      </p:grpSp>
      <p:sp>
        <p:nvSpPr>
          <p:cNvPr id="29" name="テキスト ボックス 28">
            <a:extLst>
              <a:ext uri="{FF2B5EF4-FFF2-40B4-BE49-F238E27FC236}">
                <a16:creationId xmlns:a16="http://schemas.microsoft.com/office/drawing/2014/main" id="{5D32CA6F-B6A5-4BAD-B12A-BBAD5D797DEA}"/>
              </a:ext>
            </a:extLst>
          </p:cNvPr>
          <p:cNvSpPr txBox="1"/>
          <p:nvPr/>
        </p:nvSpPr>
        <p:spPr>
          <a:xfrm>
            <a:off x="8546132" y="2664510"/>
            <a:ext cx="543739" cy="307777"/>
          </a:xfrm>
          <a:prstGeom prst="rect">
            <a:avLst/>
          </a:prstGeom>
          <a:noFill/>
        </p:spPr>
        <p:txBody>
          <a:bodyPr wrap="none" rtlCol="0">
            <a:spAutoFit/>
          </a:bodyPr>
          <a:lstStyle/>
          <a:p>
            <a:r>
              <a:rPr kumimoji="1" lang="ja-JP" altLang="en-US" sz="1400" dirty="0"/>
              <a:t>税金</a:t>
            </a:r>
          </a:p>
        </p:txBody>
      </p:sp>
      <p:grpSp>
        <p:nvGrpSpPr>
          <p:cNvPr id="11" name="グループ化 10">
            <a:extLst>
              <a:ext uri="{FF2B5EF4-FFF2-40B4-BE49-F238E27FC236}">
                <a16:creationId xmlns:a16="http://schemas.microsoft.com/office/drawing/2014/main" id="{C5F2A77F-C3C2-41F2-8EDB-AD89943DB9C4}"/>
              </a:ext>
            </a:extLst>
          </p:cNvPr>
          <p:cNvGrpSpPr/>
          <p:nvPr/>
        </p:nvGrpSpPr>
        <p:grpSpPr>
          <a:xfrm>
            <a:off x="6956819" y="2257425"/>
            <a:ext cx="2262503" cy="1583053"/>
            <a:chOff x="6956819" y="2257425"/>
            <a:chExt cx="2262503" cy="1583053"/>
          </a:xfrm>
        </p:grpSpPr>
        <p:sp>
          <p:nvSpPr>
            <p:cNvPr id="23" name="正方形/長方形 22">
              <a:extLst>
                <a:ext uri="{FF2B5EF4-FFF2-40B4-BE49-F238E27FC236}">
                  <a16:creationId xmlns:a16="http://schemas.microsoft.com/office/drawing/2014/main" id="{90C937DF-B2D9-4B8D-8233-1A83DFFFC435}"/>
                </a:ext>
              </a:extLst>
            </p:cNvPr>
            <p:cNvSpPr/>
            <p:nvPr/>
          </p:nvSpPr>
          <p:spPr>
            <a:xfrm>
              <a:off x="7006905" y="2628899"/>
              <a:ext cx="802640" cy="121157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519630F-F2AE-4F2A-B125-01608E44C26C}"/>
                </a:ext>
              </a:extLst>
            </p:cNvPr>
            <p:cNvSpPr txBox="1"/>
            <p:nvPr/>
          </p:nvSpPr>
          <p:spPr>
            <a:xfrm>
              <a:off x="6956819" y="2298897"/>
              <a:ext cx="902811" cy="307777"/>
            </a:xfrm>
            <a:prstGeom prst="rect">
              <a:avLst/>
            </a:prstGeom>
            <a:noFill/>
          </p:spPr>
          <p:txBody>
            <a:bodyPr wrap="none" rtlCol="0">
              <a:spAutoFit/>
            </a:bodyPr>
            <a:lstStyle/>
            <a:p>
              <a:r>
                <a:rPr kumimoji="1" lang="ja-JP" altLang="en-US" sz="1400" dirty="0"/>
                <a:t>特別損益</a:t>
              </a:r>
            </a:p>
          </p:txBody>
        </p:sp>
        <p:sp>
          <p:nvSpPr>
            <p:cNvPr id="25" name="正方形/長方形 24">
              <a:extLst>
                <a:ext uri="{FF2B5EF4-FFF2-40B4-BE49-F238E27FC236}">
                  <a16:creationId xmlns:a16="http://schemas.microsoft.com/office/drawing/2014/main" id="{C1173EA5-75A8-4F73-9EF7-D07412B59D51}"/>
                </a:ext>
              </a:extLst>
            </p:cNvPr>
            <p:cNvSpPr/>
            <p:nvPr/>
          </p:nvSpPr>
          <p:spPr>
            <a:xfrm>
              <a:off x="7006905" y="2257425"/>
              <a:ext cx="802640" cy="3714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5A41F28-E4A1-40A8-90DF-B27611172745}"/>
                </a:ext>
              </a:extLst>
            </p:cNvPr>
            <p:cNvSpPr txBox="1"/>
            <p:nvPr/>
          </p:nvSpPr>
          <p:spPr>
            <a:xfrm>
              <a:off x="6956819" y="2989050"/>
              <a:ext cx="902811" cy="523220"/>
            </a:xfrm>
            <a:prstGeom prst="rect">
              <a:avLst/>
            </a:prstGeom>
            <a:noFill/>
          </p:spPr>
          <p:txBody>
            <a:bodyPr wrap="none" rtlCol="0">
              <a:spAutoFit/>
            </a:bodyPr>
            <a:lstStyle/>
            <a:p>
              <a:r>
                <a:rPr kumimoji="1" lang="ja-JP" altLang="en-US" sz="1400" dirty="0"/>
                <a:t>税引前当</a:t>
              </a:r>
              <a:endParaRPr kumimoji="1" lang="en-US" altLang="ja-JP" sz="1400" dirty="0"/>
            </a:p>
            <a:p>
              <a:r>
                <a:rPr kumimoji="1" lang="ja-JP" altLang="en-US" sz="1400" dirty="0"/>
                <a:t>期純利益</a:t>
              </a:r>
            </a:p>
          </p:txBody>
        </p:sp>
        <p:sp>
          <p:nvSpPr>
            <p:cNvPr id="27" name="正方形/長方形 26">
              <a:extLst>
                <a:ext uri="{FF2B5EF4-FFF2-40B4-BE49-F238E27FC236}">
                  <a16:creationId xmlns:a16="http://schemas.microsoft.com/office/drawing/2014/main" id="{3C88D354-5602-413F-B888-6623D8649DA8}"/>
                </a:ext>
              </a:extLst>
            </p:cNvPr>
            <p:cNvSpPr/>
            <p:nvPr/>
          </p:nvSpPr>
          <p:spPr>
            <a:xfrm>
              <a:off x="8416682" y="2989050"/>
              <a:ext cx="802640" cy="84303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1F1D9D8-A0FE-4767-9F62-FA4FAFE3D2D1}"/>
                </a:ext>
              </a:extLst>
            </p:cNvPr>
            <p:cNvSpPr/>
            <p:nvPr/>
          </p:nvSpPr>
          <p:spPr>
            <a:xfrm>
              <a:off x="8416682" y="2628899"/>
              <a:ext cx="802640" cy="3601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9D5735E-A465-4C1A-A290-A737A733527A}"/>
                </a:ext>
              </a:extLst>
            </p:cNvPr>
            <p:cNvSpPr txBox="1"/>
            <p:nvPr/>
          </p:nvSpPr>
          <p:spPr>
            <a:xfrm>
              <a:off x="8456363" y="3207880"/>
              <a:ext cx="723275" cy="523220"/>
            </a:xfrm>
            <a:prstGeom prst="rect">
              <a:avLst/>
            </a:prstGeom>
            <a:noFill/>
          </p:spPr>
          <p:txBody>
            <a:bodyPr wrap="none" rtlCol="0">
              <a:spAutoFit/>
            </a:bodyPr>
            <a:lstStyle/>
            <a:p>
              <a:pPr algn="ctr"/>
              <a:r>
                <a:rPr kumimoji="1" lang="ja-JP" altLang="en-US" sz="1400" dirty="0"/>
                <a:t>当期</a:t>
              </a:r>
              <a:endParaRPr kumimoji="1" lang="en-US" altLang="ja-JP" sz="1400" dirty="0"/>
            </a:p>
            <a:p>
              <a:r>
                <a:rPr kumimoji="1" lang="ja-JP" altLang="en-US" sz="1400" dirty="0"/>
                <a:t>純利益</a:t>
              </a:r>
            </a:p>
          </p:txBody>
        </p:sp>
      </p:grpSp>
      <p:sp>
        <p:nvSpPr>
          <p:cNvPr id="32" name="正方形/長方形 31">
            <a:extLst>
              <a:ext uri="{FF2B5EF4-FFF2-40B4-BE49-F238E27FC236}">
                <a16:creationId xmlns:a16="http://schemas.microsoft.com/office/drawing/2014/main" id="{9992E73F-706C-464D-9D7A-D78058392443}"/>
              </a:ext>
            </a:extLst>
          </p:cNvPr>
          <p:cNvSpPr/>
          <p:nvPr/>
        </p:nvSpPr>
        <p:spPr>
          <a:xfrm>
            <a:off x="9776374" y="3346379"/>
            <a:ext cx="1415772" cy="48570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B2071055-88D5-40E2-8FA4-C9826D523DB5}"/>
              </a:ext>
            </a:extLst>
          </p:cNvPr>
          <p:cNvSpPr txBox="1"/>
          <p:nvPr/>
        </p:nvSpPr>
        <p:spPr>
          <a:xfrm>
            <a:off x="9776374" y="3069380"/>
            <a:ext cx="1415772" cy="276999"/>
          </a:xfrm>
          <a:prstGeom prst="rect">
            <a:avLst/>
          </a:prstGeom>
          <a:noFill/>
          <a:ln>
            <a:solidFill>
              <a:schemeClr val="tx1"/>
            </a:solidFill>
          </a:ln>
        </p:spPr>
        <p:txBody>
          <a:bodyPr wrap="none" rtlCol="0">
            <a:spAutoFit/>
          </a:bodyPr>
          <a:lstStyle/>
          <a:p>
            <a:r>
              <a:rPr kumimoji="1" lang="ja-JP" altLang="en-US" sz="1200" dirty="0"/>
              <a:t>配当、役員賞与等</a:t>
            </a:r>
          </a:p>
        </p:txBody>
      </p:sp>
      <p:sp>
        <p:nvSpPr>
          <p:cNvPr id="35" name="テキスト ボックス 34">
            <a:extLst>
              <a:ext uri="{FF2B5EF4-FFF2-40B4-BE49-F238E27FC236}">
                <a16:creationId xmlns:a16="http://schemas.microsoft.com/office/drawing/2014/main" id="{F3C91B97-EC8E-4D2E-8349-1BDF0C923367}"/>
              </a:ext>
            </a:extLst>
          </p:cNvPr>
          <p:cNvSpPr txBox="1"/>
          <p:nvPr/>
        </p:nvSpPr>
        <p:spPr>
          <a:xfrm>
            <a:off x="9839173" y="3346379"/>
            <a:ext cx="1107996" cy="461665"/>
          </a:xfrm>
          <a:prstGeom prst="rect">
            <a:avLst/>
          </a:prstGeom>
          <a:noFill/>
        </p:spPr>
        <p:txBody>
          <a:bodyPr wrap="none" rtlCol="0">
            <a:spAutoFit/>
          </a:bodyPr>
          <a:lstStyle/>
          <a:p>
            <a:r>
              <a:rPr kumimoji="1" lang="ja-JP" altLang="en-US" sz="1200" dirty="0"/>
              <a:t>次期繰越利益</a:t>
            </a:r>
            <a:endParaRPr kumimoji="1" lang="en-US" altLang="ja-JP" sz="1200" dirty="0"/>
          </a:p>
          <a:p>
            <a:r>
              <a:rPr kumimoji="1" lang="ja-JP" altLang="en-US" sz="1200" dirty="0"/>
              <a:t>（内部留保）</a:t>
            </a:r>
          </a:p>
        </p:txBody>
      </p:sp>
      <p:cxnSp>
        <p:nvCxnSpPr>
          <p:cNvPr id="37" name="直線コネクタ 36">
            <a:extLst>
              <a:ext uri="{FF2B5EF4-FFF2-40B4-BE49-F238E27FC236}">
                <a16:creationId xmlns:a16="http://schemas.microsoft.com/office/drawing/2014/main" id="{801F4ADC-2BA9-4D43-84B5-315DEB0AA240}"/>
              </a:ext>
            </a:extLst>
          </p:cNvPr>
          <p:cNvCxnSpPr/>
          <p:nvPr/>
        </p:nvCxnSpPr>
        <p:spPr>
          <a:xfrm>
            <a:off x="9525000" y="1035882"/>
            <a:ext cx="0" cy="9571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D51C1C2-B9C9-45A1-8484-AFB7DF43E185}"/>
              </a:ext>
            </a:extLst>
          </p:cNvPr>
          <p:cNvCxnSpPr/>
          <p:nvPr/>
        </p:nvCxnSpPr>
        <p:spPr>
          <a:xfrm flipH="1">
            <a:off x="8172459" y="1427261"/>
            <a:ext cx="116205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6E2C14FA-F773-4966-B773-9CAE953BE547}"/>
              </a:ext>
            </a:extLst>
          </p:cNvPr>
          <p:cNvCxnSpPr>
            <a:cxnSpLocks/>
          </p:cNvCxnSpPr>
          <p:nvPr/>
        </p:nvCxnSpPr>
        <p:spPr>
          <a:xfrm>
            <a:off x="9677400" y="1436786"/>
            <a:ext cx="116205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4E488A04-022D-428A-9AD1-21F217A551CE}"/>
              </a:ext>
            </a:extLst>
          </p:cNvPr>
          <p:cNvSpPr txBox="1"/>
          <p:nvPr/>
        </p:nvSpPr>
        <p:spPr>
          <a:xfrm>
            <a:off x="8148190" y="1514474"/>
            <a:ext cx="1210588" cy="338554"/>
          </a:xfrm>
          <a:prstGeom prst="rect">
            <a:avLst/>
          </a:prstGeom>
          <a:noFill/>
        </p:spPr>
        <p:txBody>
          <a:bodyPr wrap="none" rtlCol="0">
            <a:spAutoFit/>
          </a:bodyPr>
          <a:lstStyle/>
          <a:p>
            <a:r>
              <a:rPr kumimoji="1" lang="ja-JP" altLang="en-US" sz="1600" dirty="0"/>
              <a:t>損益計算書</a:t>
            </a:r>
          </a:p>
        </p:txBody>
      </p:sp>
      <p:sp>
        <p:nvSpPr>
          <p:cNvPr id="43" name="テキスト ボックス 42">
            <a:extLst>
              <a:ext uri="{FF2B5EF4-FFF2-40B4-BE49-F238E27FC236}">
                <a16:creationId xmlns:a16="http://schemas.microsoft.com/office/drawing/2014/main" id="{B3261123-4EBA-40C7-B6CC-7109FC0D33B6}"/>
              </a:ext>
            </a:extLst>
          </p:cNvPr>
          <p:cNvSpPr txBox="1"/>
          <p:nvPr/>
        </p:nvSpPr>
        <p:spPr>
          <a:xfrm>
            <a:off x="9621627" y="1514474"/>
            <a:ext cx="2236510" cy="338554"/>
          </a:xfrm>
          <a:prstGeom prst="rect">
            <a:avLst/>
          </a:prstGeom>
          <a:noFill/>
        </p:spPr>
        <p:txBody>
          <a:bodyPr wrap="none" rtlCol="0">
            <a:spAutoFit/>
          </a:bodyPr>
          <a:lstStyle/>
          <a:p>
            <a:r>
              <a:rPr kumimoji="1" lang="ja-JP" altLang="en-US" sz="1600" dirty="0"/>
              <a:t>株主資本等変動計算書</a:t>
            </a:r>
          </a:p>
        </p:txBody>
      </p:sp>
      <p:sp>
        <p:nvSpPr>
          <p:cNvPr id="44" name="矢印: 右 43">
            <a:extLst>
              <a:ext uri="{FF2B5EF4-FFF2-40B4-BE49-F238E27FC236}">
                <a16:creationId xmlns:a16="http://schemas.microsoft.com/office/drawing/2014/main" id="{75219725-8B2F-448F-9EE7-D582F42FC5E7}"/>
              </a:ext>
            </a:extLst>
          </p:cNvPr>
          <p:cNvSpPr/>
          <p:nvPr/>
        </p:nvSpPr>
        <p:spPr>
          <a:xfrm>
            <a:off x="9319084" y="3429000"/>
            <a:ext cx="377902" cy="83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28AAA4A6-B7E9-48DC-A860-8F60565E6836}"/>
              </a:ext>
            </a:extLst>
          </p:cNvPr>
          <p:cNvSpPr txBox="1"/>
          <p:nvPr/>
        </p:nvSpPr>
        <p:spPr>
          <a:xfrm>
            <a:off x="4033916" y="619125"/>
            <a:ext cx="4288353" cy="338554"/>
          </a:xfrm>
          <a:prstGeom prst="rect">
            <a:avLst/>
          </a:prstGeom>
          <a:noFill/>
        </p:spPr>
        <p:txBody>
          <a:bodyPr wrap="none" rtlCol="0">
            <a:spAutoFit/>
          </a:bodyPr>
          <a:lstStyle/>
          <a:p>
            <a:r>
              <a:rPr kumimoji="1" lang="ja-JP" altLang="en-US" sz="1600" dirty="0"/>
              <a:t>下図のように段階的に利益が計算されていく</a:t>
            </a:r>
          </a:p>
        </p:txBody>
      </p:sp>
      <p:sp>
        <p:nvSpPr>
          <p:cNvPr id="46" name="吹き出し: 下矢印 45">
            <a:extLst>
              <a:ext uri="{FF2B5EF4-FFF2-40B4-BE49-F238E27FC236}">
                <a16:creationId xmlns:a16="http://schemas.microsoft.com/office/drawing/2014/main" id="{2F689688-BF2D-4725-A577-F965357B4E47}"/>
              </a:ext>
            </a:extLst>
          </p:cNvPr>
          <p:cNvSpPr/>
          <p:nvPr/>
        </p:nvSpPr>
        <p:spPr>
          <a:xfrm>
            <a:off x="4033916" y="619125"/>
            <a:ext cx="4445049" cy="544110"/>
          </a:xfrm>
          <a:prstGeom prst="down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68073091-7493-44AF-BCB4-A9498EF28014}"/>
              </a:ext>
            </a:extLst>
          </p:cNvPr>
          <p:cNvSpPr txBox="1"/>
          <p:nvPr/>
        </p:nvSpPr>
        <p:spPr>
          <a:xfrm>
            <a:off x="256339" y="4068803"/>
            <a:ext cx="6750566" cy="584775"/>
          </a:xfrm>
          <a:prstGeom prst="rect">
            <a:avLst/>
          </a:prstGeom>
          <a:noFill/>
        </p:spPr>
        <p:txBody>
          <a:bodyPr wrap="none" rtlCol="0">
            <a:spAutoFit/>
          </a:bodyPr>
          <a:lstStyle/>
          <a:p>
            <a:r>
              <a:rPr kumimoji="1" lang="ja-JP" altLang="en-US" sz="1600" dirty="0"/>
              <a:t>売上原価：製造業の場合は原材料、製造部門の人件費等（製造原価）</a:t>
            </a:r>
            <a:endParaRPr kumimoji="1" lang="en-US" altLang="ja-JP" sz="1600" dirty="0"/>
          </a:p>
          <a:p>
            <a:r>
              <a:rPr kumimoji="1" lang="ja-JP" altLang="en-US" sz="1600" dirty="0"/>
              <a:t>　　　　　商業の場合は商品の仕入れ費用</a:t>
            </a:r>
          </a:p>
        </p:txBody>
      </p:sp>
      <p:sp>
        <p:nvSpPr>
          <p:cNvPr id="51" name="テキスト ボックス 50">
            <a:extLst>
              <a:ext uri="{FF2B5EF4-FFF2-40B4-BE49-F238E27FC236}">
                <a16:creationId xmlns:a16="http://schemas.microsoft.com/office/drawing/2014/main" id="{DFF3676F-08D0-40B4-BA97-BE156285853E}"/>
              </a:ext>
            </a:extLst>
          </p:cNvPr>
          <p:cNvSpPr txBox="1"/>
          <p:nvPr/>
        </p:nvSpPr>
        <p:spPr>
          <a:xfrm>
            <a:off x="256339" y="4735161"/>
            <a:ext cx="6210354" cy="830997"/>
          </a:xfrm>
          <a:prstGeom prst="rect">
            <a:avLst/>
          </a:prstGeom>
          <a:noFill/>
        </p:spPr>
        <p:txBody>
          <a:bodyPr wrap="none" rtlCol="0">
            <a:spAutoFit/>
          </a:bodyPr>
          <a:lstStyle/>
          <a:p>
            <a:r>
              <a:rPr kumimoji="1" lang="ja-JP" altLang="en-US" sz="1600" dirty="0"/>
              <a:t>販管費：販売費および一般管理費の略</a:t>
            </a:r>
            <a:endParaRPr kumimoji="1" lang="en-US" altLang="ja-JP" sz="1600" dirty="0"/>
          </a:p>
          <a:p>
            <a:r>
              <a:rPr kumimoji="1" lang="ja-JP" altLang="en-US" sz="1600" dirty="0"/>
              <a:t>　　　　販売費は販売部門の人件費、広告宣伝費等</a:t>
            </a:r>
            <a:endParaRPr kumimoji="1" lang="en-US" altLang="ja-JP" sz="1600" dirty="0"/>
          </a:p>
          <a:p>
            <a:r>
              <a:rPr kumimoji="1" lang="ja-JP" altLang="en-US" sz="1600" dirty="0"/>
              <a:t>　　　　一般管理費は管理部門</a:t>
            </a:r>
            <a:r>
              <a:rPr kumimoji="1" lang="en-US" altLang="ja-JP" sz="1600" dirty="0"/>
              <a:t>(</a:t>
            </a:r>
            <a:r>
              <a:rPr kumimoji="1" lang="ja-JP" altLang="en-US" sz="1600" dirty="0"/>
              <a:t>総務、人事、経理等）等の費用</a:t>
            </a:r>
          </a:p>
        </p:txBody>
      </p:sp>
      <p:sp>
        <p:nvSpPr>
          <p:cNvPr id="53" name="テキスト ボックス 52">
            <a:extLst>
              <a:ext uri="{FF2B5EF4-FFF2-40B4-BE49-F238E27FC236}">
                <a16:creationId xmlns:a16="http://schemas.microsoft.com/office/drawing/2014/main" id="{D19C72F4-6EF3-45DB-8FC5-9B0E42AF7CBE}"/>
              </a:ext>
            </a:extLst>
          </p:cNvPr>
          <p:cNvSpPr txBox="1"/>
          <p:nvPr/>
        </p:nvSpPr>
        <p:spPr>
          <a:xfrm>
            <a:off x="256339" y="5634331"/>
            <a:ext cx="6955750" cy="1077218"/>
          </a:xfrm>
          <a:prstGeom prst="rect">
            <a:avLst/>
          </a:prstGeom>
          <a:noFill/>
        </p:spPr>
        <p:txBody>
          <a:bodyPr wrap="none" rtlCol="0">
            <a:spAutoFit/>
          </a:bodyPr>
          <a:lstStyle/>
          <a:p>
            <a:r>
              <a:rPr kumimoji="1" lang="ja-JP" altLang="en-US" sz="1600" dirty="0"/>
              <a:t>営業外損益：営業外収益と営業外費用の差</a:t>
            </a:r>
            <a:endParaRPr kumimoji="1" lang="en-US" altLang="ja-JP" sz="1600" dirty="0"/>
          </a:p>
          <a:p>
            <a:r>
              <a:rPr kumimoji="1" lang="ja-JP" altLang="en-US" sz="1600" dirty="0"/>
              <a:t>　　　　　　営業外収益とは「本業以外の活動」によって得られる収益で</a:t>
            </a:r>
            <a:endParaRPr kumimoji="1" lang="en-US" altLang="ja-JP" sz="1600" dirty="0"/>
          </a:p>
          <a:p>
            <a:r>
              <a:rPr kumimoji="1" lang="ja-JP" altLang="en-US" sz="1600" dirty="0"/>
              <a:t>　　　　　　投資した有価証券の利息や不動産収入等</a:t>
            </a:r>
            <a:endParaRPr kumimoji="1" lang="en-US" altLang="ja-JP" sz="1600" dirty="0"/>
          </a:p>
          <a:p>
            <a:r>
              <a:rPr kumimoji="1" lang="ja-JP" altLang="en-US" sz="1600" dirty="0"/>
              <a:t>　　　　　　営業外費用は借入金の利息などの金融費用が大半を占める</a:t>
            </a:r>
          </a:p>
        </p:txBody>
      </p:sp>
      <p:sp>
        <p:nvSpPr>
          <p:cNvPr id="54" name="テキスト ボックス 53">
            <a:extLst>
              <a:ext uri="{FF2B5EF4-FFF2-40B4-BE49-F238E27FC236}">
                <a16:creationId xmlns:a16="http://schemas.microsoft.com/office/drawing/2014/main" id="{0585315B-210D-476D-A724-E86893AD734A}"/>
              </a:ext>
            </a:extLst>
          </p:cNvPr>
          <p:cNvSpPr txBox="1"/>
          <p:nvPr/>
        </p:nvSpPr>
        <p:spPr>
          <a:xfrm>
            <a:off x="6972552" y="4096228"/>
            <a:ext cx="5219447" cy="1569660"/>
          </a:xfrm>
          <a:prstGeom prst="rect">
            <a:avLst/>
          </a:prstGeom>
          <a:noFill/>
        </p:spPr>
        <p:txBody>
          <a:bodyPr wrap="square" rtlCol="0">
            <a:spAutoFit/>
          </a:bodyPr>
          <a:lstStyle/>
          <a:p>
            <a:r>
              <a:rPr kumimoji="1" lang="ja-JP" altLang="en-US" sz="1600" dirty="0"/>
              <a:t>特別損益：特別利益と特別損失の差</a:t>
            </a:r>
            <a:endParaRPr kumimoji="1" lang="en-US" altLang="ja-JP" sz="1600" dirty="0"/>
          </a:p>
          <a:p>
            <a:r>
              <a:rPr kumimoji="1" lang="ja-JP" altLang="en-US" sz="1600" dirty="0"/>
              <a:t>　　　　　特別利益とは本業と関係のないその期だけ　　</a:t>
            </a:r>
            <a:endParaRPr kumimoji="1" lang="en-US" altLang="ja-JP" sz="1600" dirty="0"/>
          </a:p>
          <a:p>
            <a:r>
              <a:rPr kumimoji="1" lang="ja-JP" altLang="en-US" sz="1600" dirty="0"/>
              <a:t>　　　　　に臨時に発生した利益、不動産の売却益、</a:t>
            </a:r>
            <a:endParaRPr kumimoji="1" lang="en-US" altLang="ja-JP" sz="1600" dirty="0"/>
          </a:p>
          <a:p>
            <a:r>
              <a:rPr kumimoji="1" lang="ja-JP" altLang="en-US" sz="1600" dirty="0"/>
              <a:t>　　　　　災害により受け散った保険金など</a:t>
            </a:r>
            <a:endParaRPr kumimoji="1" lang="en-US" altLang="ja-JP" sz="1600" dirty="0"/>
          </a:p>
          <a:p>
            <a:r>
              <a:rPr kumimoji="1" lang="ja-JP" altLang="en-US" sz="1600" dirty="0"/>
              <a:t>　　　　　特別損失は上記と同様臨時の損失のことで</a:t>
            </a:r>
            <a:endParaRPr kumimoji="1" lang="en-US" altLang="ja-JP" sz="1600" dirty="0"/>
          </a:p>
          <a:p>
            <a:r>
              <a:rPr kumimoji="1" lang="ja-JP" altLang="en-US" sz="1600" dirty="0"/>
              <a:t>　　　　　災害による損失、不動産の売却損など</a:t>
            </a:r>
          </a:p>
        </p:txBody>
      </p:sp>
    </p:spTree>
    <p:extLst>
      <p:ext uri="{BB962C8B-B14F-4D97-AF65-F5344CB8AC3E}">
        <p14:creationId xmlns:p14="http://schemas.microsoft.com/office/powerpoint/2010/main" val="880238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FB4237-EAE4-488A-869F-E1E8345EE9AC}"/>
              </a:ext>
            </a:extLst>
          </p:cNvPr>
          <p:cNvSpPr txBox="1"/>
          <p:nvPr/>
        </p:nvSpPr>
        <p:spPr>
          <a:xfrm>
            <a:off x="335280" y="162560"/>
            <a:ext cx="1781257" cy="338554"/>
          </a:xfrm>
          <a:prstGeom prst="rect">
            <a:avLst/>
          </a:prstGeom>
          <a:noFill/>
        </p:spPr>
        <p:txBody>
          <a:bodyPr wrap="none" rtlCol="0">
            <a:spAutoFit/>
          </a:bodyPr>
          <a:lstStyle/>
          <a:p>
            <a:r>
              <a:rPr kumimoji="1" lang="en-US" altLang="ja-JP" sz="1600" dirty="0"/>
              <a:t>(2)</a:t>
            </a:r>
            <a:r>
              <a:rPr kumimoji="1" lang="ja-JP" altLang="en-US" sz="1600" dirty="0"/>
              <a:t>　</a:t>
            </a:r>
            <a:r>
              <a:rPr kumimoji="1" lang="en-US" altLang="ja-JP" sz="1600" dirty="0"/>
              <a:t>5</a:t>
            </a:r>
            <a:r>
              <a:rPr kumimoji="1" lang="ja-JP" altLang="en-US" sz="1600" dirty="0"/>
              <a:t>段階の利益</a:t>
            </a:r>
          </a:p>
        </p:txBody>
      </p:sp>
      <p:graphicFrame>
        <p:nvGraphicFramePr>
          <p:cNvPr id="3" name="表 3">
            <a:extLst>
              <a:ext uri="{FF2B5EF4-FFF2-40B4-BE49-F238E27FC236}">
                <a16:creationId xmlns:a16="http://schemas.microsoft.com/office/drawing/2014/main" id="{1D46F3B6-4037-45FD-ACC5-DF1721569BC5}"/>
              </a:ext>
            </a:extLst>
          </p:cNvPr>
          <p:cNvGraphicFramePr>
            <a:graphicFrameLocks noGrp="1"/>
          </p:cNvGraphicFramePr>
          <p:nvPr>
            <p:extLst>
              <p:ext uri="{D42A27DB-BD31-4B8C-83A1-F6EECF244321}">
                <p14:modId xmlns:p14="http://schemas.microsoft.com/office/powerpoint/2010/main" val="2632124877"/>
              </p:ext>
            </p:extLst>
          </p:nvPr>
        </p:nvGraphicFramePr>
        <p:xfrm>
          <a:off x="723900" y="501114"/>
          <a:ext cx="11172825" cy="2627841"/>
        </p:xfrm>
        <a:graphic>
          <a:graphicData uri="http://schemas.openxmlformats.org/drawingml/2006/table">
            <a:tbl>
              <a:tblPr firstRow="1" bandRow="1">
                <a:tableStyleId>{5C22544A-7EE6-4342-B048-85BDC9FD1C3A}</a:tableStyleId>
              </a:tblPr>
              <a:tblGrid>
                <a:gridCol w="2047875">
                  <a:extLst>
                    <a:ext uri="{9D8B030D-6E8A-4147-A177-3AD203B41FA5}">
                      <a16:colId xmlns:a16="http://schemas.microsoft.com/office/drawing/2014/main" val="729722423"/>
                    </a:ext>
                  </a:extLst>
                </a:gridCol>
                <a:gridCol w="2590800">
                  <a:extLst>
                    <a:ext uri="{9D8B030D-6E8A-4147-A177-3AD203B41FA5}">
                      <a16:colId xmlns:a16="http://schemas.microsoft.com/office/drawing/2014/main" val="3624278466"/>
                    </a:ext>
                  </a:extLst>
                </a:gridCol>
                <a:gridCol w="6534150">
                  <a:extLst>
                    <a:ext uri="{9D8B030D-6E8A-4147-A177-3AD203B41FA5}">
                      <a16:colId xmlns:a16="http://schemas.microsoft.com/office/drawing/2014/main" val="1714692585"/>
                    </a:ext>
                  </a:extLst>
                </a:gridCol>
              </a:tblGrid>
              <a:tr h="357081">
                <a:tc>
                  <a:txBody>
                    <a:bodyPr/>
                    <a:lstStyle/>
                    <a:p>
                      <a:pPr algn="ctr"/>
                      <a:r>
                        <a:rPr kumimoji="1" lang="ja-JP" altLang="en-US" sz="1600" b="0" dirty="0">
                          <a:solidFill>
                            <a:schemeClr val="tx1"/>
                          </a:solidFill>
                        </a:rPr>
                        <a:t>利益の段階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kumimoji="1" lang="ja-JP" altLang="en-US" sz="1600" b="0" dirty="0">
                          <a:solidFill>
                            <a:schemeClr val="tx1"/>
                          </a:solidFill>
                        </a:rPr>
                        <a:t>計算式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kumimoji="1" lang="ja-JP" altLang="en-US" sz="1600" b="0" dirty="0">
                          <a:solidFill>
                            <a:schemeClr val="tx1"/>
                          </a:solidFill>
                        </a:rPr>
                        <a:t>利益の内容、意味合い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15712418"/>
                  </a:ext>
                </a:extLst>
              </a:tr>
              <a:tr h="370840">
                <a:tc>
                  <a:txBody>
                    <a:bodyPr/>
                    <a:lstStyle/>
                    <a:p>
                      <a:pPr algn="ctr"/>
                      <a:r>
                        <a:rPr kumimoji="1" lang="ja-JP" altLang="en-US" sz="1600" dirty="0">
                          <a:solidFill>
                            <a:schemeClr val="tx1"/>
                          </a:solidFill>
                        </a:rPr>
                        <a:t>売上総利益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solidFill>
                        </a:rPr>
                        <a:t>売上ー売上原価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企業の製品、サービスの持つ収益力、競争力を表す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1693920"/>
                  </a:ext>
                </a:extLst>
              </a:tr>
              <a:tr h="370840">
                <a:tc>
                  <a:txBody>
                    <a:bodyPr/>
                    <a:lstStyle/>
                    <a:p>
                      <a:pPr algn="ctr"/>
                      <a:r>
                        <a:rPr kumimoji="1" lang="ja-JP" altLang="en-US" sz="1600" dirty="0">
                          <a:solidFill>
                            <a:schemeClr val="tx1"/>
                          </a:solidFill>
                        </a:rPr>
                        <a:t>営業利益</a:t>
                      </a:r>
                      <a:endParaRPr kumimoji="1" lang="en-US" altLang="ja-JP"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solidFill>
                        </a:rPr>
                        <a:t>売上総利益ー販管費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販売部門や間接部門のコストも含めた企業の本業での収益力を表す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7186652"/>
                  </a:ext>
                </a:extLst>
              </a:tr>
              <a:tr h="370840">
                <a:tc>
                  <a:txBody>
                    <a:bodyPr/>
                    <a:lstStyle/>
                    <a:p>
                      <a:pPr algn="ctr"/>
                      <a:r>
                        <a:rPr kumimoji="1" lang="ja-JP" altLang="en-US" sz="1600" dirty="0">
                          <a:solidFill>
                            <a:schemeClr val="tx1"/>
                          </a:solidFill>
                        </a:rPr>
                        <a:t>経常利益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solidFill>
                        </a:rPr>
                        <a:t>営業利益ー営業外損益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本業以外の収益力や資金調達のコストも含めた利益で、企業が経常的に（毎期繰り返している）稼ぐ実力を表す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1416668"/>
                  </a:ext>
                </a:extLst>
              </a:tr>
              <a:tr h="370840">
                <a:tc>
                  <a:txBody>
                    <a:bodyPr/>
                    <a:lstStyle/>
                    <a:p>
                      <a:pPr algn="ctr"/>
                      <a:r>
                        <a:rPr kumimoji="1" lang="ja-JP" altLang="en-US" sz="1600" dirty="0">
                          <a:solidFill>
                            <a:schemeClr val="tx1"/>
                          </a:solidFill>
                        </a:rPr>
                        <a:t>税引前当期純利益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solidFill>
                        </a:rPr>
                        <a:t>経常利益ー特別損益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法人税等各種税額を算定する起点となる利益</a:t>
                      </a:r>
                      <a:endParaRPr kumimoji="1" lang="en-US" altLang="ja-JP" sz="1600" dirty="0">
                        <a:solidFill>
                          <a:schemeClr val="tx1"/>
                        </a:solidFill>
                      </a:endParaRPr>
                    </a:p>
                    <a:p>
                      <a:r>
                        <a:rPr kumimoji="1" lang="ja-JP" altLang="en-US" sz="1600" dirty="0">
                          <a:solidFill>
                            <a:schemeClr val="tx1"/>
                          </a:solidFill>
                        </a:rPr>
                        <a:t>経常利益との差が大きい場合は特別利益や特別損失の内容に留意する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1755590"/>
                  </a:ext>
                </a:extLst>
              </a:tr>
              <a:tr h="370840">
                <a:tc>
                  <a:txBody>
                    <a:bodyPr/>
                    <a:lstStyle/>
                    <a:p>
                      <a:pPr algn="ctr"/>
                      <a:r>
                        <a:rPr kumimoji="1" lang="ja-JP" altLang="en-US" sz="1600" dirty="0">
                          <a:solidFill>
                            <a:schemeClr val="tx1"/>
                          </a:solidFill>
                        </a:rPr>
                        <a:t>当期純利益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solidFill>
                        </a:rPr>
                        <a:t>税引前当期純利益ー税金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最終的に株主に帰属する利益、配当や内部留保の原資となる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391278"/>
                  </a:ext>
                </a:extLst>
              </a:tr>
            </a:tbl>
          </a:graphicData>
        </a:graphic>
      </p:graphicFrame>
      <p:sp>
        <p:nvSpPr>
          <p:cNvPr id="4" name="テキスト ボックス 3">
            <a:extLst>
              <a:ext uri="{FF2B5EF4-FFF2-40B4-BE49-F238E27FC236}">
                <a16:creationId xmlns:a16="http://schemas.microsoft.com/office/drawing/2014/main" id="{FBE5480C-185F-4407-93F3-E52CD1DCAD33}"/>
              </a:ext>
            </a:extLst>
          </p:cNvPr>
          <p:cNvSpPr txBox="1"/>
          <p:nvPr/>
        </p:nvSpPr>
        <p:spPr>
          <a:xfrm>
            <a:off x="4889679" y="3169666"/>
            <a:ext cx="7007046" cy="307777"/>
          </a:xfrm>
          <a:prstGeom prst="rect">
            <a:avLst/>
          </a:prstGeom>
          <a:noFill/>
        </p:spPr>
        <p:txBody>
          <a:bodyPr wrap="none" rtlCol="0">
            <a:spAutoFit/>
          </a:bodyPr>
          <a:lstStyle/>
          <a:p>
            <a:r>
              <a:rPr kumimoji="1" lang="ja-JP" altLang="en-US" sz="1400" dirty="0"/>
              <a:t>出典：鈴木基史・羽岡秀晃　「実務から学ぶコーポレートファイナンス」に筆者加筆</a:t>
            </a:r>
          </a:p>
        </p:txBody>
      </p:sp>
      <p:sp>
        <p:nvSpPr>
          <p:cNvPr id="6" name="テキスト ボックス 5">
            <a:extLst>
              <a:ext uri="{FF2B5EF4-FFF2-40B4-BE49-F238E27FC236}">
                <a16:creationId xmlns:a16="http://schemas.microsoft.com/office/drawing/2014/main" id="{95F75ABF-6575-4A88-8CA3-D5B0A029B954}"/>
              </a:ext>
            </a:extLst>
          </p:cNvPr>
          <p:cNvSpPr txBox="1"/>
          <p:nvPr/>
        </p:nvSpPr>
        <p:spPr>
          <a:xfrm>
            <a:off x="323096" y="3337975"/>
            <a:ext cx="4698722" cy="2339102"/>
          </a:xfrm>
          <a:prstGeom prst="rect">
            <a:avLst/>
          </a:prstGeom>
          <a:noFill/>
        </p:spPr>
        <p:txBody>
          <a:bodyPr wrap="none" rtlCol="0">
            <a:spAutoFit/>
          </a:bodyPr>
          <a:lstStyle/>
          <a:p>
            <a:r>
              <a:rPr kumimoji="1" lang="en-US" altLang="ja-JP" dirty="0"/>
              <a:t>4</a:t>
            </a:r>
            <a:r>
              <a:rPr kumimoji="1" lang="ja-JP" altLang="en-US" dirty="0"/>
              <a:t>．</a:t>
            </a:r>
            <a:r>
              <a:rPr kumimoji="1" lang="ja-JP" altLang="en-US" sz="1600" dirty="0"/>
              <a:t>その他の財務諸表</a:t>
            </a:r>
            <a:endParaRPr kumimoji="1" lang="en-US" altLang="ja-JP" sz="1600" dirty="0"/>
          </a:p>
          <a:p>
            <a:r>
              <a:rPr kumimoji="1" lang="ja-JP" altLang="en-US" sz="1600" dirty="0"/>
              <a:t>　①株主資本等変動計算書</a:t>
            </a:r>
            <a:endParaRPr kumimoji="1" lang="en-US" altLang="ja-JP" sz="1600" dirty="0"/>
          </a:p>
          <a:p>
            <a:r>
              <a:rPr kumimoji="1" lang="ja-JP" altLang="en-US" sz="1600" dirty="0"/>
              <a:t>　　資本（純資産）の部を構成する各項目</a:t>
            </a:r>
            <a:endParaRPr kumimoji="1" lang="en-US" altLang="ja-JP" sz="1600" dirty="0"/>
          </a:p>
          <a:p>
            <a:r>
              <a:rPr kumimoji="1" lang="ja-JP" altLang="en-US" sz="1600" dirty="0"/>
              <a:t>　　について　期首から期末への変動のプロセス</a:t>
            </a:r>
            <a:endParaRPr kumimoji="1" lang="en-US" altLang="ja-JP" sz="1600" dirty="0"/>
          </a:p>
          <a:p>
            <a:r>
              <a:rPr kumimoji="1" lang="ja-JP" altLang="en-US" sz="1600" dirty="0"/>
              <a:t>　　を表示したもの</a:t>
            </a:r>
            <a:endParaRPr kumimoji="1" lang="en-US" altLang="ja-JP" sz="1600" dirty="0"/>
          </a:p>
          <a:p>
            <a:r>
              <a:rPr kumimoji="1" lang="ja-JP" altLang="en-US" sz="1600" dirty="0"/>
              <a:t>　②キャッシュフロー計算書</a:t>
            </a:r>
            <a:endParaRPr kumimoji="1" lang="en-US" altLang="ja-JP" sz="1600" dirty="0"/>
          </a:p>
          <a:p>
            <a:r>
              <a:rPr kumimoji="1" lang="ja-JP" altLang="en-US" sz="1600" dirty="0"/>
              <a:t>　　</a:t>
            </a:r>
            <a:r>
              <a:rPr kumimoji="1" lang="en-US" altLang="ja-JP" sz="1600" dirty="0"/>
              <a:t>1</a:t>
            </a:r>
            <a:r>
              <a:rPr kumimoji="1" lang="ja-JP" altLang="en-US" sz="1600" dirty="0"/>
              <a:t>年間の現金の増減を表示したもの　</a:t>
            </a:r>
            <a:endParaRPr kumimoji="1" lang="en-US" altLang="ja-JP" sz="1600" dirty="0"/>
          </a:p>
          <a:p>
            <a:r>
              <a:rPr kumimoji="1" lang="ja-JP" altLang="en-US" sz="1600" dirty="0"/>
              <a:t>　③附属明細表、個別注記表</a:t>
            </a:r>
            <a:endParaRPr kumimoji="1" lang="en-US" altLang="ja-JP" sz="1600" dirty="0"/>
          </a:p>
          <a:p>
            <a:r>
              <a:rPr kumimoji="1" lang="ja-JP" altLang="en-US" sz="1600" dirty="0"/>
              <a:t>　　補足説明資料</a:t>
            </a:r>
            <a:endParaRPr kumimoji="1" lang="en-US" altLang="ja-JP" sz="1600" dirty="0"/>
          </a:p>
        </p:txBody>
      </p:sp>
      <p:sp>
        <p:nvSpPr>
          <p:cNvPr id="7" name="テキスト ボックス 6">
            <a:extLst>
              <a:ext uri="{FF2B5EF4-FFF2-40B4-BE49-F238E27FC236}">
                <a16:creationId xmlns:a16="http://schemas.microsoft.com/office/drawing/2014/main" id="{16178E8C-3305-4916-8FFD-EFE4DB0CE766}"/>
              </a:ext>
            </a:extLst>
          </p:cNvPr>
          <p:cNvSpPr txBox="1"/>
          <p:nvPr/>
        </p:nvSpPr>
        <p:spPr>
          <a:xfrm>
            <a:off x="5799693" y="4907636"/>
            <a:ext cx="1980029" cy="307777"/>
          </a:xfrm>
          <a:prstGeom prst="rect">
            <a:avLst/>
          </a:prstGeom>
          <a:noFill/>
        </p:spPr>
        <p:txBody>
          <a:bodyPr wrap="none" rtlCol="0">
            <a:spAutoFit/>
          </a:bodyPr>
          <a:lstStyle/>
          <a:p>
            <a:r>
              <a:rPr kumimoji="1" lang="ja-JP" altLang="en-US" sz="1400" dirty="0"/>
              <a:t>利益決定に関する書類</a:t>
            </a:r>
          </a:p>
        </p:txBody>
      </p:sp>
      <p:sp>
        <p:nvSpPr>
          <p:cNvPr id="8" name="テキスト ボックス 7">
            <a:extLst>
              <a:ext uri="{FF2B5EF4-FFF2-40B4-BE49-F238E27FC236}">
                <a16:creationId xmlns:a16="http://schemas.microsoft.com/office/drawing/2014/main" id="{CD8BAB76-0B31-4E0B-AAE7-C655A6F4692F}"/>
              </a:ext>
            </a:extLst>
          </p:cNvPr>
          <p:cNvSpPr txBox="1"/>
          <p:nvPr/>
        </p:nvSpPr>
        <p:spPr>
          <a:xfrm>
            <a:off x="8143875" y="4476750"/>
            <a:ext cx="902811" cy="307777"/>
          </a:xfrm>
          <a:prstGeom prst="rect">
            <a:avLst/>
          </a:prstGeom>
          <a:noFill/>
        </p:spPr>
        <p:txBody>
          <a:bodyPr wrap="none" rtlCol="0">
            <a:spAutoFit/>
          </a:bodyPr>
          <a:lstStyle/>
          <a:p>
            <a:r>
              <a:rPr kumimoji="1" lang="ja-JP" altLang="en-US" sz="1400" dirty="0"/>
              <a:t>財務三表</a:t>
            </a:r>
          </a:p>
        </p:txBody>
      </p:sp>
      <p:sp>
        <p:nvSpPr>
          <p:cNvPr id="9" name="テキスト ボックス 8">
            <a:extLst>
              <a:ext uri="{FF2B5EF4-FFF2-40B4-BE49-F238E27FC236}">
                <a16:creationId xmlns:a16="http://schemas.microsoft.com/office/drawing/2014/main" id="{E0FC87A3-1AD5-4E56-8AE4-F52C51DED827}"/>
              </a:ext>
            </a:extLst>
          </p:cNvPr>
          <p:cNvSpPr txBox="1"/>
          <p:nvPr/>
        </p:nvSpPr>
        <p:spPr>
          <a:xfrm>
            <a:off x="9239250" y="4045862"/>
            <a:ext cx="2159566" cy="1169551"/>
          </a:xfrm>
          <a:prstGeom prst="rect">
            <a:avLst/>
          </a:prstGeom>
          <a:noFill/>
        </p:spPr>
        <p:txBody>
          <a:bodyPr wrap="none" rtlCol="0">
            <a:spAutoFit/>
          </a:bodyPr>
          <a:lstStyle/>
          <a:p>
            <a:r>
              <a:rPr kumimoji="1" lang="ja-JP" altLang="en-US" sz="1400" b="1" dirty="0"/>
              <a:t>貸借対照表</a:t>
            </a:r>
            <a:endParaRPr kumimoji="1" lang="en-US" altLang="ja-JP" sz="1400" b="1" dirty="0"/>
          </a:p>
          <a:p>
            <a:endParaRPr kumimoji="1" lang="en-US" altLang="ja-JP" sz="1400" dirty="0"/>
          </a:p>
          <a:p>
            <a:r>
              <a:rPr kumimoji="1" lang="ja-JP" altLang="en-US" sz="1400" b="1" dirty="0"/>
              <a:t>損益計算書</a:t>
            </a:r>
            <a:endParaRPr kumimoji="1" lang="en-US" altLang="ja-JP" sz="1400" b="1" dirty="0"/>
          </a:p>
          <a:p>
            <a:endParaRPr kumimoji="1" lang="en-US" altLang="ja-JP" sz="1400" dirty="0"/>
          </a:p>
          <a:p>
            <a:r>
              <a:rPr kumimoji="1" lang="ja-JP" altLang="en-US" sz="1400" b="1" dirty="0"/>
              <a:t>キャッシュフロー計算書</a:t>
            </a:r>
          </a:p>
        </p:txBody>
      </p:sp>
      <p:sp>
        <p:nvSpPr>
          <p:cNvPr id="10" name="テキスト ボックス 9">
            <a:extLst>
              <a:ext uri="{FF2B5EF4-FFF2-40B4-BE49-F238E27FC236}">
                <a16:creationId xmlns:a16="http://schemas.microsoft.com/office/drawing/2014/main" id="{38411906-D319-4E60-9F0A-49971FD2AFAC}"/>
              </a:ext>
            </a:extLst>
          </p:cNvPr>
          <p:cNvSpPr txBox="1"/>
          <p:nvPr/>
        </p:nvSpPr>
        <p:spPr>
          <a:xfrm>
            <a:off x="8143875" y="5353050"/>
            <a:ext cx="3236784" cy="307777"/>
          </a:xfrm>
          <a:prstGeom prst="rect">
            <a:avLst/>
          </a:prstGeom>
          <a:noFill/>
        </p:spPr>
        <p:txBody>
          <a:bodyPr wrap="none" rtlCol="0">
            <a:spAutoFit/>
          </a:bodyPr>
          <a:lstStyle/>
          <a:p>
            <a:r>
              <a:rPr kumimoji="1" lang="ja-JP" altLang="en-US" sz="1400" dirty="0"/>
              <a:t>補足情報　　附属明細表、個別注記表</a:t>
            </a:r>
          </a:p>
        </p:txBody>
      </p:sp>
      <p:cxnSp>
        <p:nvCxnSpPr>
          <p:cNvPr id="12" name="直線コネクタ 11">
            <a:extLst>
              <a:ext uri="{FF2B5EF4-FFF2-40B4-BE49-F238E27FC236}">
                <a16:creationId xmlns:a16="http://schemas.microsoft.com/office/drawing/2014/main" id="{D3D57C58-DC70-49D8-999A-6630EA54A856}"/>
              </a:ext>
            </a:extLst>
          </p:cNvPr>
          <p:cNvCxnSpPr>
            <a:cxnSpLocks/>
          </p:cNvCxnSpPr>
          <p:nvPr/>
        </p:nvCxnSpPr>
        <p:spPr>
          <a:xfrm flipH="1" flipV="1">
            <a:off x="9324975" y="4181475"/>
            <a:ext cx="19050" cy="9525"/>
          </a:xfrm>
          <a:prstGeom prst="line">
            <a:avLst/>
          </a:prstGeom>
        </p:spPr>
        <p:style>
          <a:lnRef idx="1">
            <a:schemeClr val="accent1"/>
          </a:lnRef>
          <a:fillRef idx="0">
            <a:schemeClr val="accent1"/>
          </a:fillRef>
          <a:effectRef idx="0">
            <a:schemeClr val="accent1"/>
          </a:effectRef>
          <a:fontRef idx="minor">
            <a:schemeClr val="tx1"/>
          </a:fontRef>
        </p:style>
      </p:cxnSp>
      <p:sp>
        <p:nvSpPr>
          <p:cNvPr id="14" name="左中かっこ 13">
            <a:extLst>
              <a:ext uri="{FF2B5EF4-FFF2-40B4-BE49-F238E27FC236}">
                <a16:creationId xmlns:a16="http://schemas.microsoft.com/office/drawing/2014/main" id="{AF7FDF29-284E-4C04-B892-BCE459AB5CE8}"/>
              </a:ext>
            </a:extLst>
          </p:cNvPr>
          <p:cNvSpPr/>
          <p:nvPr/>
        </p:nvSpPr>
        <p:spPr>
          <a:xfrm>
            <a:off x="9132411" y="4191000"/>
            <a:ext cx="106839" cy="91737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F0A9C71A-E2E3-4F0B-9331-D99BDADC8A38}"/>
              </a:ext>
            </a:extLst>
          </p:cNvPr>
          <p:cNvSpPr/>
          <p:nvPr/>
        </p:nvSpPr>
        <p:spPr>
          <a:xfrm>
            <a:off x="7865447" y="4581525"/>
            <a:ext cx="278428" cy="917377"/>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95674BC4-7987-4DA0-8EAD-F6D02CFC17ED}"/>
              </a:ext>
            </a:extLst>
          </p:cNvPr>
          <p:cNvCxnSpPr/>
          <p:nvPr/>
        </p:nvCxnSpPr>
        <p:spPr>
          <a:xfrm>
            <a:off x="8988504" y="5506938"/>
            <a:ext cx="287814" cy="0"/>
          </a:xfrm>
          <a:prstGeom prst="line">
            <a:avLst/>
          </a:prstGeom>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39175D57-EAD6-4C70-8009-998FCCB3B0B9}"/>
              </a:ext>
            </a:extLst>
          </p:cNvPr>
          <p:cNvSpPr txBox="1"/>
          <p:nvPr/>
        </p:nvSpPr>
        <p:spPr>
          <a:xfrm>
            <a:off x="5834561" y="6018332"/>
            <a:ext cx="2339102" cy="307777"/>
          </a:xfrm>
          <a:prstGeom prst="rect">
            <a:avLst/>
          </a:prstGeom>
          <a:noFill/>
        </p:spPr>
        <p:txBody>
          <a:bodyPr wrap="none" rtlCol="0">
            <a:spAutoFit/>
          </a:bodyPr>
          <a:lstStyle/>
          <a:p>
            <a:r>
              <a:rPr kumimoji="1" lang="ja-JP" altLang="en-US" sz="1400" dirty="0"/>
              <a:t>純資産の変動に関する書類</a:t>
            </a:r>
          </a:p>
        </p:txBody>
      </p:sp>
      <p:cxnSp>
        <p:nvCxnSpPr>
          <p:cNvPr id="20" name="直線コネクタ 19">
            <a:extLst>
              <a:ext uri="{FF2B5EF4-FFF2-40B4-BE49-F238E27FC236}">
                <a16:creationId xmlns:a16="http://schemas.microsoft.com/office/drawing/2014/main" id="{38967051-D817-420F-9854-4EDEDA77A3D0}"/>
              </a:ext>
            </a:extLst>
          </p:cNvPr>
          <p:cNvCxnSpPr>
            <a:cxnSpLocks/>
            <a:stCxn id="18" idx="3"/>
            <a:endCxn id="22" idx="1"/>
          </p:cNvCxnSpPr>
          <p:nvPr/>
        </p:nvCxnSpPr>
        <p:spPr>
          <a:xfrm>
            <a:off x="8173663" y="6172221"/>
            <a:ext cx="1427537" cy="0"/>
          </a:xfrm>
          <a:prstGeom prst="line">
            <a:avLst/>
          </a:prstGeom>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4D7206B8-F923-4581-9509-658CE20F5C0F}"/>
              </a:ext>
            </a:extLst>
          </p:cNvPr>
          <p:cNvSpPr txBox="1"/>
          <p:nvPr/>
        </p:nvSpPr>
        <p:spPr>
          <a:xfrm>
            <a:off x="9601200" y="6018332"/>
            <a:ext cx="1980029" cy="307777"/>
          </a:xfrm>
          <a:prstGeom prst="rect">
            <a:avLst/>
          </a:prstGeom>
          <a:noFill/>
        </p:spPr>
        <p:txBody>
          <a:bodyPr wrap="none" rtlCol="0">
            <a:spAutoFit/>
          </a:bodyPr>
          <a:lstStyle/>
          <a:p>
            <a:r>
              <a:rPr kumimoji="1" lang="ja-JP" altLang="en-US" sz="1400" b="1" dirty="0"/>
              <a:t>株主資本等変動計算書</a:t>
            </a:r>
          </a:p>
        </p:txBody>
      </p:sp>
      <p:sp>
        <p:nvSpPr>
          <p:cNvPr id="26" name="左大かっこ 25">
            <a:extLst>
              <a:ext uri="{FF2B5EF4-FFF2-40B4-BE49-F238E27FC236}">
                <a16:creationId xmlns:a16="http://schemas.microsoft.com/office/drawing/2014/main" id="{C6D2FADF-A200-44FF-AE63-095B34D952D7}"/>
              </a:ext>
            </a:extLst>
          </p:cNvPr>
          <p:cNvSpPr/>
          <p:nvPr/>
        </p:nvSpPr>
        <p:spPr>
          <a:xfrm>
            <a:off x="5619750" y="5108377"/>
            <a:ext cx="179943" cy="1063844"/>
          </a:xfrm>
          <a:prstGeom prst="leftBracket">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498614AB-921D-49F9-B8A9-BEE137C8A7F9}"/>
              </a:ext>
            </a:extLst>
          </p:cNvPr>
          <p:cNvSpPr txBox="1"/>
          <p:nvPr/>
        </p:nvSpPr>
        <p:spPr>
          <a:xfrm>
            <a:off x="6666646" y="3673831"/>
            <a:ext cx="2031325" cy="338554"/>
          </a:xfrm>
          <a:prstGeom prst="rect">
            <a:avLst/>
          </a:prstGeom>
          <a:noFill/>
        </p:spPr>
        <p:txBody>
          <a:bodyPr wrap="none" rtlCol="0">
            <a:spAutoFit/>
          </a:bodyPr>
          <a:lstStyle/>
          <a:p>
            <a:r>
              <a:rPr kumimoji="1" lang="en-US" altLang="ja-JP" sz="1600" dirty="0"/>
              <a:t>【</a:t>
            </a:r>
            <a:r>
              <a:rPr kumimoji="1" lang="ja-JP" altLang="en-US" sz="1600" dirty="0"/>
              <a:t>財務諸表の体系</a:t>
            </a:r>
            <a:r>
              <a:rPr kumimoji="1" lang="en-US" altLang="ja-JP" sz="1600" dirty="0"/>
              <a:t>】</a:t>
            </a:r>
            <a:endParaRPr kumimoji="1" lang="ja-JP" altLang="en-US" sz="1600" dirty="0"/>
          </a:p>
        </p:txBody>
      </p:sp>
      <p:pic>
        <p:nvPicPr>
          <p:cNvPr id="29" name="図 28">
            <a:extLst>
              <a:ext uri="{FF2B5EF4-FFF2-40B4-BE49-F238E27FC236}">
                <a16:creationId xmlns:a16="http://schemas.microsoft.com/office/drawing/2014/main" id="{45A396ED-0CF7-439A-BC41-2EF7D91EBBEA}"/>
              </a:ext>
            </a:extLst>
          </p:cNvPr>
          <p:cNvPicPr>
            <a:picLocks noChangeAspect="1"/>
          </p:cNvPicPr>
          <p:nvPr/>
        </p:nvPicPr>
        <p:blipFill>
          <a:blip r:embed="rId2"/>
          <a:stretch>
            <a:fillRect/>
          </a:stretch>
        </p:blipFill>
        <p:spPr>
          <a:xfrm>
            <a:off x="7477124" y="6553274"/>
            <a:ext cx="4480948" cy="377985"/>
          </a:xfrm>
          <a:prstGeom prst="rect">
            <a:avLst/>
          </a:prstGeom>
        </p:spPr>
      </p:pic>
      <p:sp>
        <p:nvSpPr>
          <p:cNvPr id="5" name="テキスト ボックス 4">
            <a:extLst>
              <a:ext uri="{FF2B5EF4-FFF2-40B4-BE49-F238E27FC236}">
                <a16:creationId xmlns:a16="http://schemas.microsoft.com/office/drawing/2014/main" id="{F65FCF56-C3E4-403B-9007-FB3C25727558}"/>
              </a:ext>
            </a:extLst>
          </p:cNvPr>
          <p:cNvSpPr txBox="1"/>
          <p:nvPr/>
        </p:nvSpPr>
        <p:spPr>
          <a:xfrm>
            <a:off x="314515" y="5722277"/>
            <a:ext cx="5314275" cy="830997"/>
          </a:xfrm>
          <a:prstGeom prst="rect">
            <a:avLst/>
          </a:prstGeom>
          <a:noFill/>
        </p:spPr>
        <p:txBody>
          <a:bodyPr wrap="none" rtlCol="0">
            <a:spAutoFit/>
          </a:bodyPr>
          <a:lstStyle/>
          <a:p>
            <a:r>
              <a:rPr kumimoji="1" lang="en-US" altLang="ja-JP" sz="1600" dirty="0"/>
              <a:t>5.</a:t>
            </a:r>
            <a:r>
              <a:rPr kumimoji="1" lang="ja-JP" altLang="en-US" sz="1600" dirty="0"/>
              <a:t>　連結財務諸表と個別財務諸表</a:t>
            </a:r>
            <a:endParaRPr kumimoji="1" lang="en-US" altLang="ja-JP" sz="1600" dirty="0"/>
          </a:p>
          <a:p>
            <a:r>
              <a:rPr kumimoji="1" lang="ja-JP" altLang="en-US" sz="1600" dirty="0"/>
              <a:t>　　個別：個々の会社を会計単位とする</a:t>
            </a:r>
            <a:endParaRPr kumimoji="1" lang="en-US" altLang="ja-JP" sz="1600" dirty="0"/>
          </a:p>
          <a:p>
            <a:r>
              <a:rPr kumimoji="1" lang="ja-JP" altLang="en-US" sz="1600" dirty="0"/>
              <a:t>　　連結：企業集団内の個別財務諸表を統合したもの　</a:t>
            </a:r>
          </a:p>
        </p:txBody>
      </p:sp>
    </p:spTree>
    <p:extLst>
      <p:ext uri="{BB962C8B-B14F-4D97-AF65-F5344CB8AC3E}">
        <p14:creationId xmlns:p14="http://schemas.microsoft.com/office/powerpoint/2010/main" val="81445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4DD942-0D70-4E45-B896-9D8ED827946A}"/>
              </a:ext>
            </a:extLst>
          </p:cNvPr>
          <p:cNvSpPr txBox="1"/>
          <p:nvPr/>
        </p:nvSpPr>
        <p:spPr>
          <a:xfrm>
            <a:off x="66675" y="0"/>
            <a:ext cx="4185761" cy="83099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dirty="0">
                <a:solidFill>
                  <a:prstClr val="black"/>
                </a:solidFill>
                <a:latin typeface="Trebuchet MS" panose="020B0603020202020204"/>
                <a:ea typeface="メイリオ" panose="020B0604030504040204" pitchFamily="50" charset="-128"/>
              </a:rPr>
              <a:t>Ⅳ</a:t>
            </a:r>
            <a:r>
              <a:rPr kumimoji="1" lang="ja-JP" altLang="en-US"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キャッシュフロー計算書</a:t>
            </a:r>
            <a:endParaRPr kumimoji="1" lang="en-US" altLang="ja-JP"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3" name="テキスト ボックス 2">
            <a:extLst>
              <a:ext uri="{FF2B5EF4-FFF2-40B4-BE49-F238E27FC236}">
                <a16:creationId xmlns:a16="http://schemas.microsoft.com/office/drawing/2014/main" id="{0932DCA2-7C30-4E37-91DC-D74BD514FDE3}"/>
              </a:ext>
            </a:extLst>
          </p:cNvPr>
          <p:cNvSpPr txBox="1"/>
          <p:nvPr/>
        </p:nvSpPr>
        <p:spPr>
          <a:xfrm>
            <a:off x="232886" y="415498"/>
            <a:ext cx="10110460"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１．キャッシュフローとは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 「企業の事業活動によって生じる、キャッシュ（現金、現金同等物）の出入り」のこと</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現金同等物：いつでも引き出せる要求払預金（当座預金、普通預金、通知預金）のこと</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　資本コストと並んでファイナンスでは重要な概念、以降の講義でも頻繁に登場する</a:t>
            </a:r>
          </a:p>
        </p:txBody>
      </p:sp>
      <p:sp>
        <p:nvSpPr>
          <p:cNvPr id="4" name="テキスト ボックス 3">
            <a:extLst>
              <a:ext uri="{FF2B5EF4-FFF2-40B4-BE49-F238E27FC236}">
                <a16:creationId xmlns:a16="http://schemas.microsoft.com/office/drawing/2014/main" id="{40FCCFC5-1675-4AC0-9B5D-E8E143854936}"/>
              </a:ext>
            </a:extLst>
          </p:cNvPr>
          <p:cNvSpPr txBox="1"/>
          <p:nvPr/>
        </p:nvSpPr>
        <p:spPr>
          <a:xfrm>
            <a:off x="232886" y="1615827"/>
            <a:ext cx="12053300" cy="34163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２．キャッシュフロー（</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）計算書</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導入の背景</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1990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年代終わり頃から、欧米の機関投資家が「株価は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に依存する」という彼らの投資戦略から、日本の上場</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企業に対しても</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の状況を明示した財務諸表の作成を要求。</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2000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年</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月期から、</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B/S,P/L</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に加え、</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計算書の作</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成が義務付けられた。</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P/L</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計算書の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つを</a:t>
            </a: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財務三表</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という</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計算書の役割</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①期間利益とキャッシュの増減の関係が明らかになる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②企業のキャッシュ創出能力が判断できる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③企業の債務返済能力、配当支払い能力等が判断できる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計算書の構造</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企業活動を以下３つの分野に分けて、各々の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を把握できるようになっている。</a:t>
            </a:r>
            <a:endParaRPr kumimoji="1" lang="en-US" altLang="ja-JP"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5" name="テキスト ボックス 4">
            <a:extLst>
              <a:ext uri="{FF2B5EF4-FFF2-40B4-BE49-F238E27FC236}">
                <a16:creationId xmlns:a16="http://schemas.microsoft.com/office/drawing/2014/main" id="{FB1F9AE5-96F4-424E-8FDC-A46F0490CE91}"/>
              </a:ext>
            </a:extLst>
          </p:cNvPr>
          <p:cNvSpPr txBox="1"/>
          <p:nvPr/>
        </p:nvSpPr>
        <p:spPr>
          <a:xfrm>
            <a:off x="1790700" y="5632311"/>
            <a:ext cx="1136850"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計算書</a:t>
            </a:r>
          </a:p>
        </p:txBody>
      </p:sp>
      <p:sp>
        <p:nvSpPr>
          <p:cNvPr id="6" name="テキスト ボックス 5">
            <a:extLst>
              <a:ext uri="{FF2B5EF4-FFF2-40B4-BE49-F238E27FC236}">
                <a16:creationId xmlns:a16="http://schemas.microsoft.com/office/drawing/2014/main" id="{24642815-336C-41D8-B73E-FFE702B9D353}"/>
              </a:ext>
            </a:extLst>
          </p:cNvPr>
          <p:cNvSpPr txBox="1"/>
          <p:nvPr/>
        </p:nvSpPr>
        <p:spPr>
          <a:xfrm>
            <a:off x="3790950" y="5032147"/>
            <a:ext cx="5291833"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営業活動による</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（売上、仕入などによる増減）</a:t>
            </a:r>
          </a:p>
        </p:txBody>
      </p:sp>
      <p:sp>
        <p:nvSpPr>
          <p:cNvPr id="7" name="テキスト ボックス 6">
            <a:extLst>
              <a:ext uri="{FF2B5EF4-FFF2-40B4-BE49-F238E27FC236}">
                <a16:creationId xmlns:a16="http://schemas.microsoft.com/office/drawing/2014/main" id="{EA4FCF31-1794-40BD-B32D-2ADDAF36463D}"/>
              </a:ext>
            </a:extLst>
          </p:cNvPr>
          <p:cNvSpPr txBox="1"/>
          <p:nvPr/>
        </p:nvSpPr>
        <p:spPr>
          <a:xfrm>
            <a:off x="3790950" y="5632311"/>
            <a:ext cx="6215163"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投資活動による</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（設備投資、証券投資などによる増減）</a:t>
            </a:r>
          </a:p>
        </p:txBody>
      </p:sp>
      <p:sp>
        <p:nvSpPr>
          <p:cNvPr id="8" name="テキスト ボックス 7">
            <a:extLst>
              <a:ext uri="{FF2B5EF4-FFF2-40B4-BE49-F238E27FC236}">
                <a16:creationId xmlns:a16="http://schemas.microsoft.com/office/drawing/2014/main" id="{D2DF4AAA-DF5D-4BFF-A1BE-B125EC4DB358}"/>
              </a:ext>
            </a:extLst>
          </p:cNvPr>
          <p:cNvSpPr txBox="1"/>
          <p:nvPr/>
        </p:nvSpPr>
        <p:spPr>
          <a:xfrm>
            <a:off x="3790950" y="6257836"/>
            <a:ext cx="5522666"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財務活動による</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（資金の調達、返済による増減）</a:t>
            </a:r>
          </a:p>
        </p:txBody>
      </p:sp>
      <p:cxnSp>
        <p:nvCxnSpPr>
          <p:cNvPr id="10" name="直線コネクタ 9">
            <a:extLst>
              <a:ext uri="{FF2B5EF4-FFF2-40B4-BE49-F238E27FC236}">
                <a16:creationId xmlns:a16="http://schemas.microsoft.com/office/drawing/2014/main" id="{888B483F-B829-4482-A522-9E91607BED16}"/>
              </a:ext>
            </a:extLst>
          </p:cNvPr>
          <p:cNvCxnSpPr>
            <a:stCxn id="5" idx="3"/>
            <a:endCxn id="7" idx="1"/>
          </p:cNvCxnSpPr>
          <p:nvPr/>
        </p:nvCxnSpPr>
        <p:spPr>
          <a:xfrm>
            <a:off x="2927550" y="5816977"/>
            <a:ext cx="86340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ADA866F1-274B-406B-985F-F5DEAF331815}"/>
              </a:ext>
            </a:extLst>
          </p:cNvPr>
          <p:cNvCxnSpPr>
            <a:stCxn id="6" idx="1"/>
          </p:cNvCxnSpPr>
          <p:nvPr/>
        </p:nvCxnSpPr>
        <p:spPr>
          <a:xfrm flipH="1">
            <a:off x="3448050" y="5216813"/>
            <a:ext cx="342900" cy="0"/>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684DCFEF-731A-41AA-86CD-2072D405EB21}"/>
              </a:ext>
            </a:extLst>
          </p:cNvPr>
          <p:cNvCxnSpPr/>
          <p:nvPr/>
        </p:nvCxnSpPr>
        <p:spPr>
          <a:xfrm flipH="1">
            <a:off x="3448050" y="6439615"/>
            <a:ext cx="342900"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887B0EE4-4093-45E1-B3F8-12D75DF7A2A2}"/>
              </a:ext>
            </a:extLst>
          </p:cNvPr>
          <p:cNvCxnSpPr/>
          <p:nvPr/>
        </p:nvCxnSpPr>
        <p:spPr>
          <a:xfrm>
            <a:off x="3448050" y="5216813"/>
            <a:ext cx="0" cy="1222802"/>
          </a:xfrm>
          <a:prstGeom prst="line">
            <a:avLst/>
          </a:prstGeom>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B4C23BEA-CEA8-45BB-BA79-386EE1860D01}"/>
              </a:ext>
            </a:extLst>
          </p:cNvPr>
          <p:cNvSpPr txBox="1"/>
          <p:nvPr/>
        </p:nvSpPr>
        <p:spPr>
          <a:xfrm>
            <a:off x="5680502" y="5361073"/>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sp>
        <p:nvSpPr>
          <p:cNvPr id="17" name="テキスト ボックス 16">
            <a:extLst>
              <a:ext uri="{FF2B5EF4-FFF2-40B4-BE49-F238E27FC236}">
                <a16:creationId xmlns:a16="http://schemas.microsoft.com/office/drawing/2014/main" id="{0E3FF5CC-6D60-4EED-BF25-431B54F0A3F4}"/>
              </a:ext>
            </a:extLst>
          </p:cNvPr>
          <p:cNvSpPr txBox="1"/>
          <p:nvPr/>
        </p:nvSpPr>
        <p:spPr>
          <a:xfrm>
            <a:off x="5680502" y="5961237"/>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spTree>
    <p:extLst>
      <p:ext uri="{BB962C8B-B14F-4D97-AF65-F5344CB8AC3E}">
        <p14:creationId xmlns:p14="http://schemas.microsoft.com/office/powerpoint/2010/main" val="192599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FAAF549-CEC0-42F2-AC7E-DA4BDC93F6C2}"/>
              </a:ext>
            </a:extLst>
          </p:cNvPr>
          <p:cNvSpPr txBox="1"/>
          <p:nvPr/>
        </p:nvSpPr>
        <p:spPr>
          <a:xfrm>
            <a:off x="171450" y="66675"/>
            <a:ext cx="852348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３．営業</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の計算式（間接法：会計上の利益調整項目を加減して算出する方法）</a:t>
            </a:r>
          </a:p>
        </p:txBody>
      </p:sp>
      <p:grpSp>
        <p:nvGrpSpPr>
          <p:cNvPr id="25" name="グループ化 24">
            <a:extLst>
              <a:ext uri="{FF2B5EF4-FFF2-40B4-BE49-F238E27FC236}">
                <a16:creationId xmlns:a16="http://schemas.microsoft.com/office/drawing/2014/main" id="{4BCA962D-A52E-4AAA-8360-7EAD5167F787}"/>
              </a:ext>
            </a:extLst>
          </p:cNvPr>
          <p:cNvGrpSpPr/>
          <p:nvPr/>
        </p:nvGrpSpPr>
        <p:grpSpPr>
          <a:xfrm>
            <a:off x="914400" y="525423"/>
            <a:ext cx="10546085" cy="1048611"/>
            <a:chOff x="914400" y="525423"/>
            <a:chExt cx="10546085" cy="1048611"/>
          </a:xfrm>
        </p:grpSpPr>
        <p:grpSp>
          <p:nvGrpSpPr>
            <p:cNvPr id="10" name="グループ化 9">
              <a:extLst>
                <a:ext uri="{FF2B5EF4-FFF2-40B4-BE49-F238E27FC236}">
                  <a16:creationId xmlns:a16="http://schemas.microsoft.com/office/drawing/2014/main" id="{42C2C168-EEA8-4A2A-BC78-F7AA1237B7E7}"/>
                </a:ext>
              </a:extLst>
            </p:cNvPr>
            <p:cNvGrpSpPr/>
            <p:nvPr/>
          </p:nvGrpSpPr>
          <p:grpSpPr>
            <a:xfrm>
              <a:off x="914400" y="525423"/>
              <a:ext cx="7769040" cy="386834"/>
              <a:chOff x="666750" y="792123"/>
              <a:chExt cx="7769040" cy="386834"/>
            </a:xfrm>
          </p:grpSpPr>
          <p:sp>
            <p:nvSpPr>
              <p:cNvPr id="3" name="テキスト ボックス 2">
                <a:extLst>
                  <a:ext uri="{FF2B5EF4-FFF2-40B4-BE49-F238E27FC236}">
                    <a16:creationId xmlns:a16="http://schemas.microsoft.com/office/drawing/2014/main" id="{8EECBA3C-81F5-42CC-B31E-8EB427F6F4D7}"/>
                  </a:ext>
                </a:extLst>
              </p:cNvPr>
              <p:cNvSpPr txBox="1"/>
              <p:nvPr/>
            </p:nvSpPr>
            <p:spPr>
              <a:xfrm>
                <a:off x="666750" y="809625"/>
                <a:ext cx="906017"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営業</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4" name="テキスト ボックス 3">
                <a:extLst>
                  <a:ext uri="{FF2B5EF4-FFF2-40B4-BE49-F238E27FC236}">
                    <a16:creationId xmlns:a16="http://schemas.microsoft.com/office/drawing/2014/main" id="{4BADD337-A0B0-4D30-96FA-9DDA4DF00383}"/>
                  </a:ext>
                </a:extLst>
              </p:cNvPr>
              <p:cNvSpPr txBox="1"/>
              <p:nvPr/>
            </p:nvSpPr>
            <p:spPr>
              <a:xfrm>
                <a:off x="1724025" y="809625"/>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sp>
            <p:nvSpPr>
              <p:cNvPr id="5" name="テキスト ボックス 4">
                <a:extLst>
                  <a:ext uri="{FF2B5EF4-FFF2-40B4-BE49-F238E27FC236}">
                    <a16:creationId xmlns:a16="http://schemas.microsoft.com/office/drawing/2014/main" id="{4F6247FD-3A29-4F2C-B681-D61CC05028B7}"/>
                  </a:ext>
                </a:extLst>
              </p:cNvPr>
              <p:cNvSpPr txBox="1"/>
              <p:nvPr/>
            </p:nvSpPr>
            <p:spPr>
              <a:xfrm>
                <a:off x="2290781" y="809625"/>
                <a:ext cx="1338828"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当期純利益</a:t>
                </a:r>
              </a:p>
            </p:txBody>
          </p:sp>
          <p:sp>
            <p:nvSpPr>
              <p:cNvPr id="6" name="テキスト ボックス 5">
                <a:extLst>
                  <a:ext uri="{FF2B5EF4-FFF2-40B4-BE49-F238E27FC236}">
                    <a16:creationId xmlns:a16="http://schemas.microsoft.com/office/drawing/2014/main" id="{1D08367F-B954-4111-8C0F-CE12781BF94E}"/>
                  </a:ext>
                </a:extLst>
              </p:cNvPr>
              <p:cNvSpPr txBox="1"/>
              <p:nvPr/>
            </p:nvSpPr>
            <p:spPr>
              <a:xfrm>
                <a:off x="3780867" y="809625"/>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sp>
            <p:nvSpPr>
              <p:cNvPr id="7" name="テキスト ボックス 6">
                <a:extLst>
                  <a:ext uri="{FF2B5EF4-FFF2-40B4-BE49-F238E27FC236}">
                    <a16:creationId xmlns:a16="http://schemas.microsoft.com/office/drawing/2014/main" id="{22CB813D-1992-40BA-B701-F2233EABB91B}"/>
                  </a:ext>
                </a:extLst>
              </p:cNvPr>
              <p:cNvSpPr txBox="1"/>
              <p:nvPr/>
            </p:nvSpPr>
            <p:spPr>
              <a:xfrm>
                <a:off x="4347623" y="803791"/>
                <a:ext cx="1338828"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減価償却費</a:t>
                </a:r>
              </a:p>
            </p:txBody>
          </p:sp>
          <p:sp>
            <p:nvSpPr>
              <p:cNvPr id="8" name="テキスト ボックス 7">
                <a:extLst>
                  <a:ext uri="{FF2B5EF4-FFF2-40B4-BE49-F238E27FC236}">
                    <a16:creationId xmlns:a16="http://schemas.microsoft.com/office/drawing/2014/main" id="{7D303999-E4C6-4E68-B893-7D200784E6E3}"/>
                  </a:ext>
                </a:extLst>
              </p:cNvPr>
              <p:cNvSpPr txBox="1"/>
              <p:nvPr/>
            </p:nvSpPr>
            <p:spPr>
              <a:xfrm>
                <a:off x="5837709" y="803791"/>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ー</a:t>
                </a:r>
              </a:p>
            </p:txBody>
          </p:sp>
          <p:sp>
            <p:nvSpPr>
              <p:cNvPr id="9" name="テキスト ボックス 8">
                <a:extLst>
                  <a:ext uri="{FF2B5EF4-FFF2-40B4-BE49-F238E27FC236}">
                    <a16:creationId xmlns:a16="http://schemas.microsoft.com/office/drawing/2014/main" id="{FFE5DC6A-8437-42A5-ADE9-88DAE51B9DF5}"/>
                  </a:ext>
                </a:extLst>
              </p:cNvPr>
              <p:cNvSpPr txBox="1"/>
              <p:nvPr/>
            </p:nvSpPr>
            <p:spPr>
              <a:xfrm>
                <a:off x="6404465" y="792123"/>
                <a:ext cx="2031325"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運転資本の増加額</a:t>
                </a:r>
              </a:p>
            </p:txBody>
          </p:sp>
        </p:grpSp>
        <p:sp>
          <p:nvSpPr>
            <p:cNvPr id="18" name="矢印: 下 17">
              <a:extLst>
                <a:ext uri="{FF2B5EF4-FFF2-40B4-BE49-F238E27FC236}">
                  <a16:creationId xmlns:a16="http://schemas.microsoft.com/office/drawing/2014/main" id="{26955FAA-221A-4B81-A3CD-B054F94890EC}"/>
                </a:ext>
              </a:extLst>
            </p:cNvPr>
            <p:cNvSpPr/>
            <p:nvPr/>
          </p:nvSpPr>
          <p:spPr>
            <a:xfrm>
              <a:off x="2800350" y="1009650"/>
              <a:ext cx="323850" cy="171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19" name="テキスト ボックス 18">
              <a:extLst>
                <a:ext uri="{FF2B5EF4-FFF2-40B4-BE49-F238E27FC236}">
                  <a16:creationId xmlns:a16="http://schemas.microsoft.com/office/drawing/2014/main" id="{E53B2E76-06BC-47FE-B2D0-20A82855BCD1}"/>
                </a:ext>
              </a:extLst>
            </p:cNvPr>
            <p:cNvSpPr txBox="1"/>
            <p:nvPr/>
          </p:nvSpPr>
          <p:spPr>
            <a:xfrm>
              <a:off x="1006908" y="1204702"/>
              <a:ext cx="298350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利益を増やせば</a:t>
              </a:r>
              <a:r>
                <a:rPr kumimoji="1" lang="en-US" altLang="ja-JP"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は増える</a:t>
              </a:r>
            </a:p>
          </p:txBody>
        </p:sp>
        <p:sp>
          <p:nvSpPr>
            <p:cNvPr id="20" name="矢印: 下 19">
              <a:extLst>
                <a:ext uri="{FF2B5EF4-FFF2-40B4-BE49-F238E27FC236}">
                  <a16:creationId xmlns:a16="http://schemas.microsoft.com/office/drawing/2014/main" id="{DB2B2D14-6F97-4F94-B1CA-A763A5D7F133}"/>
                </a:ext>
              </a:extLst>
            </p:cNvPr>
            <p:cNvSpPr/>
            <p:nvPr/>
          </p:nvSpPr>
          <p:spPr>
            <a:xfrm>
              <a:off x="4810125" y="1021513"/>
              <a:ext cx="323850" cy="171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21" name="テキスト ボックス 20">
              <a:extLst>
                <a:ext uri="{FF2B5EF4-FFF2-40B4-BE49-F238E27FC236}">
                  <a16:creationId xmlns:a16="http://schemas.microsoft.com/office/drawing/2014/main" id="{2E924B53-96C9-4BBB-B41D-551C09C63285}"/>
                </a:ext>
              </a:extLst>
            </p:cNvPr>
            <p:cNvSpPr txBox="1"/>
            <p:nvPr/>
          </p:nvSpPr>
          <p:spPr>
            <a:xfrm>
              <a:off x="4033172" y="1192963"/>
              <a:ext cx="321434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償却費が増えれば</a:t>
              </a:r>
              <a:r>
                <a:rPr kumimoji="1" lang="en-US" altLang="ja-JP"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は増える</a:t>
              </a:r>
            </a:p>
          </p:txBody>
        </p:sp>
        <p:sp>
          <p:nvSpPr>
            <p:cNvPr id="22" name="矢印: 下 21">
              <a:extLst>
                <a:ext uri="{FF2B5EF4-FFF2-40B4-BE49-F238E27FC236}">
                  <a16:creationId xmlns:a16="http://schemas.microsoft.com/office/drawing/2014/main" id="{925017AD-79E2-4E92-B9DF-0069D5890EEF}"/>
                </a:ext>
              </a:extLst>
            </p:cNvPr>
            <p:cNvSpPr/>
            <p:nvPr/>
          </p:nvSpPr>
          <p:spPr>
            <a:xfrm>
              <a:off x="7627039" y="967561"/>
              <a:ext cx="323850" cy="171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24" name="テキスト ボックス 23">
              <a:extLst>
                <a:ext uri="{FF2B5EF4-FFF2-40B4-BE49-F238E27FC236}">
                  <a16:creationId xmlns:a16="http://schemas.microsoft.com/office/drawing/2014/main" id="{BFAD27AF-594E-4911-B42A-832B202A6D01}"/>
                </a:ext>
              </a:extLst>
            </p:cNvPr>
            <p:cNvSpPr txBox="1"/>
            <p:nvPr/>
          </p:nvSpPr>
          <p:spPr>
            <a:xfrm>
              <a:off x="7322814" y="1181100"/>
              <a:ext cx="413767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必要運転資本を減らせれば</a:t>
              </a:r>
              <a:r>
                <a:rPr kumimoji="1" lang="en-US" altLang="ja-JP"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は増える</a:t>
              </a:r>
            </a:p>
          </p:txBody>
        </p:sp>
      </p:grpSp>
      <p:grpSp>
        <p:nvGrpSpPr>
          <p:cNvPr id="35" name="グループ化 34">
            <a:extLst>
              <a:ext uri="{FF2B5EF4-FFF2-40B4-BE49-F238E27FC236}">
                <a16:creationId xmlns:a16="http://schemas.microsoft.com/office/drawing/2014/main" id="{CC460B21-8BEE-4616-A6BC-FD5BD6A66ACF}"/>
              </a:ext>
            </a:extLst>
          </p:cNvPr>
          <p:cNvGrpSpPr/>
          <p:nvPr/>
        </p:nvGrpSpPr>
        <p:grpSpPr>
          <a:xfrm>
            <a:off x="626414" y="1763612"/>
            <a:ext cx="10752040" cy="2722007"/>
            <a:chOff x="626414" y="1763612"/>
            <a:chExt cx="10752040" cy="2722007"/>
          </a:xfrm>
        </p:grpSpPr>
        <p:sp>
          <p:nvSpPr>
            <p:cNvPr id="11" name="テキスト ボックス 10">
              <a:extLst>
                <a:ext uri="{FF2B5EF4-FFF2-40B4-BE49-F238E27FC236}">
                  <a16:creationId xmlns:a16="http://schemas.microsoft.com/office/drawing/2014/main" id="{11EAFADA-AB13-4BE1-A9C3-D29DA096FD32}"/>
                </a:ext>
              </a:extLst>
            </p:cNvPr>
            <p:cNvSpPr txBox="1"/>
            <p:nvPr/>
          </p:nvSpPr>
          <p:spPr>
            <a:xfrm>
              <a:off x="3037917" y="1763612"/>
              <a:ext cx="457048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運転資本＝売上債権＋棚卸資産ー仕入債務</a:t>
              </a:r>
            </a:p>
          </p:txBody>
        </p:sp>
        <p:grpSp>
          <p:nvGrpSpPr>
            <p:cNvPr id="13" name="グループ化 12">
              <a:extLst>
                <a:ext uri="{FF2B5EF4-FFF2-40B4-BE49-F238E27FC236}">
                  <a16:creationId xmlns:a16="http://schemas.microsoft.com/office/drawing/2014/main" id="{69BC1A28-FD2B-44D0-92AE-CF03B3EBF242}"/>
                </a:ext>
              </a:extLst>
            </p:cNvPr>
            <p:cNvGrpSpPr/>
            <p:nvPr/>
          </p:nvGrpSpPr>
          <p:grpSpPr>
            <a:xfrm>
              <a:off x="3124200" y="2291475"/>
              <a:ext cx="5857878" cy="2194144"/>
              <a:chOff x="1752599" y="1482506"/>
              <a:chExt cx="5857878" cy="2194144"/>
            </a:xfrm>
          </p:grpSpPr>
          <p:sp>
            <p:nvSpPr>
              <p:cNvPr id="14" name="正方形/長方形 13">
                <a:extLst>
                  <a:ext uri="{FF2B5EF4-FFF2-40B4-BE49-F238E27FC236}">
                    <a16:creationId xmlns:a16="http://schemas.microsoft.com/office/drawing/2014/main" id="{3201A52A-B865-4728-9210-8653D6B97A10}"/>
                  </a:ext>
                </a:extLst>
              </p:cNvPr>
              <p:cNvSpPr/>
              <p:nvPr/>
            </p:nvSpPr>
            <p:spPr>
              <a:xfrm>
                <a:off x="1752599" y="1482506"/>
                <a:ext cx="2828925" cy="12477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売上債権</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（受取手形＋売掛金）</a:t>
                </a:r>
              </a:p>
            </p:txBody>
          </p:sp>
          <p:sp>
            <p:nvSpPr>
              <p:cNvPr id="15" name="正方形/長方形 14">
                <a:extLst>
                  <a:ext uri="{FF2B5EF4-FFF2-40B4-BE49-F238E27FC236}">
                    <a16:creationId xmlns:a16="http://schemas.microsoft.com/office/drawing/2014/main" id="{3AD2EAD5-CAED-4D2A-A2F4-6D5346916CEA}"/>
                  </a:ext>
                </a:extLst>
              </p:cNvPr>
              <p:cNvSpPr/>
              <p:nvPr/>
            </p:nvSpPr>
            <p:spPr>
              <a:xfrm>
                <a:off x="1752599" y="2895600"/>
                <a:ext cx="2828925" cy="78105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棚卸資産</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（在庫）</a:t>
                </a:r>
              </a:p>
            </p:txBody>
          </p:sp>
          <p:sp>
            <p:nvSpPr>
              <p:cNvPr id="16" name="正方形/長方形 15">
                <a:extLst>
                  <a:ext uri="{FF2B5EF4-FFF2-40B4-BE49-F238E27FC236}">
                    <a16:creationId xmlns:a16="http://schemas.microsoft.com/office/drawing/2014/main" id="{77434CB7-2F59-4314-B812-7632DDC6BB19}"/>
                  </a:ext>
                </a:extLst>
              </p:cNvPr>
              <p:cNvSpPr/>
              <p:nvPr/>
            </p:nvSpPr>
            <p:spPr>
              <a:xfrm>
                <a:off x="4781552" y="1504950"/>
                <a:ext cx="2828925" cy="95250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仕入債務</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（支払手形＋買掛金）</a:t>
                </a:r>
              </a:p>
            </p:txBody>
          </p:sp>
          <p:sp>
            <p:nvSpPr>
              <p:cNvPr id="17" name="正方形/長方形 16">
                <a:extLst>
                  <a:ext uri="{FF2B5EF4-FFF2-40B4-BE49-F238E27FC236}">
                    <a16:creationId xmlns:a16="http://schemas.microsoft.com/office/drawing/2014/main" id="{FEB38E61-5E07-4F35-8942-76533608D29E}"/>
                  </a:ext>
                </a:extLst>
              </p:cNvPr>
              <p:cNvSpPr/>
              <p:nvPr/>
            </p:nvSpPr>
            <p:spPr>
              <a:xfrm>
                <a:off x="4781552" y="2615981"/>
                <a:ext cx="2828925" cy="1060669"/>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運転資本</a:t>
                </a:r>
              </a:p>
            </p:txBody>
          </p:sp>
        </p:grpSp>
        <p:sp>
          <p:nvSpPr>
            <p:cNvPr id="27" name="テキスト ボックス 26">
              <a:extLst>
                <a:ext uri="{FF2B5EF4-FFF2-40B4-BE49-F238E27FC236}">
                  <a16:creationId xmlns:a16="http://schemas.microsoft.com/office/drawing/2014/main" id="{DB27E166-450C-497D-90A7-27268B687C3C}"/>
                </a:ext>
              </a:extLst>
            </p:cNvPr>
            <p:cNvSpPr txBox="1"/>
            <p:nvPr/>
          </p:nvSpPr>
          <p:spPr>
            <a:xfrm>
              <a:off x="626414" y="3181349"/>
              <a:ext cx="1598515" cy="646331"/>
            </a:xfrm>
            <a:prstGeom prst="rect">
              <a:avLst/>
            </a:prstGeom>
            <a:noFill/>
            <a:ln>
              <a:solidFill>
                <a:schemeClr val="tx1"/>
              </a:solidFill>
              <a:prstDash val="dashDot"/>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増加は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上の</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マイナス要因</a:t>
              </a:r>
            </a:p>
          </p:txBody>
        </p:sp>
        <p:sp>
          <p:nvSpPr>
            <p:cNvPr id="28" name="テキスト ボックス 27">
              <a:extLst>
                <a:ext uri="{FF2B5EF4-FFF2-40B4-BE49-F238E27FC236}">
                  <a16:creationId xmlns:a16="http://schemas.microsoft.com/office/drawing/2014/main" id="{69F7EA62-E1E4-47C3-97B9-8488BE7EDDFE}"/>
                </a:ext>
              </a:extLst>
            </p:cNvPr>
            <p:cNvSpPr txBox="1"/>
            <p:nvPr/>
          </p:nvSpPr>
          <p:spPr>
            <a:xfrm>
              <a:off x="9779939" y="2467003"/>
              <a:ext cx="1598515" cy="646331"/>
            </a:xfrm>
            <a:prstGeom prst="rect">
              <a:avLst/>
            </a:prstGeom>
            <a:noFill/>
            <a:ln>
              <a:solidFill>
                <a:schemeClr val="tx1"/>
              </a:solidFill>
              <a:prstDash val="dashDot"/>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増加は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上の</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プラス要因</a:t>
              </a:r>
            </a:p>
          </p:txBody>
        </p:sp>
        <p:cxnSp>
          <p:nvCxnSpPr>
            <p:cNvPr id="30" name="直線コネクタ 29">
              <a:extLst>
                <a:ext uri="{FF2B5EF4-FFF2-40B4-BE49-F238E27FC236}">
                  <a16:creationId xmlns:a16="http://schemas.microsoft.com/office/drawing/2014/main" id="{265A4AA7-232A-4304-BC18-B65704CA2C54}"/>
                </a:ext>
              </a:extLst>
            </p:cNvPr>
            <p:cNvCxnSpPr>
              <a:stCxn id="14" idx="1"/>
              <a:endCxn id="27" idx="3"/>
            </p:cNvCxnSpPr>
            <p:nvPr/>
          </p:nvCxnSpPr>
          <p:spPr>
            <a:xfrm flipH="1">
              <a:off x="2224929" y="2915363"/>
              <a:ext cx="899271" cy="589152"/>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F5E3F10C-539A-476C-B4BE-911B1650C562}"/>
                </a:ext>
              </a:extLst>
            </p:cNvPr>
            <p:cNvCxnSpPr>
              <a:stCxn id="27" idx="3"/>
              <a:endCxn id="15" idx="1"/>
            </p:cNvCxnSpPr>
            <p:nvPr/>
          </p:nvCxnSpPr>
          <p:spPr>
            <a:xfrm>
              <a:off x="2224929" y="3504515"/>
              <a:ext cx="899271" cy="590579"/>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7BBE518A-F6A2-4DC3-AD14-2208DD61BBCB}"/>
                </a:ext>
              </a:extLst>
            </p:cNvPr>
            <p:cNvCxnSpPr>
              <a:stCxn id="28" idx="1"/>
              <a:endCxn id="16" idx="3"/>
            </p:cNvCxnSpPr>
            <p:nvPr/>
          </p:nvCxnSpPr>
          <p:spPr>
            <a:xfrm flipH="1">
              <a:off x="8982078" y="2790169"/>
              <a:ext cx="797861" cy="0"/>
            </a:xfrm>
            <a:prstGeom prst="line">
              <a:avLst/>
            </a:prstGeom>
          </p:spPr>
          <p:style>
            <a:lnRef idx="1">
              <a:schemeClr val="dk1"/>
            </a:lnRef>
            <a:fillRef idx="0">
              <a:schemeClr val="dk1"/>
            </a:fillRef>
            <a:effectRef idx="0">
              <a:schemeClr val="dk1"/>
            </a:effectRef>
            <a:fontRef idx="minor">
              <a:schemeClr val="tx1"/>
            </a:fontRef>
          </p:style>
        </p:cxnSp>
      </p:grpSp>
      <p:sp>
        <p:nvSpPr>
          <p:cNvPr id="36" name="テキスト ボックス 35">
            <a:extLst>
              <a:ext uri="{FF2B5EF4-FFF2-40B4-BE49-F238E27FC236}">
                <a16:creationId xmlns:a16="http://schemas.microsoft.com/office/drawing/2014/main" id="{A2D78E72-FCE1-4D64-AF0F-B3A4DC86AC3F}"/>
              </a:ext>
            </a:extLst>
          </p:cNvPr>
          <p:cNvSpPr txBox="1"/>
          <p:nvPr/>
        </p:nvSpPr>
        <p:spPr>
          <a:xfrm>
            <a:off x="190162" y="4907217"/>
            <a:ext cx="229101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４．投資</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の計算式</a:t>
            </a:r>
          </a:p>
        </p:txBody>
      </p:sp>
      <p:grpSp>
        <p:nvGrpSpPr>
          <p:cNvPr id="47" name="グループ化 46">
            <a:extLst>
              <a:ext uri="{FF2B5EF4-FFF2-40B4-BE49-F238E27FC236}">
                <a16:creationId xmlns:a16="http://schemas.microsoft.com/office/drawing/2014/main" id="{FB6B3936-395E-4313-A799-1030D577CB78}"/>
              </a:ext>
            </a:extLst>
          </p:cNvPr>
          <p:cNvGrpSpPr/>
          <p:nvPr/>
        </p:nvGrpSpPr>
        <p:grpSpPr>
          <a:xfrm>
            <a:off x="1367408" y="5299095"/>
            <a:ext cx="7434147" cy="1098510"/>
            <a:chOff x="972662" y="5283966"/>
            <a:chExt cx="7434147" cy="1098510"/>
          </a:xfrm>
        </p:grpSpPr>
        <p:sp>
          <p:nvSpPr>
            <p:cNvPr id="37" name="テキスト ボックス 36">
              <a:extLst>
                <a:ext uri="{FF2B5EF4-FFF2-40B4-BE49-F238E27FC236}">
                  <a16:creationId xmlns:a16="http://schemas.microsoft.com/office/drawing/2014/main" id="{31F7629E-CB49-4581-9446-F7052B96898A}"/>
                </a:ext>
              </a:extLst>
            </p:cNvPr>
            <p:cNvSpPr txBox="1"/>
            <p:nvPr/>
          </p:nvSpPr>
          <p:spPr>
            <a:xfrm>
              <a:off x="972662" y="5283966"/>
              <a:ext cx="906017"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投資</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38" name="テキスト ボックス 37">
              <a:extLst>
                <a:ext uri="{FF2B5EF4-FFF2-40B4-BE49-F238E27FC236}">
                  <a16:creationId xmlns:a16="http://schemas.microsoft.com/office/drawing/2014/main" id="{02D9D9D4-3C2C-47E7-820C-FD87E8271E44}"/>
                </a:ext>
              </a:extLst>
            </p:cNvPr>
            <p:cNvSpPr txBox="1"/>
            <p:nvPr/>
          </p:nvSpPr>
          <p:spPr>
            <a:xfrm>
              <a:off x="1878679" y="5283966"/>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sp>
          <p:nvSpPr>
            <p:cNvPr id="39" name="テキスト ボックス 38">
              <a:extLst>
                <a:ext uri="{FF2B5EF4-FFF2-40B4-BE49-F238E27FC236}">
                  <a16:creationId xmlns:a16="http://schemas.microsoft.com/office/drawing/2014/main" id="{64B5B7D2-91DD-42A2-81FD-14887FB41B37}"/>
                </a:ext>
              </a:extLst>
            </p:cNvPr>
            <p:cNvSpPr txBox="1"/>
            <p:nvPr/>
          </p:nvSpPr>
          <p:spPr>
            <a:xfrm>
              <a:off x="2276504" y="5306512"/>
              <a:ext cx="2262158"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固定資産の売却収入</a:t>
              </a:r>
            </a:p>
          </p:txBody>
        </p:sp>
        <p:sp>
          <p:nvSpPr>
            <p:cNvPr id="41" name="テキスト ボックス 40">
              <a:extLst>
                <a:ext uri="{FF2B5EF4-FFF2-40B4-BE49-F238E27FC236}">
                  <a16:creationId xmlns:a16="http://schemas.microsoft.com/office/drawing/2014/main" id="{6E1A539E-E99A-4050-9D14-CB736485E5BC}"/>
                </a:ext>
              </a:extLst>
            </p:cNvPr>
            <p:cNvSpPr txBox="1"/>
            <p:nvPr/>
          </p:nvSpPr>
          <p:spPr>
            <a:xfrm>
              <a:off x="4560249" y="5306512"/>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sp>
          <p:nvSpPr>
            <p:cNvPr id="42" name="テキスト ボックス 41">
              <a:extLst>
                <a:ext uri="{FF2B5EF4-FFF2-40B4-BE49-F238E27FC236}">
                  <a16:creationId xmlns:a16="http://schemas.microsoft.com/office/drawing/2014/main" id="{BC5A9624-D494-4EC1-B3B8-5DAE389DE414}"/>
                </a:ext>
              </a:extLst>
            </p:cNvPr>
            <p:cNvSpPr txBox="1"/>
            <p:nvPr/>
          </p:nvSpPr>
          <p:spPr>
            <a:xfrm>
              <a:off x="4997334" y="5306512"/>
              <a:ext cx="2954655"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投資有価証券等の売却収入</a:t>
              </a:r>
            </a:p>
          </p:txBody>
        </p:sp>
        <p:sp>
          <p:nvSpPr>
            <p:cNvPr id="43" name="テキスト ボックス 42">
              <a:extLst>
                <a:ext uri="{FF2B5EF4-FFF2-40B4-BE49-F238E27FC236}">
                  <a16:creationId xmlns:a16="http://schemas.microsoft.com/office/drawing/2014/main" id="{BF5AB468-7102-4359-AF97-88FB38FF5CF7}"/>
                </a:ext>
              </a:extLst>
            </p:cNvPr>
            <p:cNvSpPr txBox="1"/>
            <p:nvPr/>
          </p:nvSpPr>
          <p:spPr>
            <a:xfrm>
              <a:off x="2674564" y="6011851"/>
              <a:ext cx="2262158"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固定資産の取得支出</a:t>
              </a:r>
            </a:p>
          </p:txBody>
        </p:sp>
        <p:sp>
          <p:nvSpPr>
            <p:cNvPr id="44" name="テキスト ボックス 43">
              <a:extLst>
                <a:ext uri="{FF2B5EF4-FFF2-40B4-BE49-F238E27FC236}">
                  <a16:creationId xmlns:a16="http://schemas.microsoft.com/office/drawing/2014/main" id="{1BF188A7-9DB2-4DAB-8E91-E34787B73E44}"/>
                </a:ext>
              </a:extLst>
            </p:cNvPr>
            <p:cNvSpPr txBox="1"/>
            <p:nvPr/>
          </p:nvSpPr>
          <p:spPr>
            <a:xfrm>
              <a:off x="5452154" y="5963840"/>
              <a:ext cx="2954655"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投資有価証券等の取得支出</a:t>
              </a:r>
            </a:p>
          </p:txBody>
        </p:sp>
        <p:sp>
          <p:nvSpPr>
            <p:cNvPr id="45" name="テキスト ボックス 44">
              <a:extLst>
                <a:ext uri="{FF2B5EF4-FFF2-40B4-BE49-F238E27FC236}">
                  <a16:creationId xmlns:a16="http://schemas.microsoft.com/office/drawing/2014/main" id="{5432C770-825A-48D9-8D23-B71CD057211D}"/>
                </a:ext>
              </a:extLst>
            </p:cNvPr>
            <p:cNvSpPr txBox="1"/>
            <p:nvPr/>
          </p:nvSpPr>
          <p:spPr>
            <a:xfrm>
              <a:off x="2236560" y="6011851"/>
              <a:ext cx="34279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ー</a:t>
              </a:r>
            </a:p>
          </p:txBody>
        </p:sp>
        <p:sp>
          <p:nvSpPr>
            <p:cNvPr id="46" name="テキスト ボックス 45">
              <a:extLst>
                <a:ext uri="{FF2B5EF4-FFF2-40B4-BE49-F238E27FC236}">
                  <a16:creationId xmlns:a16="http://schemas.microsoft.com/office/drawing/2014/main" id="{0C04A625-F829-4CB5-BA54-A229AB66BB8E}"/>
                </a:ext>
              </a:extLst>
            </p:cNvPr>
            <p:cNvSpPr txBox="1"/>
            <p:nvPr/>
          </p:nvSpPr>
          <p:spPr>
            <a:xfrm>
              <a:off x="5031932" y="6013144"/>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ー</a:t>
              </a:r>
            </a:p>
          </p:txBody>
        </p:sp>
      </p:grpSp>
      <p:sp>
        <p:nvSpPr>
          <p:cNvPr id="12" name="テキスト ボックス 11">
            <a:extLst>
              <a:ext uri="{FF2B5EF4-FFF2-40B4-BE49-F238E27FC236}">
                <a16:creationId xmlns:a16="http://schemas.microsoft.com/office/drawing/2014/main" id="{20C6A46C-A374-E920-05D8-64DF9E8E4599}"/>
              </a:ext>
            </a:extLst>
          </p:cNvPr>
          <p:cNvSpPr txBox="1"/>
          <p:nvPr/>
        </p:nvSpPr>
        <p:spPr>
          <a:xfrm>
            <a:off x="4311316" y="4587948"/>
            <a:ext cx="7880684" cy="307777"/>
          </a:xfrm>
          <a:prstGeom prst="rect">
            <a:avLst/>
          </a:prstGeom>
          <a:noFill/>
        </p:spPr>
        <p:txBody>
          <a:bodyPr wrap="none" rtlCol="0">
            <a:spAutoFit/>
          </a:bodyPr>
          <a:lstStyle/>
          <a:p>
            <a:r>
              <a:rPr kumimoji="1" lang="ja-JP" altLang="en-US" sz="1400" dirty="0"/>
              <a:t>（注）売掛金、買掛金は</a:t>
            </a:r>
            <a:r>
              <a:rPr kumimoji="1" lang="en-US" altLang="ja-JP" sz="1400" dirty="0"/>
              <a:t>IFRS</a:t>
            </a:r>
            <a:r>
              <a:rPr kumimoji="1" lang="ja-JP" altLang="en-US" sz="1400" dirty="0"/>
              <a:t>適用企業では営業債権、営業債務等と表示されている場合が多い</a:t>
            </a:r>
          </a:p>
        </p:txBody>
      </p:sp>
    </p:spTree>
    <p:extLst>
      <p:ext uri="{BB962C8B-B14F-4D97-AF65-F5344CB8AC3E}">
        <p14:creationId xmlns:p14="http://schemas.microsoft.com/office/powerpoint/2010/main" val="2339572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7A958C-D354-45B6-9D94-60712BAD9114}"/>
              </a:ext>
            </a:extLst>
          </p:cNvPr>
          <p:cNvSpPr txBox="1"/>
          <p:nvPr/>
        </p:nvSpPr>
        <p:spPr>
          <a:xfrm>
            <a:off x="162560" y="81280"/>
            <a:ext cx="229101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５．財務</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の計算式</a:t>
            </a:r>
          </a:p>
        </p:txBody>
      </p:sp>
      <p:sp>
        <p:nvSpPr>
          <p:cNvPr id="3" name="テキスト ボックス 2">
            <a:extLst>
              <a:ext uri="{FF2B5EF4-FFF2-40B4-BE49-F238E27FC236}">
                <a16:creationId xmlns:a16="http://schemas.microsoft.com/office/drawing/2014/main" id="{5EDF7C92-2168-4DC7-8198-F826DB28771E}"/>
              </a:ext>
            </a:extLst>
          </p:cNvPr>
          <p:cNvSpPr txBox="1"/>
          <p:nvPr/>
        </p:nvSpPr>
        <p:spPr>
          <a:xfrm>
            <a:off x="819150" y="638175"/>
            <a:ext cx="906017"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財務</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4" name="テキスト ボックス 3">
            <a:extLst>
              <a:ext uri="{FF2B5EF4-FFF2-40B4-BE49-F238E27FC236}">
                <a16:creationId xmlns:a16="http://schemas.microsoft.com/office/drawing/2014/main" id="{29EE089C-AC84-4591-B11F-2EC80BF480A7}"/>
              </a:ext>
            </a:extLst>
          </p:cNvPr>
          <p:cNvSpPr txBox="1"/>
          <p:nvPr/>
        </p:nvSpPr>
        <p:spPr>
          <a:xfrm>
            <a:off x="1886520" y="638175"/>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sp>
        <p:nvSpPr>
          <p:cNvPr id="5" name="テキスト ボックス 4">
            <a:extLst>
              <a:ext uri="{FF2B5EF4-FFF2-40B4-BE49-F238E27FC236}">
                <a16:creationId xmlns:a16="http://schemas.microsoft.com/office/drawing/2014/main" id="{548E7E44-0500-497F-8029-68EE0100767D}"/>
              </a:ext>
            </a:extLst>
          </p:cNvPr>
          <p:cNvSpPr txBox="1"/>
          <p:nvPr/>
        </p:nvSpPr>
        <p:spPr>
          <a:xfrm>
            <a:off x="2463371" y="638175"/>
            <a:ext cx="4108817"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借入、社債・株式の発行による調達額</a:t>
            </a:r>
          </a:p>
        </p:txBody>
      </p:sp>
      <p:sp>
        <p:nvSpPr>
          <p:cNvPr id="6" name="テキスト ボックス 5">
            <a:extLst>
              <a:ext uri="{FF2B5EF4-FFF2-40B4-BE49-F238E27FC236}">
                <a16:creationId xmlns:a16="http://schemas.microsoft.com/office/drawing/2014/main" id="{5A219EF5-5F47-4011-8ED7-BD3AE7F0C8B0}"/>
              </a:ext>
            </a:extLst>
          </p:cNvPr>
          <p:cNvSpPr txBox="1"/>
          <p:nvPr/>
        </p:nvSpPr>
        <p:spPr>
          <a:xfrm>
            <a:off x="6733541" y="638175"/>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ー</a:t>
            </a:r>
          </a:p>
        </p:txBody>
      </p:sp>
      <p:sp>
        <p:nvSpPr>
          <p:cNvPr id="7" name="テキスト ボックス 6">
            <a:extLst>
              <a:ext uri="{FF2B5EF4-FFF2-40B4-BE49-F238E27FC236}">
                <a16:creationId xmlns:a16="http://schemas.microsoft.com/office/drawing/2014/main" id="{5B242EEE-7C97-490F-A612-542048B7AA31}"/>
              </a:ext>
            </a:extLst>
          </p:cNvPr>
          <p:cNvSpPr txBox="1"/>
          <p:nvPr/>
        </p:nvSpPr>
        <p:spPr>
          <a:xfrm>
            <a:off x="7310392" y="638175"/>
            <a:ext cx="4108817"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借入、社債の返済額、配当金の支払額</a:t>
            </a:r>
          </a:p>
        </p:txBody>
      </p:sp>
      <p:sp>
        <p:nvSpPr>
          <p:cNvPr id="8" name="テキスト ボックス 7">
            <a:extLst>
              <a:ext uri="{FF2B5EF4-FFF2-40B4-BE49-F238E27FC236}">
                <a16:creationId xmlns:a16="http://schemas.microsoft.com/office/drawing/2014/main" id="{249ECB8A-A14F-4AB5-86D0-261260156871}"/>
              </a:ext>
            </a:extLst>
          </p:cNvPr>
          <p:cNvSpPr txBox="1"/>
          <p:nvPr/>
        </p:nvSpPr>
        <p:spPr>
          <a:xfrm>
            <a:off x="162560" y="1438587"/>
            <a:ext cx="229101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６．</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計算書の見方</a:t>
            </a:r>
          </a:p>
        </p:txBody>
      </p:sp>
      <p:graphicFrame>
        <p:nvGraphicFramePr>
          <p:cNvPr id="9" name="表 9">
            <a:extLst>
              <a:ext uri="{FF2B5EF4-FFF2-40B4-BE49-F238E27FC236}">
                <a16:creationId xmlns:a16="http://schemas.microsoft.com/office/drawing/2014/main" id="{2470F685-A726-41A6-892F-1BE0E45C95A7}"/>
              </a:ext>
            </a:extLst>
          </p:cNvPr>
          <p:cNvGraphicFramePr>
            <a:graphicFrameLocks noGrp="1"/>
          </p:cNvGraphicFramePr>
          <p:nvPr/>
        </p:nvGraphicFramePr>
        <p:xfrm>
          <a:off x="1136650" y="1951236"/>
          <a:ext cx="10282559" cy="1916668"/>
        </p:xfrm>
        <a:graphic>
          <a:graphicData uri="http://schemas.openxmlformats.org/drawingml/2006/table">
            <a:tbl>
              <a:tblPr firstRow="1" bandRow="1">
                <a:tableStyleId>{5C22544A-7EE6-4342-B048-85BDC9FD1C3A}</a:tableStyleId>
              </a:tblPr>
              <a:tblGrid>
                <a:gridCol w="1987550">
                  <a:extLst>
                    <a:ext uri="{9D8B030D-6E8A-4147-A177-3AD203B41FA5}">
                      <a16:colId xmlns:a16="http://schemas.microsoft.com/office/drawing/2014/main" val="4097852409"/>
                    </a:ext>
                  </a:extLst>
                </a:gridCol>
                <a:gridCol w="8295009">
                  <a:extLst>
                    <a:ext uri="{9D8B030D-6E8A-4147-A177-3AD203B41FA5}">
                      <a16:colId xmlns:a16="http://schemas.microsoft.com/office/drawing/2014/main" val="337741956"/>
                    </a:ext>
                  </a:extLst>
                </a:gridCol>
              </a:tblGrid>
              <a:tr h="1002268">
                <a:tc>
                  <a:txBody>
                    <a:bodyPr/>
                    <a:lstStyle/>
                    <a:p>
                      <a:pPr algn="ctr"/>
                      <a:r>
                        <a:rPr kumimoji="1" lang="ja-JP" altLang="en-US" b="0" dirty="0">
                          <a:solidFill>
                            <a:schemeClr val="tx1"/>
                          </a:solidFill>
                        </a:rPr>
                        <a:t>営業</a:t>
                      </a:r>
                      <a:r>
                        <a:rPr kumimoji="1" lang="en-US" altLang="ja-JP" b="0" dirty="0">
                          <a:solidFill>
                            <a:schemeClr val="tx1"/>
                          </a:solidFill>
                        </a:rPr>
                        <a:t>CF</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0" dirty="0">
                          <a:solidFill>
                            <a:schemeClr val="tx1"/>
                          </a:solidFill>
                        </a:rPr>
                        <a:t>・本業の事業活動でどれだけのキャッシュを稼ぎだせているかがわかる</a:t>
                      </a:r>
                      <a:endParaRPr kumimoji="1" lang="en-US" altLang="ja-JP" b="0" dirty="0">
                        <a:solidFill>
                          <a:schemeClr val="tx1"/>
                        </a:solidFill>
                      </a:endParaRPr>
                    </a:p>
                    <a:p>
                      <a:r>
                        <a:rPr kumimoji="1" lang="ja-JP" altLang="en-US" b="0" dirty="0">
                          <a:solidFill>
                            <a:schemeClr val="tx1"/>
                          </a:solidFill>
                        </a:rPr>
                        <a:t>・したがって、営業</a:t>
                      </a:r>
                      <a:r>
                        <a:rPr kumimoji="1" lang="en-US" altLang="ja-JP" b="0" dirty="0">
                          <a:solidFill>
                            <a:schemeClr val="tx1"/>
                          </a:solidFill>
                        </a:rPr>
                        <a:t>CF</a:t>
                      </a:r>
                      <a:r>
                        <a:rPr kumimoji="1" lang="ja-JP" altLang="en-US" b="0" dirty="0">
                          <a:solidFill>
                            <a:schemeClr val="tx1"/>
                          </a:solidFill>
                        </a:rPr>
                        <a:t>がマイナスの企業は要注意</a:t>
                      </a:r>
                      <a:endParaRPr kumimoji="1" lang="en-US" altLang="ja-JP" b="0" dirty="0">
                        <a:solidFill>
                          <a:schemeClr val="tx1"/>
                        </a:solidFill>
                      </a:endParaRPr>
                    </a:p>
                    <a:p>
                      <a:r>
                        <a:rPr kumimoji="1" lang="ja-JP" altLang="en-US" b="0" dirty="0">
                          <a:solidFill>
                            <a:schemeClr val="tx1"/>
                          </a:solidFill>
                        </a:rPr>
                        <a:t>・ただし、成長途上にあるベンチャー企業等はマイナスの場合もある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686007"/>
                  </a:ext>
                </a:extLst>
              </a:tr>
              <a:tr h="528122">
                <a:tc>
                  <a:txBody>
                    <a:bodyPr/>
                    <a:lstStyle/>
                    <a:p>
                      <a:pPr algn="ctr"/>
                      <a:r>
                        <a:rPr kumimoji="1" lang="ja-JP" altLang="en-US" dirty="0">
                          <a:solidFill>
                            <a:schemeClr val="tx1"/>
                          </a:solidFill>
                        </a:rPr>
                        <a:t>投資</a:t>
                      </a:r>
                      <a:r>
                        <a:rPr kumimoji="1" lang="en-US" altLang="ja-JP" dirty="0">
                          <a:solidFill>
                            <a:schemeClr val="tx1"/>
                          </a:solidFill>
                        </a:rPr>
                        <a:t>CF</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・一般的には、設備等の売却収入よりも設備投資額の方が大きいのでマイナス</a:t>
                      </a:r>
                      <a:endParaRPr kumimoji="1" lang="en-US" altLang="ja-JP" dirty="0"/>
                    </a:p>
                    <a:p>
                      <a:r>
                        <a:rPr kumimoji="1" lang="ja-JP" altLang="en-US" dirty="0"/>
                        <a:t>　の場合が多い。</a:t>
                      </a:r>
                      <a:endParaRPr kumimoji="1" lang="en-US" altLang="ja-JP" dirty="0"/>
                    </a:p>
                    <a:p>
                      <a:r>
                        <a:rPr kumimoji="1" lang="ja-JP" altLang="en-US" dirty="0"/>
                        <a:t>・減価償却費や営業</a:t>
                      </a:r>
                      <a:r>
                        <a:rPr kumimoji="1" lang="en-US" altLang="ja-JP" dirty="0"/>
                        <a:t>CF</a:t>
                      </a:r>
                      <a:r>
                        <a:rPr kumimoji="1" lang="ja-JP" altLang="en-US" dirty="0"/>
                        <a:t>とのバランスに留意する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4790871"/>
                  </a:ext>
                </a:extLst>
              </a:tr>
            </a:tbl>
          </a:graphicData>
        </a:graphic>
      </p:graphicFrame>
      <p:graphicFrame>
        <p:nvGraphicFramePr>
          <p:cNvPr id="10" name="表 10">
            <a:extLst>
              <a:ext uri="{FF2B5EF4-FFF2-40B4-BE49-F238E27FC236}">
                <a16:creationId xmlns:a16="http://schemas.microsoft.com/office/drawing/2014/main" id="{C3AA18E9-9819-435D-860B-A076E29CEB32}"/>
              </a:ext>
            </a:extLst>
          </p:cNvPr>
          <p:cNvGraphicFramePr>
            <a:graphicFrameLocks noGrp="1"/>
          </p:cNvGraphicFramePr>
          <p:nvPr/>
        </p:nvGraphicFramePr>
        <p:xfrm>
          <a:off x="1136650" y="4811633"/>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14607179"/>
                    </a:ext>
                  </a:extLst>
                </a:gridCol>
                <a:gridCol w="4064000">
                  <a:extLst>
                    <a:ext uri="{9D8B030D-6E8A-4147-A177-3AD203B41FA5}">
                      <a16:colId xmlns:a16="http://schemas.microsoft.com/office/drawing/2014/main" val="4287943024"/>
                    </a:ext>
                  </a:extLst>
                </a:gridCol>
              </a:tblGrid>
              <a:tr h="370840">
                <a:tc>
                  <a:txBody>
                    <a:bodyPr/>
                    <a:lstStyle/>
                    <a:p>
                      <a:endParaRPr kumimoji="1" lang="ja-JP"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57010899"/>
                  </a:ext>
                </a:extLst>
              </a:tr>
            </a:tbl>
          </a:graphicData>
        </a:graphic>
      </p:graphicFrame>
      <p:graphicFrame>
        <p:nvGraphicFramePr>
          <p:cNvPr id="11" name="表 11">
            <a:extLst>
              <a:ext uri="{FF2B5EF4-FFF2-40B4-BE49-F238E27FC236}">
                <a16:creationId xmlns:a16="http://schemas.microsoft.com/office/drawing/2014/main" id="{C8F0436F-FC3E-4C8D-A87C-0A795E87B60B}"/>
              </a:ext>
            </a:extLst>
          </p:cNvPr>
          <p:cNvGraphicFramePr>
            <a:graphicFrameLocks noGrp="1"/>
          </p:cNvGraphicFramePr>
          <p:nvPr/>
        </p:nvGraphicFramePr>
        <p:xfrm>
          <a:off x="1136649" y="5468728"/>
          <a:ext cx="10282559" cy="657474"/>
        </p:xfrm>
        <a:graphic>
          <a:graphicData uri="http://schemas.openxmlformats.org/drawingml/2006/table">
            <a:tbl>
              <a:tblPr firstRow="1" bandRow="1">
                <a:tableStyleId>{5C22544A-7EE6-4342-B048-85BDC9FD1C3A}</a:tableStyleId>
              </a:tblPr>
              <a:tblGrid>
                <a:gridCol w="1978026">
                  <a:extLst>
                    <a:ext uri="{9D8B030D-6E8A-4147-A177-3AD203B41FA5}">
                      <a16:colId xmlns:a16="http://schemas.microsoft.com/office/drawing/2014/main" val="735767400"/>
                    </a:ext>
                  </a:extLst>
                </a:gridCol>
                <a:gridCol w="8304533">
                  <a:extLst>
                    <a:ext uri="{9D8B030D-6E8A-4147-A177-3AD203B41FA5}">
                      <a16:colId xmlns:a16="http://schemas.microsoft.com/office/drawing/2014/main" val="3130423028"/>
                    </a:ext>
                  </a:extLst>
                </a:gridCol>
              </a:tblGrid>
              <a:tr h="657474">
                <a:tc>
                  <a:txBody>
                    <a:bodyPr/>
                    <a:lstStyle/>
                    <a:p>
                      <a:pPr algn="ctr"/>
                      <a:r>
                        <a:rPr kumimoji="1" lang="ja-JP" altLang="en-US" b="0" dirty="0">
                          <a:solidFill>
                            <a:schemeClr val="tx1"/>
                          </a:solidFill>
                        </a:rPr>
                        <a:t>財務</a:t>
                      </a:r>
                      <a:r>
                        <a:rPr kumimoji="1" lang="en-US" altLang="ja-JP" b="0" dirty="0">
                          <a:solidFill>
                            <a:schemeClr val="tx1"/>
                          </a:solidFill>
                        </a:rPr>
                        <a:t>CF</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0" dirty="0">
                          <a:solidFill>
                            <a:schemeClr val="tx1"/>
                          </a:solidFill>
                        </a:rPr>
                        <a:t>・プラスの場合は必要な資金が不足し、資金調達を行っている。</a:t>
                      </a:r>
                      <a:endParaRPr kumimoji="1" lang="en-US" altLang="ja-JP" b="0" dirty="0">
                        <a:solidFill>
                          <a:schemeClr val="tx1"/>
                        </a:solidFill>
                      </a:endParaRPr>
                    </a:p>
                    <a:p>
                      <a:r>
                        <a:rPr kumimoji="1" lang="ja-JP" altLang="en-US" b="0" dirty="0">
                          <a:solidFill>
                            <a:schemeClr val="tx1"/>
                          </a:solidFill>
                        </a:rPr>
                        <a:t>・マイナスの場合は借入の返済や配当・自社株買い等の株主還元を行っている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5964679"/>
                  </a:ext>
                </a:extLst>
              </a:tr>
            </a:tbl>
          </a:graphicData>
        </a:graphic>
      </p:graphicFrame>
      <p:graphicFrame>
        <p:nvGraphicFramePr>
          <p:cNvPr id="12" name="表 12">
            <a:extLst>
              <a:ext uri="{FF2B5EF4-FFF2-40B4-BE49-F238E27FC236}">
                <a16:creationId xmlns:a16="http://schemas.microsoft.com/office/drawing/2014/main" id="{237938A5-D7BE-4334-924E-4E7221BABA12}"/>
              </a:ext>
            </a:extLst>
          </p:cNvPr>
          <p:cNvGraphicFramePr>
            <a:graphicFrameLocks noGrp="1"/>
          </p:cNvGraphicFramePr>
          <p:nvPr/>
        </p:nvGraphicFramePr>
        <p:xfrm>
          <a:off x="2032000" y="4130972"/>
          <a:ext cx="9387208" cy="91440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val="2947694739"/>
                    </a:ext>
                  </a:extLst>
                </a:gridCol>
                <a:gridCol w="7132958">
                  <a:extLst>
                    <a:ext uri="{9D8B030D-6E8A-4147-A177-3AD203B41FA5}">
                      <a16:colId xmlns:a16="http://schemas.microsoft.com/office/drawing/2014/main" val="1803941539"/>
                    </a:ext>
                  </a:extLst>
                </a:gridCol>
              </a:tblGrid>
              <a:tr h="370840">
                <a:tc>
                  <a:txBody>
                    <a:bodyPr/>
                    <a:lstStyle/>
                    <a:p>
                      <a:pPr algn="ctr"/>
                      <a:r>
                        <a:rPr kumimoji="1" lang="ja-JP" altLang="en-US" b="1" dirty="0">
                          <a:solidFill>
                            <a:schemeClr val="tx1"/>
                          </a:solidFill>
                        </a:rPr>
                        <a:t>フリー</a:t>
                      </a:r>
                      <a:r>
                        <a:rPr kumimoji="1" lang="en-US" altLang="ja-JP" b="1" dirty="0">
                          <a:solidFill>
                            <a:schemeClr val="tx1"/>
                          </a:solidFill>
                        </a:rPr>
                        <a:t>CF</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b="0" dirty="0">
                          <a:solidFill>
                            <a:schemeClr val="tx1"/>
                          </a:solidFill>
                        </a:rPr>
                        <a:t>・営業</a:t>
                      </a:r>
                      <a:r>
                        <a:rPr kumimoji="1" lang="en-US" altLang="ja-JP" b="0" dirty="0">
                          <a:solidFill>
                            <a:schemeClr val="tx1"/>
                          </a:solidFill>
                        </a:rPr>
                        <a:t>CF</a:t>
                      </a:r>
                      <a:r>
                        <a:rPr kumimoji="1" lang="ja-JP" altLang="en-US" b="0" dirty="0">
                          <a:solidFill>
                            <a:schemeClr val="tx1"/>
                          </a:solidFill>
                        </a:rPr>
                        <a:t>＋投資</a:t>
                      </a:r>
                      <a:r>
                        <a:rPr kumimoji="1" lang="en-US" altLang="ja-JP" b="0" dirty="0">
                          <a:solidFill>
                            <a:schemeClr val="tx1"/>
                          </a:solidFill>
                        </a:rPr>
                        <a:t>CF</a:t>
                      </a:r>
                      <a:r>
                        <a:rPr kumimoji="1" lang="ja-JP" altLang="en-US" b="0" dirty="0">
                          <a:solidFill>
                            <a:schemeClr val="tx1"/>
                          </a:solidFill>
                        </a:rPr>
                        <a:t>のこと</a:t>
                      </a:r>
                      <a:endParaRPr kumimoji="1" lang="en-US" altLang="ja-JP" b="0" dirty="0">
                        <a:solidFill>
                          <a:schemeClr val="tx1"/>
                        </a:solidFill>
                      </a:endParaRPr>
                    </a:p>
                    <a:p>
                      <a:pPr algn="l"/>
                      <a:r>
                        <a:rPr kumimoji="1" lang="ja-JP" altLang="en-US" b="0" dirty="0">
                          <a:solidFill>
                            <a:schemeClr val="tx1"/>
                          </a:solidFill>
                        </a:rPr>
                        <a:t>・企業が事業に必要な投資をおこなった後に残ったキャッシュ</a:t>
                      </a:r>
                      <a:endParaRPr kumimoji="1" lang="en-US" altLang="ja-JP" b="0" dirty="0">
                        <a:solidFill>
                          <a:schemeClr val="tx1"/>
                        </a:solidFill>
                      </a:endParaRPr>
                    </a:p>
                    <a:p>
                      <a:pPr algn="l"/>
                      <a:r>
                        <a:rPr kumimoji="1" lang="ja-JP" altLang="en-US" b="0" dirty="0">
                          <a:solidFill>
                            <a:schemeClr val="tx1"/>
                          </a:solidFill>
                        </a:rPr>
                        <a:t>・定義的には債権者、株主に自由に分配できるもの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160639"/>
                  </a:ext>
                </a:extLst>
              </a:tr>
            </a:tbl>
          </a:graphicData>
        </a:graphic>
      </p:graphicFrame>
    </p:spTree>
    <p:extLst>
      <p:ext uri="{BB962C8B-B14F-4D97-AF65-F5344CB8AC3E}">
        <p14:creationId xmlns:p14="http://schemas.microsoft.com/office/powerpoint/2010/main" val="301838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AE7D7C6-A643-DBFB-DB99-0585306289DE}"/>
              </a:ext>
            </a:extLst>
          </p:cNvPr>
          <p:cNvSpPr txBox="1"/>
          <p:nvPr/>
        </p:nvSpPr>
        <p:spPr>
          <a:xfrm>
            <a:off x="105343" y="0"/>
            <a:ext cx="11684609" cy="923330"/>
          </a:xfrm>
          <a:prstGeom prst="rect">
            <a:avLst/>
          </a:prstGeom>
          <a:noFill/>
        </p:spPr>
        <p:txBody>
          <a:bodyPr wrap="none" rtlCol="0">
            <a:spAutoFit/>
          </a:bodyPr>
          <a:lstStyle/>
          <a:p>
            <a:r>
              <a:rPr kumimoji="1" lang="ja-JP" altLang="en-US" dirty="0"/>
              <a:t>７．</a:t>
            </a:r>
            <a:r>
              <a:rPr kumimoji="1" lang="en-US" altLang="ja-JP" dirty="0"/>
              <a:t>CF</a:t>
            </a:r>
            <a:r>
              <a:rPr kumimoji="1" lang="ja-JP" altLang="en-US" dirty="0"/>
              <a:t>計算書から読みとれるコロナ禍の</a:t>
            </a:r>
            <a:r>
              <a:rPr kumimoji="1" lang="en-US" altLang="ja-JP" dirty="0"/>
              <a:t>CF</a:t>
            </a:r>
            <a:r>
              <a:rPr kumimoji="1" lang="ja-JP" altLang="en-US" dirty="0"/>
              <a:t>マネージメント</a:t>
            </a:r>
            <a:endParaRPr kumimoji="1" lang="en-US" altLang="ja-JP" dirty="0"/>
          </a:p>
          <a:p>
            <a:r>
              <a:rPr kumimoji="1" lang="ja-JP" altLang="en-US" dirty="0"/>
              <a:t>　以下では、コロナ禍で大きな影響を受けた</a:t>
            </a:r>
            <a:r>
              <a:rPr kumimoji="1" lang="en-US" altLang="ja-JP" dirty="0"/>
              <a:t>ANA</a:t>
            </a:r>
            <a:r>
              <a:rPr kumimoji="1" lang="ja-JP" altLang="en-US" dirty="0"/>
              <a:t>（航空業界）と比較的安定していたハウス食品（食品産業）の</a:t>
            </a:r>
            <a:endParaRPr kumimoji="1" lang="en-US" altLang="ja-JP" dirty="0"/>
          </a:p>
          <a:p>
            <a:r>
              <a:rPr kumimoji="1" lang="ja-JP" altLang="en-US" dirty="0"/>
              <a:t>　</a:t>
            </a:r>
            <a:r>
              <a:rPr kumimoji="1" lang="en-US" altLang="ja-JP" dirty="0"/>
              <a:t>2</a:t>
            </a:r>
            <a:r>
              <a:rPr kumimoji="1" lang="ja-JP" altLang="en-US" dirty="0"/>
              <a:t>社の</a:t>
            </a:r>
            <a:r>
              <a:rPr kumimoji="1" lang="en-US" altLang="ja-JP" dirty="0"/>
              <a:t>21</a:t>
            </a:r>
            <a:r>
              <a:rPr kumimoji="1" lang="ja-JP" altLang="en-US" dirty="0"/>
              <a:t>年</a:t>
            </a:r>
            <a:r>
              <a:rPr kumimoji="1" lang="en-US" altLang="ja-JP" dirty="0"/>
              <a:t>3</a:t>
            </a:r>
            <a:r>
              <a:rPr kumimoji="1" lang="ja-JP" altLang="en-US" dirty="0"/>
              <a:t>月期の</a:t>
            </a:r>
            <a:r>
              <a:rPr kumimoji="1" lang="en-US" altLang="ja-JP" dirty="0"/>
              <a:t>CF</a:t>
            </a:r>
            <a:r>
              <a:rPr kumimoji="1" lang="ja-JP" altLang="en-US" dirty="0"/>
              <a:t>計算書から各々の</a:t>
            </a:r>
            <a:r>
              <a:rPr kumimoji="1" lang="en-US" altLang="ja-JP" dirty="0"/>
              <a:t>CF</a:t>
            </a:r>
            <a:r>
              <a:rPr kumimoji="1" lang="ja-JP" altLang="en-US" dirty="0"/>
              <a:t>マネージメントを見てみよう</a:t>
            </a:r>
            <a:endParaRPr kumimoji="1" lang="en-US" altLang="ja-JP" dirty="0"/>
          </a:p>
        </p:txBody>
      </p:sp>
      <p:sp>
        <p:nvSpPr>
          <p:cNvPr id="3" name="正方形/長方形 2">
            <a:extLst>
              <a:ext uri="{FF2B5EF4-FFF2-40B4-BE49-F238E27FC236}">
                <a16:creationId xmlns:a16="http://schemas.microsoft.com/office/drawing/2014/main" id="{0FCA9090-CC89-02CA-3188-1FC45DFB900D}"/>
              </a:ext>
            </a:extLst>
          </p:cNvPr>
          <p:cNvSpPr/>
          <p:nvPr/>
        </p:nvSpPr>
        <p:spPr>
          <a:xfrm>
            <a:off x="519764" y="2043337"/>
            <a:ext cx="558265" cy="654517"/>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E4238F5-A7C8-6145-7684-A7957D533CE9}"/>
              </a:ext>
            </a:extLst>
          </p:cNvPr>
          <p:cNvSpPr/>
          <p:nvPr/>
        </p:nvSpPr>
        <p:spPr>
          <a:xfrm>
            <a:off x="1365184" y="2043337"/>
            <a:ext cx="625642" cy="1799925"/>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E48BE1-C08B-63FE-BE3B-50412207E8A4}"/>
              </a:ext>
            </a:extLst>
          </p:cNvPr>
          <p:cNvSpPr/>
          <p:nvPr/>
        </p:nvSpPr>
        <p:spPr>
          <a:xfrm>
            <a:off x="2277981" y="3843262"/>
            <a:ext cx="625642" cy="2417543"/>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86C6DA0-9719-BD34-03EF-7813A4FFA538}"/>
              </a:ext>
            </a:extLst>
          </p:cNvPr>
          <p:cNvSpPr/>
          <p:nvPr/>
        </p:nvSpPr>
        <p:spPr>
          <a:xfrm>
            <a:off x="3190778" y="1145406"/>
            <a:ext cx="625642" cy="511539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FDD2151-5C7B-FA29-D4CF-656DE2C2AFD6}"/>
              </a:ext>
            </a:extLst>
          </p:cNvPr>
          <p:cNvSpPr/>
          <p:nvPr/>
        </p:nvSpPr>
        <p:spPr>
          <a:xfrm>
            <a:off x="4175760" y="1145407"/>
            <a:ext cx="558265" cy="154400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74FDC9A0-CF13-88C7-DACC-FF81AB27C653}"/>
              </a:ext>
            </a:extLst>
          </p:cNvPr>
          <p:cNvGrpSpPr/>
          <p:nvPr/>
        </p:nvGrpSpPr>
        <p:grpSpPr>
          <a:xfrm>
            <a:off x="6680226" y="1499272"/>
            <a:ext cx="4478954" cy="4324012"/>
            <a:chOff x="6639828" y="923330"/>
            <a:chExt cx="4478954" cy="4324012"/>
          </a:xfrm>
        </p:grpSpPr>
        <p:sp>
          <p:nvSpPr>
            <p:cNvPr id="9" name="正方形/長方形 8">
              <a:extLst>
                <a:ext uri="{FF2B5EF4-FFF2-40B4-BE49-F238E27FC236}">
                  <a16:creationId xmlns:a16="http://schemas.microsoft.com/office/drawing/2014/main" id="{64E50646-D495-EB35-75C1-4A24DC4AF455}"/>
                </a:ext>
              </a:extLst>
            </p:cNvPr>
            <p:cNvSpPr/>
            <p:nvPr/>
          </p:nvSpPr>
          <p:spPr>
            <a:xfrm>
              <a:off x="6639828" y="2467314"/>
              <a:ext cx="558265" cy="2780028"/>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501FAE6-76D0-0237-6B62-742B31B68351}"/>
                </a:ext>
              </a:extLst>
            </p:cNvPr>
            <p:cNvSpPr/>
            <p:nvPr/>
          </p:nvSpPr>
          <p:spPr>
            <a:xfrm>
              <a:off x="7457977" y="923330"/>
              <a:ext cx="625641" cy="1543984"/>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07D7CE9-7C36-85C2-C22E-5394CDD5F7D1}"/>
                </a:ext>
              </a:extLst>
            </p:cNvPr>
            <p:cNvSpPr/>
            <p:nvPr/>
          </p:nvSpPr>
          <p:spPr>
            <a:xfrm>
              <a:off x="8486811" y="923330"/>
              <a:ext cx="625642" cy="733789"/>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2DF52A0-9770-6F14-9ADC-5470E2877B69}"/>
                </a:ext>
              </a:extLst>
            </p:cNvPr>
            <p:cNvSpPr/>
            <p:nvPr/>
          </p:nvSpPr>
          <p:spPr>
            <a:xfrm>
              <a:off x="9440777" y="1657119"/>
              <a:ext cx="625642" cy="508853"/>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420C29B-309D-85E6-4443-18BF32268F06}"/>
                </a:ext>
              </a:extLst>
            </p:cNvPr>
            <p:cNvSpPr/>
            <p:nvPr/>
          </p:nvSpPr>
          <p:spPr>
            <a:xfrm>
              <a:off x="10560517" y="2121912"/>
              <a:ext cx="558265" cy="31254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34D69D07-6DF7-C186-C3D9-2C697B2191B1}"/>
              </a:ext>
            </a:extLst>
          </p:cNvPr>
          <p:cNvSpPr txBox="1"/>
          <p:nvPr/>
        </p:nvSpPr>
        <p:spPr>
          <a:xfrm>
            <a:off x="22466" y="2747554"/>
            <a:ext cx="1281120" cy="738664"/>
          </a:xfrm>
          <a:prstGeom prst="rect">
            <a:avLst/>
          </a:prstGeom>
          <a:noFill/>
          <a:ln>
            <a:solidFill>
              <a:schemeClr val="tx1"/>
            </a:solidFill>
          </a:ln>
        </p:spPr>
        <p:txBody>
          <a:bodyPr wrap="none" rtlCol="0">
            <a:spAutoFit/>
          </a:bodyPr>
          <a:lstStyle/>
          <a:p>
            <a:pPr algn="ctr"/>
            <a:r>
              <a:rPr kumimoji="1" lang="ja-JP" altLang="en-US" sz="1400" dirty="0"/>
              <a:t>期首の現金等</a:t>
            </a:r>
            <a:endParaRPr kumimoji="1" lang="en-US" altLang="ja-JP" sz="1400" dirty="0"/>
          </a:p>
          <a:p>
            <a:pPr algn="ctr"/>
            <a:r>
              <a:rPr kumimoji="1" lang="ja-JP" altLang="en-US" sz="1400" dirty="0"/>
              <a:t>残高</a:t>
            </a:r>
            <a:endParaRPr kumimoji="1" lang="en-US" altLang="ja-JP" sz="1400" dirty="0"/>
          </a:p>
          <a:p>
            <a:pPr algn="ctr"/>
            <a:r>
              <a:rPr kumimoji="1" lang="en-US" altLang="ja-JP" sz="1400" dirty="0"/>
              <a:t>1359</a:t>
            </a:r>
            <a:r>
              <a:rPr kumimoji="1" lang="ja-JP" altLang="en-US" sz="1400" dirty="0"/>
              <a:t>億円</a:t>
            </a:r>
          </a:p>
        </p:txBody>
      </p:sp>
      <p:sp>
        <p:nvSpPr>
          <p:cNvPr id="15" name="テキスト ボックス 14">
            <a:extLst>
              <a:ext uri="{FF2B5EF4-FFF2-40B4-BE49-F238E27FC236}">
                <a16:creationId xmlns:a16="http://schemas.microsoft.com/office/drawing/2014/main" id="{BE9795D9-24BC-3A38-1006-5AE044BF46CB}"/>
              </a:ext>
            </a:extLst>
          </p:cNvPr>
          <p:cNvSpPr txBox="1"/>
          <p:nvPr/>
        </p:nvSpPr>
        <p:spPr>
          <a:xfrm>
            <a:off x="1032820" y="3923847"/>
            <a:ext cx="1101584" cy="523220"/>
          </a:xfrm>
          <a:prstGeom prst="rect">
            <a:avLst/>
          </a:prstGeom>
          <a:noFill/>
          <a:ln>
            <a:solidFill>
              <a:schemeClr val="tx1"/>
            </a:solidFill>
          </a:ln>
        </p:spPr>
        <p:txBody>
          <a:bodyPr wrap="none" rtlCol="0">
            <a:spAutoFit/>
          </a:bodyPr>
          <a:lstStyle/>
          <a:p>
            <a:r>
              <a:rPr kumimoji="1" lang="ja-JP" altLang="en-US" sz="1400" dirty="0"/>
              <a:t>営業</a:t>
            </a:r>
            <a:r>
              <a:rPr kumimoji="1" lang="en-US" altLang="ja-JP" sz="1400" dirty="0"/>
              <a:t>CF</a:t>
            </a:r>
          </a:p>
          <a:p>
            <a:r>
              <a:rPr kumimoji="1" lang="ja-JP" altLang="en-US" sz="1400" dirty="0"/>
              <a:t>▲</a:t>
            </a:r>
            <a:r>
              <a:rPr kumimoji="1" lang="en-US" altLang="ja-JP" sz="1400" dirty="0"/>
              <a:t>2704</a:t>
            </a:r>
            <a:r>
              <a:rPr kumimoji="1" lang="ja-JP" altLang="en-US" sz="1400" dirty="0"/>
              <a:t>億円</a:t>
            </a:r>
          </a:p>
        </p:txBody>
      </p:sp>
      <p:sp>
        <p:nvSpPr>
          <p:cNvPr id="18" name="テキスト ボックス 17">
            <a:extLst>
              <a:ext uri="{FF2B5EF4-FFF2-40B4-BE49-F238E27FC236}">
                <a16:creationId xmlns:a16="http://schemas.microsoft.com/office/drawing/2014/main" id="{3BBAD8BF-DFE4-BDDA-58D7-6544CF3B26F1}"/>
              </a:ext>
            </a:extLst>
          </p:cNvPr>
          <p:cNvSpPr txBox="1"/>
          <p:nvPr/>
        </p:nvSpPr>
        <p:spPr>
          <a:xfrm>
            <a:off x="1032820" y="3918741"/>
            <a:ext cx="1101584" cy="523220"/>
          </a:xfrm>
          <a:prstGeom prst="rect">
            <a:avLst/>
          </a:prstGeom>
          <a:noFill/>
          <a:ln>
            <a:solidFill>
              <a:schemeClr val="tx1"/>
            </a:solidFill>
          </a:ln>
        </p:spPr>
        <p:txBody>
          <a:bodyPr wrap="none" rtlCol="0">
            <a:spAutoFit/>
          </a:bodyPr>
          <a:lstStyle/>
          <a:p>
            <a:r>
              <a:rPr kumimoji="1" lang="ja-JP" altLang="en-US" sz="1400" dirty="0"/>
              <a:t>営業</a:t>
            </a:r>
            <a:r>
              <a:rPr kumimoji="1" lang="en-US" altLang="ja-JP" sz="1400" dirty="0"/>
              <a:t>CF</a:t>
            </a:r>
          </a:p>
          <a:p>
            <a:r>
              <a:rPr kumimoji="1" lang="ja-JP" altLang="en-US" sz="1400" dirty="0"/>
              <a:t>▲</a:t>
            </a:r>
            <a:r>
              <a:rPr kumimoji="1" lang="en-US" altLang="ja-JP" sz="1400" dirty="0"/>
              <a:t>2704</a:t>
            </a:r>
            <a:r>
              <a:rPr kumimoji="1" lang="ja-JP" altLang="en-US" sz="1400" dirty="0"/>
              <a:t>億円</a:t>
            </a:r>
          </a:p>
        </p:txBody>
      </p:sp>
      <p:sp>
        <p:nvSpPr>
          <p:cNvPr id="20" name="テキスト ボックス 19">
            <a:extLst>
              <a:ext uri="{FF2B5EF4-FFF2-40B4-BE49-F238E27FC236}">
                <a16:creationId xmlns:a16="http://schemas.microsoft.com/office/drawing/2014/main" id="{FC97F031-A854-61EC-E73A-447121AC7BB2}"/>
              </a:ext>
            </a:extLst>
          </p:cNvPr>
          <p:cNvSpPr txBox="1"/>
          <p:nvPr/>
        </p:nvSpPr>
        <p:spPr>
          <a:xfrm>
            <a:off x="1802039" y="6315453"/>
            <a:ext cx="1101584" cy="523220"/>
          </a:xfrm>
          <a:prstGeom prst="rect">
            <a:avLst/>
          </a:prstGeom>
          <a:noFill/>
          <a:ln>
            <a:solidFill>
              <a:schemeClr val="tx1"/>
            </a:solidFill>
          </a:ln>
        </p:spPr>
        <p:txBody>
          <a:bodyPr wrap="none" rtlCol="0">
            <a:spAutoFit/>
          </a:bodyPr>
          <a:lstStyle/>
          <a:p>
            <a:r>
              <a:rPr kumimoji="1" lang="ja-JP" altLang="en-US" sz="1400" dirty="0"/>
              <a:t>投資</a:t>
            </a:r>
            <a:r>
              <a:rPr kumimoji="1" lang="en-US" altLang="ja-JP" sz="1400" dirty="0"/>
              <a:t>CF</a:t>
            </a:r>
          </a:p>
          <a:p>
            <a:r>
              <a:rPr kumimoji="1" lang="ja-JP" altLang="en-US" sz="1400" dirty="0"/>
              <a:t>▲</a:t>
            </a:r>
            <a:r>
              <a:rPr kumimoji="1" lang="en-US" altLang="ja-JP" sz="1400" dirty="0"/>
              <a:t>5958</a:t>
            </a:r>
            <a:r>
              <a:rPr kumimoji="1" lang="ja-JP" altLang="en-US" sz="1400" dirty="0"/>
              <a:t>億円</a:t>
            </a:r>
          </a:p>
        </p:txBody>
      </p:sp>
      <p:sp>
        <p:nvSpPr>
          <p:cNvPr id="21" name="テキスト ボックス 20">
            <a:extLst>
              <a:ext uri="{FF2B5EF4-FFF2-40B4-BE49-F238E27FC236}">
                <a16:creationId xmlns:a16="http://schemas.microsoft.com/office/drawing/2014/main" id="{70A1029A-26C7-5FCC-CE85-49ADA110ED68}"/>
              </a:ext>
            </a:extLst>
          </p:cNvPr>
          <p:cNvSpPr txBox="1"/>
          <p:nvPr/>
        </p:nvSpPr>
        <p:spPr>
          <a:xfrm>
            <a:off x="3074176" y="6315453"/>
            <a:ext cx="1101584" cy="523220"/>
          </a:xfrm>
          <a:prstGeom prst="rect">
            <a:avLst/>
          </a:prstGeom>
          <a:noFill/>
          <a:ln>
            <a:solidFill>
              <a:schemeClr val="tx1"/>
            </a:solidFill>
          </a:ln>
        </p:spPr>
        <p:txBody>
          <a:bodyPr wrap="none" rtlCol="0">
            <a:spAutoFit/>
          </a:bodyPr>
          <a:lstStyle/>
          <a:p>
            <a:r>
              <a:rPr kumimoji="1" lang="ja-JP" altLang="en-US" sz="1400" dirty="0"/>
              <a:t>財務</a:t>
            </a:r>
            <a:r>
              <a:rPr kumimoji="1" lang="en-US" altLang="ja-JP" sz="1400" dirty="0"/>
              <a:t>CF</a:t>
            </a:r>
          </a:p>
          <a:p>
            <a:r>
              <a:rPr kumimoji="1" lang="en-US" altLang="ja-JP" sz="1400" dirty="0"/>
              <a:t>1</a:t>
            </a:r>
            <a:r>
              <a:rPr kumimoji="1" lang="ja-JP" altLang="en-US" sz="1400" dirty="0"/>
              <a:t>兆</a:t>
            </a:r>
            <a:r>
              <a:rPr kumimoji="1" lang="en-US" altLang="ja-JP" sz="1400" dirty="0"/>
              <a:t>982</a:t>
            </a:r>
            <a:r>
              <a:rPr kumimoji="1" lang="ja-JP" altLang="en-US" sz="1400" dirty="0"/>
              <a:t>億円</a:t>
            </a:r>
          </a:p>
        </p:txBody>
      </p:sp>
      <p:sp>
        <p:nvSpPr>
          <p:cNvPr id="22" name="テキスト ボックス 21">
            <a:extLst>
              <a:ext uri="{FF2B5EF4-FFF2-40B4-BE49-F238E27FC236}">
                <a16:creationId xmlns:a16="http://schemas.microsoft.com/office/drawing/2014/main" id="{F0A52957-F249-A9D7-3343-D0E419981026}"/>
              </a:ext>
            </a:extLst>
          </p:cNvPr>
          <p:cNvSpPr txBox="1"/>
          <p:nvPr/>
        </p:nvSpPr>
        <p:spPr>
          <a:xfrm>
            <a:off x="4062685" y="2782671"/>
            <a:ext cx="1261884" cy="738664"/>
          </a:xfrm>
          <a:prstGeom prst="rect">
            <a:avLst/>
          </a:prstGeom>
          <a:noFill/>
          <a:ln>
            <a:solidFill>
              <a:schemeClr val="tx1"/>
            </a:solidFill>
          </a:ln>
        </p:spPr>
        <p:txBody>
          <a:bodyPr wrap="none" rtlCol="0">
            <a:spAutoFit/>
          </a:bodyPr>
          <a:lstStyle/>
          <a:p>
            <a:pPr algn="ctr"/>
            <a:r>
              <a:rPr kumimoji="1" lang="ja-JP" altLang="en-US" sz="1400" dirty="0"/>
              <a:t>期末の現金等</a:t>
            </a:r>
            <a:endParaRPr kumimoji="1" lang="en-US" altLang="ja-JP" sz="1400" dirty="0"/>
          </a:p>
          <a:p>
            <a:pPr algn="ctr"/>
            <a:r>
              <a:rPr kumimoji="1" lang="ja-JP" altLang="en-US" sz="1400" dirty="0"/>
              <a:t>残高</a:t>
            </a:r>
            <a:endParaRPr kumimoji="1" lang="en-US" altLang="ja-JP" sz="1400" dirty="0"/>
          </a:p>
          <a:p>
            <a:pPr algn="ctr"/>
            <a:r>
              <a:rPr kumimoji="1" lang="en-US" altLang="ja-JP" sz="1400" dirty="0"/>
              <a:t>3703</a:t>
            </a:r>
            <a:r>
              <a:rPr kumimoji="1" lang="ja-JP" altLang="en-US" sz="1400" dirty="0"/>
              <a:t>億円</a:t>
            </a:r>
          </a:p>
        </p:txBody>
      </p:sp>
      <p:sp>
        <p:nvSpPr>
          <p:cNvPr id="23" name="テキスト ボックス 22">
            <a:extLst>
              <a:ext uri="{FF2B5EF4-FFF2-40B4-BE49-F238E27FC236}">
                <a16:creationId xmlns:a16="http://schemas.microsoft.com/office/drawing/2014/main" id="{8716DC35-2FC7-B5AC-3370-9F22DACDB264}"/>
              </a:ext>
            </a:extLst>
          </p:cNvPr>
          <p:cNvSpPr txBox="1"/>
          <p:nvPr/>
        </p:nvSpPr>
        <p:spPr>
          <a:xfrm>
            <a:off x="6217255" y="5962441"/>
            <a:ext cx="1281120" cy="738664"/>
          </a:xfrm>
          <a:prstGeom prst="rect">
            <a:avLst/>
          </a:prstGeom>
          <a:noFill/>
          <a:ln>
            <a:solidFill>
              <a:schemeClr val="tx1"/>
            </a:solidFill>
          </a:ln>
        </p:spPr>
        <p:txBody>
          <a:bodyPr wrap="none" rtlCol="0">
            <a:spAutoFit/>
          </a:bodyPr>
          <a:lstStyle/>
          <a:p>
            <a:pPr algn="ctr"/>
            <a:r>
              <a:rPr kumimoji="1" lang="ja-JP" altLang="en-US" sz="1400" dirty="0"/>
              <a:t>期首の現金等</a:t>
            </a:r>
            <a:endParaRPr kumimoji="1" lang="en-US" altLang="ja-JP" sz="1400" dirty="0"/>
          </a:p>
          <a:p>
            <a:pPr algn="ctr"/>
            <a:r>
              <a:rPr kumimoji="1" lang="ja-JP" altLang="en-US" sz="1400" dirty="0"/>
              <a:t>残高</a:t>
            </a:r>
            <a:endParaRPr kumimoji="1" lang="en-US" altLang="ja-JP" sz="1400" dirty="0"/>
          </a:p>
          <a:p>
            <a:pPr algn="ctr"/>
            <a:r>
              <a:rPr kumimoji="1" lang="en-US" altLang="ja-JP" sz="1400" dirty="0"/>
              <a:t>699</a:t>
            </a:r>
            <a:r>
              <a:rPr kumimoji="1" lang="ja-JP" altLang="en-US" sz="1400" dirty="0"/>
              <a:t>億円</a:t>
            </a:r>
          </a:p>
        </p:txBody>
      </p:sp>
      <p:sp>
        <p:nvSpPr>
          <p:cNvPr id="24" name="テキスト ボックス 23">
            <a:extLst>
              <a:ext uri="{FF2B5EF4-FFF2-40B4-BE49-F238E27FC236}">
                <a16:creationId xmlns:a16="http://schemas.microsoft.com/office/drawing/2014/main" id="{CC550A30-AE46-91AB-0F40-00077BC5495B}"/>
              </a:ext>
            </a:extLst>
          </p:cNvPr>
          <p:cNvSpPr txBox="1"/>
          <p:nvPr/>
        </p:nvSpPr>
        <p:spPr>
          <a:xfrm>
            <a:off x="7397459" y="3119712"/>
            <a:ext cx="827471" cy="523220"/>
          </a:xfrm>
          <a:prstGeom prst="rect">
            <a:avLst/>
          </a:prstGeom>
          <a:noFill/>
          <a:ln>
            <a:solidFill>
              <a:schemeClr val="tx1"/>
            </a:solidFill>
          </a:ln>
        </p:spPr>
        <p:txBody>
          <a:bodyPr wrap="none" rtlCol="0">
            <a:spAutoFit/>
          </a:bodyPr>
          <a:lstStyle/>
          <a:p>
            <a:r>
              <a:rPr kumimoji="1" lang="ja-JP" altLang="en-US" sz="1400" dirty="0"/>
              <a:t>営業</a:t>
            </a:r>
            <a:r>
              <a:rPr kumimoji="1" lang="en-US" altLang="ja-JP" sz="1400" dirty="0"/>
              <a:t>CF</a:t>
            </a:r>
          </a:p>
          <a:p>
            <a:r>
              <a:rPr kumimoji="1" lang="en-US" altLang="ja-JP" sz="1400" dirty="0"/>
              <a:t>232</a:t>
            </a:r>
            <a:r>
              <a:rPr kumimoji="1" lang="ja-JP" altLang="en-US" sz="1400" dirty="0"/>
              <a:t>億円</a:t>
            </a:r>
          </a:p>
        </p:txBody>
      </p:sp>
      <p:sp>
        <p:nvSpPr>
          <p:cNvPr id="25" name="テキスト ボックス 24">
            <a:extLst>
              <a:ext uri="{FF2B5EF4-FFF2-40B4-BE49-F238E27FC236}">
                <a16:creationId xmlns:a16="http://schemas.microsoft.com/office/drawing/2014/main" id="{6A0DCD4B-65F4-0BC6-7005-19EE28991444}"/>
              </a:ext>
            </a:extLst>
          </p:cNvPr>
          <p:cNvSpPr txBox="1"/>
          <p:nvPr/>
        </p:nvSpPr>
        <p:spPr>
          <a:xfrm>
            <a:off x="8346381" y="2370595"/>
            <a:ext cx="912429" cy="523220"/>
          </a:xfrm>
          <a:prstGeom prst="rect">
            <a:avLst/>
          </a:prstGeom>
          <a:noFill/>
          <a:ln>
            <a:solidFill>
              <a:schemeClr val="tx1"/>
            </a:solidFill>
          </a:ln>
        </p:spPr>
        <p:txBody>
          <a:bodyPr wrap="none" rtlCol="0">
            <a:spAutoFit/>
          </a:bodyPr>
          <a:lstStyle/>
          <a:p>
            <a:r>
              <a:rPr kumimoji="1" lang="ja-JP" altLang="en-US" sz="1400" dirty="0"/>
              <a:t>投資</a:t>
            </a:r>
            <a:r>
              <a:rPr kumimoji="1" lang="en-US" altLang="ja-JP" sz="1400" dirty="0"/>
              <a:t>CF</a:t>
            </a:r>
          </a:p>
          <a:p>
            <a:r>
              <a:rPr kumimoji="1" lang="ja-JP" altLang="en-US" sz="1400" dirty="0"/>
              <a:t>▲</a:t>
            </a:r>
            <a:r>
              <a:rPr kumimoji="1" lang="en-US" altLang="ja-JP" sz="1400" dirty="0"/>
              <a:t>86</a:t>
            </a:r>
            <a:r>
              <a:rPr kumimoji="1" lang="ja-JP" altLang="en-US" sz="1400" dirty="0"/>
              <a:t>億円</a:t>
            </a:r>
          </a:p>
        </p:txBody>
      </p:sp>
      <p:sp>
        <p:nvSpPr>
          <p:cNvPr id="26" name="テキスト ボックス 25">
            <a:extLst>
              <a:ext uri="{FF2B5EF4-FFF2-40B4-BE49-F238E27FC236}">
                <a16:creationId xmlns:a16="http://schemas.microsoft.com/office/drawing/2014/main" id="{CDF6F4E0-088F-60BA-E2C7-E827692F6819}"/>
              </a:ext>
            </a:extLst>
          </p:cNvPr>
          <p:cNvSpPr txBox="1"/>
          <p:nvPr/>
        </p:nvSpPr>
        <p:spPr>
          <a:xfrm>
            <a:off x="9408367" y="2893815"/>
            <a:ext cx="912429" cy="523220"/>
          </a:xfrm>
          <a:prstGeom prst="rect">
            <a:avLst/>
          </a:prstGeom>
          <a:noFill/>
          <a:ln>
            <a:solidFill>
              <a:schemeClr val="tx1"/>
            </a:solidFill>
          </a:ln>
        </p:spPr>
        <p:txBody>
          <a:bodyPr wrap="none" rtlCol="0">
            <a:spAutoFit/>
          </a:bodyPr>
          <a:lstStyle/>
          <a:p>
            <a:r>
              <a:rPr kumimoji="1" lang="ja-JP" altLang="en-US" sz="1400" dirty="0"/>
              <a:t>財務</a:t>
            </a:r>
            <a:r>
              <a:rPr kumimoji="1" lang="en-US" altLang="ja-JP" sz="1400" dirty="0"/>
              <a:t>CF</a:t>
            </a:r>
          </a:p>
          <a:p>
            <a:r>
              <a:rPr kumimoji="1" lang="ja-JP" altLang="en-US" sz="1400" dirty="0"/>
              <a:t>▲</a:t>
            </a:r>
            <a:r>
              <a:rPr kumimoji="1" lang="en-US" altLang="ja-JP" sz="1400" dirty="0"/>
              <a:t>62</a:t>
            </a:r>
            <a:r>
              <a:rPr kumimoji="1" lang="ja-JP" altLang="en-US" sz="1400" dirty="0"/>
              <a:t>億円</a:t>
            </a:r>
          </a:p>
        </p:txBody>
      </p:sp>
      <p:sp>
        <p:nvSpPr>
          <p:cNvPr id="27" name="テキスト ボックス 26">
            <a:extLst>
              <a:ext uri="{FF2B5EF4-FFF2-40B4-BE49-F238E27FC236}">
                <a16:creationId xmlns:a16="http://schemas.microsoft.com/office/drawing/2014/main" id="{3A1550A2-1F11-D4B2-2D3C-0EB0204B10BC}"/>
              </a:ext>
            </a:extLst>
          </p:cNvPr>
          <p:cNvSpPr txBox="1"/>
          <p:nvPr/>
        </p:nvSpPr>
        <p:spPr>
          <a:xfrm>
            <a:off x="10330415" y="5973937"/>
            <a:ext cx="1261884" cy="738664"/>
          </a:xfrm>
          <a:prstGeom prst="rect">
            <a:avLst/>
          </a:prstGeom>
          <a:noFill/>
          <a:ln>
            <a:solidFill>
              <a:schemeClr val="tx1"/>
            </a:solidFill>
          </a:ln>
        </p:spPr>
        <p:txBody>
          <a:bodyPr wrap="none" rtlCol="0">
            <a:spAutoFit/>
          </a:bodyPr>
          <a:lstStyle/>
          <a:p>
            <a:pPr algn="ctr"/>
            <a:r>
              <a:rPr kumimoji="1" lang="ja-JP" altLang="en-US" sz="1400" dirty="0"/>
              <a:t>期末の現金等</a:t>
            </a:r>
            <a:endParaRPr kumimoji="1" lang="en-US" altLang="ja-JP" sz="1400" dirty="0"/>
          </a:p>
          <a:p>
            <a:pPr algn="ctr"/>
            <a:r>
              <a:rPr kumimoji="1" lang="ja-JP" altLang="en-US" sz="1400" dirty="0"/>
              <a:t>残高</a:t>
            </a:r>
            <a:endParaRPr kumimoji="1" lang="en-US" altLang="ja-JP" sz="1400" dirty="0"/>
          </a:p>
          <a:p>
            <a:pPr algn="ctr"/>
            <a:r>
              <a:rPr kumimoji="1" lang="en-US" altLang="ja-JP" sz="1400" dirty="0"/>
              <a:t>783</a:t>
            </a:r>
            <a:r>
              <a:rPr kumimoji="1" lang="ja-JP" altLang="en-US" sz="1400" dirty="0"/>
              <a:t>億円</a:t>
            </a:r>
          </a:p>
        </p:txBody>
      </p:sp>
      <p:sp>
        <p:nvSpPr>
          <p:cNvPr id="28" name="テキスト ボックス 27">
            <a:extLst>
              <a:ext uri="{FF2B5EF4-FFF2-40B4-BE49-F238E27FC236}">
                <a16:creationId xmlns:a16="http://schemas.microsoft.com/office/drawing/2014/main" id="{A5D92D42-B575-094E-9FD8-3AD0080C5E44}"/>
              </a:ext>
            </a:extLst>
          </p:cNvPr>
          <p:cNvSpPr txBox="1"/>
          <p:nvPr/>
        </p:nvSpPr>
        <p:spPr>
          <a:xfrm>
            <a:off x="777297" y="998809"/>
            <a:ext cx="971741" cy="461665"/>
          </a:xfrm>
          <a:prstGeom prst="rect">
            <a:avLst/>
          </a:prstGeom>
          <a:noFill/>
        </p:spPr>
        <p:txBody>
          <a:bodyPr wrap="none" rtlCol="0">
            <a:spAutoFit/>
          </a:bodyPr>
          <a:lstStyle/>
          <a:p>
            <a:r>
              <a:rPr kumimoji="1" lang="en-US" altLang="ja-JP" sz="2400" dirty="0"/>
              <a:t>[ANA]</a:t>
            </a:r>
          </a:p>
        </p:txBody>
      </p:sp>
      <p:sp>
        <p:nvSpPr>
          <p:cNvPr id="29" name="テキスト ボックス 28">
            <a:extLst>
              <a:ext uri="{FF2B5EF4-FFF2-40B4-BE49-F238E27FC236}">
                <a16:creationId xmlns:a16="http://schemas.microsoft.com/office/drawing/2014/main" id="{20FB1039-9CFB-5CF8-DFF0-9DDEAD33CCB6}"/>
              </a:ext>
            </a:extLst>
          </p:cNvPr>
          <p:cNvSpPr txBox="1"/>
          <p:nvPr/>
        </p:nvSpPr>
        <p:spPr>
          <a:xfrm>
            <a:off x="6324804" y="980468"/>
            <a:ext cx="1694695" cy="461665"/>
          </a:xfrm>
          <a:prstGeom prst="rect">
            <a:avLst/>
          </a:prstGeom>
          <a:noFill/>
        </p:spPr>
        <p:txBody>
          <a:bodyPr wrap="none" rtlCol="0">
            <a:spAutoFit/>
          </a:bodyPr>
          <a:lstStyle/>
          <a:p>
            <a:r>
              <a:rPr kumimoji="1" lang="en-US" altLang="ja-JP" sz="2400" dirty="0"/>
              <a:t>[</a:t>
            </a:r>
            <a:r>
              <a:rPr kumimoji="1" lang="ja-JP" altLang="en-US" sz="2000" dirty="0"/>
              <a:t>ハウス食品</a:t>
            </a:r>
            <a:r>
              <a:rPr kumimoji="1" lang="en-US" altLang="ja-JP" sz="2400" dirty="0"/>
              <a:t>]</a:t>
            </a:r>
          </a:p>
        </p:txBody>
      </p:sp>
    </p:spTree>
    <p:extLst>
      <p:ext uri="{BB962C8B-B14F-4D97-AF65-F5344CB8AC3E}">
        <p14:creationId xmlns:p14="http://schemas.microsoft.com/office/powerpoint/2010/main" val="361073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8BF6655-6CFA-46BA-9444-4EB2681C133E}"/>
              </a:ext>
            </a:extLst>
          </p:cNvPr>
          <p:cNvSpPr/>
          <p:nvPr/>
        </p:nvSpPr>
        <p:spPr>
          <a:xfrm>
            <a:off x="9500789" y="2512427"/>
            <a:ext cx="127635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0699A2BA-2D80-46C4-A7E5-698990E35113}"/>
              </a:ext>
            </a:extLst>
          </p:cNvPr>
          <p:cNvSpPr txBox="1"/>
          <p:nvPr/>
        </p:nvSpPr>
        <p:spPr>
          <a:xfrm>
            <a:off x="5746931" y="3333750"/>
            <a:ext cx="6344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企業</a:t>
            </a:r>
          </a:p>
        </p:txBody>
      </p:sp>
      <p:sp>
        <p:nvSpPr>
          <p:cNvPr id="6" name="正方形/長方形 5">
            <a:extLst>
              <a:ext uri="{FF2B5EF4-FFF2-40B4-BE49-F238E27FC236}">
                <a16:creationId xmlns:a16="http://schemas.microsoft.com/office/drawing/2014/main" id="{1E9E02C3-1551-4328-8705-B58C0AD1D6E7}"/>
              </a:ext>
            </a:extLst>
          </p:cNvPr>
          <p:cNvSpPr/>
          <p:nvPr/>
        </p:nvSpPr>
        <p:spPr>
          <a:xfrm>
            <a:off x="5407120" y="2574816"/>
            <a:ext cx="127635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8" name="直線コネクタ 7">
            <a:extLst>
              <a:ext uri="{FF2B5EF4-FFF2-40B4-BE49-F238E27FC236}">
                <a16:creationId xmlns:a16="http://schemas.microsoft.com/office/drawing/2014/main" id="{6C46A0F8-B258-45E6-8044-EBD56E24162F}"/>
              </a:ext>
            </a:extLst>
          </p:cNvPr>
          <p:cNvCxnSpPr>
            <a:stCxn id="4" idx="1"/>
            <a:endCxn id="4" idx="3"/>
          </p:cNvCxnSpPr>
          <p:nvPr/>
        </p:nvCxnSpPr>
        <p:spPr>
          <a:xfrm>
            <a:off x="9500789" y="3503027"/>
            <a:ext cx="1276350" cy="0"/>
          </a:xfrm>
          <a:prstGeom prst="line">
            <a:avLst/>
          </a:prstGeom>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5851CA69-6EA7-4751-A451-88CAB05239A2}"/>
              </a:ext>
            </a:extLst>
          </p:cNvPr>
          <p:cNvSpPr txBox="1"/>
          <p:nvPr/>
        </p:nvSpPr>
        <p:spPr>
          <a:xfrm>
            <a:off x="5055649" y="4699891"/>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株式会社</a:t>
            </a:r>
          </a:p>
        </p:txBody>
      </p:sp>
      <p:sp>
        <p:nvSpPr>
          <p:cNvPr id="13" name="テキスト ボックス 12">
            <a:extLst>
              <a:ext uri="{FF2B5EF4-FFF2-40B4-BE49-F238E27FC236}">
                <a16:creationId xmlns:a16="http://schemas.microsoft.com/office/drawing/2014/main" id="{D9D64477-000D-4BCF-ADC8-954FFBC5C47C}"/>
              </a:ext>
            </a:extLst>
          </p:cNvPr>
          <p:cNvSpPr txBox="1"/>
          <p:nvPr/>
        </p:nvSpPr>
        <p:spPr>
          <a:xfrm>
            <a:off x="9420225" y="4657328"/>
            <a:ext cx="1933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金融・資本市場</a:t>
            </a:r>
          </a:p>
        </p:txBody>
      </p:sp>
      <p:sp>
        <p:nvSpPr>
          <p:cNvPr id="14" name="テキスト ボックス 13">
            <a:extLst>
              <a:ext uri="{FF2B5EF4-FFF2-40B4-BE49-F238E27FC236}">
                <a16:creationId xmlns:a16="http://schemas.microsoft.com/office/drawing/2014/main" id="{CFAA2093-3336-4A35-B866-B6BF022D6A1C}"/>
              </a:ext>
            </a:extLst>
          </p:cNvPr>
          <p:cNvSpPr txBox="1"/>
          <p:nvPr/>
        </p:nvSpPr>
        <p:spPr>
          <a:xfrm flipH="1">
            <a:off x="9713594" y="2876550"/>
            <a:ext cx="9829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債権者</a:t>
            </a:r>
          </a:p>
        </p:txBody>
      </p:sp>
      <p:sp>
        <p:nvSpPr>
          <p:cNvPr id="15" name="テキスト ボックス 14">
            <a:extLst>
              <a:ext uri="{FF2B5EF4-FFF2-40B4-BE49-F238E27FC236}">
                <a16:creationId xmlns:a16="http://schemas.microsoft.com/office/drawing/2014/main" id="{80D512A0-79A2-4501-9B33-40351104B9BD}"/>
              </a:ext>
            </a:extLst>
          </p:cNvPr>
          <p:cNvSpPr txBox="1"/>
          <p:nvPr/>
        </p:nvSpPr>
        <p:spPr>
          <a:xfrm>
            <a:off x="9839325" y="3867150"/>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株主</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cxnSp>
        <p:nvCxnSpPr>
          <p:cNvPr id="17" name="直線矢印コネクタ 16">
            <a:extLst>
              <a:ext uri="{FF2B5EF4-FFF2-40B4-BE49-F238E27FC236}">
                <a16:creationId xmlns:a16="http://schemas.microsoft.com/office/drawing/2014/main" id="{9328908B-5DB2-4EEF-AD70-FBDEAC9F8508}"/>
              </a:ext>
            </a:extLst>
          </p:cNvPr>
          <p:cNvCxnSpPr/>
          <p:nvPr/>
        </p:nvCxnSpPr>
        <p:spPr>
          <a:xfrm flipH="1">
            <a:off x="7096125" y="2876550"/>
            <a:ext cx="20760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85BE605A-25D9-4EB6-8438-620D88FB2489}"/>
              </a:ext>
            </a:extLst>
          </p:cNvPr>
          <p:cNvSpPr txBox="1"/>
          <p:nvPr/>
        </p:nvSpPr>
        <p:spPr>
          <a:xfrm>
            <a:off x="7233903" y="2512427"/>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融資、社債購入</a:t>
            </a:r>
          </a:p>
        </p:txBody>
      </p:sp>
      <p:cxnSp>
        <p:nvCxnSpPr>
          <p:cNvPr id="20" name="直線矢印コネクタ 19">
            <a:extLst>
              <a:ext uri="{FF2B5EF4-FFF2-40B4-BE49-F238E27FC236}">
                <a16:creationId xmlns:a16="http://schemas.microsoft.com/office/drawing/2014/main" id="{137BF9E3-4EFE-40FC-9764-CF92DAF5961F}"/>
              </a:ext>
            </a:extLst>
          </p:cNvPr>
          <p:cNvCxnSpPr/>
          <p:nvPr/>
        </p:nvCxnSpPr>
        <p:spPr>
          <a:xfrm>
            <a:off x="7162800" y="3097173"/>
            <a:ext cx="2009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770E349A-EDA0-4759-81FF-AD3CEE3AF7FA}"/>
              </a:ext>
            </a:extLst>
          </p:cNvPr>
          <p:cNvSpPr txBox="1"/>
          <p:nvPr/>
        </p:nvSpPr>
        <p:spPr>
          <a:xfrm>
            <a:off x="7409475" y="3148519"/>
            <a:ext cx="121058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利子、元本</a:t>
            </a:r>
          </a:p>
        </p:txBody>
      </p:sp>
      <p:cxnSp>
        <p:nvCxnSpPr>
          <p:cNvPr id="23" name="直線矢印コネクタ 22">
            <a:extLst>
              <a:ext uri="{FF2B5EF4-FFF2-40B4-BE49-F238E27FC236}">
                <a16:creationId xmlns:a16="http://schemas.microsoft.com/office/drawing/2014/main" id="{550D7D11-17AB-4F8C-89E4-B32829B4CD1A}"/>
              </a:ext>
            </a:extLst>
          </p:cNvPr>
          <p:cNvCxnSpPr/>
          <p:nvPr/>
        </p:nvCxnSpPr>
        <p:spPr>
          <a:xfrm flipH="1">
            <a:off x="7096125" y="3952875"/>
            <a:ext cx="20760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484A9FB1-9B65-4E15-9848-B910F89D6166}"/>
              </a:ext>
            </a:extLst>
          </p:cNvPr>
          <p:cNvCxnSpPr/>
          <p:nvPr/>
        </p:nvCxnSpPr>
        <p:spPr>
          <a:xfrm>
            <a:off x="7162800" y="4169807"/>
            <a:ext cx="2009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4D96D3C5-2C1D-4477-AC31-5DB2135150A6}"/>
              </a:ext>
            </a:extLst>
          </p:cNvPr>
          <p:cNvSpPr txBox="1"/>
          <p:nvPr/>
        </p:nvSpPr>
        <p:spPr>
          <a:xfrm>
            <a:off x="7734300" y="3672304"/>
            <a:ext cx="75247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出資</a:t>
            </a:r>
          </a:p>
        </p:txBody>
      </p:sp>
      <p:sp>
        <p:nvSpPr>
          <p:cNvPr id="28" name="テキスト ボックス 27">
            <a:extLst>
              <a:ext uri="{FF2B5EF4-FFF2-40B4-BE49-F238E27FC236}">
                <a16:creationId xmlns:a16="http://schemas.microsoft.com/office/drawing/2014/main" id="{2258C3F1-D282-4302-9733-23598595B543}"/>
              </a:ext>
            </a:extLst>
          </p:cNvPr>
          <p:cNvSpPr txBox="1"/>
          <p:nvPr/>
        </p:nvSpPr>
        <p:spPr>
          <a:xfrm>
            <a:off x="7746863" y="4217462"/>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配当</a:t>
            </a:r>
          </a:p>
        </p:txBody>
      </p:sp>
      <p:sp>
        <p:nvSpPr>
          <p:cNvPr id="29" name="テキスト ボックス 28">
            <a:extLst>
              <a:ext uri="{FF2B5EF4-FFF2-40B4-BE49-F238E27FC236}">
                <a16:creationId xmlns:a16="http://schemas.microsoft.com/office/drawing/2014/main" id="{9076BBFF-635C-4FF6-A902-7EDB0D9F0ED6}"/>
              </a:ext>
            </a:extLst>
          </p:cNvPr>
          <p:cNvSpPr txBox="1"/>
          <p:nvPr/>
        </p:nvSpPr>
        <p:spPr>
          <a:xfrm>
            <a:off x="976279" y="2512427"/>
            <a:ext cx="877163"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販売先</a:t>
            </a:r>
          </a:p>
        </p:txBody>
      </p:sp>
      <p:sp>
        <p:nvSpPr>
          <p:cNvPr id="22" name="テキスト ボックス 21">
            <a:extLst>
              <a:ext uri="{FF2B5EF4-FFF2-40B4-BE49-F238E27FC236}">
                <a16:creationId xmlns:a16="http://schemas.microsoft.com/office/drawing/2014/main" id="{BF6A4096-BD0F-4ED2-B622-429F2229259A}"/>
              </a:ext>
            </a:extLst>
          </p:cNvPr>
          <p:cNvSpPr txBox="1"/>
          <p:nvPr/>
        </p:nvSpPr>
        <p:spPr>
          <a:xfrm>
            <a:off x="976278" y="3472249"/>
            <a:ext cx="877163"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調達先</a:t>
            </a:r>
          </a:p>
        </p:txBody>
      </p:sp>
      <p:cxnSp>
        <p:nvCxnSpPr>
          <p:cNvPr id="24" name="直線矢印コネクタ 23">
            <a:extLst>
              <a:ext uri="{FF2B5EF4-FFF2-40B4-BE49-F238E27FC236}">
                <a16:creationId xmlns:a16="http://schemas.microsoft.com/office/drawing/2014/main" id="{A12BB17E-3190-4D86-952B-31D19EF9F460}"/>
              </a:ext>
            </a:extLst>
          </p:cNvPr>
          <p:cNvCxnSpPr>
            <a:cxnSpLocks/>
          </p:cNvCxnSpPr>
          <p:nvPr/>
        </p:nvCxnSpPr>
        <p:spPr>
          <a:xfrm flipH="1">
            <a:off x="2124075" y="2850981"/>
            <a:ext cx="30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73420746-8136-499B-A0B6-923FFC4120D8}"/>
              </a:ext>
            </a:extLst>
          </p:cNvPr>
          <p:cNvSpPr txBox="1"/>
          <p:nvPr/>
        </p:nvSpPr>
        <p:spPr>
          <a:xfrm>
            <a:off x="2562523" y="2876550"/>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製品、サービス</a:t>
            </a:r>
          </a:p>
        </p:txBody>
      </p:sp>
      <p:cxnSp>
        <p:nvCxnSpPr>
          <p:cNvPr id="27" name="直線矢印コネクタ 26">
            <a:extLst>
              <a:ext uri="{FF2B5EF4-FFF2-40B4-BE49-F238E27FC236}">
                <a16:creationId xmlns:a16="http://schemas.microsoft.com/office/drawing/2014/main" id="{405F0C2E-214E-4068-88D3-374D7FFAF92F}"/>
              </a:ext>
            </a:extLst>
          </p:cNvPr>
          <p:cNvCxnSpPr>
            <a:cxnSpLocks/>
          </p:cNvCxnSpPr>
          <p:nvPr/>
        </p:nvCxnSpPr>
        <p:spPr>
          <a:xfrm>
            <a:off x="2176463" y="2654677"/>
            <a:ext cx="2881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8DB0BA1B-9E1A-497B-B4D6-C7C5BECBCCA5}"/>
              </a:ext>
            </a:extLst>
          </p:cNvPr>
          <p:cNvSpPr txBox="1"/>
          <p:nvPr/>
        </p:nvSpPr>
        <p:spPr>
          <a:xfrm>
            <a:off x="3082167" y="2396907"/>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売上</a:t>
            </a:r>
          </a:p>
        </p:txBody>
      </p:sp>
      <p:cxnSp>
        <p:nvCxnSpPr>
          <p:cNvPr id="30" name="直線矢印コネクタ 29">
            <a:extLst>
              <a:ext uri="{FF2B5EF4-FFF2-40B4-BE49-F238E27FC236}">
                <a16:creationId xmlns:a16="http://schemas.microsoft.com/office/drawing/2014/main" id="{AA39290E-F2ED-4115-B326-35812C7D4221}"/>
              </a:ext>
            </a:extLst>
          </p:cNvPr>
          <p:cNvCxnSpPr>
            <a:cxnSpLocks/>
          </p:cNvCxnSpPr>
          <p:nvPr/>
        </p:nvCxnSpPr>
        <p:spPr>
          <a:xfrm>
            <a:off x="2183607" y="3635067"/>
            <a:ext cx="2881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6E93B596-EF57-4FAE-AF27-B6F0B185C2DE}"/>
              </a:ext>
            </a:extLst>
          </p:cNvPr>
          <p:cNvSpPr txBox="1"/>
          <p:nvPr/>
        </p:nvSpPr>
        <p:spPr>
          <a:xfrm>
            <a:off x="2403416" y="3333750"/>
            <a:ext cx="244169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原材料、設備、サービス</a:t>
            </a:r>
          </a:p>
        </p:txBody>
      </p:sp>
      <p:cxnSp>
        <p:nvCxnSpPr>
          <p:cNvPr id="31" name="直線矢印コネクタ 30">
            <a:extLst>
              <a:ext uri="{FF2B5EF4-FFF2-40B4-BE49-F238E27FC236}">
                <a16:creationId xmlns:a16="http://schemas.microsoft.com/office/drawing/2014/main" id="{9358982C-8510-4EA6-AC0C-AF1F707D9732}"/>
              </a:ext>
            </a:extLst>
          </p:cNvPr>
          <p:cNvCxnSpPr>
            <a:cxnSpLocks/>
          </p:cNvCxnSpPr>
          <p:nvPr/>
        </p:nvCxnSpPr>
        <p:spPr>
          <a:xfrm flipH="1">
            <a:off x="2124075" y="3825537"/>
            <a:ext cx="30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356C8180-B968-496A-B82A-46E2C5FFF739}"/>
              </a:ext>
            </a:extLst>
          </p:cNvPr>
          <p:cNvSpPr txBox="1"/>
          <p:nvPr/>
        </p:nvSpPr>
        <p:spPr>
          <a:xfrm>
            <a:off x="3082167" y="3827679"/>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費用</a:t>
            </a:r>
          </a:p>
        </p:txBody>
      </p:sp>
      <p:sp>
        <p:nvSpPr>
          <p:cNvPr id="33" name="テキスト ボックス 32">
            <a:extLst>
              <a:ext uri="{FF2B5EF4-FFF2-40B4-BE49-F238E27FC236}">
                <a16:creationId xmlns:a16="http://schemas.microsoft.com/office/drawing/2014/main" id="{E59E4CC0-44FD-40C6-93A6-4FB0DCE7533B}"/>
              </a:ext>
            </a:extLst>
          </p:cNvPr>
          <p:cNvSpPr txBox="1"/>
          <p:nvPr/>
        </p:nvSpPr>
        <p:spPr>
          <a:xfrm>
            <a:off x="974094" y="4308961"/>
            <a:ext cx="877163"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投資先</a:t>
            </a:r>
          </a:p>
        </p:txBody>
      </p:sp>
      <p:cxnSp>
        <p:nvCxnSpPr>
          <p:cNvPr id="34" name="直線矢印コネクタ 33">
            <a:extLst>
              <a:ext uri="{FF2B5EF4-FFF2-40B4-BE49-F238E27FC236}">
                <a16:creationId xmlns:a16="http://schemas.microsoft.com/office/drawing/2014/main" id="{802B8B16-CA10-4297-A57E-18BFE8AB819F}"/>
              </a:ext>
            </a:extLst>
          </p:cNvPr>
          <p:cNvCxnSpPr>
            <a:cxnSpLocks/>
          </p:cNvCxnSpPr>
          <p:nvPr/>
        </p:nvCxnSpPr>
        <p:spPr>
          <a:xfrm>
            <a:off x="2176463" y="4462254"/>
            <a:ext cx="2881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テキスト ボックス 34">
            <a:extLst>
              <a:ext uri="{FF2B5EF4-FFF2-40B4-BE49-F238E27FC236}">
                <a16:creationId xmlns:a16="http://schemas.microsoft.com/office/drawing/2014/main" id="{5161813C-774C-4F58-9E94-B10C6562D0F5}"/>
              </a:ext>
            </a:extLst>
          </p:cNvPr>
          <p:cNvSpPr txBox="1"/>
          <p:nvPr/>
        </p:nvSpPr>
        <p:spPr>
          <a:xfrm flipH="1">
            <a:off x="2931556" y="4189659"/>
            <a:ext cx="145502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リターン</a:t>
            </a:r>
          </a:p>
        </p:txBody>
      </p:sp>
      <p:cxnSp>
        <p:nvCxnSpPr>
          <p:cNvPr id="36" name="直線矢印コネクタ 35">
            <a:extLst>
              <a:ext uri="{FF2B5EF4-FFF2-40B4-BE49-F238E27FC236}">
                <a16:creationId xmlns:a16="http://schemas.microsoft.com/office/drawing/2014/main" id="{EE0549C0-2CA8-4821-935A-0F5E6C91C35B}"/>
              </a:ext>
            </a:extLst>
          </p:cNvPr>
          <p:cNvCxnSpPr>
            <a:cxnSpLocks/>
          </p:cNvCxnSpPr>
          <p:nvPr/>
        </p:nvCxnSpPr>
        <p:spPr>
          <a:xfrm flipH="1">
            <a:off x="2158878" y="4633674"/>
            <a:ext cx="30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20767435-1F31-498F-AEC6-0FAC9E566E08}"/>
              </a:ext>
            </a:extLst>
          </p:cNvPr>
          <p:cNvSpPr txBox="1"/>
          <p:nvPr/>
        </p:nvSpPr>
        <p:spPr>
          <a:xfrm>
            <a:off x="3082167" y="4630816"/>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投資</a:t>
            </a:r>
          </a:p>
        </p:txBody>
      </p:sp>
      <p:cxnSp>
        <p:nvCxnSpPr>
          <p:cNvPr id="39" name="直線コネクタ 38">
            <a:extLst>
              <a:ext uri="{FF2B5EF4-FFF2-40B4-BE49-F238E27FC236}">
                <a16:creationId xmlns:a16="http://schemas.microsoft.com/office/drawing/2014/main" id="{ABD58402-7F2A-499C-B181-96768E79605E}"/>
              </a:ext>
            </a:extLst>
          </p:cNvPr>
          <p:cNvCxnSpPr>
            <a:cxnSpLocks/>
            <a:stCxn id="6" idx="0"/>
          </p:cNvCxnSpPr>
          <p:nvPr/>
        </p:nvCxnSpPr>
        <p:spPr>
          <a:xfrm flipV="1">
            <a:off x="6045295" y="2253854"/>
            <a:ext cx="0" cy="320962"/>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219FD2F9-F15B-44A3-B794-F833DCA0C277}"/>
              </a:ext>
            </a:extLst>
          </p:cNvPr>
          <p:cNvCxnSpPr>
            <a:cxnSpLocks/>
          </p:cNvCxnSpPr>
          <p:nvPr/>
        </p:nvCxnSpPr>
        <p:spPr>
          <a:xfrm flipV="1">
            <a:off x="6039147" y="2225645"/>
            <a:ext cx="4116484" cy="28209"/>
          </a:xfrm>
          <a:prstGeom prst="line">
            <a:avLst/>
          </a:prstGeom>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9B31D45A-F5D3-4BEE-BB4F-50D3E38B9CDF}"/>
              </a:ext>
            </a:extLst>
          </p:cNvPr>
          <p:cNvCxnSpPr>
            <a:endCxn id="4" idx="0"/>
          </p:cNvCxnSpPr>
          <p:nvPr/>
        </p:nvCxnSpPr>
        <p:spPr>
          <a:xfrm>
            <a:off x="10138963" y="2225645"/>
            <a:ext cx="1" cy="286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8A03B14-C177-4A84-87F2-900A806CD2D3}"/>
              </a:ext>
            </a:extLst>
          </p:cNvPr>
          <p:cNvSpPr txBox="1"/>
          <p:nvPr/>
        </p:nvSpPr>
        <p:spPr>
          <a:xfrm>
            <a:off x="6939637" y="1970507"/>
            <a:ext cx="28520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経営成績の報告（財務会計）</a:t>
            </a:r>
          </a:p>
        </p:txBody>
      </p:sp>
      <p:cxnSp>
        <p:nvCxnSpPr>
          <p:cNvPr id="52" name="直線コネクタ 51">
            <a:extLst>
              <a:ext uri="{FF2B5EF4-FFF2-40B4-BE49-F238E27FC236}">
                <a16:creationId xmlns:a16="http://schemas.microsoft.com/office/drawing/2014/main" id="{FB7B2FA6-8A0D-499F-8936-1C5F12B8DFA3}"/>
              </a:ext>
            </a:extLst>
          </p:cNvPr>
          <p:cNvCxnSpPr/>
          <p:nvPr/>
        </p:nvCxnSpPr>
        <p:spPr>
          <a:xfrm flipV="1">
            <a:off x="5746931" y="2084577"/>
            <a:ext cx="0" cy="490239"/>
          </a:xfrm>
          <a:prstGeom prst="line">
            <a:avLst/>
          </a:prstGeom>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BEE2EFC1-20A5-4D34-B11E-82BCD1779679}"/>
              </a:ext>
            </a:extLst>
          </p:cNvPr>
          <p:cNvCxnSpPr/>
          <p:nvPr/>
        </p:nvCxnSpPr>
        <p:spPr>
          <a:xfrm flipH="1">
            <a:off x="3305175" y="2084577"/>
            <a:ext cx="2441756" cy="0"/>
          </a:xfrm>
          <a:prstGeom prst="line">
            <a:avLst/>
          </a:prstGeom>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2D9E9392-0C6D-4156-BDD2-AEC0F51899D6}"/>
              </a:ext>
            </a:extLst>
          </p:cNvPr>
          <p:cNvCxnSpPr>
            <a:cxnSpLocks/>
          </p:cNvCxnSpPr>
          <p:nvPr/>
        </p:nvCxnSpPr>
        <p:spPr>
          <a:xfrm>
            <a:off x="3305175" y="2084577"/>
            <a:ext cx="0" cy="329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FB2D2A35-8903-457F-92E4-CBB0C8C41B26}"/>
              </a:ext>
            </a:extLst>
          </p:cNvPr>
          <p:cNvSpPr txBox="1"/>
          <p:nvPr/>
        </p:nvSpPr>
        <p:spPr>
          <a:xfrm>
            <a:off x="3179305" y="1742778"/>
            <a:ext cx="223651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経営管理（管理会計）</a:t>
            </a:r>
          </a:p>
        </p:txBody>
      </p:sp>
      <p:sp>
        <p:nvSpPr>
          <p:cNvPr id="65" name="スライド番号プレースホルダー 64">
            <a:extLst>
              <a:ext uri="{FF2B5EF4-FFF2-40B4-BE49-F238E27FC236}">
                <a16:creationId xmlns:a16="http://schemas.microsoft.com/office/drawing/2014/main" id="{E4844363-B7ED-4F4F-82B7-D73488B8D0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B2AC29-2CF7-4C36-814C-3D58E2B107B3}"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9" name="テキスト ボックス 58">
            <a:extLst>
              <a:ext uri="{FF2B5EF4-FFF2-40B4-BE49-F238E27FC236}">
                <a16:creationId xmlns:a16="http://schemas.microsoft.com/office/drawing/2014/main" id="{24BE840E-A90B-4111-AF75-3625264964BA}"/>
              </a:ext>
            </a:extLst>
          </p:cNvPr>
          <p:cNvSpPr txBox="1"/>
          <p:nvPr/>
        </p:nvSpPr>
        <p:spPr>
          <a:xfrm>
            <a:off x="0" y="0"/>
            <a:ext cx="8725466" cy="1107996"/>
          </a:xfrm>
          <a:prstGeom prst="rect">
            <a:avLst/>
          </a:prstGeom>
          <a:noFill/>
        </p:spPr>
        <p:txBody>
          <a:bodyPr wrap="none" rtlCol="0">
            <a:spAutoFit/>
          </a:bodyPr>
          <a:lstStyle/>
          <a:p>
            <a:r>
              <a:rPr kumimoji="1" lang="en-US" altLang="ja-JP" sz="2400" dirty="0">
                <a:solidFill>
                  <a:prstClr val="black"/>
                </a:solidFill>
                <a:latin typeface="Trebuchet MS" panose="020B0603020202020204"/>
                <a:ea typeface="メイリオ" panose="020B0604030504040204" pitchFamily="50" charset="-128"/>
              </a:rPr>
              <a:t>Ⅰ</a:t>
            </a:r>
            <a:r>
              <a:rPr kumimoji="1" lang="ja-JP" altLang="en-US" sz="2400" dirty="0">
                <a:solidFill>
                  <a:prstClr val="black"/>
                </a:solidFill>
                <a:latin typeface="Trebuchet MS" panose="020B0603020202020204"/>
                <a:ea typeface="メイリオ" panose="020B0604030504040204" pitchFamily="50" charset="-128"/>
              </a:rPr>
              <a:t>．会計の役割</a:t>
            </a:r>
            <a:endParaRPr kumimoji="1" lang="en-US" altLang="ja-JP" sz="2400" dirty="0">
              <a:solidFill>
                <a:prstClr val="black"/>
              </a:solidFill>
              <a:latin typeface="Trebuchet MS" panose="020B0603020202020204"/>
              <a:ea typeface="メイリオ" panose="020B0604030504040204" pitchFamily="50" charset="-128"/>
            </a:endParaRPr>
          </a:p>
          <a:p>
            <a:r>
              <a:rPr kumimoji="1" lang="ja-JP" altLang="en-US" sz="2400" dirty="0">
                <a:solidFill>
                  <a:prstClr val="black"/>
                </a:solidFill>
                <a:latin typeface="Trebuchet MS" panose="020B0603020202020204"/>
                <a:ea typeface="メイリオ" panose="020B0604030504040204" pitchFamily="50" charset="-128"/>
              </a:rPr>
              <a:t>　</a:t>
            </a:r>
            <a:r>
              <a:rPr kumimoji="1" lang="en-US" altLang="ja-JP" dirty="0">
                <a:solidFill>
                  <a:prstClr val="black"/>
                </a:solidFill>
                <a:latin typeface="Trebuchet MS" panose="020B0603020202020204"/>
                <a:ea typeface="メイリオ" panose="020B0604030504040204" pitchFamily="50" charset="-128"/>
              </a:rPr>
              <a:t>(1)</a:t>
            </a:r>
            <a:r>
              <a:rPr kumimoji="1" lang="ja-JP" altLang="en-US" dirty="0">
                <a:solidFill>
                  <a:prstClr val="black"/>
                </a:solidFill>
                <a:latin typeface="Trebuchet MS" panose="020B0603020202020204"/>
                <a:ea typeface="メイリオ" panose="020B0604030504040204" pitchFamily="50" charset="-128"/>
              </a:rPr>
              <a:t>会計とは</a:t>
            </a:r>
            <a:endParaRPr kumimoji="1" lang="en-US" altLang="ja-JP" dirty="0">
              <a:solidFill>
                <a:prstClr val="black"/>
              </a:solidFill>
              <a:latin typeface="Trebuchet MS" panose="020B0603020202020204"/>
              <a:ea typeface="メイリオ" panose="020B0604030504040204" pitchFamily="50" charset="-128"/>
            </a:endParaRPr>
          </a:p>
          <a:p>
            <a:r>
              <a:rPr kumimoji="1" lang="ja-JP" altLang="en-US" dirty="0">
                <a:solidFill>
                  <a:prstClr val="black"/>
                </a:solidFill>
                <a:latin typeface="Trebuchet MS" panose="020B0603020202020204"/>
                <a:ea typeface="メイリオ" panose="020B0604030504040204" pitchFamily="50" charset="-128"/>
              </a:rPr>
              <a:t>　　　</a:t>
            </a:r>
            <a:r>
              <a:rPr kumimoji="1" lang="ja-JP" altLang="en-US" dirty="0">
                <a:solidFill>
                  <a:prstClr val="black"/>
                </a:solidFill>
                <a:latin typeface="メイリオ" panose="020B0604030504040204" pitchFamily="50" charset="-128"/>
                <a:ea typeface="メイリオ" panose="020B0604030504040204" pitchFamily="50" charset="-128"/>
              </a:rPr>
              <a:t>企業活動に伴う金銭の収入と支出を記録し、その結果を</a:t>
            </a:r>
            <a:r>
              <a:rPr kumimoji="1" lang="ja-JP" altLang="en-US" u="sng" dirty="0">
                <a:solidFill>
                  <a:prstClr val="black"/>
                </a:solidFill>
                <a:latin typeface="メイリオ" panose="020B0604030504040204" pitchFamily="50" charset="-128"/>
                <a:ea typeface="メイリオ" panose="020B0604030504040204" pitchFamily="50" charset="-128"/>
              </a:rPr>
              <a:t>計算・報告</a:t>
            </a:r>
            <a:r>
              <a:rPr kumimoji="1" lang="ja-JP" altLang="en-US" dirty="0">
                <a:solidFill>
                  <a:prstClr val="black"/>
                </a:solidFill>
                <a:latin typeface="メイリオ" panose="020B0604030504040204" pitchFamily="50" charset="-128"/>
                <a:ea typeface="メイリオ" panose="020B0604030504040204" pitchFamily="50" charset="-128"/>
              </a:rPr>
              <a:t>すること</a:t>
            </a:r>
            <a:endParaRPr kumimoji="1" lang="en-US" altLang="ja-JP" dirty="0">
              <a:solidFill>
                <a:prstClr val="black"/>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D923D57C-BEDA-420C-88C4-5D74AFDF1FBF}"/>
              </a:ext>
            </a:extLst>
          </p:cNvPr>
          <p:cNvSpPr txBox="1"/>
          <p:nvPr/>
        </p:nvSpPr>
        <p:spPr>
          <a:xfrm>
            <a:off x="1937847" y="1315975"/>
            <a:ext cx="3982180" cy="338554"/>
          </a:xfrm>
          <a:prstGeom prst="rect">
            <a:avLst/>
          </a:prstGeom>
          <a:noFill/>
        </p:spPr>
        <p:txBody>
          <a:bodyPr wrap="none" rtlCol="0">
            <a:spAutoFit/>
          </a:bodyPr>
          <a:lstStyle/>
          <a:p>
            <a:r>
              <a:rPr kumimoji="1" lang="ja-JP" altLang="en-US" sz="1600" dirty="0"/>
              <a:t>企業活動の概要　（第</a:t>
            </a:r>
            <a:r>
              <a:rPr kumimoji="1" lang="en-US" altLang="ja-JP" sz="1600" dirty="0"/>
              <a:t>1</a:t>
            </a:r>
            <a:r>
              <a:rPr kumimoji="1" lang="ja-JP" altLang="en-US" sz="1600" dirty="0"/>
              <a:t>回講義資料より）</a:t>
            </a:r>
            <a:endParaRPr kumimoji="1" lang="ja-JP" altLang="en-US" dirty="0"/>
          </a:p>
        </p:txBody>
      </p:sp>
      <p:sp>
        <p:nvSpPr>
          <p:cNvPr id="9" name="テキスト ボックス 8">
            <a:extLst>
              <a:ext uri="{FF2B5EF4-FFF2-40B4-BE49-F238E27FC236}">
                <a16:creationId xmlns:a16="http://schemas.microsoft.com/office/drawing/2014/main" id="{8AD9DFBC-19C4-4AFD-90B2-3C8E11788134}"/>
              </a:ext>
            </a:extLst>
          </p:cNvPr>
          <p:cNvSpPr txBox="1"/>
          <p:nvPr/>
        </p:nvSpPr>
        <p:spPr>
          <a:xfrm>
            <a:off x="862707" y="5046476"/>
            <a:ext cx="8523487" cy="92333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英語の方がわかりやすい</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会計：「</a:t>
            </a:r>
            <a:r>
              <a:rPr kumimoji="1" lang="en-US" altLang="ja-JP" dirty="0">
                <a:latin typeface="メイリオ" panose="020B0604030504040204" pitchFamily="50" charset="-128"/>
                <a:ea typeface="メイリオ" panose="020B0604030504040204" pitchFamily="50" charset="-128"/>
              </a:rPr>
              <a:t>accounting </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説明する、報告するという意味の</a:t>
            </a:r>
            <a:r>
              <a:rPr kumimoji="1" lang="en-US" altLang="ja-JP" dirty="0">
                <a:latin typeface="メイリオ" panose="020B0604030504040204" pitchFamily="50" charset="-128"/>
                <a:ea typeface="メイリオ" panose="020B0604030504040204" pitchFamily="50" charset="-128"/>
              </a:rPr>
              <a:t>account</a:t>
            </a:r>
            <a:r>
              <a:rPr kumimoji="1" lang="ja-JP" altLang="en-US" dirty="0">
                <a:latin typeface="メイリオ" panose="020B0604030504040204" pitchFamily="50" charset="-128"/>
                <a:ea typeface="メイリオ" panose="020B0604030504040204" pitchFamily="50" charset="-128"/>
              </a:rPr>
              <a:t>から派生</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簿記：「</a:t>
            </a:r>
            <a:r>
              <a:rPr kumimoji="1" lang="en-US" altLang="ja-JP" dirty="0">
                <a:latin typeface="メイリオ" panose="020B0604030504040204" pitchFamily="50" charset="-128"/>
                <a:ea typeface="メイリオ" panose="020B0604030504040204" pitchFamily="50" charset="-128"/>
              </a:rPr>
              <a:t>bookkeeping</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book</a:t>
            </a:r>
            <a:r>
              <a:rPr kumimoji="1" lang="ja-JP" altLang="en-US" dirty="0">
                <a:latin typeface="メイリオ" panose="020B0604030504040204" pitchFamily="50" charset="-128"/>
                <a:ea typeface="メイリオ" panose="020B0604030504040204" pitchFamily="50" charset="-128"/>
              </a:rPr>
              <a:t>（帳簿）に記録して保存する</a:t>
            </a:r>
            <a:endParaRPr kumimoji="1" lang="en-US" altLang="ja-JP" dirty="0">
              <a:latin typeface="メイリオ" panose="020B0604030504040204" pitchFamily="50" charset="-128"/>
              <a:ea typeface="メイリオ" panose="020B0604030504040204" pitchFamily="50" charset="-128"/>
            </a:endParaRPr>
          </a:p>
        </p:txBody>
      </p:sp>
      <p:cxnSp>
        <p:nvCxnSpPr>
          <p:cNvPr id="3" name="直線矢印コネクタ 2">
            <a:extLst>
              <a:ext uri="{FF2B5EF4-FFF2-40B4-BE49-F238E27FC236}">
                <a16:creationId xmlns:a16="http://schemas.microsoft.com/office/drawing/2014/main" id="{F58ECB75-1B9F-4CE7-8AA1-437EF89E7ADB}"/>
              </a:ext>
            </a:extLst>
          </p:cNvPr>
          <p:cNvCxnSpPr/>
          <p:nvPr/>
        </p:nvCxnSpPr>
        <p:spPr>
          <a:xfrm>
            <a:off x="7409475" y="1019175"/>
            <a:ext cx="533730" cy="1619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A73A4D8-F92A-4671-A36C-96BF97D5E17B}"/>
              </a:ext>
            </a:extLst>
          </p:cNvPr>
          <p:cNvSpPr txBox="1"/>
          <p:nvPr/>
        </p:nvSpPr>
        <p:spPr>
          <a:xfrm>
            <a:off x="7943205" y="1009059"/>
            <a:ext cx="4339650" cy="646331"/>
          </a:xfrm>
          <a:prstGeom prst="rect">
            <a:avLst/>
          </a:prstGeom>
          <a:noFill/>
        </p:spPr>
        <p:txBody>
          <a:bodyPr wrap="none" rtlCol="0">
            <a:spAutoFit/>
          </a:bodyPr>
          <a:lstStyle/>
          <a:p>
            <a:r>
              <a:rPr kumimoji="1" lang="ja-JP" altLang="en-US" b="1" dirty="0">
                <a:latin typeface="メイリオ" panose="020B0604030504040204" pitchFamily="50" charset="-128"/>
                <a:ea typeface="メイリオ" panose="020B0604030504040204" pitchFamily="50" charset="-128"/>
              </a:rPr>
              <a:t>財務諸表（貸借対照表、損益計算書等）</a:t>
            </a:r>
            <a:endParaRPr kumimoji="1" lang="en-US" altLang="ja-JP" b="1"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の作成</a:t>
            </a:r>
          </a:p>
        </p:txBody>
      </p:sp>
      <p:sp>
        <p:nvSpPr>
          <p:cNvPr id="2" name="正方形/長方形 1">
            <a:extLst>
              <a:ext uri="{FF2B5EF4-FFF2-40B4-BE49-F238E27FC236}">
                <a16:creationId xmlns:a16="http://schemas.microsoft.com/office/drawing/2014/main" id="{78184AE4-A9D4-49B6-8B5A-C1B0775ED59D}"/>
              </a:ext>
            </a:extLst>
          </p:cNvPr>
          <p:cNvSpPr/>
          <p:nvPr/>
        </p:nvSpPr>
        <p:spPr>
          <a:xfrm>
            <a:off x="7908141" y="999254"/>
            <a:ext cx="4116484" cy="8242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B88357FE-CE05-4B53-A393-369BFE0597AD}"/>
              </a:ext>
            </a:extLst>
          </p:cNvPr>
          <p:cNvSpPr txBox="1"/>
          <p:nvPr/>
        </p:nvSpPr>
        <p:spPr>
          <a:xfrm>
            <a:off x="862706" y="6114851"/>
            <a:ext cx="11329293" cy="646331"/>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貸借対照表</a:t>
            </a:r>
            <a:r>
              <a:rPr kumimoji="1" lang="ja-JP" altLang="en-US" dirty="0"/>
              <a:t>：</a:t>
            </a:r>
            <a:r>
              <a:rPr kumimoji="1" lang="ja-JP" altLang="en-US" dirty="0">
                <a:latin typeface="メイリオ" panose="020B0604030504040204" pitchFamily="50" charset="-128"/>
                <a:ea typeface="メイリオ" panose="020B0604030504040204" pitchFamily="50" charset="-128"/>
              </a:rPr>
              <a:t>企業の期末における財政状態を表すもの　</a:t>
            </a:r>
            <a:r>
              <a:rPr kumimoji="1" lang="en-US" altLang="ja-JP" dirty="0">
                <a:latin typeface="メイリオ" panose="020B0604030504040204" pitchFamily="50" charset="-128"/>
                <a:ea typeface="メイリオ" panose="020B0604030504040204" pitchFamily="50" charset="-128"/>
              </a:rPr>
              <a:t>Balance Sheet</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 B</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S</a:t>
            </a:r>
            <a:r>
              <a:rPr kumimoji="1" lang="ja-JP" altLang="en-US" dirty="0">
                <a:latin typeface="メイリオ" panose="020B0604030504040204" pitchFamily="50" charset="-128"/>
                <a:ea typeface="メイリオ" panose="020B0604030504040204" pitchFamily="50" charset="-128"/>
              </a:rPr>
              <a:t>と略される</a:t>
            </a:r>
            <a:r>
              <a:rPr kumimoji="1" lang="en-US" altLang="ja-JP" dirty="0">
                <a:latin typeface="メイリオ" panose="020B0604030504040204" pitchFamily="50" charset="-128"/>
                <a:ea typeface="メイリオ" panose="020B0604030504040204" pitchFamily="50" charset="-128"/>
              </a:rPr>
              <a:t> </a:t>
            </a:r>
          </a:p>
          <a:p>
            <a:r>
              <a:rPr kumimoji="1" lang="ja-JP" altLang="en-US" b="1" dirty="0">
                <a:latin typeface="メイリオ" panose="020B0604030504040204" pitchFamily="50" charset="-128"/>
                <a:ea typeface="メイリオ" panose="020B0604030504040204" pitchFamily="50" charset="-128"/>
              </a:rPr>
              <a:t>損益計算書</a:t>
            </a:r>
            <a:r>
              <a:rPr kumimoji="1" lang="ja-JP" altLang="en-US" dirty="0">
                <a:latin typeface="メイリオ" panose="020B0604030504040204" pitchFamily="50" charset="-128"/>
                <a:ea typeface="メイリオ" panose="020B0604030504040204" pitchFamily="50" charset="-128"/>
              </a:rPr>
              <a:t>：企業の一定期間の経営成績（損益）を表すもの　</a:t>
            </a:r>
            <a:r>
              <a:rPr kumimoji="1" lang="en-US" altLang="ja-JP" dirty="0">
                <a:latin typeface="メイリオ" panose="020B0604030504040204" pitchFamily="50" charset="-128"/>
                <a:ea typeface="メイリオ" panose="020B0604030504040204" pitchFamily="50" charset="-128"/>
              </a:rPr>
              <a:t>Profit</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Loss Statement</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L</a:t>
            </a:r>
            <a:r>
              <a:rPr kumimoji="1" lang="ja-JP" altLang="en-US" dirty="0">
                <a:latin typeface="メイリオ" panose="020B0604030504040204" pitchFamily="50" charset="-128"/>
                <a:ea typeface="メイリオ" panose="020B0604030504040204" pitchFamily="50" charset="-128"/>
              </a:rPr>
              <a:t>と略される</a:t>
            </a:r>
          </a:p>
        </p:txBody>
      </p:sp>
    </p:spTree>
    <p:extLst>
      <p:ext uri="{BB962C8B-B14F-4D97-AF65-F5344CB8AC3E}">
        <p14:creationId xmlns:p14="http://schemas.microsoft.com/office/powerpoint/2010/main" val="398315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90608B-716A-451C-A0C3-CFC1272DB0C1}"/>
              </a:ext>
            </a:extLst>
          </p:cNvPr>
          <p:cNvSpPr txBox="1"/>
          <p:nvPr/>
        </p:nvSpPr>
        <p:spPr>
          <a:xfrm>
            <a:off x="91440" y="101600"/>
            <a:ext cx="550503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８．各段階の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の状況（＋</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or</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ー）による企業の分類</a:t>
            </a:r>
          </a:p>
        </p:txBody>
      </p:sp>
      <p:graphicFrame>
        <p:nvGraphicFramePr>
          <p:cNvPr id="3" name="表 3">
            <a:extLst>
              <a:ext uri="{FF2B5EF4-FFF2-40B4-BE49-F238E27FC236}">
                <a16:creationId xmlns:a16="http://schemas.microsoft.com/office/drawing/2014/main" id="{0B045C18-E5C2-470D-AB57-5FD43C0E0EBF}"/>
              </a:ext>
            </a:extLst>
          </p:cNvPr>
          <p:cNvGraphicFramePr>
            <a:graphicFrameLocks noGrp="1"/>
          </p:cNvGraphicFramePr>
          <p:nvPr/>
        </p:nvGraphicFramePr>
        <p:xfrm>
          <a:off x="294640" y="770466"/>
          <a:ext cx="11673841" cy="5122334"/>
        </p:xfrm>
        <a:graphic>
          <a:graphicData uri="http://schemas.openxmlformats.org/drawingml/2006/table">
            <a:tbl>
              <a:tblPr firstRow="1" bandRow="1">
                <a:tableStyleId>{5C22544A-7EE6-4342-B048-85BDC9FD1C3A}</a:tableStyleId>
              </a:tblPr>
              <a:tblGrid>
                <a:gridCol w="1404372">
                  <a:extLst>
                    <a:ext uri="{9D8B030D-6E8A-4147-A177-3AD203B41FA5}">
                      <a16:colId xmlns:a16="http://schemas.microsoft.com/office/drawing/2014/main" val="3966977930"/>
                    </a:ext>
                  </a:extLst>
                </a:gridCol>
                <a:gridCol w="2009388">
                  <a:extLst>
                    <a:ext uri="{9D8B030D-6E8A-4147-A177-3AD203B41FA5}">
                      <a16:colId xmlns:a16="http://schemas.microsoft.com/office/drawing/2014/main" val="2991350262"/>
                    </a:ext>
                  </a:extLst>
                </a:gridCol>
                <a:gridCol w="1960880">
                  <a:extLst>
                    <a:ext uri="{9D8B030D-6E8A-4147-A177-3AD203B41FA5}">
                      <a16:colId xmlns:a16="http://schemas.microsoft.com/office/drawing/2014/main" val="1034010809"/>
                    </a:ext>
                  </a:extLst>
                </a:gridCol>
                <a:gridCol w="2082800">
                  <a:extLst>
                    <a:ext uri="{9D8B030D-6E8A-4147-A177-3AD203B41FA5}">
                      <a16:colId xmlns:a16="http://schemas.microsoft.com/office/drawing/2014/main" val="274830067"/>
                    </a:ext>
                  </a:extLst>
                </a:gridCol>
                <a:gridCol w="2087900">
                  <a:extLst>
                    <a:ext uri="{9D8B030D-6E8A-4147-A177-3AD203B41FA5}">
                      <a16:colId xmlns:a16="http://schemas.microsoft.com/office/drawing/2014/main" val="3536820008"/>
                    </a:ext>
                  </a:extLst>
                </a:gridCol>
                <a:gridCol w="2128501">
                  <a:extLst>
                    <a:ext uri="{9D8B030D-6E8A-4147-A177-3AD203B41FA5}">
                      <a16:colId xmlns:a16="http://schemas.microsoft.com/office/drawing/2014/main" val="2844274984"/>
                    </a:ext>
                  </a:extLst>
                </a:gridCol>
              </a:tblGrid>
              <a:tr h="370840">
                <a:tc>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優良企業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i="1" dirty="0">
                          <a:solidFill>
                            <a:schemeClr val="tx1"/>
                          </a:solidFill>
                        </a:rPr>
                        <a:t>一般的な企業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リストラ中</a:t>
                      </a:r>
                      <a:endParaRPr kumimoji="1" lang="en-US" altLang="ja-JP" b="0" dirty="0">
                        <a:solidFill>
                          <a:schemeClr val="tx1"/>
                        </a:solidFill>
                      </a:endParaRPr>
                    </a:p>
                    <a:p>
                      <a:pPr algn="ctr"/>
                      <a:r>
                        <a:rPr kumimoji="1" lang="ja-JP" altLang="en-US" b="0" dirty="0">
                          <a:solidFill>
                            <a:schemeClr val="tx1"/>
                          </a:solidFill>
                        </a:rPr>
                        <a:t>（余裕あり）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リストラ中</a:t>
                      </a:r>
                      <a:endParaRPr kumimoji="1" lang="en-US" altLang="ja-JP" b="0" dirty="0">
                        <a:solidFill>
                          <a:schemeClr val="tx1"/>
                        </a:solidFill>
                      </a:endParaRPr>
                    </a:p>
                    <a:p>
                      <a:pPr algn="ctr"/>
                      <a:r>
                        <a:rPr kumimoji="1" lang="ja-JP" altLang="en-US" b="0" dirty="0">
                          <a:solidFill>
                            <a:schemeClr val="tx1"/>
                          </a:solidFill>
                        </a:rPr>
                        <a:t>（余裕なし）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要注意企業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9836643"/>
                  </a:ext>
                </a:extLst>
              </a:tr>
              <a:tr h="370840">
                <a:tc>
                  <a:txBody>
                    <a:bodyPr/>
                    <a:lstStyle/>
                    <a:p>
                      <a:r>
                        <a:rPr kumimoji="1" lang="ja-JP" altLang="en-US" dirty="0">
                          <a:solidFill>
                            <a:schemeClr val="tx1"/>
                          </a:solidFill>
                        </a:rPr>
                        <a:t>営業</a:t>
                      </a:r>
                      <a:r>
                        <a:rPr kumimoji="1" lang="en-US" altLang="ja-JP" dirty="0">
                          <a:solidFill>
                            <a:schemeClr val="tx1"/>
                          </a:solidFill>
                        </a:rPr>
                        <a:t>CF</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1694191"/>
                  </a:ext>
                </a:extLst>
              </a:tr>
              <a:tr h="370840">
                <a:tc>
                  <a:txBody>
                    <a:bodyPr/>
                    <a:lstStyle/>
                    <a:p>
                      <a:r>
                        <a:rPr kumimoji="1" lang="ja-JP" altLang="en-US" dirty="0">
                          <a:solidFill>
                            <a:schemeClr val="tx1"/>
                          </a:solidFill>
                        </a:rPr>
                        <a:t>投資</a:t>
                      </a:r>
                      <a:r>
                        <a:rPr kumimoji="1" lang="en-US" altLang="ja-JP" dirty="0">
                          <a:solidFill>
                            <a:schemeClr val="tx1"/>
                          </a:solidFill>
                        </a:rPr>
                        <a:t>CF</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389768"/>
                  </a:ext>
                </a:extLst>
              </a:tr>
              <a:tr h="392854">
                <a:tc>
                  <a:txBody>
                    <a:bodyPr/>
                    <a:lstStyle/>
                    <a:p>
                      <a:r>
                        <a:rPr kumimoji="1" lang="ja-JP" altLang="en-US" dirty="0">
                          <a:solidFill>
                            <a:schemeClr val="tx1"/>
                          </a:solidFill>
                        </a:rPr>
                        <a:t>財務</a:t>
                      </a:r>
                      <a:r>
                        <a:rPr kumimoji="1" lang="en-US" altLang="ja-JP" dirty="0">
                          <a:solidFill>
                            <a:schemeClr val="tx1"/>
                          </a:solidFill>
                        </a:rPr>
                        <a:t>CF</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1221478"/>
                  </a:ext>
                </a:extLst>
              </a:tr>
              <a:tr h="3347720">
                <a:tc>
                  <a:txBody>
                    <a:bodyPr/>
                    <a:lstStyle/>
                    <a:p>
                      <a:pPr algn="ctr"/>
                      <a:r>
                        <a:rPr kumimoji="1" lang="ja-JP" altLang="en-US" dirty="0">
                          <a:solidFill>
                            <a:schemeClr val="tx1"/>
                          </a:solidFill>
                        </a:rPr>
                        <a:t>企業の状況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本業で充分な</a:t>
                      </a:r>
                      <a:r>
                        <a:rPr kumimoji="1" lang="en-US" altLang="ja-JP" sz="1600" dirty="0">
                          <a:solidFill>
                            <a:schemeClr val="tx1"/>
                          </a:solidFill>
                        </a:rPr>
                        <a:t>CF</a:t>
                      </a:r>
                      <a:r>
                        <a:rPr kumimoji="1" lang="ja-JP" altLang="en-US" sz="1600" dirty="0">
                          <a:solidFill>
                            <a:schemeClr val="tx1"/>
                          </a:solidFill>
                        </a:rPr>
                        <a:t>があり、必要な設備投資も行った上で、</a:t>
                      </a:r>
                      <a:endParaRPr kumimoji="1" lang="en-US" altLang="ja-JP" sz="1600" dirty="0">
                        <a:solidFill>
                          <a:schemeClr val="tx1"/>
                        </a:solidFill>
                      </a:endParaRPr>
                    </a:p>
                    <a:p>
                      <a:r>
                        <a:rPr kumimoji="1" lang="ja-JP" altLang="en-US" sz="1600" dirty="0">
                          <a:solidFill>
                            <a:schemeClr val="tx1"/>
                          </a:solidFill>
                        </a:rPr>
                        <a:t>負債の返済や配当等の株主還元も実施されている</a:t>
                      </a:r>
                      <a:endParaRPr kumimoji="1" lang="en-US" altLang="ja-JP" sz="1600" dirty="0">
                        <a:solidFill>
                          <a:schemeClr val="tx1"/>
                        </a:solidFill>
                      </a:endParaRPr>
                    </a:p>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本業で稼いだ</a:t>
                      </a:r>
                      <a:r>
                        <a:rPr kumimoji="1" lang="en-US" altLang="ja-JP" sz="1600" dirty="0">
                          <a:solidFill>
                            <a:schemeClr val="tx1"/>
                          </a:solidFill>
                        </a:rPr>
                        <a:t>CF</a:t>
                      </a:r>
                      <a:r>
                        <a:rPr kumimoji="1" lang="ja-JP" altLang="en-US" sz="1600" dirty="0">
                          <a:solidFill>
                            <a:schemeClr val="tx1"/>
                          </a:solidFill>
                        </a:rPr>
                        <a:t>に加えて、借入等の資金調達を行い、</a:t>
                      </a:r>
                      <a:endParaRPr kumimoji="1" lang="en-US" altLang="ja-JP" sz="1600" dirty="0">
                        <a:solidFill>
                          <a:schemeClr val="tx1"/>
                        </a:solidFill>
                      </a:endParaRPr>
                    </a:p>
                    <a:p>
                      <a:r>
                        <a:rPr kumimoji="1" lang="ja-JP" altLang="en-US" sz="1600" dirty="0">
                          <a:solidFill>
                            <a:schemeClr val="tx1"/>
                          </a:solidFill>
                        </a:rPr>
                        <a:t>必要な設備投資を行っている一般的な企業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本業で</a:t>
                      </a:r>
                      <a:r>
                        <a:rPr kumimoji="1" lang="en-US" altLang="ja-JP" sz="1600" dirty="0">
                          <a:solidFill>
                            <a:schemeClr val="tx1"/>
                          </a:solidFill>
                        </a:rPr>
                        <a:t>CF</a:t>
                      </a:r>
                      <a:r>
                        <a:rPr kumimoji="1" lang="ja-JP" altLang="en-US" sz="1600" dirty="0">
                          <a:solidFill>
                            <a:schemeClr val="tx1"/>
                          </a:solidFill>
                        </a:rPr>
                        <a:t>は生みだせているが、設備投資は抑制し、資産売却等の資金で負債を返済している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本業での</a:t>
                      </a:r>
                      <a:r>
                        <a:rPr kumimoji="1" lang="en-US" altLang="ja-JP" sz="1600" dirty="0">
                          <a:solidFill>
                            <a:schemeClr val="tx1"/>
                          </a:solidFill>
                        </a:rPr>
                        <a:t>CF</a:t>
                      </a:r>
                      <a:r>
                        <a:rPr kumimoji="1" lang="ja-JP" altLang="en-US" sz="1600" dirty="0">
                          <a:solidFill>
                            <a:schemeClr val="tx1"/>
                          </a:solidFill>
                        </a:rPr>
                        <a:t>は赤字なので、資産売却を行いながら、負債を圧縮している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本業の</a:t>
                      </a:r>
                      <a:r>
                        <a:rPr kumimoji="1" lang="en-US" altLang="ja-JP" sz="1600" dirty="0">
                          <a:solidFill>
                            <a:schemeClr val="tx1"/>
                          </a:solidFill>
                        </a:rPr>
                        <a:t>CF</a:t>
                      </a:r>
                      <a:r>
                        <a:rPr kumimoji="1" lang="ja-JP" altLang="en-US" sz="1600" dirty="0">
                          <a:solidFill>
                            <a:schemeClr val="tx1"/>
                          </a:solidFill>
                        </a:rPr>
                        <a:t>は赤字でその埋め合わせのために資産売却や借入で凌いでいる</a:t>
                      </a:r>
                      <a:endParaRPr kumimoji="1" lang="en-US" altLang="ja-JP" sz="1600" dirty="0">
                        <a:solidFill>
                          <a:schemeClr val="tx1"/>
                        </a:solidFill>
                      </a:endParaRPr>
                    </a:p>
                    <a:p>
                      <a:r>
                        <a:rPr kumimoji="1" lang="ja-JP" altLang="en-US" sz="1600" dirty="0">
                          <a:solidFill>
                            <a:schemeClr val="tx1"/>
                          </a:solidFill>
                        </a:rPr>
                        <a:t>投資</a:t>
                      </a:r>
                      <a:r>
                        <a:rPr kumimoji="1" lang="en-US" altLang="ja-JP" sz="1600" dirty="0">
                          <a:solidFill>
                            <a:schemeClr val="tx1"/>
                          </a:solidFill>
                        </a:rPr>
                        <a:t>CF</a:t>
                      </a:r>
                      <a:r>
                        <a:rPr kumimoji="1" lang="ja-JP" altLang="en-US" sz="1600" dirty="0">
                          <a:solidFill>
                            <a:schemeClr val="tx1"/>
                          </a:solidFill>
                        </a:rPr>
                        <a:t>がマイナスの場合はそういった状況下でもさらに投資を行う成長期のベンチャー企業や一発逆転を狙う企業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1117323"/>
                  </a:ext>
                </a:extLst>
              </a:tr>
            </a:tbl>
          </a:graphicData>
        </a:graphic>
      </p:graphicFrame>
    </p:spTree>
    <p:extLst>
      <p:ext uri="{BB962C8B-B14F-4D97-AF65-F5344CB8AC3E}">
        <p14:creationId xmlns:p14="http://schemas.microsoft.com/office/powerpoint/2010/main" val="84219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67B1E93-5F87-4895-9D51-733B0C241BC2}"/>
              </a:ext>
            </a:extLst>
          </p:cNvPr>
          <p:cNvSpPr txBox="1"/>
          <p:nvPr/>
        </p:nvSpPr>
        <p:spPr>
          <a:xfrm>
            <a:off x="248285" y="226060"/>
            <a:ext cx="4655442" cy="369332"/>
          </a:xfrm>
          <a:prstGeom prst="rect">
            <a:avLst/>
          </a:prstGeom>
          <a:noFill/>
        </p:spPr>
        <p:txBody>
          <a:bodyPr wrap="none" rtlCol="0">
            <a:spAutoFit/>
          </a:bodyPr>
          <a:lstStyle/>
          <a:p>
            <a:r>
              <a:rPr kumimoji="1" lang="en-US" altLang="ja-JP" dirty="0"/>
              <a:t>(</a:t>
            </a:r>
            <a:r>
              <a:rPr kumimoji="1" lang="ja-JP" altLang="en-US" dirty="0"/>
              <a:t>参考１）　会計基準の国際的統合について</a:t>
            </a:r>
          </a:p>
        </p:txBody>
      </p:sp>
      <p:sp>
        <p:nvSpPr>
          <p:cNvPr id="3" name="テキスト ボックス 2">
            <a:extLst>
              <a:ext uri="{FF2B5EF4-FFF2-40B4-BE49-F238E27FC236}">
                <a16:creationId xmlns:a16="http://schemas.microsoft.com/office/drawing/2014/main" id="{7185CE39-A634-493C-B33F-B8B13BE2B0AF}"/>
              </a:ext>
            </a:extLst>
          </p:cNvPr>
          <p:cNvSpPr txBox="1"/>
          <p:nvPr/>
        </p:nvSpPr>
        <p:spPr>
          <a:xfrm>
            <a:off x="333375" y="819150"/>
            <a:ext cx="12058109" cy="5078313"/>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dirty="0"/>
              <a:t>現在、会計基準は国によって異なっているため、外国企業への証券投資や、外国市場での資金調達、海外子会社</a:t>
            </a:r>
            <a:endParaRPr kumimoji="1" lang="en-US" altLang="ja-JP" dirty="0"/>
          </a:p>
          <a:p>
            <a:r>
              <a:rPr kumimoji="1" lang="ja-JP" altLang="en-US" dirty="0"/>
              <a:t>　の管理等の際に様々な障害が生じる可能性がある。</a:t>
            </a:r>
            <a:endParaRPr kumimoji="1" lang="en-US" altLang="ja-JP" dirty="0"/>
          </a:p>
          <a:p>
            <a:pPr marL="285750" indent="-285750">
              <a:buFont typeface="Wingdings" panose="05000000000000000000" pitchFamily="2" charset="2"/>
              <a:buChar char="Ø"/>
            </a:pPr>
            <a:r>
              <a:rPr kumimoji="1" lang="ja-JP" altLang="en-US" dirty="0"/>
              <a:t>そこで、経済のグローバル化に対応するため、会計基準の国際的な統合への取り組みが続けられてきた。</a:t>
            </a:r>
            <a:endParaRPr kumimoji="1" lang="en-US" altLang="ja-JP" dirty="0"/>
          </a:p>
          <a:p>
            <a:pPr marL="285750" indent="-285750">
              <a:buFont typeface="Wingdings" panose="05000000000000000000" pitchFamily="2" charset="2"/>
              <a:buChar char="Ø"/>
            </a:pPr>
            <a:r>
              <a:rPr kumimoji="1" lang="ja-JP" altLang="en-US" dirty="0"/>
              <a:t>主要国の公認会計士の団体が集結し、国際会計基準審議会（</a:t>
            </a:r>
            <a:r>
              <a:rPr kumimoji="1" lang="en-US" altLang="ja-JP" dirty="0"/>
              <a:t>IASB</a:t>
            </a:r>
            <a:r>
              <a:rPr kumimoji="1" lang="ja-JP" altLang="en-US" dirty="0"/>
              <a:t>）を設立、そこで策定されたのが、</a:t>
            </a:r>
            <a:endParaRPr kumimoji="1" lang="en-US" altLang="ja-JP" dirty="0"/>
          </a:p>
          <a:p>
            <a:r>
              <a:rPr kumimoji="1" lang="ja-JP" altLang="en-US" dirty="0"/>
              <a:t>　</a:t>
            </a:r>
            <a:r>
              <a:rPr kumimoji="1" lang="ja-JP" altLang="en-US" b="1" dirty="0"/>
              <a:t>国際財務報告基準（</a:t>
            </a:r>
            <a:r>
              <a:rPr kumimoji="1" lang="en-US" altLang="ja-JP" b="1" dirty="0"/>
              <a:t>IFRS</a:t>
            </a:r>
            <a:r>
              <a:rPr kumimoji="1" lang="ja-JP" altLang="en-US" b="1" dirty="0"/>
              <a:t>：</a:t>
            </a:r>
            <a:r>
              <a:rPr kumimoji="1" lang="en-US" altLang="ja-JP" b="1" dirty="0"/>
              <a:t>International Financial Reporting Standards </a:t>
            </a:r>
            <a:r>
              <a:rPr kumimoji="1" lang="ja-JP" altLang="en-US" b="1" dirty="0"/>
              <a:t>、アイファース</a:t>
            </a:r>
            <a:r>
              <a:rPr kumimoji="1" lang="en-US" altLang="ja-JP" b="1" dirty="0"/>
              <a:t> </a:t>
            </a:r>
            <a:r>
              <a:rPr kumimoji="1" lang="ja-JP" altLang="en-US" b="1" dirty="0"/>
              <a:t>）</a:t>
            </a:r>
            <a:endParaRPr kumimoji="1" lang="en-US" altLang="ja-JP" b="1" dirty="0"/>
          </a:p>
          <a:p>
            <a:pPr marL="285750" indent="-285750">
              <a:buFont typeface="Wingdings" panose="05000000000000000000" pitchFamily="2" charset="2"/>
              <a:buChar char="Ø"/>
            </a:pPr>
            <a:r>
              <a:rPr kumimoji="1" lang="en-US" altLang="ja-JP" dirty="0"/>
              <a:t>IFRS</a:t>
            </a:r>
            <a:r>
              <a:rPr kumimoji="1" lang="ja-JP" altLang="en-US" dirty="0"/>
              <a:t>は</a:t>
            </a:r>
            <a:r>
              <a:rPr kumimoji="1" lang="en-US" altLang="ja-JP" dirty="0"/>
              <a:t>EU</a:t>
            </a:r>
            <a:r>
              <a:rPr kumimoji="1" lang="ja-JP" altLang="en-US" dirty="0"/>
              <a:t>諸国によっていち早く採用され、連結財務諸表を作成する企業は、</a:t>
            </a:r>
            <a:r>
              <a:rPr kumimoji="1" lang="en-US" altLang="ja-JP" dirty="0"/>
              <a:t>2005</a:t>
            </a:r>
            <a:r>
              <a:rPr kumimoji="1" lang="ja-JP" altLang="en-US" dirty="0"/>
              <a:t>年から強制適用</a:t>
            </a:r>
            <a:endParaRPr kumimoji="1" lang="en-US" altLang="ja-JP" dirty="0"/>
          </a:p>
          <a:p>
            <a:r>
              <a:rPr kumimoji="1" lang="ja-JP" altLang="en-US" dirty="0"/>
              <a:t>　米国は</a:t>
            </a:r>
            <a:r>
              <a:rPr kumimoji="1" lang="en-US" altLang="ja-JP" dirty="0"/>
              <a:t>2007</a:t>
            </a:r>
            <a:r>
              <a:rPr kumimoji="1" lang="ja-JP" altLang="en-US" dirty="0"/>
              <a:t>年から、日本は</a:t>
            </a:r>
            <a:r>
              <a:rPr kumimoji="1" lang="en-US" altLang="ja-JP" dirty="0"/>
              <a:t>2009</a:t>
            </a:r>
            <a:r>
              <a:rPr kumimoji="1" lang="ja-JP" altLang="en-US" dirty="0"/>
              <a:t>年から、連結財務諸表について、</a:t>
            </a:r>
            <a:r>
              <a:rPr kumimoji="1" lang="en-US" altLang="ja-JP" dirty="0"/>
              <a:t>IFRS</a:t>
            </a:r>
            <a:r>
              <a:rPr kumimoji="1" lang="ja-JP" altLang="en-US" dirty="0"/>
              <a:t>も採用可能とした。</a:t>
            </a:r>
            <a:endParaRPr kumimoji="1" lang="en-US" altLang="ja-JP" dirty="0"/>
          </a:p>
          <a:p>
            <a:pPr marL="285750" indent="-285750">
              <a:buFont typeface="Wingdings" panose="05000000000000000000" pitchFamily="2" charset="2"/>
              <a:buChar char="Ø"/>
            </a:pPr>
            <a:r>
              <a:rPr kumimoji="1" lang="ja-JP" altLang="en-US" dirty="0"/>
              <a:t>現在、日本では以下の</a:t>
            </a:r>
            <a:r>
              <a:rPr kumimoji="1" lang="en-US" altLang="ja-JP" dirty="0"/>
              <a:t>4</a:t>
            </a:r>
            <a:r>
              <a:rPr kumimoji="1" lang="ja-JP" altLang="en-US" dirty="0"/>
              <a:t>つの会計基準のうちいずれかの採用が認められている。</a:t>
            </a:r>
            <a:endParaRPr kumimoji="1" lang="en-US" altLang="ja-JP" dirty="0"/>
          </a:p>
          <a:p>
            <a:r>
              <a:rPr kumimoji="1" lang="ja-JP" altLang="en-US" dirty="0"/>
              <a:t>　　　日本会計基準（日本基準）</a:t>
            </a:r>
            <a:endParaRPr kumimoji="1" lang="en-US" altLang="ja-JP" dirty="0"/>
          </a:p>
          <a:p>
            <a:r>
              <a:rPr kumimoji="1" lang="ja-JP" altLang="en-US" dirty="0"/>
              <a:t>　　　国際会計基準（</a:t>
            </a:r>
            <a:r>
              <a:rPr kumimoji="1" lang="en-US" altLang="ja-JP" dirty="0"/>
              <a:t>IFRS</a:t>
            </a:r>
            <a:r>
              <a:rPr kumimoji="1" lang="ja-JP" altLang="en-US" dirty="0"/>
              <a:t>）</a:t>
            </a:r>
            <a:endParaRPr kumimoji="1" lang="en-US" altLang="ja-JP" dirty="0"/>
          </a:p>
          <a:p>
            <a:r>
              <a:rPr kumimoji="1" lang="ja-JP" altLang="en-US" dirty="0"/>
              <a:t>　　　米国会計基準</a:t>
            </a:r>
            <a:endParaRPr kumimoji="1" lang="en-US" altLang="ja-JP" dirty="0"/>
          </a:p>
          <a:p>
            <a:r>
              <a:rPr kumimoji="1" lang="ja-JP" altLang="en-US" dirty="0"/>
              <a:t>　　　</a:t>
            </a:r>
            <a:r>
              <a:rPr kumimoji="1" lang="en-US" altLang="ja-JP" dirty="0"/>
              <a:t>J</a:t>
            </a:r>
            <a:r>
              <a:rPr kumimoji="1" lang="ja-JP" altLang="en-US" dirty="0"/>
              <a:t>－</a:t>
            </a:r>
            <a:r>
              <a:rPr kumimoji="1" lang="en-US" altLang="ja-JP" dirty="0"/>
              <a:t>IFRS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日本基準と</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IFRS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基準の財務諸表の主な違い</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P/L</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関連は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IFRS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では、</a:t>
            </a: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経常利益、特別損益の項目がなく、営業に関する損益と金融損益の区分のみ</a:t>
            </a:r>
            <a:endParaRPr kumimoji="1" lang="en-US" altLang="ja-JP"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関連は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IFRS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では、</a:t>
            </a: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固定資産の代わりに非流動資産、固定負債の代わりに非流動負債という項目になって</a:t>
            </a:r>
            <a:endParaRPr kumimoji="1" lang="en-US" altLang="ja-JP"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latin typeface="Trebuchet MS" panose="020B0603020202020204"/>
                <a:ea typeface="メイリオ" panose="020B0604030504040204" pitchFamily="50" charset="-128"/>
              </a:rPr>
              <a:t>　　　</a:t>
            </a: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いる</a:t>
            </a:r>
            <a:endParaRPr kumimoji="1" lang="en-US" altLang="ja-JP"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endParaRPr>
          </a:p>
          <a:p>
            <a:endParaRPr kumimoji="1" lang="en-US" altLang="ja-JP" dirty="0"/>
          </a:p>
          <a:p>
            <a:pPr marL="285750" indent="-285750">
              <a:buFont typeface="Wingdings" panose="05000000000000000000" pitchFamily="2" charset="2"/>
              <a:buChar char="Ø"/>
            </a:pPr>
            <a:endParaRPr kumimoji="1" lang="en-US" altLang="ja-JP" dirty="0"/>
          </a:p>
        </p:txBody>
      </p:sp>
    </p:spTree>
    <p:extLst>
      <p:ext uri="{BB962C8B-B14F-4D97-AF65-F5344CB8AC3E}">
        <p14:creationId xmlns:p14="http://schemas.microsoft.com/office/powerpoint/2010/main" val="304872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6006AC9-58A8-4C4A-98DE-BB3EBE0B9D3B}"/>
              </a:ext>
            </a:extLst>
          </p:cNvPr>
          <p:cNvSpPr txBox="1"/>
          <p:nvPr/>
        </p:nvSpPr>
        <p:spPr>
          <a:xfrm>
            <a:off x="228600" y="95250"/>
            <a:ext cx="2622834" cy="369332"/>
          </a:xfrm>
          <a:prstGeom prst="rect">
            <a:avLst/>
          </a:prstGeom>
          <a:noFill/>
        </p:spPr>
        <p:txBody>
          <a:bodyPr wrap="none" rtlCol="0">
            <a:spAutoFit/>
          </a:bodyPr>
          <a:lstStyle/>
          <a:p>
            <a:r>
              <a:rPr kumimoji="1" lang="en-US" altLang="ja-JP" dirty="0"/>
              <a:t>(2) </a:t>
            </a:r>
            <a:r>
              <a:rPr kumimoji="1" lang="ja-JP" altLang="en-US" dirty="0"/>
              <a:t>財務会計と管理会計</a:t>
            </a:r>
          </a:p>
        </p:txBody>
      </p:sp>
      <p:pic>
        <p:nvPicPr>
          <p:cNvPr id="7" name="図 6">
            <a:extLst>
              <a:ext uri="{FF2B5EF4-FFF2-40B4-BE49-F238E27FC236}">
                <a16:creationId xmlns:a16="http://schemas.microsoft.com/office/drawing/2014/main" id="{FD1FD40F-CC5C-4A09-BB09-EE4A0BFCB746}"/>
              </a:ext>
            </a:extLst>
          </p:cNvPr>
          <p:cNvPicPr>
            <a:picLocks noChangeAspect="1"/>
          </p:cNvPicPr>
          <p:nvPr/>
        </p:nvPicPr>
        <p:blipFill>
          <a:blip r:embed="rId2" cstate="print"/>
          <a:stretch>
            <a:fillRect/>
          </a:stretch>
        </p:blipFill>
        <p:spPr>
          <a:xfrm>
            <a:off x="1228725" y="702072"/>
            <a:ext cx="9039225" cy="4221579"/>
          </a:xfrm>
          <a:prstGeom prst="rect">
            <a:avLst/>
          </a:prstGeom>
        </p:spPr>
      </p:pic>
      <p:pic>
        <p:nvPicPr>
          <p:cNvPr id="8" name="Picture 2">
            <a:extLst>
              <a:ext uri="{FF2B5EF4-FFF2-40B4-BE49-F238E27FC236}">
                <a16:creationId xmlns:a16="http://schemas.microsoft.com/office/drawing/2014/main" id="{B6862DA8-3FC4-4D83-AC8D-3D5797AF6FF5}"/>
              </a:ext>
            </a:extLst>
          </p:cNvPr>
          <p:cNvPicPr>
            <a:picLocks noChangeAspect="1" noChangeArrowheads="1"/>
          </p:cNvPicPr>
          <p:nvPr/>
        </p:nvPicPr>
        <p:blipFill>
          <a:blip r:embed="rId3" cstate="print"/>
          <a:srcRect/>
          <a:stretch>
            <a:fillRect/>
          </a:stretch>
        </p:blipFill>
        <p:spPr bwMode="auto">
          <a:xfrm>
            <a:off x="522090" y="4880372"/>
            <a:ext cx="7583685" cy="1977628"/>
          </a:xfrm>
          <a:prstGeom prst="rect">
            <a:avLst/>
          </a:prstGeom>
          <a:noFill/>
          <a:ln w="9525">
            <a:noFill/>
            <a:miter lim="800000"/>
            <a:headEnd/>
            <a:tailEnd/>
          </a:ln>
          <a:effectLst/>
        </p:spPr>
      </p:pic>
      <p:sp>
        <p:nvSpPr>
          <p:cNvPr id="9" name="テキスト ボックス 8">
            <a:extLst>
              <a:ext uri="{FF2B5EF4-FFF2-40B4-BE49-F238E27FC236}">
                <a16:creationId xmlns:a16="http://schemas.microsoft.com/office/drawing/2014/main" id="{C9CD5E7E-AA85-40D6-B145-77B20768D343}"/>
              </a:ext>
            </a:extLst>
          </p:cNvPr>
          <p:cNvSpPr txBox="1"/>
          <p:nvPr/>
        </p:nvSpPr>
        <p:spPr>
          <a:xfrm>
            <a:off x="7727504" y="6550223"/>
            <a:ext cx="4464496" cy="307777"/>
          </a:xfrm>
          <a:prstGeom prst="rect">
            <a:avLst/>
          </a:prstGeom>
          <a:noFill/>
        </p:spPr>
        <p:txBody>
          <a:bodyPr wrap="square" rtlCol="0">
            <a:spAutoFit/>
          </a:bodyPr>
          <a:lstStyle/>
          <a:p>
            <a:pPr algn="r"/>
            <a:r>
              <a:rPr kumimoji="1" lang="ja-JP" altLang="en-US" sz="1400" dirty="0"/>
              <a:t>出典：桜井勝久</a:t>
            </a:r>
            <a:r>
              <a:rPr kumimoji="1" lang="en-US" altLang="ja-JP" sz="1400" dirty="0"/>
              <a:t>『</a:t>
            </a:r>
            <a:r>
              <a:rPr kumimoji="1" lang="ja-JP" altLang="en-US" sz="1400" dirty="0"/>
              <a:t>会計学入門</a:t>
            </a:r>
            <a:r>
              <a:rPr kumimoji="1" lang="en-US" altLang="ja-JP" sz="1400" dirty="0"/>
              <a:t>〈</a:t>
            </a:r>
            <a:r>
              <a:rPr kumimoji="1" lang="ja-JP" altLang="en-US" sz="1400" dirty="0"/>
              <a:t>第</a:t>
            </a:r>
            <a:r>
              <a:rPr lang="ja-JP" altLang="en-US" sz="1400" dirty="0"/>
              <a:t>５版</a:t>
            </a:r>
            <a:r>
              <a:rPr lang="en-US" altLang="ja-JP" sz="1400" dirty="0"/>
              <a:t>〉』</a:t>
            </a:r>
            <a:endParaRPr kumimoji="1" lang="ja-JP" altLang="en-US" sz="1400" dirty="0"/>
          </a:p>
        </p:txBody>
      </p:sp>
      <p:sp>
        <p:nvSpPr>
          <p:cNvPr id="10" name="テキスト ボックス 9">
            <a:extLst>
              <a:ext uri="{FF2B5EF4-FFF2-40B4-BE49-F238E27FC236}">
                <a16:creationId xmlns:a16="http://schemas.microsoft.com/office/drawing/2014/main" id="{D8A0E471-10AC-45E1-A1D4-6B77123DFACE}"/>
              </a:ext>
            </a:extLst>
          </p:cNvPr>
          <p:cNvSpPr txBox="1"/>
          <p:nvPr/>
        </p:nvSpPr>
        <p:spPr>
          <a:xfrm>
            <a:off x="1835771" y="3876675"/>
            <a:ext cx="2031325" cy="338554"/>
          </a:xfrm>
          <a:prstGeom prst="rect">
            <a:avLst/>
          </a:prstGeom>
          <a:noFill/>
        </p:spPr>
        <p:txBody>
          <a:bodyPr wrap="none" rtlCol="0">
            <a:spAutoFit/>
          </a:bodyPr>
          <a:lstStyle/>
          <a:p>
            <a:r>
              <a:rPr kumimoji="1" lang="ja-JP" altLang="en-US" sz="1600" dirty="0">
                <a:latin typeface="Yu Gothic Medium" panose="020B0500000000000000" pitchFamily="50" charset="-128"/>
                <a:ea typeface="Yu Gothic Medium" panose="020B0500000000000000" pitchFamily="50" charset="-128"/>
              </a:rPr>
              <a:t>（例）社会貢献会計</a:t>
            </a:r>
          </a:p>
        </p:txBody>
      </p:sp>
      <p:sp>
        <p:nvSpPr>
          <p:cNvPr id="11" name="テキスト ボックス 10">
            <a:extLst>
              <a:ext uri="{FF2B5EF4-FFF2-40B4-BE49-F238E27FC236}">
                <a16:creationId xmlns:a16="http://schemas.microsoft.com/office/drawing/2014/main" id="{B90FD0BE-CF27-4508-A470-38A713FCAC4F}"/>
              </a:ext>
            </a:extLst>
          </p:cNvPr>
          <p:cNvSpPr txBox="1"/>
          <p:nvPr/>
        </p:nvSpPr>
        <p:spPr>
          <a:xfrm>
            <a:off x="10267950" y="2924175"/>
            <a:ext cx="1857375" cy="338554"/>
          </a:xfrm>
          <a:prstGeom prst="rect">
            <a:avLst/>
          </a:prstGeom>
          <a:noFill/>
        </p:spPr>
        <p:txBody>
          <a:bodyPr wrap="square" rtlCol="0">
            <a:spAutoFit/>
          </a:bodyPr>
          <a:lstStyle/>
          <a:p>
            <a:r>
              <a:rPr kumimoji="1" lang="ja-JP" altLang="en-US" sz="1600" dirty="0"/>
              <a:t>配当制限</a:t>
            </a:r>
          </a:p>
        </p:txBody>
      </p:sp>
      <p:sp>
        <p:nvSpPr>
          <p:cNvPr id="12" name="テキスト ボックス 11">
            <a:extLst>
              <a:ext uri="{FF2B5EF4-FFF2-40B4-BE49-F238E27FC236}">
                <a16:creationId xmlns:a16="http://schemas.microsoft.com/office/drawing/2014/main" id="{EA8AA843-D3B1-4797-8190-2C6D1BDCFA91}"/>
              </a:ext>
            </a:extLst>
          </p:cNvPr>
          <p:cNvSpPr txBox="1"/>
          <p:nvPr/>
        </p:nvSpPr>
        <p:spPr>
          <a:xfrm>
            <a:off x="10164105" y="3759113"/>
            <a:ext cx="1620957" cy="338554"/>
          </a:xfrm>
          <a:prstGeom prst="rect">
            <a:avLst/>
          </a:prstGeom>
          <a:noFill/>
        </p:spPr>
        <p:txBody>
          <a:bodyPr wrap="none" rtlCol="0">
            <a:spAutoFit/>
          </a:bodyPr>
          <a:lstStyle/>
          <a:p>
            <a:r>
              <a:rPr kumimoji="1" lang="ja-JP" altLang="en-US" sz="1600" dirty="0"/>
              <a:t>有価証券報告書</a:t>
            </a:r>
          </a:p>
        </p:txBody>
      </p:sp>
      <p:sp>
        <p:nvSpPr>
          <p:cNvPr id="13" name="テキスト ボックス 12">
            <a:extLst>
              <a:ext uri="{FF2B5EF4-FFF2-40B4-BE49-F238E27FC236}">
                <a16:creationId xmlns:a16="http://schemas.microsoft.com/office/drawing/2014/main" id="{B28A5873-8207-4C3A-8C53-1050444A6412}"/>
              </a:ext>
            </a:extLst>
          </p:cNvPr>
          <p:cNvSpPr txBox="1"/>
          <p:nvPr/>
        </p:nvSpPr>
        <p:spPr>
          <a:xfrm>
            <a:off x="10164105" y="4380488"/>
            <a:ext cx="1857375" cy="338554"/>
          </a:xfrm>
          <a:prstGeom prst="rect">
            <a:avLst/>
          </a:prstGeom>
          <a:noFill/>
        </p:spPr>
        <p:txBody>
          <a:bodyPr wrap="square" rtlCol="0">
            <a:spAutoFit/>
          </a:bodyPr>
          <a:lstStyle/>
          <a:p>
            <a:r>
              <a:rPr kumimoji="1" lang="ja-JP" altLang="en-US" sz="1600" dirty="0"/>
              <a:t>交際費の制限等</a:t>
            </a:r>
          </a:p>
        </p:txBody>
      </p:sp>
      <p:sp>
        <p:nvSpPr>
          <p:cNvPr id="14" name="矢印: 右 13">
            <a:extLst>
              <a:ext uri="{FF2B5EF4-FFF2-40B4-BE49-F238E27FC236}">
                <a16:creationId xmlns:a16="http://schemas.microsoft.com/office/drawing/2014/main" id="{C556D63D-9CCB-4022-991B-3BB49C62AF34}"/>
              </a:ext>
            </a:extLst>
          </p:cNvPr>
          <p:cNvSpPr/>
          <p:nvPr/>
        </p:nvSpPr>
        <p:spPr>
          <a:xfrm>
            <a:off x="9769252" y="2960102"/>
            <a:ext cx="381000" cy="208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990C2292-A8A9-46B1-841A-136468EE0B3D}"/>
              </a:ext>
            </a:extLst>
          </p:cNvPr>
          <p:cNvSpPr/>
          <p:nvPr/>
        </p:nvSpPr>
        <p:spPr>
          <a:xfrm>
            <a:off x="9769252" y="2941052"/>
            <a:ext cx="381000" cy="208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1206FEF6-B3FB-47FA-84BC-B1F7B5F1AF61}"/>
              </a:ext>
            </a:extLst>
          </p:cNvPr>
          <p:cNvSpPr/>
          <p:nvPr/>
        </p:nvSpPr>
        <p:spPr>
          <a:xfrm>
            <a:off x="9769252" y="3759113"/>
            <a:ext cx="381000" cy="25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137D586B-671A-43D3-947C-6344D78098D4}"/>
              </a:ext>
            </a:extLst>
          </p:cNvPr>
          <p:cNvSpPr/>
          <p:nvPr/>
        </p:nvSpPr>
        <p:spPr>
          <a:xfrm>
            <a:off x="9763125" y="4440883"/>
            <a:ext cx="381000" cy="264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480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27A4BB7-D11C-4E06-A239-41D89209A697}"/>
              </a:ext>
            </a:extLst>
          </p:cNvPr>
          <p:cNvSpPr txBox="1"/>
          <p:nvPr/>
        </p:nvSpPr>
        <p:spPr>
          <a:xfrm>
            <a:off x="161925" y="0"/>
            <a:ext cx="2339102" cy="461665"/>
          </a:xfrm>
          <a:prstGeom prst="rect">
            <a:avLst/>
          </a:prstGeom>
          <a:noFill/>
        </p:spPr>
        <p:txBody>
          <a:bodyPr wrap="none" rtlCol="0">
            <a:spAutoFit/>
          </a:bodyPr>
          <a:lstStyle/>
          <a:p>
            <a:r>
              <a:rPr kumimoji="1" lang="en-US" altLang="ja-JP" sz="2400" dirty="0">
                <a:solidFill>
                  <a:prstClr val="black"/>
                </a:solidFill>
                <a:latin typeface="Calibri" panose="020F0502020204030204"/>
                <a:ea typeface="游ゴシック" panose="020B0400000000000000" pitchFamily="50" charset="-128"/>
              </a:rPr>
              <a:t>Ⅱ</a:t>
            </a:r>
            <a:r>
              <a:rPr kumimoji="1" lang="ja-JP" altLang="en-US" sz="2400" dirty="0">
                <a:solidFill>
                  <a:prstClr val="black"/>
                </a:solidFill>
                <a:latin typeface="Calibri" panose="020F0502020204030204"/>
                <a:ea typeface="游ゴシック" panose="020B0400000000000000" pitchFamily="50" charset="-128"/>
              </a:rPr>
              <a:t>簿記の仕組み</a:t>
            </a:r>
          </a:p>
        </p:txBody>
      </p:sp>
      <p:sp>
        <p:nvSpPr>
          <p:cNvPr id="6" name="テキスト ボックス 5">
            <a:extLst>
              <a:ext uri="{FF2B5EF4-FFF2-40B4-BE49-F238E27FC236}">
                <a16:creationId xmlns:a16="http://schemas.microsoft.com/office/drawing/2014/main" id="{CE133FFD-9F4C-4250-8E46-04EA7371A95A}"/>
              </a:ext>
            </a:extLst>
          </p:cNvPr>
          <p:cNvSpPr txBox="1"/>
          <p:nvPr/>
        </p:nvSpPr>
        <p:spPr>
          <a:xfrm>
            <a:off x="304799" y="461665"/>
            <a:ext cx="11725275" cy="1754326"/>
          </a:xfrm>
          <a:prstGeom prst="rect">
            <a:avLst/>
          </a:prstGeom>
          <a:noFill/>
        </p:spPr>
        <p:txBody>
          <a:bodyPr wrap="square" rtlCol="0">
            <a:spAutoFit/>
          </a:bodyPr>
          <a:lstStyle/>
          <a:p>
            <a:r>
              <a:rPr kumimoji="1" lang="ja-JP" altLang="en-US" dirty="0">
                <a:solidFill>
                  <a:prstClr val="black"/>
                </a:solidFill>
                <a:latin typeface="メイリオ" panose="020B0604030504040204" pitchFamily="50" charset="-128"/>
              </a:rPr>
              <a:t>１．簿記とは</a:t>
            </a:r>
            <a:endParaRPr kumimoji="1" lang="en-US" altLang="ja-JP" dirty="0">
              <a:solidFill>
                <a:prstClr val="black"/>
              </a:solidFill>
              <a:latin typeface="メイリオ" panose="020B0604030504040204" pitchFamily="50" charset="-128"/>
            </a:endParaRPr>
          </a:p>
          <a:p>
            <a:r>
              <a:rPr kumimoji="1" lang="ja-JP" altLang="en-US" dirty="0">
                <a:solidFill>
                  <a:prstClr val="black"/>
                </a:solidFill>
                <a:latin typeface="メイリオ" panose="020B0604030504040204" pitchFamily="50" charset="-128"/>
              </a:rPr>
              <a:t>　全ての財産の変動を</a:t>
            </a:r>
            <a:r>
              <a:rPr kumimoji="1" lang="ja-JP" altLang="en-US" b="1" dirty="0">
                <a:solidFill>
                  <a:prstClr val="black"/>
                </a:solidFill>
                <a:latin typeface="メイリオ" panose="020B0604030504040204" pitchFamily="50" charset="-128"/>
              </a:rPr>
              <a:t>取引</a:t>
            </a:r>
            <a:r>
              <a:rPr kumimoji="1" lang="ja-JP" altLang="en-US" dirty="0">
                <a:solidFill>
                  <a:prstClr val="black"/>
                </a:solidFill>
                <a:latin typeface="メイリオ" panose="020B0604030504040204" pitchFamily="50" charset="-128"/>
              </a:rPr>
              <a:t>と捉え、それを原因と結果の二面から認識して（</a:t>
            </a:r>
            <a:r>
              <a:rPr kumimoji="1" lang="ja-JP" altLang="en-US" b="1" dirty="0">
                <a:solidFill>
                  <a:prstClr val="black"/>
                </a:solidFill>
                <a:latin typeface="メイリオ" panose="020B0604030504040204" pitchFamily="50" charset="-128"/>
              </a:rPr>
              <a:t>複式簿記</a:t>
            </a:r>
            <a:r>
              <a:rPr kumimoji="1" lang="ja-JP" altLang="en-US" dirty="0">
                <a:solidFill>
                  <a:prstClr val="black"/>
                </a:solidFill>
                <a:latin typeface="メイリオ" panose="020B0604030504040204" pitchFamily="50" charset="-128"/>
              </a:rPr>
              <a:t>）、帳簿に記入し整理する</a:t>
            </a:r>
            <a:endParaRPr kumimoji="1" lang="en-US" altLang="ja-JP" dirty="0">
              <a:solidFill>
                <a:prstClr val="black"/>
              </a:solidFill>
              <a:latin typeface="メイリオ" panose="020B0604030504040204" pitchFamily="50" charset="-128"/>
            </a:endParaRPr>
          </a:p>
          <a:p>
            <a:r>
              <a:rPr kumimoji="1" lang="ja-JP" altLang="en-US" dirty="0">
                <a:solidFill>
                  <a:prstClr val="black"/>
                </a:solidFill>
                <a:latin typeface="メイリオ" panose="020B0604030504040204" pitchFamily="50" charset="-128"/>
              </a:rPr>
              <a:t>　技術で、簿記をベースに最終的に財務諸表が作成される</a:t>
            </a:r>
            <a:endParaRPr kumimoji="1" lang="en-US" altLang="ja-JP" dirty="0">
              <a:solidFill>
                <a:prstClr val="black"/>
              </a:solidFill>
              <a:latin typeface="メイリオ" panose="020B0604030504040204" pitchFamily="50" charset="-128"/>
            </a:endParaRPr>
          </a:p>
          <a:p>
            <a:r>
              <a:rPr kumimoji="1" lang="ja-JP" altLang="en-US" b="1" dirty="0">
                <a:solidFill>
                  <a:prstClr val="black"/>
                </a:solidFill>
                <a:latin typeface="メイリオ" panose="020B0604030504040204" pitchFamily="50" charset="-128"/>
              </a:rPr>
              <a:t>　　</a:t>
            </a:r>
            <a:r>
              <a:rPr kumimoji="1" lang="ja-JP" altLang="en-US" dirty="0">
                <a:solidFill>
                  <a:prstClr val="black"/>
                </a:solidFill>
                <a:latin typeface="メイリオ" panose="020B0604030504040204" pitchFamily="50" charset="-128"/>
              </a:rPr>
              <a:t>簿記の取引とは　</a:t>
            </a:r>
            <a:r>
              <a:rPr kumimoji="1" lang="en-US" altLang="ja-JP" dirty="0">
                <a:solidFill>
                  <a:prstClr val="black"/>
                </a:solidFill>
                <a:latin typeface="メイリオ" panose="020B0604030504040204" pitchFamily="50" charset="-128"/>
              </a:rPr>
              <a:t>(1)</a:t>
            </a:r>
            <a:r>
              <a:rPr kumimoji="1" lang="ja-JP" altLang="en-US" dirty="0">
                <a:solidFill>
                  <a:prstClr val="black"/>
                </a:solidFill>
                <a:latin typeface="メイリオ" panose="020B0604030504040204" pitchFamily="50" charset="-128"/>
              </a:rPr>
              <a:t>財産（資産、負債、資本）に変動を及ぼす経済事象であり、</a:t>
            </a:r>
            <a:endParaRPr kumimoji="1" lang="en-US" altLang="ja-JP" dirty="0">
              <a:solidFill>
                <a:prstClr val="black"/>
              </a:solidFill>
              <a:latin typeface="メイリオ" panose="020B0604030504040204" pitchFamily="50" charset="-128"/>
            </a:endParaRPr>
          </a:p>
          <a:p>
            <a:r>
              <a:rPr kumimoji="1" lang="ja-JP" altLang="en-US" dirty="0">
                <a:solidFill>
                  <a:prstClr val="black"/>
                </a:solidFill>
                <a:latin typeface="メイリオ" panose="020B0604030504040204" pitchFamily="50" charset="-128"/>
              </a:rPr>
              <a:t>　　　　　　　　　　</a:t>
            </a:r>
            <a:r>
              <a:rPr kumimoji="1" lang="en-US" altLang="ja-JP" dirty="0">
                <a:solidFill>
                  <a:prstClr val="black"/>
                </a:solidFill>
                <a:latin typeface="メイリオ" panose="020B0604030504040204" pitchFamily="50" charset="-128"/>
              </a:rPr>
              <a:t>(2)</a:t>
            </a:r>
            <a:r>
              <a:rPr kumimoji="1" lang="ja-JP" altLang="en-US" dirty="0">
                <a:solidFill>
                  <a:prstClr val="black"/>
                </a:solidFill>
                <a:latin typeface="メイリオ" panose="020B0604030504040204" pitchFamily="50" charset="-128"/>
              </a:rPr>
              <a:t>かつ、それが金額で把握できるもの</a:t>
            </a:r>
            <a:r>
              <a:rPr kumimoji="1" lang="ja-JP" altLang="en-US" b="1" dirty="0">
                <a:solidFill>
                  <a:prstClr val="black"/>
                </a:solidFill>
                <a:latin typeface="メイリオ" panose="020B0604030504040204" pitchFamily="50" charset="-128"/>
              </a:rPr>
              <a:t>　　　</a:t>
            </a:r>
            <a:endParaRPr kumimoji="1" lang="en-US" altLang="ja-JP" b="1" dirty="0">
              <a:solidFill>
                <a:prstClr val="black"/>
              </a:solidFill>
              <a:latin typeface="メイリオ" panose="020B0604030504040204" pitchFamily="50" charset="-128"/>
            </a:endParaRPr>
          </a:p>
          <a:p>
            <a:endParaRPr kumimoji="1" lang="ja-JP" altLang="en-US" dirty="0">
              <a:solidFill>
                <a:prstClr val="black"/>
              </a:solidFill>
              <a:latin typeface="Calibri" panose="020F0502020204030204"/>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980DEF32-ACF5-4510-93FD-28CDD883487E}"/>
              </a:ext>
            </a:extLst>
          </p:cNvPr>
          <p:cNvSpPr txBox="1"/>
          <p:nvPr/>
        </p:nvSpPr>
        <p:spPr>
          <a:xfrm>
            <a:off x="1001578" y="2175123"/>
            <a:ext cx="1800493" cy="369332"/>
          </a:xfrm>
          <a:prstGeom prst="rect">
            <a:avLst/>
          </a:prstGeom>
          <a:noFill/>
        </p:spPr>
        <p:txBody>
          <a:bodyPr wrap="none" rtlCol="0">
            <a:spAutoFit/>
          </a:bodyPr>
          <a:lstStyle/>
          <a:p>
            <a:r>
              <a:rPr kumimoji="1" lang="ja-JP" altLang="en-US" dirty="0"/>
              <a:t>企業の事業活動</a:t>
            </a:r>
          </a:p>
        </p:txBody>
      </p:sp>
      <p:sp>
        <p:nvSpPr>
          <p:cNvPr id="8" name="楕円 7">
            <a:extLst>
              <a:ext uri="{FF2B5EF4-FFF2-40B4-BE49-F238E27FC236}">
                <a16:creationId xmlns:a16="http://schemas.microsoft.com/office/drawing/2014/main" id="{8BB51C59-847C-4E62-96E8-3F533870FC80}"/>
              </a:ext>
            </a:extLst>
          </p:cNvPr>
          <p:cNvSpPr/>
          <p:nvPr/>
        </p:nvSpPr>
        <p:spPr>
          <a:xfrm>
            <a:off x="759911" y="2087255"/>
            <a:ext cx="2042160" cy="457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D7E868DE-2802-4122-8DF4-EF66F965ACB8}"/>
              </a:ext>
            </a:extLst>
          </p:cNvPr>
          <p:cNvSpPr txBox="1"/>
          <p:nvPr/>
        </p:nvSpPr>
        <p:spPr>
          <a:xfrm>
            <a:off x="2148602" y="2632323"/>
            <a:ext cx="914400" cy="369332"/>
          </a:xfrm>
          <a:prstGeom prst="rect">
            <a:avLst/>
          </a:prstGeom>
          <a:noFill/>
          <a:ln>
            <a:solidFill>
              <a:schemeClr val="tx1"/>
            </a:solidFill>
          </a:ln>
        </p:spPr>
        <p:txBody>
          <a:bodyPr wrap="square" rtlCol="0">
            <a:spAutoFit/>
          </a:bodyPr>
          <a:lstStyle/>
          <a:p>
            <a:r>
              <a:rPr kumimoji="1" lang="ja-JP" altLang="en-US" dirty="0"/>
              <a:t>①取引</a:t>
            </a:r>
          </a:p>
        </p:txBody>
      </p:sp>
      <p:sp>
        <p:nvSpPr>
          <p:cNvPr id="4" name="テキスト ボックス 3">
            <a:extLst>
              <a:ext uri="{FF2B5EF4-FFF2-40B4-BE49-F238E27FC236}">
                <a16:creationId xmlns:a16="http://schemas.microsoft.com/office/drawing/2014/main" id="{E45A4AB1-E9F5-4F76-9DF8-B44C53BEC08E}"/>
              </a:ext>
            </a:extLst>
          </p:cNvPr>
          <p:cNvSpPr txBox="1"/>
          <p:nvPr/>
        </p:nvSpPr>
        <p:spPr>
          <a:xfrm>
            <a:off x="3672080" y="2632323"/>
            <a:ext cx="914401" cy="369332"/>
          </a:xfrm>
          <a:prstGeom prst="rect">
            <a:avLst/>
          </a:prstGeom>
          <a:noFill/>
          <a:ln>
            <a:solidFill>
              <a:schemeClr val="tx1"/>
            </a:solidFill>
          </a:ln>
        </p:spPr>
        <p:txBody>
          <a:bodyPr wrap="square" rtlCol="0">
            <a:spAutoFit/>
          </a:bodyPr>
          <a:lstStyle/>
          <a:p>
            <a:r>
              <a:rPr kumimoji="1" lang="ja-JP" altLang="en-US" dirty="0"/>
              <a:t>②仕訳</a:t>
            </a:r>
          </a:p>
        </p:txBody>
      </p:sp>
      <p:sp>
        <p:nvSpPr>
          <p:cNvPr id="10" name="テキスト ボックス 9">
            <a:extLst>
              <a:ext uri="{FF2B5EF4-FFF2-40B4-BE49-F238E27FC236}">
                <a16:creationId xmlns:a16="http://schemas.microsoft.com/office/drawing/2014/main" id="{E6FC9AD0-B3E8-4D18-AB26-7C55F527AC68}"/>
              </a:ext>
            </a:extLst>
          </p:cNvPr>
          <p:cNvSpPr txBox="1"/>
          <p:nvPr/>
        </p:nvSpPr>
        <p:spPr>
          <a:xfrm>
            <a:off x="5141313" y="2629644"/>
            <a:ext cx="1338828" cy="369332"/>
          </a:xfrm>
          <a:prstGeom prst="rect">
            <a:avLst/>
          </a:prstGeom>
          <a:noFill/>
          <a:ln>
            <a:solidFill>
              <a:schemeClr val="tx1"/>
            </a:solidFill>
          </a:ln>
        </p:spPr>
        <p:txBody>
          <a:bodyPr wrap="none" rtlCol="0">
            <a:spAutoFit/>
          </a:bodyPr>
          <a:lstStyle/>
          <a:p>
            <a:r>
              <a:rPr kumimoji="1" lang="ja-JP" altLang="en-US" dirty="0"/>
              <a:t>③勘定記録</a:t>
            </a:r>
          </a:p>
        </p:txBody>
      </p:sp>
      <p:sp>
        <p:nvSpPr>
          <p:cNvPr id="11" name="テキスト ボックス 10">
            <a:extLst>
              <a:ext uri="{FF2B5EF4-FFF2-40B4-BE49-F238E27FC236}">
                <a16:creationId xmlns:a16="http://schemas.microsoft.com/office/drawing/2014/main" id="{BB2ED15E-2040-4598-83E7-55BD1AC45ABC}"/>
              </a:ext>
            </a:extLst>
          </p:cNvPr>
          <p:cNvSpPr txBox="1"/>
          <p:nvPr/>
        </p:nvSpPr>
        <p:spPr>
          <a:xfrm>
            <a:off x="7034974" y="2629644"/>
            <a:ext cx="1141094" cy="369332"/>
          </a:xfrm>
          <a:prstGeom prst="rect">
            <a:avLst/>
          </a:prstGeom>
          <a:noFill/>
          <a:ln>
            <a:solidFill>
              <a:schemeClr val="tx1"/>
            </a:solidFill>
          </a:ln>
        </p:spPr>
        <p:txBody>
          <a:bodyPr wrap="square" rtlCol="0">
            <a:spAutoFit/>
          </a:bodyPr>
          <a:lstStyle/>
          <a:p>
            <a:r>
              <a:rPr kumimoji="1" lang="ja-JP" altLang="en-US" dirty="0"/>
              <a:t>④試算表</a:t>
            </a:r>
          </a:p>
        </p:txBody>
      </p:sp>
      <p:sp>
        <p:nvSpPr>
          <p:cNvPr id="12" name="テキスト ボックス 11">
            <a:extLst>
              <a:ext uri="{FF2B5EF4-FFF2-40B4-BE49-F238E27FC236}">
                <a16:creationId xmlns:a16="http://schemas.microsoft.com/office/drawing/2014/main" id="{C579B87D-69D1-43A7-BDCE-00D9D0184C91}"/>
              </a:ext>
            </a:extLst>
          </p:cNvPr>
          <p:cNvSpPr txBox="1"/>
          <p:nvPr/>
        </p:nvSpPr>
        <p:spPr>
          <a:xfrm>
            <a:off x="9258300" y="2629644"/>
            <a:ext cx="1338828" cy="369332"/>
          </a:xfrm>
          <a:prstGeom prst="rect">
            <a:avLst/>
          </a:prstGeom>
          <a:noFill/>
          <a:ln>
            <a:solidFill>
              <a:schemeClr val="tx1"/>
            </a:solidFill>
          </a:ln>
        </p:spPr>
        <p:txBody>
          <a:bodyPr wrap="none" rtlCol="0">
            <a:spAutoFit/>
          </a:bodyPr>
          <a:lstStyle/>
          <a:p>
            <a:r>
              <a:rPr kumimoji="1" lang="ja-JP" altLang="en-US" dirty="0"/>
              <a:t>⑤財務諸表</a:t>
            </a:r>
          </a:p>
        </p:txBody>
      </p:sp>
      <p:cxnSp>
        <p:nvCxnSpPr>
          <p:cNvPr id="14" name="直線矢印コネクタ 13">
            <a:extLst>
              <a:ext uri="{FF2B5EF4-FFF2-40B4-BE49-F238E27FC236}">
                <a16:creationId xmlns:a16="http://schemas.microsoft.com/office/drawing/2014/main" id="{FF5070D4-E7A7-4F9E-B142-3E3278B307F4}"/>
              </a:ext>
            </a:extLst>
          </p:cNvPr>
          <p:cNvCxnSpPr>
            <a:stCxn id="2" idx="3"/>
            <a:endCxn id="4" idx="1"/>
          </p:cNvCxnSpPr>
          <p:nvPr/>
        </p:nvCxnSpPr>
        <p:spPr>
          <a:xfrm>
            <a:off x="3063002" y="2816989"/>
            <a:ext cx="609078"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023C40E7-0E0E-4B1E-B3E8-5112D8DE1D89}"/>
              </a:ext>
            </a:extLst>
          </p:cNvPr>
          <p:cNvCxnSpPr>
            <a:stCxn id="10" idx="3"/>
            <a:endCxn id="11" idx="1"/>
          </p:cNvCxnSpPr>
          <p:nvPr/>
        </p:nvCxnSpPr>
        <p:spPr>
          <a:xfrm>
            <a:off x="6480141" y="2814310"/>
            <a:ext cx="5548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FC82C55-4930-445F-87F0-03B5EF0C8E15}"/>
              </a:ext>
            </a:extLst>
          </p:cNvPr>
          <p:cNvCxnSpPr>
            <a:stCxn id="4" idx="3"/>
            <a:endCxn id="10" idx="1"/>
          </p:cNvCxnSpPr>
          <p:nvPr/>
        </p:nvCxnSpPr>
        <p:spPr>
          <a:xfrm flipV="1">
            <a:off x="4586481" y="2814310"/>
            <a:ext cx="554832" cy="26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35F353BD-E056-4773-9C73-B9002CEEFA77}"/>
              </a:ext>
            </a:extLst>
          </p:cNvPr>
          <p:cNvCxnSpPr>
            <a:cxnSpLocks/>
            <a:stCxn id="11" idx="3"/>
            <a:endCxn id="12" idx="1"/>
          </p:cNvCxnSpPr>
          <p:nvPr/>
        </p:nvCxnSpPr>
        <p:spPr>
          <a:xfrm>
            <a:off x="8176068" y="2814310"/>
            <a:ext cx="10822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7B28D0B1-3CCF-42A7-AEE8-E38C0B531A90}"/>
              </a:ext>
            </a:extLst>
          </p:cNvPr>
          <p:cNvCxnSpPr/>
          <p:nvPr/>
        </p:nvCxnSpPr>
        <p:spPr>
          <a:xfrm>
            <a:off x="1428750" y="2544455"/>
            <a:ext cx="0" cy="26985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24209B19-4EF0-4980-BDCA-D5D80BECEA63}"/>
              </a:ext>
            </a:extLst>
          </p:cNvPr>
          <p:cNvCxnSpPr>
            <a:endCxn id="2" idx="1"/>
          </p:cNvCxnSpPr>
          <p:nvPr/>
        </p:nvCxnSpPr>
        <p:spPr>
          <a:xfrm>
            <a:off x="1428750" y="2814310"/>
            <a:ext cx="719852" cy="267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3780E594-3E0F-416B-92F6-2DE3C785B5D9}"/>
              </a:ext>
            </a:extLst>
          </p:cNvPr>
          <p:cNvSpPr txBox="1"/>
          <p:nvPr/>
        </p:nvSpPr>
        <p:spPr>
          <a:xfrm>
            <a:off x="7958526" y="2167979"/>
            <a:ext cx="1695447" cy="369332"/>
          </a:xfrm>
          <a:prstGeom prst="rect">
            <a:avLst/>
          </a:prstGeom>
          <a:noFill/>
        </p:spPr>
        <p:txBody>
          <a:bodyPr wrap="square" rtlCol="0">
            <a:spAutoFit/>
          </a:bodyPr>
          <a:lstStyle/>
          <a:p>
            <a:r>
              <a:rPr kumimoji="1" lang="ja-JP" altLang="en-US" dirty="0"/>
              <a:t>（決算整理）</a:t>
            </a:r>
          </a:p>
        </p:txBody>
      </p:sp>
      <p:cxnSp>
        <p:nvCxnSpPr>
          <p:cNvPr id="37" name="直線コネクタ 36">
            <a:extLst>
              <a:ext uri="{FF2B5EF4-FFF2-40B4-BE49-F238E27FC236}">
                <a16:creationId xmlns:a16="http://schemas.microsoft.com/office/drawing/2014/main" id="{4D57547D-4EE6-402F-966B-E4C9F63F8EE0}"/>
              </a:ext>
            </a:extLst>
          </p:cNvPr>
          <p:cNvCxnSpPr>
            <a:stCxn id="33" idx="2"/>
          </p:cNvCxnSpPr>
          <p:nvPr/>
        </p:nvCxnSpPr>
        <p:spPr>
          <a:xfrm flipH="1">
            <a:off x="8806249" y="2537311"/>
            <a:ext cx="1" cy="27699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6FEE5818-33A0-495A-A9C0-DE0C8C3EE6AE}"/>
              </a:ext>
            </a:extLst>
          </p:cNvPr>
          <p:cNvSpPr txBox="1"/>
          <p:nvPr/>
        </p:nvSpPr>
        <p:spPr>
          <a:xfrm>
            <a:off x="4154284" y="1902589"/>
            <a:ext cx="2042157" cy="369332"/>
          </a:xfrm>
          <a:prstGeom prst="rect">
            <a:avLst/>
          </a:prstGeom>
          <a:noFill/>
        </p:spPr>
        <p:txBody>
          <a:bodyPr wrap="square" rtlCol="0">
            <a:spAutoFit/>
          </a:bodyPr>
          <a:lstStyle/>
          <a:p>
            <a:r>
              <a:rPr kumimoji="1" lang="en-US" altLang="ja-JP" dirty="0"/>
              <a:t>【</a:t>
            </a:r>
            <a:r>
              <a:rPr kumimoji="1" lang="ja-JP" altLang="en-US" dirty="0"/>
              <a:t>簿記の流れ</a:t>
            </a:r>
            <a:r>
              <a:rPr kumimoji="1" lang="en-US" altLang="ja-JP" dirty="0"/>
              <a:t>】</a:t>
            </a:r>
            <a:endParaRPr kumimoji="1" lang="ja-JP" altLang="en-US" dirty="0"/>
          </a:p>
        </p:txBody>
      </p:sp>
      <p:sp>
        <p:nvSpPr>
          <p:cNvPr id="39" name="テキスト ボックス 38">
            <a:extLst>
              <a:ext uri="{FF2B5EF4-FFF2-40B4-BE49-F238E27FC236}">
                <a16:creationId xmlns:a16="http://schemas.microsoft.com/office/drawing/2014/main" id="{798EB4DF-2DAB-459B-934D-F5186A1A3B11}"/>
              </a:ext>
            </a:extLst>
          </p:cNvPr>
          <p:cNvSpPr txBox="1"/>
          <p:nvPr/>
        </p:nvSpPr>
        <p:spPr>
          <a:xfrm>
            <a:off x="1145188" y="3780482"/>
            <a:ext cx="10669905" cy="3016210"/>
          </a:xfrm>
          <a:prstGeom prst="rect">
            <a:avLst/>
          </a:prstGeom>
          <a:noFill/>
        </p:spPr>
        <p:txBody>
          <a:bodyPr wrap="square" rtlCol="0">
            <a:spAutoFit/>
          </a:bodyPr>
          <a:lstStyle/>
          <a:p>
            <a:r>
              <a:rPr kumimoji="1" lang="ja-JP" altLang="en-US" dirty="0"/>
              <a:t>①企業の全ての事業活動のうち、金額で把握できるものひとつひとつを「</a:t>
            </a:r>
            <a:r>
              <a:rPr kumimoji="1" lang="ja-JP" altLang="en-US" b="1" dirty="0"/>
              <a:t>取引</a:t>
            </a:r>
            <a:r>
              <a:rPr kumimoji="1" lang="ja-JP" altLang="en-US" dirty="0"/>
              <a:t>」として捉え、それを</a:t>
            </a:r>
            <a:endParaRPr kumimoji="1" lang="en-US" altLang="ja-JP" dirty="0"/>
          </a:p>
          <a:p>
            <a:r>
              <a:rPr kumimoji="1" lang="ja-JP" altLang="en-US" dirty="0"/>
              <a:t>　原因と結果の二面から認識する</a:t>
            </a:r>
            <a:endParaRPr kumimoji="1" lang="en-US" altLang="ja-JP" dirty="0"/>
          </a:p>
          <a:p>
            <a:r>
              <a:rPr kumimoji="1" lang="ja-JP" altLang="en-US" dirty="0"/>
              <a:t>②つぎに、その取引を「</a:t>
            </a:r>
            <a:r>
              <a:rPr kumimoji="1" lang="ja-JP" altLang="en-US" b="1" dirty="0"/>
              <a:t>勘定科目</a:t>
            </a:r>
            <a:r>
              <a:rPr kumimoji="1" lang="ja-JP" altLang="en-US" dirty="0"/>
              <a:t>」という取引の内容を表す用語を用いて、「</a:t>
            </a:r>
            <a:r>
              <a:rPr kumimoji="1" lang="ja-JP" altLang="en-US" b="1" dirty="0"/>
              <a:t>仕訳</a:t>
            </a:r>
            <a:r>
              <a:rPr kumimoji="1" lang="ja-JP" altLang="en-US" dirty="0"/>
              <a:t>」という方法で原</a:t>
            </a:r>
            <a:endParaRPr kumimoji="1" lang="en-US" altLang="ja-JP" dirty="0"/>
          </a:p>
          <a:p>
            <a:r>
              <a:rPr kumimoji="1" lang="ja-JP" altLang="en-US" dirty="0"/>
              <a:t>　因と結果の両面から記録する</a:t>
            </a:r>
            <a:endParaRPr kumimoji="1" lang="en-US" altLang="ja-JP" dirty="0"/>
          </a:p>
          <a:p>
            <a:r>
              <a:rPr kumimoji="1" lang="ja-JP" altLang="en-US" dirty="0"/>
              <a:t>　　</a:t>
            </a:r>
            <a:r>
              <a:rPr kumimoji="1" lang="ja-JP" altLang="en-US" sz="1400" dirty="0"/>
              <a:t>資産の勘定科目：現金、預金、売掛金（製品等を代金後払いで販売）、備品、原材料、建物など</a:t>
            </a:r>
            <a:endParaRPr kumimoji="1" lang="en-US" altLang="ja-JP" sz="1400" dirty="0"/>
          </a:p>
          <a:p>
            <a:r>
              <a:rPr kumimoji="1" lang="ja-JP" altLang="en-US" sz="1400" dirty="0"/>
              <a:t>　　  負債の勘定科目：買掛金（原材料等を代金後払いで購入）、借入金など</a:t>
            </a:r>
            <a:endParaRPr kumimoji="1" lang="en-US" altLang="ja-JP" sz="1400" dirty="0"/>
          </a:p>
          <a:p>
            <a:r>
              <a:rPr kumimoji="1" lang="ja-JP" altLang="en-US" sz="1400" dirty="0"/>
              <a:t>　　  資本の勘定科目：資本金、利益準備金（過去の利益の積立）など</a:t>
            </a:r>
            <a:endParaRPr kumimoji="1" lang="en-US" altLang="ja-JP" dirty="0"/>
          </a:p>
          <a:p>
            <a:r>
              <a:rPr kumimoji="1" lang="ja-JP" altLang="en-US" dirty="0"/>
              <a:t>　　</a:t>
            </a:r>
            <a:r>
              <a:rPr kumimoji="1" lang="ja-JP" altLang="en-US" sz="1400" dirty="0"/>
              <a:t>収益の勘定科目：売上、受取利息など、費用の勘定科目：原材料費、給与、水道光熱費、広告宣伝費、支払利息など</a:t>
            </a:r>
            <a:endParaRPr kumimoji="1" lang="en-US" altLang="ja-JP" dirty="0"/>
          </a:p>
          <a:p>
            <a:r>
              <a:rPr kumimoji="1" lang="ja-JP" altLang="en-US" dirty="0"/>
              <a:t>③さらに、仕訳のデータを「</a:t>
            </a:r>
            <a:r>
              <a:rPr kumimoji="1" lang="ja-JP" altLang="en-US" b="1" dirty="0"/>
              <a:t>総勘定元帳</a:t>
            </a:r>
            <a:r>
              <a:rPr kumimoji="1" lang="ja-JP" altLang="en-US" dirty="0"/>
              <a:t>」の各勘定口座に転記し、</a:t>
            </a:r>
            <a:endParaRPr kumimoji="1" lang="en-US" altLang="ja-JP" dirty="0"/>
          </a:p>
          <a:p>
            <a:r>
              <a:rPr kumimoji="1" lang="ja-JP" altLang="en-US" dirty="0"/>
              <a:t>④すべての勘定口座を借方・貸方に分けて集計した「</a:t>
            </a:r>
            <a:r>
              <a:rPr kumimoji="1" lang="ja-JP" altLang="en-US" b="1" dirty="0"/>
              <a:t>試算表</a:t>
            </a:r>
            <a:r>
              <a:rPr kumimoji="1" lang="ja-JP" altLang="en-US" dirty="0"/>
              <a:t>」を作成する</a:t>
            </a:r>
            <a:endParaRPr kumimoji="1" lang="en-US" altLang="ja-JP" dirty="0"/>
          </a:p>
          <a:p>
            <a:r>
              <a:rPr kumimoji="1" lang="ja-JP" altLang="en-US" dirty="0"/>
              <a:t>⑤最後に「</a:t>
            </a:r>
            <a:r>
              <a:rPr kumimoji="1" lang="ja-JP" altLang="en-US" b="1" dirty="0"/>
              <a:t>決算整理</a:t>
            </a:r>
            <a:r>
              <a:rPr kumimoji="1" lang="ja-JP" altLang="en-US" dirty="0"/>
              <a:t>」を行い、財務諸表を作成する</a:t>
            </a:r>
          </a:p>
        </p:txBody>
      </p:sp>
      <p:sp>
        <p:nvSpPr>
          <p:cNvPr id="40" name="テキスト ボックス 39">
            <a:extLst>
              <a:ext uri="{FF2B5EF4-FFF2-40B4-BE49-F238E27FC236}">
                <a16:creationId xmlns:a16="http://schemas.microsoft.com/office/drawing/2014/main" id="{216911E1-5243-47DC-9015-0969EA3B797D}"/>
              </a:ext>
            </a:extLst>
          </p:cNvPr>
          <p:cNvSpPr txBox="1"/>
          <p:nvPr/>
        </p:nvSpPr>
        <p:spPr>
          <a:xfrm>
            <a:off x="3525069" y="3358189"/>
            <a:ext cx="1338828" cy="369332"/>
          </a:xfrm>
          <a:prstGeom prst="rect">
            <a:avLst/>
          </a:prstGeom>
          <a:noFill/>
        </p:spPr>
        <p:txBody>
          <a:bodyPr wrap="none" rtlCol="0">
            <a:spAutoFit/>
          </a:bodyPr>
          <a:lstStyle/>
          <a:p>
            <a:r>
              <a:rPr kumimoji="1" lang="ja-JP" altLang="en-US" dirty="0"/>
              <a:t>日々の業務</a:t>
            </a:r>
          </a:p>
        </p:txBody>
      </p:sp>
      <p:sp>
        <p:nvSpPr>
          <p:cNvPr id="41" name="左中かっこ 40">
            <a:extLst>
              <a:ext uri="{FF2B5EF4-FFF2-40B4-BE49-F238E27FC236}">
                <a16:creationId xmlns:a16="http://schemas.microsoft.com/office/drawing/2014/main" id="{2CE8F2B4-0EEC-4718-8F04-ADF782CB3D66}"/>
              </a:ext>
            </a:extLst>
          </p:cNvPr>
          <p:cNvSpPr/>
          <p:nvPr/>
        </p:nvSpPr>
        <p:spPr>
          <a:xfrm rot="16200000">
            <a:off x="4139833" y="1551740"/>
            <a:ext cx="330938" cy="32575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A9362C66-A170-4DF5-88EB-54E6625F8CD2}"/>
              </a:ext>
            </a:extLst>
          </p:cNvPr>
          <p:cNvSpPr txBox="1"/>
          <p:nvPr/>
        </p:nvSpPr>
        <p:spPr>
          <a:xfrm>
            <a:off x="6365560" y="3366517"/>
            <a:ext cx="1338828" cy="369332"/>
          </a:xfrm>
          <a:prstGeom prst="rect">
            <a:avLst/>
          </a:prstGeom>
          <a:noFill/>
        </p:spPr>
        <p:txBody>
          <a:bodyPr wrap="none" rtlCol="0">
            <a:spAutoFit/>
          </a:bodyPr>
          <a:lstStyle/>
          <a:p>
            <a:r>
              <a:rPr kumimoji="1" lang="ja-JP" altLang="en-US" dirty="0"/>
              <a:t>月次の業務</a:t>
            </a:r>
          </a:p>
        </p:txBody>
      </p:sp>
      <p:sp>
        <p:nvSpPr>
          <p:cNvPr id="43" name="左中かっこ 42">
            <a:extLst>
              <a:ext uri="{FF2B5EF4-FFF2-40B4-BE49-F238E27FC236}">
                <a16:creationId xmlns:a16="http://schemas.microsoft.com/office/drawing/2014/main" id="{67D80435-71AB-4827-9917-5BC6B99068D9}"/>
              </a:ext>
            </a:extLst>
          </p:cNvPr>
          <p:cNvSpPr/>
          <p:nvPr/>
        </p:nvSpPr>
        <p:spPr>
          <a:xfrm rot="16200000">
            <a:off x="6857013" y="2283871"/>
            <a:ext cx="268672" cy="179069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EEB7309-DE06-410C-945B-DE05D1A0E66F}"/>
              </a:ext>
            </a:extLst>
          </p:cNvPr>
          <p:cNvSpPr txBox="1"/>
          <p:nvPr/>
        </p:nvSpPr>
        <p:spPr>
          <a:xfrm>
            <a:off x="8358054" y="3394235"/>
            <a:ext cx="1569660" cy="369332"/>
          </a:xfrm>
          <a:prstGeom prst="rect">
            <a:avLst/>
          </a:prstGeom>
          <a:noFill/>
        </p:spPr>
        <p:txBody>
          <a:bodyPr wrap="none" rtlCol="0">
            <a:spAutoFit/>
          </a:bodyPr>
          <a:lstStyle/>
          <a:p>
            <a:r>
              <a:rPr kumimoji="1" lang="ja-JP" altLang="en-US" dirty="0"/>
              <a:t>決算時の業務</a:t>
            </a:r>
          </a:p>
        </p:txBody>
      </p:sp>
      <p:sp>
        <p:nvSpPr>
          <p:cNvPr id="45" name="左中かっこ 44">
            <a:extLst>
              <a:ext uri="{FF2B5EF4-FFF2-40B4-BE49-F238E27FC236}">
                <a16:creationId xmlns:a16="http://schemas.microsoft.com/office/drawing/2014/main" id="{DA2A4084-24FC-4710-8BF6-885F89498039}"/>
              </a:ext>
            </a:extLst>
          </p:cNvPr>
          <p:cNvSpPr/>
          <p:nvPr/>
        </p:nvSpPr>
        <p:spPr>
          <a:xfrm rot="16200000">
            <a:off x="8873761" y="2211642"/>
            <a:ext cx="330938" cy="1962152"/>
          </a:xfrm>
          <a:prstGeom prst="leftBrace">
            <a:avLst>
              <a:gd name="adj1" fmla="val 8333"/>
              <a:gd name="adj2" fmla="val 5097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79252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8E14F30-7DAC-4070-9925-25C48A7BF680}"/>
              </a:ext>
            </a:extLst>
          </p:cNvPr>
          <p:cNvSpPr txBox="1"/>
          <p:nvPr/>
        </p:nvSpPr>
        <p:spPr>
          <a:xfrm>
            <a:off x="95250" y="61622"/>
            <a:ext cx="12096750" cy="5078313"/>
          </a:xfrm>
          <a:prstGeom prst="rect">
            <a:avLst/>
          </a:prstGeom>
          <a:noFill/>
        </p:spPr>
        <p:txBody>
          <a:bodyPr wrap="square" rtlCol="0">
            <a:spAutoFit/>
          </a:bodyPr>
          <a:lstStyle/>
          <a:p>
            <a:r>
              <a:rPr kumimoji="1" lang="ja-JP" altLang="en-US" dirty="0"/>
              <a:t>２．仕訳について</a:t>
            </a:r>
            <a:endParaRPr kumimoji="1" lang="en-US" altLang="ja-JP" dirty="0"/>
          </a:p>
          <a:p>
            <a:r>
              <a:rPr kumimoji="1" lang="ja-JP" altLang="en-US" dirty="0"/>
              <a:t>　</a:t>
            </a:r>
            <a:r>
              <a:rPr kumimoji="1" lang="en-US" altLang="ja-JP" dirty="0"/>
              <a:t>(1)</a:t>
            </a:r>
            <a:r>
              <a:rPr kumimoji="1" lang="ja-JP" altLang="en-US" dirty="0"/>
              <a:t>仕訳とは</a:t>
            </a:r>
            <a:endParaRPr kumimoji="1" lang="en-US" altLang="ja-JP" dirty="0"/>
          </a:p>
          <a:p>
            <a:r>
              <a:rPr kumimoji="1" lang="ja-JP" altLang="en-US" dirty="0"/>
              <a:t>　　取引の結果と原因を、左側（</a:t>
            </a:r>
            <a:r>
              <a:rPr kumimoji="1" lang="ja-JP" altLang="en-US" b="1" dirty="0"/>
              <a:t>借方</a:t>
            </a:r>
            <a:r>
              <a:rPr kumimoji="1" lang="en-US" altLang="ja-JP" b="1" dirty="0"/>
              <a:t>,</a:t>
            </a:r>
            <a:r>
              <a:rPr kumimoji="1" lang="ja-JP" altLang="en-US" b="1" dirty="0"/>
              <a:t> </a:t>
            </a:r>
            <a:r>
              <a:rPr kumimoji="1" lang="en-US" altLang="ja-JP" b="1" dirty="0"/>
              <a:t>Debits</a:t>
            </a:r>
            <a:r>
              <a:rPr kumimoji="1" lang="ja-JP" altLang="en-US" dirty="0"/>
              <a:t>）と右側（</a:t>
            </a:r>
            <a:r>
              <a:rPr kumimoji="1" lang="ja-JP" altLang="en-US" b="1" dirty="0"/>
              <a:t>貸方</a:t>
            </a:r>
            <a:r>
              <a:rPr kumimoji="1" lang="en-US" altLang="ja-JP" b="1" dirty="0"/>
              <a:t>,Credits</a:t>
            </a:r>
            <a:r>
              <a:rPr kumimoji="1" lang="ja-JP" altLang="en-US" dirty="0"/>
              <a:t>）に同じ金額で記録すること</a:t>
            </a:r>
            <a:endParaRPr kumimoji="1" lang="en-US" altLang="ja-JP" dirty="0"/>
          </a:p>
          <a:p>
            <a:r>
              <a:rPr kumimoji="1" lang="ja-JP" altLang="en-US" b="1" dirty="0"/>
              <a:t>　　</a:t>
            </a:r>
            <a:r>
              <a:rPr kumimoji="1" lang="ja-JP" altLang="en-US" dirty="0"/>
              <a:t>どちら側に記入するかは以下のルールによる</a:t>
            </a:r>
            <a:endParaRPr kumimoji="1" lang="en-US" altLang="ja-JP" dirty="0"/>
          </a:p>
          <a:p>
            <a:r>
              <a:rPr kumimoji="1" lang="ja-JP" altLang="en-US" b="1" dirty="0"/>
              <a:t>　</a:t>
            </a:r>
            <a:r>
              <a:rPr kumimoji="1" lang="en-US" altLang="ja-JP" dirty="0"/>
              <a:t>(2)</a:t>
            </a:r>
            <a:r>
              <a:rPr kumimoji="1" lang="ja-JP" altLang="en-US" dirty="0"/>
              <a:t>仕訳記入のルール</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　　　　資産、負債、資本、収益、費用を会計における５つの基本要素という</a:t>
            </a:r>
            <a:endParaRPr kumimoji="1" lang="en-US" altLang="ja-JP" dirty="0"/>
          </a:p>
          <a:p>
            <a:r>
              <a:rPr kumimoji="1" lang="ja-JP" altLang="en-US" dirty="0"/>
              <a:t>　</a:t>
            </a:r>
            <a:r>
              <a:rPr kumimoji="1" lang="en-US" altLang="ja-JP" dirty="0"/>
              <a:t>(3)</a:t>
            </a:r>
            <a:r>
              <a:rPr kumimoji="1" lang="ja-JP" altLang="en-US" dirty="0"/>
              <a:t>仕訳の具体例</a:t>
            </a:r>
            <a:endParaRPr kumimoji="1" lang="en-US" altLang="ja-JP" dirty="0"/>
          </a:p>
          <a:p>
            <a:r>
              <a:rPr kumimoji="1" lang="ja-JP" altLang="en-US" dirty="0"/>
              <a:t>　　①会社設立にあたり、株主から現金１００円を出資してもらった</a:t>
            </a:r>
            <a:endParaRPr kumimoji="1" lang="en-US" altLang="ja-JP" dirty="0"/>
          </a:p>
          <a:p>
            <a:r>
              <a:rPr kumimoji="1" lang="ja-JP" altLang="en-US" dirty="0"/>
              <a:t>　　　　（借方）　現金　</a:t>
            </a:r>
            <a:r>
              <a:rPr kumimoji="1" lang="en-US" altLang="ja-JP" dirty="0"/>
              <a:t>100</a:t>
            </a:r>
            <a:r>
              <a:rPr kumimoji="1" lang="ja-JP" altLang="en-US" dirty="0"/>
              <a:t>　／　（貸方）　資本金　</a:t>
            </a:r>
            <a:r>
              <a:rPr kumimoji="1" lang="en-US" altLang="ja-JP" dirty="0"/>
              <a:t>100</a:t>
            </a:r>
            <a:r>
              <a:rPr kumimoji="1" lang="ja-JP" altLang="en-US" dirty="0"/>
              <a:t>　　このように　勘定科目、金額／　勘定科目、金額</a:t>
            </a:r>
            <a:endParaRPr kumimoji="1" lang="en-US" altLang="ja-JP" dirty="0"/>
          </a:p>
          <a:p>
            <a:r>
              <a:rPr kumimoji="1" lang="ja-JP" altLang="en-US" dirty="0"/>
              <a:t>　　　　　　　　　　　　　　　　　　　　　　　　　　　　　　という様式で書く　</a:t>
            </a:r>
          </a:p>
        </p:txBody>
      </p:sp>
      <p:graphicFrame>
        <p:nvGraphicFramePr>
          <p:cNvPr id="3" name="表 3">
            <a:extLst>
              <a:ext uri="{FF2B5EF4-FFF2-40B4-BE49-F238E27FC236}">
                <a16:creationId xmlns:a16="http://schemas.microsoft.com/office/drawing/2014/main" id="{6703E996-B9FF-461D-AA9B-73F57F84E9B9}"/>
              </a:ext>
            </a:extLst>
          </p:cNvPr>
          <p:cNvGraphicFramePr>
            <a:graphicFrameLocks noGrp="1"/>
          </p:cNvGraphicFramePr>
          <p:nvPr>
            <p:extLst>
              <p:ext uri="{D42A27DB-BD31-4B8C-83A1-F6EECF244321}">
                <p14:modId xmlns:p14="http://schemas.microsoft.com/office/powerpoint/2010/main" val="768764414"/>
              </p:ext>
            </p:extLst>
          </p:nvPr>
        </p:nvGraphicFramePr>
        <p:xfrm>
          <a:off x="1127125" y="1707336"/>
          <a:ext cx="8128000" cy="1828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44848497"/>
                    </a:ext>
                  </a:extLst>
                </a:gridCol>
                <a:gridCol w="4064000">
                  <a:extLst>
                    <a:ext uri="{9D8B030D-6E8A-4147-A177-3AD203B41FA5}">
                      <a16:colId xmlns:a16="http://schemas.microsoft.com/office/drawing/2014/main" val="3091757380"/>
                    </a:ext>
                  </a:extLst>
                </a:gridCol>
              </a:tblGrid>
              <a:tr h="370840">
                <a:tc>
                  <a:txBody>
                    <a:bodyPr/>
                    <a:lstStyle/>
                    <a:p>
                      <a:pPr algn="ctr"/>
                      <a:r>
                        <a:rPr kumimoji="1" lang="ja-JP" altLang="en-US" b="0" dirty="0">
                          <a:solidFill>
                            <a:schemeClr val="tx1"/>
                          </a:solidFill>
                        </a:rPr>
                        <a:t>左側に記入する科目</a:t>
                      </a:r>
                      <a:endParaRPr kumimoji="1" lang="en-US" altLang="ja-JP" b="0" dirty="0">
                        <a:solidFill>
                          <a:schemeClr val="tx1"/>
                        </a:solidFill>
                      </a:endParaRPr>
                    </a:p>
                    <a:p>
                      <a:pPr algn="ctr"/>
                      <a:r>
                        <a:rPr kumimoji="1" lang="ja-JP" altLang="en-US" b="1" dirty="0">
                          <a:solidFill>
                            <a:schemeClr val="tx1"/>
                          </a:solidFill>
                        </a:rPr>
                        <a:t>（借方）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右側に記入する科目</a:t>
                      </a:r>
                      <a:endParaRPr kumimoji="1" lang="en-US" altLang="ja-JP" b="0" dirty="0">
                        <a:solidFill>
                          <a:schemeClr val="tx1"/>
                        </a:solidFill>
                      </a:endParaRPr>
                    </a:p>
                    <a:p>
                      <a:pPr algn="ctr"/>
                      <a:r>
                        <a:rPr kumimoji="1" lang="ja-JP" altLang="en-US" b="1" dirty="0">
                          <a:solidFill>
                            <a:schemeClr val="tx1"/>
                          </a:solidFill>
                        </a:rPr>
                        <a:t>（貸方）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4289403"/>
                  </a:ext>
                </a:extLst>
              </a:tr>
              <a:tr h="370840">
                <a:tc>
                  <a:txBody>
                    <a:bodyPr/>
                    <a:lstStyle/>
                    <a:p>
                      <a:r>
                        <a:rPr kumimoji="1" lang="ja-JP" altLang="en-US" b="1" dirty="0">
                          <a:solidFill>
                            <a:schemeClr val="tx1"/>
                          </a:solidFill>
                        </a:rPr>
                        <a:t>資産の増加</a:t>
                      </a:r>
                      <a:endParaRPr kumimoji="1" lang="en-US" altLang="ja-JP" b="1" dirty="0">
                        <a:solidFill>
                          <a:schemeClr val="tx1"/>
                        </a:solidFill>
                      </a:endParaRPr>
                    </a:p>
                    <a:p>
                      <a:r>
                        <a:rPr kumimoji="1" lang="ja-JP" altLang="en-US" b="0" dirty="0">
                          <a:solidFill>
                            <a:schemeClr val="tx1"/>
                          </a:solidFill>
                        </a:rPr>
                        <a:t>負債の減少</a:t>
                      </a:r>
                      <a:endParaRPr kumimoji="1" lang="en-US" altLang="ja-JP" b="0" dirty="0">
                        <a:solidFill>
                          <a:schemeClr val="tx1"/>
                        </a:solidFill>
                      </a:endParaRPr>
                    </a:p>
                    <a:p>
                      <a:r>
                        <a:rPr kumimoji="1" lang="ja-JP" altLang="en-US" b="0" dirty="0">
                          <a:solidFill>
                            <a:schemeClr val="tx1"/>
                          </a:solidFill>
                        </a:rPr>
                        <a:t>資本（純資産）の減少</a:t>
                      </a:r>
                      <a:endParaRPr kumimoji="1" lang="en-US" altLang="ja-JP" b="0" dirty="0">
                        <a:solidFill>
                          <a:schemeClr val="tx1"/>
                        </a:solidFill>
                      </a:endParaRPr>
                    </a:p>
                    <a:p>
                      <a:r>
                        <a:rPr kumimoji="1" lang="ja-JP" altLang="en-US" b="1" dirty="0">
                          <a:solidFill>
                            <a:schemeClr val="tx1"/>
                          </a:solidFill>
                        </a:rPr>
                        <a:t>費用の発生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0" dirty="0"/>
                        <a:t>資産の減少</a:t>
                      </a:r>
                      <a:endParaRPr kumimoji="1" lang="en-US" altLang="ja-JP" b="0" dirty="0"/>
                    </a:p>
                    <a:p>
                      <a:r>
                        <a:rPr kumimoji="1" lang="ja-JP" altLang="en-US" b="1" dirty="0"/>
                        <a:t>負債の増加</a:t>
                      </a:r>
                      <a:endParaRPr kumimoji="1" lang="en-US" altLang="ja-JP" b="1" dirty="0"/>
                    </a:p>
                    <a:p>
                      <a:r>
                        <a:rPr kumimoji="1" lang="ja-JP" altLang="en-US" b="1" dirty="0"/>
                        <a:t>資本（純資産）の増加</a:t>
                      </a:r>
                      <a:endParaRPr kumimoji="1" lang="en-US" altLang="ja-JP" b="1" dirty="0"/>
                    </a:p>
                    <a:p>
                      <a:r>
                        <a:rPr kumimoji="1" lang="ja-JP" altLang="en-US" sz="1800" b="1" dirty="0"/>
                        <a:t>収益の発生</a:t>
                      </a:r>
                      <a:r>
                        <a:rPr kumimoji="1" lang="ja-JP" altLang="en-US" sz="1800" b="0" dirty="0"/>
                        <a:t>（注）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8641892"/>
                  </a:ext>
                </a:extLst>
              </a:tr>
            </a:tbl>
          </a:graphicData>
        </a:graphic>
      </p:graphicFrame>
      <p:sp>
        <p:nvSpPr>
          <p:cNvPr id="5" name="テキスト ボックス 4">
            <a:extLst>
              <a:ext uri="{FF2B5EF4-FFF2-40B4-BE49-F238E27FC236}">
                <a16:creationId xmlns:a16="http://schemas.microsoft.com/office/drawing/2014/main" id="{9F100E34-323B-48C9-BBD1-CD6CDF8A4CB4}"/>
              </a:ext>
            </a:extLst>
          </p:cNvPr>
          <p:cNvSpPr txBox="1"/>
          <p:nvPr/>
        </p:nvSpPr>
        <p:spPr>
          <a:xfrm>
            <a:off x="9146222" y="2792293"/>
            <a:ext cx="3154681" cy="830997"/>
          </a:xfrm>
          <a:prstGeom prst="rect">
            <a:avLst/>
          </a:prstGeom>
          <a:noFill/>
        </p:spPr>
        <p:txBody>
          <a:bodyPr wrap="square" rtlCol="0">
            <a:spAutoFit/>
          </a:bodyPr>
          <a:lstStyle/>
          <a:p>
            <a:r>
              <a:rPr kumimoji="1" lang="ja-JP" altLang="en-US" sz="1600" dirty="0"/>
              <a:t>（注）収益は売上や収入のこと　</a:t>
            </a:r>
            <a:endParaRPr kumimoji="1" lang="en-US" altLang="ja-JP" sz="1600" dirty="0"/>
          </a:p>
          <a:p>
            <a:r>
              <a:rPr kumimoji="1" lang="ja-JP" altLang="en-US" sz="1600" dirty="0"/>
              <a:t>　　で利益ではないことに注意</a:t>
            </a:r>
            <a:endParaRPr kumimoji="1" lang="en-US" altLang="ja-JP" sz="1600" dirty="0"/>
          </a:p>
          <a:p>
            <a:r>
              <a:rPr kumimoji="1" lang="ja-JP" altLang="en-US" sz="1600" dirty="0"/>
              <a:t>　　利益＝収益ー費用</a:t>
            </a:r>
          </a:p>
        </p:txBody>
      </p:sp>
      <p:sp>
        <p:nvSpPr>
          <p:cNvPr id="6" name="矢印: 右 5">
            <a:extLst>
              <a:ext uri="{FF2B5EF4-FFF2-40B4-BE49-F238E27FC236}">
                <a16:creationId xmlns:a16="http://schemas.microsoft.com/office/drawing/2014/main" id="{5FC526AE-D37B-4AC2-A810-6F2554E3728C}"/>
              </a:ext>
            </a:extLst>
          </p:cNvPr>
          <p:cNvSpPr/>
          <p:nvPr/>
        </p:nvSpPr>
        <p:spPr>
          <a:xfrm flipH="1">
            <a:off x="6477000" y="4562475"/>
            <a:ext cx="35242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上矢印 6">
            <a:extLst>
              <a:ext uri="{FF2B5EF4-FFF2-40B4-BE49-F238E27FC236}">
                <a16:creationId xmlns:a16="http://schemas.microsoft.com/office/drawing/2014/main" id="{39991916-7FDD-4445-9C6A-069EC7EA6B38}"/>
              </a:ext>
            </a:extLst>
          </p:cNvPr>
          <p:cNvSpPr/>
          <p:nvPr/>
        </p:nvSpPr>
        <p:spPr>
          <a:xfrm>
            <a:off x="2533648" y="4785150"/>
            <a:ext cx="1247775" cy="476250"/>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469DAC1-B721-4A94-853C-418CBD3F186B}"/>
              </a:ext>
            </a:extLst>
          </p:cNvPr>
          <p:cNvSpPr txBox="1"/>
          <p:nvPr/>
        </p:nvSpPr>
        <p:spPr>
          <a:xfrm>
            <a:off x="2552241" y="4970658"/>
            <a:ext cx="1210588" cy="338554"/>
          </a:xfrm>
          <a:prstGeom prst="rect">
            <a:avLst/>
          </a:prstGeom>
          <a:noFill/>
        </p:spPr>
        <p:txBody>
          <a:bodyPr wrap="none" rtlCol="0">
            <a:spAutoFit/>
          </a:bodyPr>
          <a:lstStyle/>
          <a:p>
            <a:r>
              <a:rPr kumimoji="1" lang="ja-JP" altLang="en-US" sz="1600"/>
              <a:t>資産の増加</a:t>
            </a:r>
          </a:p>
        </p:txBody>
      </p:sp>
      <p:sp>
        <p:nvSpPr>
          <p:cNvPr id="10" name="吹き出し: 上矢印 9">
            <a:extLst>
              <a:ext uri="{FF2B5EF4-FFF2-40B4-BE49-F238E27FC236}">
                <a16:creationId xmlns:a16="http://schemas.microsoft.com/office/drawing/2014/main" id="{1A4487A7-F36C-4A30-8ED0-829F5F712699}"/>
              </a:ext>
            </a:extLst>
          </p:cNvPr>
          <p:cNvSpPr/>
          <p:nvPr/>
        </p:nvSpPr>
        <p:spPr>
          <a:xfrm>
            <a:off x="5191125" y="4841249"/>
            <a:ext cx="1247775" cy="476250"/>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56F3C0B-74F0-4482-A012-738BE5E7A1CF}"/>
              </a:ext>
            </a:extLst>
          </p:cNvPr>
          <p:cNvSpPr txBox="1"/>
          <p:nvPr/>
        </p:nvSpPr>
        <p:spPr>
          <a:xfrm>
            <a:off x="5282764" y="5023275"/>
            <a:ext cx="1210588" cy="338554"/>
          </a:xfrm>
          <a:prstGeom prst="rect">
            <a:avLst/>
          </a:prstGeom>
          <a:noFill/>
        </p:spPr>
        <p:txBody>
          <a:bodyPr wrap="none" rtlCol="0">
            <a:spAutoFit/>
          </a:bodyPr>
          <a:lstStyle/>
          <a:p>
            <a:r>
              <a:rPr kumimoji="1" lang="ja-JP" altLang="en-US" sz="1600" dirty="0"/>
              <a:t>資本の増加</a:t>
            </a:r>
          </a:p>
        </p:txBody>
      </p:sp>
      <p:sp>
        <p:nvSpPr>
          <p:cNvPr id="12" name="テキスト ボックス 11">
            <a:extLst>
              <a:ext uri="{FF2B5EF4-FFF2-40B4-BE49-F238E27FC236}">
                <a16:creationId xmlns:a16="http://schemas.microsoft.com/office/drawing/2014/main" id="{2CF3F8F5-CD08-4E3C-A1B9-30847295D6EA}"/>
              </a:ext>
            </a:extLst>
          </p:cNvPr>
          <p:cNvSpPr txBox="1"/>
          <p:nvPr/>
        </p:nvSpPr>
        <p:spPr>
          <a:xfrm>
            <a:off x="563245" y="5424948"/>
            <a:ext cx="11468100" cy="369332"/>
          </a:xfrm>
          <a:prstGeom prst="rect">
            <a:avLst/>
          </a:prstGeom>
          <a:noFill/>
        </p:spPr>
        <p:txBody>
          <a:bodyPr wrap="square" rtlCol="0">
            <a:spAutoFit/>
          </a:bodyPr>
          <a:lstStyle/>
          <a:p>
            <a:r>
              <a:rPr kumimoji="1" lang="ja-JP" altLang="en-US" dirty="0"/>
              <a:t>②</a:t>
            </a:r>
            <a:r>
              <a:rPr kumimoji="1" lang="en-US" altLang="ja-JP" dirty="0"/>
              <a:t>100</a:t>
            </a:r>
            <a:r>
              <a:rPr kumimoji="1" lang="ja-JP" altLang="en-US" dirty="0"/>
              <a:t>円で備品（テーブル、椅子）を購入　現金で支払った</a:t>
            </a:r>
          </a:p>
        </p:txBody>
      </p:sp>
      <p:sp>
        <p:nvSpPr>
          <p:cNvPr id="14" name="テキスト ボックス 13">
            <a:extLst>
              <a:ext uri="{FF2B5EF4-FFF2-40B4-BE49-F238E27FC236}">
                <a16:creationId xmlns:a16="http://schemas.microsoft.com/office/drawing/2014/main" id="{872D8EC1-F291-4B99-8BDA-84B7D14845F7}"/>
              </a:ext>
            </a:extLst>
          </p:cNvPr>
          <p:cNvSpPr txBox="1"/>
          <p:nvPr/>
        </p:nvSpPr>
        <p:spPr>
          <a:xfrm>
            <a:off x="1054894" y="5731955"/>
            <a:ext cx="6148386" cy="369332"/>
          </a:xfrm>
          <a:prstGeom prst="rect">
            <a:avLst/>
          </a:prstGeom>
          <a:noFill/>
        </p:spPr>
        <p:txBody>
          <a:bodyPr wrap="square">
            <a:spAutoFit/>
          </a:bodyPr>
          <a:lstStyle/>
          <a:p>
            <a:r>
              <a:rPr kumimoji="1" lang="ja-JP" altLang="en-US" dirty="0"/>
              <a:t>（借方）　備品　</a:t>
            </a:r>
            <a:r>
              <a:rPr kumimoji="1" lang="en-US" altLang="ja-JP" dirty="0"/>
              <a:t>100</a:t>
            </a:r>
            <a:r>
              <a:rPr kumimoji="1" lang="ja-JP" altLang="en-US" dirty="0"/>
              <a:t>　／　（貸方）　現金　</a:t>
            </a:r>
            <a:r>
              <a:rPr kumimoji="1" lang="en-US" altLang="ja-JP" dirty="0"/>
              <a:t>100</a:t>
            </a:r>
            <a:r>
              <a:rPr kumimoji="1" lang="ja-JP" altLang="en-US" dirty="0"/>
              <a:t>　</a:t>
            </a:r>
            <a:endParaRPr lang="ja-JP" altLang="en-US" dirty="0"/>
          </a:p>
        </p:txBody>
      </p:sp>
      <p:sp>
        <p:nvSpPr>
          <p:cNvPr id="15" name="吹き出し: 上矢印 14">
            <a:extLst>
              <a:ext uri="{FF2B5EF4-FFF2-40B4-BE49-F238E27FC236}">
                <a16:creationId xmlns:a16="http://schemas.microsoft.com/office/drawing/2014/main" id="{82BA465D-FC6E-41C2-B955-2DB0F5615A86}"/>
              </a:ext>
            </a:extLst>
          </p:cNvPr>
          <p:cNvSpPr/>
          <p:nvPr/>
        </p:nvSpPr>
        <p:spPr>
          <a:xfrm>
            <a:off x="2438398" y="6105659"/>
            <a:ext cx="1247775" cy="476250"/>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1DA19AD-9479-4348-9D07-28546ADB6445}"/>
              </a:ext>
            </a:extLst>
          </p:cNvPr>
          <p:cNvSpPr txBox="1"/>
          <p:nvPr/>
        </p:nvSpPr>
        <p:spPr>
          <a:xfrm>
            <a:off x="2447923" y="6302648"/>
            <a:ext cx="1247775" cy="340555"/>
          </a:xfrm>
          <a:prstGeom prst="rect">
            <a:avLst/>
          </a:prstGeom>
          <a:noFill/>
        </p:spPr>
        <p:txBody>
          <a:bodyPr wrap="square" rtlCol="0">
            <a:spAutoFit/>
          </a:bodyPr>
          <a:lstStyle/>
          <a:p>
            <a:r>
              <a:rPr kumimoji="1" lang="ja-JP" altLang="en-US" sz="1600" dirty="0"/>
              <a:t>資産の増加</a:t>
            </a:r>
          </a:p>
        </p:txBody>
      </p:sp>
      <p:sp>
        <p:nvSpPr>
          <p:cNvPr id="17" name="テキスト ボックス 16">
            <a:extLst>
              <a:ext uri="{FF2B5EF4-FFF2-40B4-BE49-F238E27FC236}">
                <a16:creationId xmlns:a16="http://schemas.microsoft.com/office/drawing/2014/main" id="{FB2B0363-7DD0-4717-807B-B8F0DEFC9BA7}"/>
              </a:ext>
            </a:extLst>
          </p:cNvPr>
          <p:cNvSpPr txBox="1"/>
          <p:nvPr/>
        </p:nvSpPr>
        <p:spPr>
          <a:xfrm>
            <a:off x="5190490" y="6354714"/>
            <a:ext cx="1247775" cy="338554"/>
          </a:xfrm>
          <a:prstGeom prst="rect">
            <a:avLst/>
          </a:prstGeom>
          <a:noFill/>
        </p:spPr>
        <p:txBody>
          <a:bodyPr wrap="square" rtlCol="0">
            <a:spAutoFit/>
          </a:bodyPr>
          <a:lstStyle/>
          <a:p>
            <a:r>
              <a:rPr kumimoji="1" lang="ja-JP" altLang="en-US" sz="1600" dirty="0"/>
              <a:t>資産の減少</a:t>
            </a:r>
          </a:p>
        </p:txBody>
      </p:sp>
      <p:sp>
        <p:nvSpPr>
          <p:cNvPr id="18" name="吹き出し: 上矢印 17">
            <a:extLst>
              <a:ext uri="{FF2B5EF4-FFF2-40B4-BE49-F238E27FC236}">
                <a16:creationId xmlns:a16="http://schemas.microsoft.com/office/drawing/2014/main" id="{9FF21A7E-C32A-4404-A814-8594E063863D}"/>
              </a:ext>
            </a:extLst>
          </p:cNvPr>
          <p:cNvSpPr/>
          <p:nvPr/>
        </p:nvSpPr>
        <p:spPr>
          <a:xfrm>
            <a:off x="5202709" y="6166953"/>
            <a:ext cx="1247775" cy="476250"/>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806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C25B63-77A3-48FE-BBC6-2F713EA85370}"/>
              </a:ext>
            </a:extLst>
          </p:cNvPr>
          <p:cNvSpPr txBox="1"/>
          <p:nvPr/>
        </p:nvSpPr>
        <p:spPr>
          <a:xfrm>
            <a:off x="883920" y="0"/>
            <a:ext cx="6725920" cy="374413"/>
          </a:xfrm>
          <a:prstGeom prst="rect">
            <a:avLst/>
          </a:prstGeom>
          <a:noFill/>
        </p:spPr>
        <p:txBody>
          <a:bodyPr wrap="square" rtlCol="0">
            <a:spAutoFit/>
          </a:bodyPr>
          <a:lstStyle/>
          <a:p>
            <a:r>
              <a:rPr kumimoji="1" lang="ja-JP" altLang="en-US" dirty="0"/>
              <a:t>③銀行から</a:t>
            </a:r>
            <a:r>
              <a:rPr kumimoji="1" lang="en-US" altLang="ja-JP" dirty="0"/>
              <a:t>200</a:t>
            </a:r>
            <a:r>
              <a:rPr kumimoji="1" lang="ja-JP" altLang="en-US" dirty="0"/>
              <a:t>円の融資を受け、預金にした　</a:t>
            </a:r>
          </a:p>
        </p:txBody>
      </p:sp>
      <p:sp>
        <p:nvSpPr>
          <p:cNvPr id="3" name="テキスト ボックス 2">
            <a:extLst>
              <a:ext uri="{FF2B5EF4-FFF2-40B4-BE49-F238E27FC236}">
                <a16:creationId xmlns:a16="http://schemas.microsoft.com/office/drawing/2014/main" id="{511BEFD6-F766-42AF-AE26-8CADB54B2EEC}"/>
              </a:ext>
            </a:extLst>
          </p:cNvPr>
          <p:cNvSpPr txBox="1"/>
          <p:nvPr/>
        </p:nvSpPr>
        <p:spPr>
          <a:xfrm>
            <a:off x="1981200" y="374413"/>
            <a:ext cx="6827520" cy="369332"/>
          </a:xfrm>
          <a:prstGeom prst="rect">
            <a:avLst/>
          </a:prstGeom>
          <a:noFill/>
        </p:spPr>
        <p:txBody>
          <a:bodyPr wrap="square" rtlCol="0">
            <a:spAutoFit/>
          </a:bodyPr>
          <a:lstStyle/>
          <a:p>
            <a:r>
              <a:rPr kumimoji="1" lang="ja-JP" altLang="en-US" dirty="0"/>
              <a:t>（借方）　　預金　</a:t>
            </a:r>
            <a:r>
              <a:rPr kumimoji="1" lang="en-US" altLang="ja-JP" dirty="0"/>
              <a:t>200   </a:t>
            </a:r>
            <a:r>
              <a:rPr kumimoji="1" lang="ja-JP" altLang="en-US" dirty="0"/>
              <a:t>／　（貸方）　借入金　</a:t>
            </a:r>
            <a:r>
              <a:rPr kumimoji="1" lang="en-US" altLang="ja-JP" dirty="0"/>
              <a:t>200</a:t>
            </a:r>
            <a:r>
              <a:rPr kumimoji="1" lang="ja-JP" altLang="en-US" dirty="0"/>
              <a:t>　</a:t>
            </a:r>
          </a:p>
        </p:txBody>
      </p:sp>
      <p:sp>
        <p:nvSpPr>
          <p:cNvPr id="4" name="吹き出し: 上矢印 3">
            <a:extLst>
              <a:ext uri="{FF2B5EF4-FFF2-40B4-BE49-F238E27FC236}">
                <a16:creationId xmlns:a16="http://schemas.microsoft.com/office/drawing/2014/main" id="{8FEDB738-501E-434C-B48C-AEF5C9A1E19B}"/>
              </a:ext>
            </a:extLst>
          </p:cNvPr>
          <p:cNvSpPr/>
          <p:nvPr/>
        </p:nvSpPr>
        <p:spPr>
          <a:xfrm>
            <a:off x="3799840" y="743744"/>
            <a:ext cx="1198880" cy="485615"/>
          </a:xfrm>
          <a:prstGeom prst="upArrowCallout">
            <a:avLst>
              <a:gd name="adj1" fmla="val 25000"/>
              <a:gd name="adj2" fmla="val 25000"/>
              <a:gd name="adj3" fmla="val 25000"/>
              <a:gd name="adj4" fmla="val 649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1B9B906-2AF4-45BB-A1FB-3DF1B519A601}"/>
              </a:ext>
            </a:extLst>
          </p:cNvPr>
          <p:cNvSpPr txBox="1"/>
          <p:nvPr/>
        </p:nvSpPr>
        <p:spPr>
          <a:xfrm>
            <a:off x="3799840" y="948881"/>
            <a:ext cx="1210588" cy="338554"/>
          </a:xfrm>
          <a:prstGeom prst="rect">
            <a:avLst/>
          </a:prstGeom>
          <a:noFill/>
        </p:spPr>
        <p:txBody>
          <a:bodyPr wrap="none" rtlCol="0">
            <a:spAutoFit/>
          </a:bodyPr>
          <a:lstStyle/>
          <a:p>
            <a:r>
              <a:rPr kumimoji="1" lang="ja-JP" altLang="en-US" sz="1600"/>
              <a:t>資産の増加</a:t>
            </a:r>
          </a:p>
        </p:txBody>
      </p:sp>
      <p:sp>
        <p:nvSpPr>
          <p:cNvPr id="6" name="テキスト ボックス 5">
            <a:extLst>
              <a:ext uri="{FF2B5EF4-FFF2-40B4-BE49-F238E27FC236}">
                <a16:creationId xmlns:a16="http://schemas.microsoft.com/office/drawing/2014/main" id="{96015435-00F9-4055-BA1D-B74745D4B593}"/>
              </a:ext>
            </a:extLst>
          </p:cNvPr>
          <p:cNvSpPr txBox="1"/>
          <p:nvPr/>
        </p:nvSpPr>
        <p:spPr>
          <a:xfrm>
            <a:off x="3799840" y="2231235"/>
            <a:ext cx="1210588" cy="338554"/>
          </a:xfrm>
          <a:prstGeom prst="rect">
            <a:avLst/>
          </a:prstGeom>
          <a:noFill/>
        </p:spPr>
        <p:txBody>
          <a:bodyPr wrap="none" rtlCol="0">
            <a:spAutoFit/>
          </a:bodyPr>
          <a:lstStyle/>
          <a:p>
            <a:r>
              <a:rPr kumimoji="1" lang="ja-JP" altLang="en-US" sz="1600" dirty="0"/>
              <a:t>資産の増加</a:t>
            </a:r>
          </a:p>
        </p:txBody>
      </p:sp>
      <p:sp>
        <p:nvSpPr>
          <p:cNvPr id="8" name="吹き出し: 上矢印 7">
            <a:extLst>
              <a:ext uri="{FF2B5EF4-FFF2-40B4-BE49-F238E27FC236}">
                <a16:creationId xmlns:a16="http://schemas.microsoft.com/office/drawing/2014/main" id="{963C64FD-F678-42A0-8D88-A47C139376FD}"/>
              </a:ext>
            </a:extLst>
          </p:cNvPr>
          <p:cNvSpPr/>
          <p:nvPr/>
        </p:nvSpPr>
        <p:spPr>
          <a:xfrm>
            <a:off x="6929120" y="743744"/>
            <a:ext cx="1198880" cy="485614"/>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負債の増加</a:t>
            </a:r>
          </a:p>
        </p:txBody>
      </p:sp>
      <p:sp>
        <p:nvSpPr>
          <p:cNvPr id="9" name="吹き出し: 上矢印 8">
            <a:extLst>
              <a:ext uri="{FF2B5EF4-FFF2-40B4-BE49-F238E27FC236}">
                <a16:creationId xmlns:a16="http://schemas.microsoft.com/office/drawing/2014/main" id="{12DFB8BA-4320-408D-99FC-6D9C7DAFDE7F}"/>
              </a:ext>
            </a:extLst>
          </p:cNvPr>
          <p:cNvSpPr/>
          <p:nvPr/>
        </p:nvSpPr>
        <p:spPr>
          <a:xfrm>
            <a:off x="3840480" y="2008834"/>
            <a:ext cx="1198880" cy="485614"/>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上矢印 9">
            <a:extLst>
              <a:ext uri="{FF2B5EF4-FFF2-40B4-BE49-F238E27FC236}">
                <a16:creationId xmlns:a16="http://schemas.microsoft.com/office/drawing/2014/main" id="{0562F652-4D8B-4095-9656-C39E86418B70}"/>
              </a:ext>
            </a:extLst>
          </p:cNvPr>
          <p:cNvSpPr/>
          <p:nvPr/>
        </p:nvSpPr>
        <p:spPr>
          <a:xfrm>
            <a:off x="6929120" y="2084175"/>
            <a:ext cx="1198880" cy="485614"/>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上矢印 10">
            <a:extLst>
              <a:ext uri="{FF2B5EF4-FFF2-40B4-BE49-F238E27FC236}">
                <a16:creationId xmlns:a16="http://schemas.microsoft.com/office/drawing/2014/main" id="{9C78A681-3ED6-4B0E-8CA9-16D076CE7329}"/>
              </a:ext>
            </a:extLst>
          </p:cNvPr>
          <p:cNvSpPr/>
          <p:nvPr/>
        </p:nvSpPr>
        <p:spPr>
          <a:xfrm>
            <a:off x="3811548" y="3332083"/>
            <a:ext cx="1198880" cy="485614"/>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上矢印 11">
            <a:extLst>
              <a:ext uri="{FF2B5EF4-FFF2-40B4-BE49-F238E27FC236}">
                <a16:creationId xmlns:a16="http://schemas.microsoft.com/office/drawing/2014/main" id="{872039ED-6FFC-4E47-8D82-B571F92ADE8E}"/>
              </a:ext>
            </a:extLst>
          </p:cNvPr>
          <p:cNvSpPr/>
          <p:nvPr/>
        </p:nvSpPr>
        <p:spPr>
          <a:xfrm>
            <a:off x="6974840" y="4587138"/>
            <a:ext cx="1198880" cy="485614"/>
          </a:xfrm>
          <a:prstGeom prst="upArrowCallout">
            <a:avLst>
              <a:gd name="adj1" fmla="val 25000"/>
              <a:gd name="adj2" fmla="val 25000"/>
              <a:gd name="adj3" fmla="val 25000"/>
              <a:gd name="adj4" fmla="val 6497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13" name="テキスト ボックス 12">
            <a:extLst>
              <a:ext uri="{FF2B5EF4-FFF2-40B4-BE49-F238E27FC236}">
                <a16:creationId xmlns:a16="http://schemas.microsoft.com/office/drawing/2014/main" id="{149D3489-2F7C-49CA-B7B4-D53F081B3720}"/>
              </a:ext>
            </a:extLst>
          </p:cNvPr>
          <p:cNvSpPr txBox="1"/>
          <p:nvPr/>
        </p:nvSpPr>
        <p:spPr>
          <a:xfrm>
            <a:off x="6948170" y="4785008"/>
            <a:ext cx="1210588" cy="338554"/>
          </a:xfrm>
          <a:prstGeom prst="rect">
            <a:avLst/>
          </a:prstGeom>
          <a:noFill/>
        </p:spPr>
        <p:txBody>
          <a:bodyPr wrap="none" rtlCol="0">
            <a:spAutoFit/>
          </a:bodyPr>
          <a:lstStyle/>
          <a:p>
            <a:r>
              <a:rPr kumimoji="1" lang="ja-JP" altLang="en-US" sz="1600" dirty="0"/>
              <a:t>資産の減少</a:t>
            </a:r>
          </a:p>
        </p:txBody>
      </p:sp>
      <p:sp>
        <p:nvSpPr>
          <p:cNvPr id="14" name="テキスト ボックス 13">
            <a:extLst>
              <a:ext uri="{FF2B5EF4-FFF2-40B4-BE49-F238E27FC236}">
                <a16:creationId xmlns:a16="http://schemas.microsoft.com/office/drawing/2014/main" id="{5DD0E3E8-B1A6-476D-9D41-079315F162D9}"/>
              </a:ext>
            </a:extLst>
          </p:cNvPr>
          <p:cNvSpPr txBox="1"/>
          <p:nvPr/>
        </p:nvSpPr>
        <p:spPr>
          <a:xfrm>
            <a:off x="883920" y="1318213"/>
            <a:ext cx="4935967" cy="369332"/>
          </a:xfrm>
          <a:prstGeom prst="rect">
            <a:avLst/>
          </a:prstGeom>
          <a:noFill/>
        </p:spPr>
        <p:txBody>
          <a:bodyPr wrap="none" rtlCol="0">
            <a:spAutoFit/>
          </a:bodyPr>
          <a:lstStyle/>
          <a:p>
            <a:r>
              <a:rPr kumimoji="1" lang="ja-JP" altLang="en-US" dirty="0"/>
              <a:t>④原材料を</a:t>
            </a:r>
            <a:r>
              <a:rPr kumimoji="1" lang="en-US" altLang="ja-JP" dirty="0"/>
              <a:t>100</a:t>
            </a:r>
            <a:r>
              <a:rPr kumimoji="1" lang="ja-JP" altLang="en-US" dirty="0"/>
              <a:t>円購入し、預金から振り込んだ</a:t>
            </a:r>
          </a:p>
        </p:txBody>
      </p:sp>
      <p:sp>
        <p:nvSpPr>
          <p:cNvPr id="15" name="テキスト ボックス 14">
            <a:extLst>
              <a:ext uri="{FF2B5EF4-FFF2-40B4-BE49-F238E27FC236}">
                <a16:creationId xmlns:a16="http://schemas.microsoft.com/office/drawing/2014/main" id="{9CBF5FDB-3C7F-4A66-B377-06194796B527}"/>
              </a:ext>
            </a:extLst>
          </p:cNvPr>
          <p:cNvSpPr txBox="1"/>
          <p:nvPr/>
        </p:nvSpPr>
        <p:spPr>
          <a:xfrm>
            <a:off x="2035096" y="1677237"/>
            <a:ext cx="6827520" cy="369332"/>
          </a:xfrm>
          <a:prstGeom prst="rect">
            <a:avLst/>
          </a:prstGeom>
          <a:noFill/>
        </p:spPr>
        <p:txBody>
          <a:bodyPr wrap="square" rtlCol="0">
            <a:spAutoFit/>
          </a:bodyPr>
          <a:lstStyle/>
          <a:p>
            <a:r>
              <a:rPr kumimoji="1" lang="ja-JP" altLang="en-US" dirty="0"/>
              <a:t>（借方）　原材料　</a:t>
            </a:r>
            <a:r>
              <a:rPr kumimoji="1" lang="en-US" altLang="ja-JP" dirty="0"/>
              <a:t>100   </a:t>
            </a:r>
            <a:r>
              <a:rPr kumimoji="1" lang="ja-JP" altLang="en-US" dirty="0"/>
              <a:t>／　（貸方）　　預金　</a:t>
            </a:r>
            <a:r>
              <a:rPr kumimoji="1" lang="en-US" altLang="ja-JP" dirty="0"/>
              <a:t>100</a:t>
            </a:r>
            <a:r>
              <a:rPr kumimoji="1" lang="ja-JP" altLang="en-US" dirty="0"/>
              <a:t>　</a:t>
            </a:r>
          </a:p>
        </p:txBody>
      </p:sp>
      <p:sp>
        <p:nvSpPr>
          <p:cNvPr id="16" name="テキスト ボックス 15">
            <a:extLst>
              <a:ext uri="{FF2B5EF4-FFF2-40B4-BE49-F238E27FC236}">
                <a16:creationId xmlns:a16="http://schemas.microsoft.com/office/drawing/2014/main" id="{5603AAE3-AF9D-4858-9F92-EAB9947C6DCC}"/>
              </a:ext>
            </a:extLst>
          </p:cNvPr>
          <p:cNvSpPr txBox="1"/>
          <p:nvPr/>
        </p:nvSpPr>
        <p:spPr>
          <a:xfrm>
            <a:off x="6879530" y="2268841"/>
            <a:ext cx="1210588" cy="338554"/>
          </a:xfrm>
          <a:prstGeom prst="rect">
            <a:avLst/>
          </a:prstGeom>
          <a:noFill/>
        </p:spPr>
        <p:txBody>
          <a:bodyPr wrap="none" rtlCol="0">
            <a:spAutoFit/>
          </a:bodyPr>
          <a:lstStyle/>
          <a:p>
            <a:r>
              <a:rPr kumimoji="1" lang="ja-JP" altLang="en-US" sz="1600" dirty="0"/>
              <a:t>資産の減少</a:t>
            </a:r>
          </a:p>
        </p:txBody>
      </p:sp>
      <p:sp>
        <p:nvSpPr>
          <p:cNvPr id="17" name="テキスト ボックス 16">
            <a:extLst>
              <a:ext uri="{FF2B5EF4-FFF2-40B4-BE49-F238E27FC236}">
                <a16:creationId xmlns:a16="http://schemas.microsoft.com/office/drawing/2014/main" id="{30B14A68-8E50-4129-AE3D-34005CD7DDF4}"/>
              </a:ext>
            </a:extLst>
          </p:cNvPr>
          <p:cNvSpPr txBox="1"/>
          <p:nvPr/>
        </p:nvSpPr>
        <p:spPr>
          <a:xfrm>
            <a:off x="883920" y="2670972"/>
            <a:ext cx="4474302" cy="369332"/>
          </a:xfrm>
          <a:prstGeom prst="rect">
            <a:avLst/>
          </a:prstGeom>
          <a:noFill/>
        </p:spPr>
        <p:txBody>
          <a:bodyPr wrap="none" rtlCol="0">
            <a:spAutoFit/>
          </a:bodyPr>
          <a:lstStyle/>
          <a:p>
            <a:r>
              <a:rPr kumimoji="1" lang="ja-JP" altLang="en-US" dirty="0"/>
              <a:t>⑤顧客に</a:t>
            </a:r>
            <a:r>
              <a:rPr kumimoji="1" lang="en-US" altLang="ja-JP" dirty="0"/>
              <a:t>150</a:t>
            </a:r>
            <a:r>
              <a:rPr kumimoji="1" lang="ja-JP" altLang="en-US" dirty="0"/>
              <a:t>円売上げ、現金で受け取った</a:t>
            </a:r>
          </a:p>
        </p:txBody>
      </p:sp>
      <p:sp>
        <p:nvSpPr>
          <p:cNvPr id="18" name="テキスト ボックス 17">
            <a:extLst>
              <a:ext uri="{FF2B5EF4-FFF2-40B4-BE49-F238E27FC236}">
                <a16:creationId xmlns:a16="http://schemas.microsoft.com/office/drawing/2014/main" id="{6D7C52B6-1A01-4CE2-817F-D9DC5DCEFB61}"/>
              </a:ext>
            </a:extLst>
          </p:cNvPr>
          <p:cNvSpPr txBox="1"/>
          <p:nvPr/>
        </p:nvSpPr>
        <p:spPr>
          <a:xfrm>
            <a:off x="2171542" y="4241592"/>
            <a:ext cx="6827520" cy="369332"/>
          </a:xfrm>
          <a:prstGeom prst="rect">
            <a:avLst/>
          </a:prstGeom>
          <a:noFill/>
        </p:spPr>
        <p:txBody>
          <a:bodyPr wrap="square" rtlCol="0">
            <a:spAutoFit/>
          </a:bodyPr>
          <a:lstStyle/>
          <a:p>
            <a:r>
              <a:rPr kumimoji="1" lang="ja-JP" altLang="en-US" dirty="0"/>
              <a:t>（借方）　　材料費　</a:t>
            </a:r>
            <a:r>
              <a:rPr kumimoji="1" lang="en-US" altLang="ja-JP" dirty="0"/>
              <a:t>100   </a:t>
            </a:r>
            <a:r>
              <a:rPr kumimoji="1" lang="ja-JP" altLang="en-US" dirty="0"/>
              <a:t>／　（貸方）　原材料　　</a:t>
            </a:r>
            <a:r>
              <a:rPr kumimoji="1" lang="en-US" altLang="ja-JP" dirty="0"/>
              <a:t>100</a:t>
            </a:r>
            <a:r>
              <a:rPr kumimoji="1" lang="ja-JP" altLang="en-US" dirty="0"/>
              <a:t>　</a:t>
            </a:r>
          </a:p>
        </p:txBody>
      </p:sp>
      <p:sp>
        <p:nvSpPr>
          <p:cNvPr id="19" name="テキスト ボックス 18">
            <a:extLst>
              <a:ext uri="{FF2B5EF4-FFF2-40B4-BE49-F238E27FC236}">
                <a16:creationId xmlns:a16="http://schemas.microsoft.com/office/drawing/2014/main" id="{3BA74E17-E6CC-4617-8838-5E4A390CFBDE}"/>
              </a:ext>
            </a:extLst>
          </p:cNvPr>
          <p:cNvSpPr txBox="1"/>
          <p:nvPr/>
        </p:nvSpPr>
        <p:spPr>
          <a:xfrm>
            <a:off x="3788132" y="3532746"/>
            <a:ext cx="1210588" cy="338554"/>
          </a:xfrm>
          <a:prstGeom prst="rect">
            <a:avLst/>
          </a:prstGeom>
          <a:noFill/>
        </p:spPr>
        <p:txBody>
          <a:bodyPr wrap="none" rtlCol="0">
            <a:spAutoFit/>
          </a:bodyPr>
          <a:lstStyle/>
          <a:p>
            <a:r>
              <a:rPr kumimoji="1" lang="ja-JP" altLang="en-US" sz="1600" dirty="0"/>
              <a:t>資産の増加</a:t>
            </a:r>
          </a:p>
        </p:txBody>
      </p:sp>
      <p:sp>
        <p:nvSpPr>
          <p:cNvPr id="20" name="吹き出し: 上矢印 19">
            <a:extLst>
              <a:ext uri="{FF2B5EF4-FFF2-40B4-BE49-F238E27FC236}">
                <a16:creationId xmlns:a16="http://schemas.microsoft.com/office/drawing/2014/main" id="{0AB4BD6D-35EF-414E-ABF5-0F352446EFAF}"/>
              </a:ext>
            </a:extLst>
          </p:cNvPr>
          <p:cNvSpPr/>
          <p:nvPr/>
        </p:nvSpPr>
        <p:spPr>
          <a:xfrm>
            <a:off x="6929120" y="3310409"/>
            <a:ext cx="1198880" cy="485614"/>
          </a:xfrm>
          <a:prstGeom prst="upArrowCallout">
            <a:avLst>
              <a:gd name="adj1" fmla="val 25000"/>
              <a:gd name="adj2" fmla="val 25000"/>
              <a:gd name="adj3" fmla="val 25000"/>
              <a:gd name="adj4" fmla="val 6497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1" name="吹き出し: 上矢印 20">
            <a:extLst>
              <a:ext uri="{FF2B5EF4-FFF2-40B4-BE49-F238E27FC236}">
                <a16:creationId xmlns:a16="http://schemas.microsoft.com/office/drawing/2014/main" id="{12A06D71-3F43-4D74-A90A-05EE7A50C896}"/>
              </a:ext>
            </a:extLst>
          </p:cNvPr>
          <p:cNvSpPr/>
          <p:nvPr/>
        </p:nvSpPr>
        <p:spPr>
          <a:xfrm>
            <a:off x="3826510" y="4587138"/>
            <a:ext cx="1198880" cy="485614"/>
          </a:xfrm>
          <a:prstGeom prst="upArrowCallout">
            <a:avLst>
              <a:gd name="adj1" fmla="val 25000"/>
              <a:gd name="adj2" fmla="val 25000"/>
              <a:gd name="adj3" fmla="val 25000"/>
              <a:gd name="adj4" fmla="val 6497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2" name="テキスト ボックス 21">
            <a:extLst>
              <a:ext uri="{FF2B5EF4-FFF2-40B4-BE49-F238E27FC236}">
                <a16:creationId xmlns:a16="http://schemas.microsoft.com/office/drawing/2014/main" id="{344A1B46-569F-4853-B221-B85920034CFB}"/>
              </a:ext>
            </a:extLst>
          </p:cNvPr>
          <p:cNvSpPr txBox="1"/>
          <p:nvPr/>
        </p:nvSpPr>
        <p:spPr>
          <a:xfrm>
            <a:off x="3788132" y="4801137"/>
            <a:ext cx="1210588" cy="338554"/>
          </a:xfrm>
          <a:prstGeom prst="rect">
            <a:avLst/>
          </a:prstGeom>
          <a:noFill/>
        </p:spPr>
        <p:txBody>
          <a:bodyPr wrap="none" rtlCol="0">
            <a:spAutoFit/>
          </a:bodyPr>
          <a:lstStyle/>
          <a:p>
            <a:r>
              <a:rPr kumimoji="1" lang="ja-JP" altLang="en-US" sz="1600" dirty="0"/>
              <a:t>費用の発生</a:t>
            </a:r>
          </a:p>
        </p:txBody>
      </p:sp>
      <p:sp>
        <p:nvSpPr>
          <p:cNvPr id="23" name="テキスト ボックス 22">
            <a:extLst>
              <a:ext uri="{FF2B5EF4-FFF2-40B4-BE49-F238E27FC236}">
                <a16:creationId xmlns:a16="http://schemas.microsoft.com/office/drawing/2014/main" id="{A7E643AA-AA9D-4EB5-A2EE-E8B97243175A}"/>
              </a:ext>
            </a:extLst>
          </p:cNvPr>
          <p:cNvSpPr txBox="1"/>
          <p:nvPr/>
        </p:nvSpPr>
        <p:spPr>
          <a:xfrm>
            <a:off x="6929120" y="3479686"/>
            <a:ext cx="1210588" cy="338554"/>
          </a:xfrm>
          <a:prstGeom prst="rect">
            <a:avLst/>
          </a:prstGeom>
          <a:noFill/>
        </p:spPr>
        <p:txBody>
          <a:bodyPr wrap="none" rtlCol="0">
            <a:spAutoFit/>
          </a:bodyPr>
          <a:lstStyle/>
          <a:p>
            <a:r>
              <a:rPr kumimoji="1" lang="ja-JP" altLang="en-US" sz="1600" dirty="0"/>
              <a:t>収益の発生</a:t>
            </a:r>
          </a:p>
        </p:txBody>
      </p:sp>
      <p:sp>
        <p:nvSpPr>
          <p:cNvPr id="24" name="テキスト ボックス 23">
            <a:extLst>
              <a:ext uri="{FF2B5EF4-FFF2-40B4-BE49-F238E27FC236}">
                <a16:creationId xmlns:a16="http://schemas.microsoft.com/office/drawing/2014/main" id="{4D1D1A28-2D93-4A2D-A63E-D9454219D230}"/>
              </a:ext>
            </a:extLst>
          </p:cNvPr>
          <p:cNvSpPr txBox="1"/>
          <p:nvPr/>
        </p:nvSpPr>
        <p:spPr>
          <a:xfrm>
            <a:off x="2171542" y="2989871"/>
            <a:ext cx="6827520" cy="369332"/>
          </a:xfrm>
          <a:prstGeom prst="rect">
            <a:avLst/>
          </a:prstGeom>
          <a:noFill/>
        </p:spPr>
        <p:txBody>
          <a:bodyPr wrap="square" rtlCol="0">
            <a:spAutoFit/>
          </a:bodyPr>
          <a:lstStyle/>
          <a:p>
            <a:r>
              <a:rPr kumimoji="1" lang="ja-JP" altLang="en-US" dirty="0"/>
              <a:t>（借方）　　現金　</a:t>
            </a:r>
            <a:r>
              <a:rPr kumimoji="1" lang="en-US" altLang="ja-JP" dirty="0"/>
              <a:t>150   </a:t>
            </a:r>
            <a:r>
              <a:rPr kumimoji="1" lang="ja-JP" altLang="en-US" dirty="0"/>
              <a:t>／　（貸方）　売上　　</a:t>
            </a:r>
            <a:r>
              <a:rPr kumimoji="1" lang="en-US" altLang="ja-JP" dirty="0"/>
              <a:t>150</a:t>
            </a:r>
            <a:r>
              <a:rPr kumimoji="1" lang="ja-JP" altLang="en-US" dirty="0"/>
              <a:t>　</a:t>
            </a:r>
          </a:p>
        </p:txBody>
      </p:sp>
      <p:sp>
        <p:nvSpPr>
          <p:cNvPr id="25" name="テキスト ボックス 24">
            <a:extLst>
              <a:ext uri="{FF2B5EF4-FFF2-40B4-BE49-F238E27FC236}">
                <a16:creationId xmlns:a16="http://schemas.microsoft.com/office/drawing/2014/main" id="{A4B86C5F-1FCA-4544-B819-F2A8AC6F6ECF}"/>
              </a:ext>
            </a:extLst>
          </p:cNvPr>
          <p:cNvSpPr txBox="1"/>
          <p:nvPr/>
        </p:nvSpPr>
        <p:spPr>
          <a:xfrm>
            <a:off x="883920" y="3898231"/>
            <a:ext cx="4801314" cy="369332"/>
          </a:xfrm>
          <a:prstGeom prst="rect">
            <a:avLst/>
          </a:prstGeom>
          <a:noFill/>
        </p:spPr>
        <p:txBody>
          <a:bodyPr wrap="none" rtlCol="0">
            <a:spAutoFit/>
          </a:bodyPr>
          <a:lstStyle/>
          <a:p>
            <a:r>
              <a:rPr kumimoji="1" lang="ja-JP" altLang="en-US" dirty="0"/>
              <a:t>⑥上記の売上のため、原材料はすべて使った</a:t>
            </a:r>
          </a:p>
        </p:txBody>
      </p:sp>
      <p:sp>
        <p:nvSpPr>
          <p:cNvPr id="26" name="テキスト ボックス 25">
            <a:extLst>
              <a:ext uri="{FF2B5EF4-FFF2-40B4-BE49-F238E27FC236}">
                <a16:creationId xmlns:a16="http://schemas.microsoft.com/office/drawing/2014/main" id="{FD7B2F8C-0A22-4D69-B790-52A94699B7DF}"/>
              </a:ext>
            </a:extLst>
          </p:cNvPr>
          <p:cNvSpPr txBox="1"/>
          <p:nvPr/>
        </p:nvSpPr>
        <p:spPr>
          <a:xfrm>
            <a:off x="200025" y="5286375"/>
            <a:ext cx="11717655" cy="1477328"/>
          </a:xfrm>
          <a:prstGeom prst="rect">
            <a:avLst/>
          </a:prstGeom>
          <a:noFill/>
        </p:spPr>
        <p:txBody>
          <a:bodyPr wrap="square" rtlCol="0">
            <a:spAutoFit/>
          </a:bodyPr>
          <a:lstStyle/>
          <a:p>
            <a:r>
              <a:rPr kumimoji="1" lang="ja-JP" altLang="en-US" dirty="0"/>
              <a:t>練習問題　以下の仕訳を考えてみよう</a:t>
            </a:r>
            <a:endParaRPr kumimoji="1" lang="en-US" altLang="ja-JP" dirty="0"/>
          </a:p>
          <a:p>
            <a:r>
              <a:rPr kumimoji="1" lang="ja-JP" altLang="en-US" dirty="0"/>
              <a:t>　　①従業員に</a:t>
            </a:r>
            <a:r>
              <a:rPr kumimoji="1" lang="en-US" altLang="ja-JP" dirty="0"/>
              <a:t>80</a:t>
            </a:r>
            <a:r>
              <a:rPr kumimoji="1" lang="ja-JP" altLang="en-US" dirty="0"/>
              <a:t>円の給料を現金で支払った　勘定科目：「現金」、「給料」</a:t>
            </a:r>
            <a:endParaRPr kumimoji="1" lang="en-US" altLang="ja-JP" dirty="0"/>
          </a:p>
          <a:p>
            <a:r>
              <a:rPr kumimoji="1" lang="ja-JP" altLang="en-US" dirty="0"/>
              <a:t>　　②原材料を</a:t>
            </a:r>
            <a:r>
              <a:rPr kumimoji="1" lang="en-US" altLang="ja-JP" dirty="0"/>
              <a:t>100</a:t>
            </a:r>
            <a:r>
              <a:rPr kumimoji="1" lang="ja-JP" altLang="en-US" dirty="0"/>
              <a:t>円仕入れ、支払いは</a:t>
            </a:r>
            <a:r>
              <a:rPr kumimoji="1" lang="en-US" altLang="ja-JP" dirty="0"/>
              <a:t>2</a:t>
            </a:r>
            <a:r>
              <a:rPr kumimoji="1" lang="ja-JP" altLang="en-US" dirty="0"/>
              <a:t>か月後（買掛け）にしてもらった　勘定科目：「買掛金」「原材料」</a:t>
            </a:r>
            <a:endParaRPr kumimoji="1" lang="en-US" altLang="ja-JP" dirty="0"/>
          </a:p>
          <a:p>
            <a:r>
              <a:rPr kumimoji="1" lang="ja-JP" altLang="en-US" dirty="0"/>
              <a:t>　　③上記の買掛金を</a:t>
            </a:r>
            <a:r>
              <a:rPr kumimoji="1" lang="en-US" altLang="ja-JP" dirty="0"/>
              <a:t>2</a:t>
            </a:r>
            <a:r>
              <a:rPr kumimoji="1" lang="ja-JP" altLang="en-US" dirty="0"/>
              <a:t>か月後に現金で支払った　勘定科目：「買掛金」　「現金」</a:t>
            </a:r>
            <a:endParaRPr kumimoji="1" lang="en-US" altLang="ja-JP" dirty="0"/>
          </a:p>
          <a:p>
            <a:r>
              <a:rPr kumimoji="1" lang="ja-JP" altLang="en-US" dirty="0"/>
              <a:t>　　④顧客に</a:t>
            </a:r>
            <a:r>
              <a:rPr kumimoji="1" lang="en-US" altLang="ja-JP" dirty="0"/>
              <a:t>130</a:t>
            </a:r>
            <a:r>
              <a:rPr kumimoji="1" lang="ja-JP" altLang="en-US" dirty="0"/>
              <a:t>円売上げたが、代金は来月末に振り込まれることになった　勘定科目：「売掛金」「売上」　　　</a:t>
            </a:r>
          </a:p>
        </p:txBody>
      </p:sp>
    </p:spTree>
    <p:extLst>
      <p:ext uri="{BB962C8B-B14F-4D97-AF65-F5344CB8AC3E}">
        <p14:creationId xmlns:p14="http://schemas.microsoft.com/office/powerpoint/2010/main" val="72238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372D2B2-B011-A706-34A8-95E3A80F5F09}"/>
              </a:ext>
            </a:extLst>
          </p:cNvPr>
          <p:cNvSpPr txBox="1"/>
          <p:nvPr/>
        </p:nvSpPr>
        <p:spPr>
          <a:xfrm>
            <a:off x="0" y="3249414"/>
            <a:ext cx="77927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①従業員に</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80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円の給料を現金で支払った　勘定科目：「現金」、「給料」</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grpSp>
        <p:nvGrpSpPr>
          <p:cNvPr id="9" name="グループ化 8">
            <a:extLst>
              <a:ext uri="{FF2B5EF4-FFF2-40B4-BE49-F238E27FC236}">
                <a16:creationId xmlns:a16="http://schemas.microsoft.com/office/drawing/2014/main" id="{3E311BE2-D1DE-FE00-7882-C5DAB5373677}"/>
              </a:ext>
            </a:extLst>
          </p:cNvPr>
          <p:cNvGrpSpPr/>
          <p:nvPr/>
        </p:nvGrpSpPr>
        <p:grpSpPr>
          <a:xfrm>
            <a:off x="2346960" y="3658493"/>
            <a:ext cx="5746734" cy="398026"/>
            <a:chOff x="1879600" y="3647440"/>
            <a:chExt cx="5746734" cy="398026"/>
          </a:xfrm>
        </p:grpSpPr>
        <p:sp>
          <p:nvSpPr>
            <p:cNvPr id="4" name="テキスト ボックス 3">
              <a:extLst>
                <a:ext uri="{FF2B5EF4-FFF2-40B4-BE49-F238E27FC236}">
                  <a16:creationId xmlns:a16="http://schemas.microsoft.com/office/drawing/2014/main" id="{02414477-E644-8968-589D-B8B91F26D23D}"/>
                </a:ext>
              </a:extLst>
            </p:cNvPr>
            <p:cNvSpPr txBox="1"/>
            <p:nvPr/>
          </p:nvSpPr>
          <p:spPr>
            <a:xfrm>
              <a:off x="6287506" y="3676134"/>
              <a:ext cx="1338828" cy="369332"/>
            </a:xfrm>
            <a:prstGeom prst="rect">
              <a:avLst/>
            </a:prstGeom>
            <a:noFill/>
          </p:spPr>
          <p:txBody>
            <a:bodyPr wrap="none" rtlCol="0">
              <a:spAutoFit/>
            </a:bodyPr>
            <a:lstStyle/>
            <a:p>
              <a:r>
                <a:rPr kumimoji="1" lang="ja-JP" altLang="en-US" dirty="0"/>
                <a:t>（　　　）</a:t>
              </a:r>
              <a:endParaRPr kumimoji="1" lang="en-US" altLang="ja-JP" dirty="0"/>
            </a:p>
          </p:txBody>
        </p:sp>
        <p:sp>
          <p:nvSpPr>
            <p:cNvPr id="5" name="テキスト ボックス 4">
              <a:extLst>
                <a:ext uri="{FF2B5EF4-FFF2-40B4-BE49-F238E27FC236}">
                  <a16:creationId xmlns:a16="http://schemas.microsoft.com/office/drawing/2014/main" id="{1AF32D61-EBB0-13F5-FE8E-81B83516E9A8}"/>
                </a:ext>
              </a:extLst>
            </p:cNvPr>
            <p:cNvSpPr txBox="1"/>
            <p:nvPr/>
          </p:nvSpPr>
          <p:spPr>
            <a:xfrm>
              <a:off x="3290416" y="3647440"/>
              <a:ext cx="1338828" cy="369332"/>
            </a:xfrm>
            <a:prstGeom prst="rect">
              <a:avLst/>
            </a:prstGeom>
            <a:noFill/>
          </p:spPr>
          <p:txBody>
            <a:bodyPr wrap="none" rtlCol="0">
              <a:spAutoFit/>
            </a:bodyPr>
            <a:lstStyle/>
            <a:p>
              <a:r>
                <a:rPr kumimoji="1" lang="ja-JP" altLang="en-US" dirty="0"/>
                <a:t>（　　　）</a:t>
              </a:r>
            </a:p>
          </p:txBody>
        </p:sp>
        <p:sp>
          <p:nvSpPr>
            <p:cNvPr id="6" name="テキスト ボックス 5">
              <a:extLst>
                <a:ext uri="{FF2B5EF4-FFF2-40B4-BE49-F238E27FC236}">
                  <a16:creationId xmlns:a16="http://schemas.microsoft.com/office/drawing/2014/main" id="{32CE7719-6B49-DD3B-28E8-A4DC4A8C00D6}"/>
                </a:ext>
              </a:extLst>
            </p:cNvPr>
            <p:cNvSpPr txBox="1"/>
            <p:nvPr/>
          </p:nvSpPr>
          <p:spPr>
            <a:xfrm>
              <a:off x="4556264" y="3647440"/>
              <a:ext cx="415498" cy="369332"/>
            </a:xfrm>
            <a:prstGeom prst="rect">
              <a:avLst/>
            </a:prstGeom>
            <a:noFill/>
          </p:spPr>
          <p:txBody>
            <a:bodyPr wrap="none" rtlCol="0">
              <a:spAutoFit/>
            </a:bodyPr>
            <a:lstStyle/>
            <a:p>
              <a:r>
                <a:rPr kumimoji="1" lang="ja-JP" altLang="en-US" dirty="0"/>
                <a:t>／</a:t>
              </a:r>
            </a:p>
          </p:txBody>
        </p:sp>
        <p:sp>
          <p:nvSpPr>
            <p:cNvPr id="7" name="テキスト ボックス 6">
              <a:extLst>
                <a:ext uri="{FF2B5EF4-FFF2-40B4-BE49-F238E27FC236}">
                  <a16:creationId xmlns:a16="http://schemas.microsoft.com/office/drawing/2014/main" id="{63117CAC-967C-11EA-5A6D-DB7BA1F7A10D}"/>
                </a:ext>
              </a:extLst>
            </p:cNvPr>
            <p:cNvSpPr txBox="1"/>
            <p:nvPr/>
          </p:nvSpPr>
          <p:spPr>
            <a:xfrm>
              <a:off x="4971762" y="3676134"/>
              <a:ext cx="1569660" cy="369332"/>
            </a:xfrm>
            <a:prstGeom prst="rect">
              <a:avLst/>
            </a:prstGeom>
            <a:noFill/>
          </p:spPr>
          <p:txBody>
            <a:bodyPr wrap="none" rtlCol="0">
              <a:spAutoFit/>
            </a:bodyPr>
            <a:lstStyle/>
            <a:p>
              <a:r>
                <a:rPr kumimoji="1" lang="ja-JP" altLang="en-US" dirty="0"/>
                <a:t>（　　　　）</a:t>
              </a:r>
              <a:endParaRPr kumimoji="1" lang="en-US" altLang="ja-JP" dirty="0"/>
            </a:p>
          </p:txBody>
        </p:sp>
        <p:sp>
          <p:nvSpPr>
            <p:cNvPr id="8" name="テキスト ボックス 7">
              <a:extLst>
                <a:ext uri="{FF2B5EF4-FFF2-40B4-BE49-F238E27FC236}">
                  <a16:creationId xmlns:a16="http://schemas.microsoft.com/office/drawing/2014/main" id="{9A2C4571-AE45-7112-CAF7-B87B29869FE3}"/>
                </a:ext>
              </a:extLst>
            </p:cNvPr>
            <p:cNvSpPr txBox="1"/>
            <p:nvPr/>
          </p:nvSpPr>
          <p:spPr>
            <a:xfrm>
              <a:off x="1879600" y="3647440"/>
              <a:ext cx="1569660" cy="369332"/>
            </a:xfrm>
            <a:prstGeom prst="rect">
              <a:avLst/>
            </a:prstGeom>
            <a:noFill/>
          </p:spPr>
          <p:txBody>
            <a:bodyPr wrap="none" rtlCol="0">
              <a:spAutoFit/>
            </a:bodyPr>
            <a:lstStyle/>
            <a:p>
              <a:r>
                <a:rPr kumimoji="1" lang="ja-JP" altLang="en-US" dirty="0"/>
                <a:t>（　　　　）</a:t>
              </a:r>
              <a:endParaRPr kumimoji="1" lang="en-US" altLang="ja-JP" dirty="0"/>
            </a:p>
          </p:txBody>
        </p:sp>
      </p:grpSp>
      <p:sp>
        <p:nvSpPr>
          <p:cNvPr id="11" name="テキスト ボックス 10">
            <a:extLst>
              <a:ext uri="{FF2B5EF4-FFF2-40B4-BE49-F238E27FC236}">
                <a16:creationId xmlns:a16="http://schemas.microsoft.com/office/drawing/2014/main" id="{761900A1-0B2B-9507-E692-6537A5BE1BBF}"/>
              </a:ext>
            </a:extLst>
          </p:cNvPr>
          <p:cNvSpPr txBox="1"/>
          <p:nvPr/>
        </p:nvSpPr>
        <p:spPr>
          <a:xfrm>
            <a:off x="0" y="4123452"/>
            <a:ext cx="11051540" cy="369332"/>
          </a:xfrm>
          <a:prstGeom prst="rect">
            <a:avLst/>
          </a:prstGeom>
          <a:noFill/>
        </p:spPr>
        <p:txBody>
          <a:bodyPr wrap="square">
            <a:spAutoFit/>
          </a:bodyPr>
          <a:lstStyle/>
          <a:p>
            <a:r>
              <a:rPr kumimoji="1" lang="ja-JP" altLang="en-US" dirty="0"/>
              <a:t>②原材料を</a:t>
            </a:r>
            <a:r>
              <a:rPr kumimoji="1" lang="en-US" altLang="ja-JP" dirty="0"/>
              <a:t>100</a:t>
            </a:r>
            <a:r>
              <a:rPr kumimoji="1" lang="ja-JP" altLang="en-US" dirty="0"/>
              <a:t>円仕入れ、支払いは</a:t>
            </a:r>
            <a:r>
              <a:rPr kumimoji="1" lang="en-US" altLang="ja-JP" dirty="0"/>
              <a:t>2</a:t>
            </a:r>
            <a:r>
              <a:rPr kumimoji="1" lang="ja-JP" altLang="en-US" dirty="0"/>
              <a:t>か月後（買掛け）にしてもらった　勘定科目：「買掛金」「原材料」</a:t>
            </a:r>
            <a:endParaRPr kumimoji="1" lang="en-US" altLang="ja-JP" dirty="0"/>
          </a:p>
        </p:txBody>
      </p:sp>
      <p:grpSp>
        <p:nvGrpSpPr>
          <p:cNvPr id="12" name="グループ化 11">
            <a:extLst>
              <a:ext uri="{FF2B5EF4-FFF2-40B4-BE49-F238E27FC236}">
                <a16:creationId xmlns:a16="http://schemas.microsoft.com/office/drawing/2014/main" id="{CA7348F1-66F2-264C-3E6C-10E00432D012}"/>
              </a:ext>
            </a:extLst>
          </p:cNvPr>
          <p:cNvGrpSpPr/>
          <p:nvPr/>
        </p:nvGrpSpPr>
        <p:grpSpPr>
          <a:xfrm>
            <a:off x="2358006" y="4583390"/>
            <a:ext cx="5746734" cy="398026"/>
            <a:chOff x="1879600" y="3647440"/>
            <a:chExt cx="5746734" cy="398026"/>
          </a:xfrm>
        </p:grpSpPr>
        <p:sp>
          <p:nvSpPr>
            <p:cNvPr id="13" name="テキスト ボックス 12">
              <a:extLst>
                <a:ext uri="{FF2B5EF4-FFF2-40B4-BE49-F238E27FC236}">
                  <a16:creationId xmlns:a16="http://schemas.microsoft.com/office/drawing/2014/main" id="{2CD6A03C-948D-2297-92AD-71B2DC788F18}"/>
                </a:ext>
              </a:extLst>
            </p:cNvPr>
            <p:cNvSpPr txBox="1"/>
            <p:nvPr/>
          </p:nvSpPr>
          <p:spPr>
            <a:xfrm>
              <a:off x="6287506" y="3676134"/>
              <a:ext cx="1338828" cy="369332"/>
            </a:xfrm>
            <a:prstGeom prst="rect">
              <a:avLst/>
            </a:prstGeom>
            <a:noFill/>
          </p:spPr>
          <p:txBody>
            <a:bodyPr wrap="none" rtlCol="0">
              <a:spAutoFit/>
            </a:bodyPr>
            <a:lstStyle/>
            <a:p>
              <a:r>
                <a:rPr kumimoji="1" lang="ja-JP" altLang="en-US" dirty="0"/>
                <a:t>（　　　）</a:t>
              </a:r>
              <a:endParaRPr kumimoji="1" lang="en-US" altLang="ja-JP" dirty="0"/>
            </a:p>
          </p:txBody>
        </p:sp>
        <p:sp>
          <p:nvSpPr>
            <p:cNvPr id="14" name="テキスト ボックス 13">
              <a:extLst>
                <a:ext uri="{FF2B5EF4-FFF2-40B4-BE49-F238E27FC236}">
                  <a16:creationId xmlns:a16="http://schemas.microsoft.com/office/drawing/2014/main" id="{2245F625-1815-BF62-8176-AD3D3BA0AE1E}"/>
                </a:ext>
              </a:extLst>
            </p:cNvPr>
            <p:cNvSpPr txBox="1"/>
            <p:nvPr/>
          </p:nvSpPr>
          <p:spPr>
            <a:xfrm>
              <a:off x="3290416" y="3647440"/>
              <a:ext cx="1338828" cy="369332"/>
            </a:xfrm>
            <a:prstGeom prst="rect">
              <a:avLst/>
            </a:prstGeom>
            <a:noFill/>
          </p:spPr>
          <p:txBody>
            <a:bodyPr wrap="none" rtlCol="0">
              <a:spAutoFit/>
            </a:bodyPr>
            <a:lstStyle/>
            <a:p>
              <a:r>
                <a:rPr kumimoji="1" lang="ja-JP" altLang="en-US" dirty="0"/>
                <a:t>（　　　）</a:t>
              </a:r>
            </a:p>
          </p:txBody>
        </p:sp>
        <p:sp>
          <p:nvSpPr>
            <p:cNvPr id="15" name="テキスト ボックス 14">
              <a:extLst>
                <a:ext uri="{FF2B5EF4-FFF2-40B4-BE49-F238E27FC236}">
                  <a16:creationId xmlns:a16="http://schemas.microsoft.com/office/drawing/2014/main" id="{6F3E12A2-FA3F-A70B-0554-CCE7D0DC96FC}"/>
                </a:ext>
              </a:extLst>
            </p:cNvPr>
            <p:cNvSpPr txBox="1"/>
            <p:nvPr/>
          </p:nvSpPr>
          <p:spPr>
            <a:xfrm>
              <a:off x="4556264" y="3647440"/>
              <a:ext cx="415498" cy="369332"/>
            </a:xfrm>
            <a:prstGeom prst="rect">
              <a:avLst/>
            </a:prstGeom>
            <a:noFill/>
          </p:spPr>
          <p:txBody>
            <a:bodyPr wrap="none" rtlCol="0">
              <a:spAutoFit/>
            </a:bodyPr>
            <a:lstStyle/>
            <a:p>
              <a:r>
                <a:rPr kumimoji="1" lang="ja-JP" altLang="en-US" dirty="0"/>
                <a:t>／</a:t>
              </a:r>
            </a:p>
          </p:txBody>
        </p:sp>
        <p:sp>
          <p:nvSpPr>
            <p:cNvPr id="16" name="テキスト ボックス 15">
              <a:extLst>
                <a:ext uri="{FF2B5EF4-FFF2-40B4-BE49-F238E27FC236}">
                  <a16:creationId xmlns:a16="http://schemas.microsoft.com/office/drawing/2014/main" id="{60DBA1AA-1ADE-4FFB-1162-6F2219000643}"/>
                </a:ext>
              </a:extLst>
            </p:cNvPr>
            <p:cNvSpPr txBox="1"/>
            <p:nvPr/>
          </p:nvSpPr>
          <p:spPr>
            <a:xfrm>
              <a:off x="4971762" y="3676134"/>
              <a:ext cx="1569660" cy="369332"/>
            </a:xfrm>
            <a:prstGeom prst="rect">
              <a:avLst/>
            </a:prstGeom>
            <a:noFill/>
          </p:spPr>
          <p:txBody>
            <a:bodyPr wrap="none" rtlCol="0">
              <a:spAutoFit/>
            </a:bodyPr>
            <a:lstStyle/>
            <a:p>
              <a:r>
                <a:rPr kumimoji="1" lang="ja-JP" altLang="en-US" dirty="0"/>
                <a:t>（　　　　）</a:t>
              </a:r>
              <a:endParaRPr kumimoji="1" lang="en-US" altLang="ja-JP" dirty="0"/>
            </a:p>
          </p:txBody>
        </p:sp>
        <p:sp>
          <p:nvSpPr>
            <p:cNvPr id="17" name="テキスト ボックス 16">
              <a:extLst>
                <a:ext uri="{FF2B5EF4-FFF2-40B4-BE49-F238E27FC236}">
                  <a16:creationId xmlns:a16="http://schemas.microsoft.com/office/drawing/2014/main" id="{A224AEED-A4F1-139B-4554-A80966AD331E}"/>
                </a:ext>
              </a:extLst>
            </p:cNvPr>
            <p:cNvSpPr txBox="1"/>
            <p:nvPr/>
          </p:nvSpPr>
          <p:spPr>
            <a:xfrm>
              <a:off x="1879600" y="3647440"/>
              <a:ext cx="1569660" cy="369332"/>
            </a:xfrm>
            <a:prstGeom prst="rect">
              <a:avLst/>
            </a:prstGeom>
            <a:noFill/>
          </p:spPr>
          <p:txBody>
            <a:bodyPr wrap="none" rtlCol="0">
              <a:spAutoFit/>
            </a:bodyPr>
            <a:lstStyle/>
            <a:p>
              <a:r>
                <a:rPr kumimoji="1" lang="ja-JP" altLang="en-US" dirty="0"/>
                <a:t>（　　　　）</a:t>
              </a:r>
              <a:endParaRPr kumimoji="1" lang="en-US" altLang="ja-JP" dirty="0"/>
            </a:p>
          </p:txBody>
        </p:sp>
      </p:grpSp>
      <p:sp>
        <p:nvSpPr>
          <p:cNvPr id="19" name="テキスト ボックス 18">
            <a:extLst>
              <a:ext uri="{FF2B5EF4-FFF2-40B4-BE49-F238E27FC236}">
                <a16:creationId xmlns:a16="http://schemas.microsoft.com/office/drawing/2014/main" id="{87C070FA-49D5-C34B-824A-FD4EBC73B357}"/>
              </a:ext>
            </a:extLst>
          </p:cNvPr>
          <p:cNvSpPr txBox="1"/>
          <p:nvPr/>
        </p:nvSpPr>
        <p:spPr>
          <a:xfrm>
            <a:off x="0" y="5000843"/>
            <a:ext cx="11122660" cy="369332"/>
          </a:xfrm>
          <a:prstGeom prst="rect">
            <a:avLst/>
          </a:prstGeom>
          <a:noFill/>
        </p:spPr>
        <p:txBody>
          <a:bodyPr wrap="square">
            <a:spAutoFit/>
          </a:bodyPr>
          <a:lstStyle/>
          <a:p>
            <a:r>
              <a:rPr kumimoji="1" lang="ja-JP" altLang="en-US" dirty="0"/>
              <a:t>③上記の買掛金を</a:t>
            </a:r>
            <a:r>
              <a:rPr kumimoji="1" lang="en-US" altLang="ja-JP" dirty="0"/>
              <a:t>2</a:t>
            </a:r>
            <a:r>
              <a:rPr kumimoji="1" lang="ja-JP" altLang="en-US" dirty="0"/>
              <a:t>か月後に現金で支払った　勘定科目：「買掛金」　「現金」</a:t>
            </a:r>
            <a:endParaRPr kumimoji="1" lang="en-US" altLang="ja-JP" dirty="0"/>
          </a:p>
        </p:txBody>
      </p:sp>
      <p:grpSp>
        <p:nvGrpSpPr>
          <p:cNvPr id="21" name="グループ化 20">
            <a:extLst>
              <a:ext uri="{FF2B5EF4-FFF2-40B4-BE49-F238E27FC236}">
                <a16:creationId xmlns:a16="http://schemas.microsoft.com/office/drawing/2014/main" id="{26593C26-5BF5-7685-21A8-1D6AB0487FA4}"/>
              </a:ext>
            </a:extLst>
          </p:cNvPr>
          <p:cNvGrpSpPr/>
          <p:nvPr/>
        </p:nvGrpSpPr>
        <p:grpSpPr>
          <a:xfrm>
            <a:off x="2369052" y="5370175"/>
            <a:ext cx="5746734" cy="398026"/>
            <a:chOff x="1879600" y="3647440"/>
            <a:chExt cx="5746734" cy="398026"/>
          </a:xfrm>
        </p:grpSpPr>
        <p:sp>
          <p:nvSpPr>
            <p:cNvPr id="22" name="テキスト ボックス 21">
              <a:extLst>
                <a:ext uri="{FF2B5EF4-FFF2-40B4-BE49-F238E27FC236}">
                  <a16:creationId xmlns:a16="http://schemas.microsoft.com/office/drawing/2014/main" id="{87BD1ED3-B01E-D6D6-C6FB-0CE4EDA2DC1D}"/>
                </a:ext>
              </a:extLst>
            </p:cNvPr>
            <p:cNvSpPr txBox="1"/>
            <p:nvPr/>
          </p:nvSpPr>
          <p:spPr>
            <a:xfrm>
              <a:off x="6287506" y="3676134"/>
              <a:ext cx="1338828" cy="369332"/>
            </a:xfrm>
            <a:prstGeom prst="rect">
              <a:avLst/>
            </a:prstGeom>
            <a:noFill/>
          </p:spPr>
          <p:txBody>
            <a:bodyPr wrap="none" rtlCol="0">
              <a:spAutoFit/>
            </a:bodyPr>
            <a:lstStyle/>
            <a:p>
              <a:r>
                <a:rPr kumimoji="1" lang="ja-JP" altLang="en-US" dirty="0"/>
                <a:t>（　　　）</a:t>
              </a:r>
              <a:endParaRPr kumimoji="1" lang="en-US" altLang="ja-JP" dirty="0"/>
            </a:p>
          </p:txBody>
        </p:sp>
        <p:sp>
          <p:nvSpPr>
            <p:cNvPr id="23" name="テキスト ボックス 22">
              <a:extLst>
                <a:ext uri="{FF2B5EF4-FFF2-40B4-BE49-F238E27FC236}">
                  <a16:creationId xmlns:a16="http://schemas.microsoft.com/office/drawing/2014/main" id="{5E6539A5-50D4-6971-305D-685D312057C8}"/>
                </a:ext>
              </a:extLst>
            </p:cNvPr>
            <p:cNvSpPr txBox="1"/>
            <p:nvPr/>
          </p:nvSpPr>
          <p:spPr>
            <a:xfrm>
              <a:off x="3290416" y="3647440"/>
              <a:ext cx="1338828" cy="369332"/>
            </a:xfrm>
            <a:prstGeom prst="rect">
              <a:avLst/>
            </a:prstGeom>
            <a:noFill/>
          </p:spPr>
          <p:txBody>
            <a:bodyPr wrap="none" rtlCol="0">
              <a:spAutoFit/>
            </a:bodyPr>
            <a:lstStyle/>
            <a:p>
              <a:r>
                <a:rPr kumimoji="1" lang="ja-JP" altLang="en-US" dirty="0"/>
                <a:t>（　　　）</a:t>
              </a:r>
            </a:p>
          </p:txBody>
        </p:sp>
        <p:sp>
          <p:nvSpPr>
            <p:cNvPr id="24" name="テキスト ボックス 23">
              <a:extLst>
                <a:ext uri="{FF2B5EF4-FFF2-40B4-BE49-F238E27FC236}">
                  <a16:creationId xmlns:a16="http://schemas.microsoft.com/office/drawing/2014/main" id="{FFEBB901-D391-248F-3B14-AFF2D625D83C}"/>
                </a:ext>
              </a:extLst>
            </p:cNvPr>
            <p:cNvSpPr txBox="1"/>
            <p:nvPr/>
          </p:nvSpPr>
          <p:spPr>
            <a:xfrm>
              <a:off x="4556264" y="3647440"/>
              <a:ext cx="415498" cy="369332"/>
            </a:xfrm>
            <a:prstGeom prst="rect">
              <a:avLst/>
            </a:prstGeom>
            <a:noFill/>
          </p:spPr>
          <p:txBody>
            <a:bodyPr wrap="none" rtlCol="0">
              <a:spAutoFit/>
            </a:bodyPr>
            <a:lstStyle/>
            <a:p>
              <a:r>
                <a:rPr kumimoji="1" lang="ja-JP" altLang="en-US" dirty="0"/>
                <a:t>／</a:t>
              </a:r>
            </a:p>
          </p:txBody>
        </p:sp>
        <p:sp>
          <p:nvSpPr>
            <p:cNvPr id="25" name="テキスト ボックス 24">
              <a:extLst>
                <a:ext uri="{FF2B5EF4-FFF2-40B4-BE49-F238E27FC236}">
                  <a16:creationId xmlns:a16="http://schemas.microsoft.com/office/drawing/2014/main" id="{8F98C345-2CA8-66B0-DD4C-50612A027ED0}"/>
                </a:ext>
              </a:extLst>
            </p:cNvPr>
            <p:cNvSpPr txBox="1"/>
            <p:nvPr/>
          </p:nvSpPr>
          <p:spPr>
            <a:xfrm>
              <a:off x="4971762" y="3676134"/>
              <a:ext cx="1569660" cy="369332"/>
            </a:xfrm>
            <a:prstGeom prst="rect">
              <a:avLst/>
            </a:prstGeom>
            <a:noFill/>
          </p:spPr>
          <p:txBody>
            <a:bodyPr wrap="none" rtlCol="0">
              <a:spAutoFit/>
            </a:bodyPr>
            <a:lstStyle/>
            <a:p>
              <a:r>
                <a:rPr kumimoji="1" lang="ja-JP" altLang="en-US" dirty="0"/>
                <a:t>（　　　　）</a:t>
              </a:r>
              <a:endParaRPr kumimoji="1" lang="en-US" altLang="ja-JP" dirty="0"/>
            </a:p>
          </p:txBody>
        </p:sp>
        <p:sp>
          <p:nvSpPr>
            <p:cNvPr id="26" name="テキスト ボックス 25">
              <a:extLst>
                <a:ext uri="{FF2B5EF4-FFF2-40B4-BE49-F238E27FC236}">
                  <a16:creationId xmlns:a16="http://schemas.microsoft.com/office/drawing/2014/main" id="{E669912B-9699-DD25-E64E-A025C6DB8A70}"/>
                </a:ext>
              </a:extLst>
            </p:cNvPr>
            <p:cNvSpPr txBox="1"/>
            <p:nvPr/>
          </p:nvSpPr>
          <p:spPr>
            <a:xfrm>
              <a:off x="1879600" y="3647440"/>
              <a:ext cx="1569660" cy="369332"/>
            </a:xfrm>
            <a:prstGeom prst="rect">
              <a:avLst/>
            </a:prstGeom>
            <a:noFill/>
          </p:spPr>
          <p:txBody>
            <a:bodyPr wrap="none" rtlCol="0">
              <a:spAutoFit/>
            </a:bodyPr>
            <a:lstStyle/>
            <a:p>
              <a:r>
                <a:rPr kumimoji="1" lang="ja-JP" altLang="en-US" dirty="0"/>
                <a:t>（　　　　）</a:t>
              </a:r>
              <a:endParaRPr kumimoji="1" lang="en-US" altLang="ja-JP" dirty="0"/>
            </a:p>
          </p:txBody>
        </p:sp>
      </p:grpSp>
      <p:sp>
        <p:nvSpPr>
          <p:cNvPr id="29" name="テキスト ボックス 28">
            <a:extLst>
              <a:ext uri="{FF2B5EF4-FFF2-40B4-BE49-F238E27FC236}">
                <a16:creationId xmlns:a16="http://schemas.microsoft.com/office/drawing/2014/main" id="{FC64AC97-4015-9E41-4644-3648D4391362}"/>
              </a:ext>
            </a:extLst>
          </p:cNvPr>
          <p:cNvSpPr txBox="1"/>
          <p:nvPr/>
        </p:nvSpPr>
        <p:spPr>
          <a:xfrm>
            <a:off x="0" y="5878234"/>
            <a:ext cx="11346180" cy="369332"/>
          </a:xfrm>
          <a:prstGeom prst="rect">
            <a:avLst/>
          </a:prstGeom>
          <a:noFill/>
        </p:spPr>
        <p:txBody>
          <a:bodyPr wrap="square">
            <a:spAutoFit/>
          </a:bodyPr>
          <a:lstStyle/>
          <a:p>
            <a:r>
              <a:rPr kumimoji="1" lang="ja-JP" altLang="en-US" dirty="0"/>
              <a:t>④顧客に</a:t>
            </a:r>
            <a:r>
              <a:rPr kumimoji="1" lang="en-US" altLang="ja-JP" dirty="0"/>
              <a:t>130</a:t>
            </a:r>
            <a:r>
              <a:rPr kumimoji="1" lang="ja-JP" altLang="en-US" dirty="0"/>
              <a:t>円売上げたが、代金は来月末に振り込まれることになった　勘定科目：「売掛金」「売上」　　</a:t>
            </a:r>
            <a:endParaRPr lang="ja-JP" altLang="en-US" dirty="0"/>
          </a:p>
        </p:txBody>
      </p:sp>
      <p:grpSp>
        <p:nvGrpSpPr>
          <p:cNvPr id="30" name="グループ化 29">
            <a:extLst>
              <a:ext uri="{FF2B5EF4-FFF2-40B4-BE49-F238E27FC236}">
                <a16:creationId xmlns:a16="http://schemas.microsoft.com/office/drawing/2014/main" id="{F51A3C63-2E09-955A-ECAB-E693BC86BF72}"/>
              </a:ext>
            </a:extLst>
          </p:cNvPr>
          <p:cNvGrpSpPr/>
          <p:nvPr/>
        </p:nvGrpSpPr>
        <p:grpSpPr>
          <a:xfrm>
            <a:off x="2346960" y="6277153"/>
            <a:ext cx="5746734" cy="398026"/>
            <a:chOff x="1879600" y="3647440"/>
            <a:chExt cx="5746734" cy="398026"/>
          </a:xfrm>
        </p:grpSpPr>
        <p:sp>
          <p:nvSpPr>
            <p:cNvPr id="31" name="テキスト ボックス 30">
              <a:extLst>
                <a:ext uri="{FF2B5EF4-FFF2-40B4-BE49-F238E27FC236}">
                  <a16:creationId xmlns:a16="http://schemas.microsoft.com/office/drawing/2014/main" id="{8B871CC6-6DE7-5236-8363-28D7C9662D0A}"/>
                </a:ext>
              </a:extLst>
            </p:cNvPr>
            <p:cNvSpPr txBox="1"/>
            <p:nvPr/>
          </p:nvSpPr>
          <p:spPr>
            <a:xfrm>
              <a:off x="6287506" y="3676134"/>
              <a:ext cx="1338828" cy="369332"/>
            </a:xfrm>
            <a:prstGeom prst="rect">
              <a:avLst/>
            </a:prstGeom>
            <a:noFill/>
          </p:spPr>
          <p:txBody>
            <a:bodyPr wrap="none" rtlCol="0">
              <a:spAutoFit/>
            </a:bodyPr>
            <a:lstStyle/>
            <a:p>
              <a:r>
                <a:rPr kumimoji="1" lang="ja-JP" altLang="en-US" dirty="0"/>
                <a:t>（　　　）</a:t>
              </a:r>
              <a:endParaRPr kumimoji="1" lang="en-US" altLang="ja-JP" dirty="0"/>
            </a:p>
          </p:txBody>
        </p:sp>
        <p:sp>
          <p:nvSpPr>
            <p:cNvPr id="32" name="テキスト ボックス 31">
              <a:extLst>
                <a:ext uri="{FF2B5EF4-FFF2-40B4-BE49-F238E27FC236}">
                  <a16:creationId xmlns:a16="http://schemas.microsoft.com/office/drawing/2014/main" id="{07C1D864-B08F-7D95-114F-FE88E80702E3}"/>
                </a:ext>
              </a:extLst>
            </p:cNvPr>
            <p:cNvSpPr txBox="1"/>
            <p:nvPr/>
          </p:nvSpPr>
          <p:spPr>
            <a:xfrm>
              <a:off x="3290416" y="3647440"/>
              <a:ext cx="1338828" cy="369332"/>
            </a:xfrm>
            <a:prstGeom prst="rect">
              <a:avLst/>
            </a:prstGeom>
            <a:noFill/>
          </p:spPr>
          <p:txBody>
            <a:bodyPr wrap="none" rtlCol="0">
              <a:spAutoFit/>
            </a:bodyPr>
            <a:lstStyle/>
            <a:p>
              <a:r>
                <a:rPr kumimoji="1" lang="ja-JP" altLang="en-US" dirty="0"/>
                <a:t>（　　　）</a:t>
              </a:r>
            </a:p>
          </p:txBody>
        </p:sp>
        <p:sp>
          <p:nvSpPr>
            <p:cNvPr id="33" name="テキスト ボックス 32">
              <a:extLst>
                <a:ext uri="{FF2B5EF4-FFF2-40B4-BE49-F238E27FC236}">
                  <a16:creationId xmlns:a16="http://schemas.microsoft.com/office/drawing/2014/main" id="{1595E2F7-B6B6-106F-6124-66E69BA079CD}"/>
                </a:ext>
              </a:extLst>
            </p:cNvPr>
            <p:cNvSpPr txBox="1"/>
            <p:nvPr/>
          </p:nvSpPr>
          <p:spPr>
            <a:xfrm>
              <a:off x="4556264" y="3647440"/>
              <a:ext cx="415498" cy="369332"/>
            </a:xfrm>
            <a:prstGeom prst="rect">
              <a:avLst/>
            </a:prstGeom>
            <a:noFill/>
          </p:spPr>
          <p:txBody>
            <a:bodyPr wrap="none" rtlCol="0">
              <a:spAutoFit/>
            </a:bodyPr>
            <a:lstStyle/>
            <a:p>
              <a:r>
                <a:rPr kumimoji="1" lang="ja-JP" altLang="en-US" dirty="0"/>
                <a:t>／</a:t>
              </a:r>
            </a:p>
          </p:txBody>
        </p:sp>
        <p:sp>
          <p:nvSpPr>
            <p:cNvPr id="34" name="テキスト ボックス 33">
              <a:extLst>
                <a:ext uri="{FF2B5EF4-FFF2-40B4-BE49-F238E27FC236}">
                  <a16:creationId xmlns:a16="http://schemas.microsoft.com/office/drawing/2014/main" id="{027E404F-A4E6-946D-C336-4ED84462CB75}"/>
                </a:ext>
              </a:extLst>
            </p:cNvPr>
            <p:cNvSpPr txBox="1"/>
            <p:nvPr/>
          </p:nvSpPr>
          <p:spPr>
            <a:xfrm>
              <a:off x="4971762" y="3676134"/>
              <a:ext cx="1569660" cy="369332"/>
            </a:xfrm>
            <a:prstGeom prst="rect">
              <a:avLst/>
            </a:prstGeom>
            <a:noFill/>
          </p:spPr>
          <p:txBody>
            <a:bodyPr wrap="none" rtlCol="0">
              <a:spAutoFit/>
            </a:bodyPr>
            <a:lstStyle/>
            <a:p>
              <a:r>
                <a:rPr kumimoji="1" lang="ja-JP" altLang="en-US" dirty="0"/>
                <a:t>（　　　　）</a:t>
              </a:r>
              <a:endParaRPr kumimoji="1" lang="en-US" altLang="ja-JP" dirty="0"/>
            </a:p>
          </p:txBody>
        </p:sp>
        <p:sp>
          <p:nvSpPr>
            <p:cNvPr id="35" name="テキスト ボックス 34">
              <a:extLst>
                <a:ext uri="{FF2B5EF4-FFF2-40B4-BE49-F238E27FC236}">
                  <a16:creationId xmlns:a16="http://schemas.microsoft.com/office/drawing/2014/main" id="{685D0CC1-D1C9-3E5A-2FF8-FC9C215CC375}"/>
                </a:ext>
              </a:extLst>
            </p:cNvPr>
            <p:cNvSpPr txBox="1"/>
            <p:nvPr/>
          </p:nvSpPr>
          <p:spPr>
            <a:xfrm>
              <a:off x="1879600" y="3647440"/>
              <a:ext cx="1569660" cy="369332"/>
            </a:xfrm>
            <a:prstGeom prst="rect">
              <a:avLst/>
            </a:prstGeom>
            <a:noFill/>
          </p:spPr>
          <p:txBody>
            <a:bodyPr wrap="none" rtlCol="0">
              <a:spAutoFit/>
            </a:bodyPr>
            <a:lstStyle/>
            <a:p>
              <a:r>
                <a:rPr kumimoji="1" lang="ja-JP" altLang="en-US" dirty="0"/>
                <a:t>（　　　　）</a:t>
              </a:r>
              <a:endParaRPr kumimoji="1" lang="en-US" altLang="ja-JP" dirty="0"/>
            </a:p>
          </p:txBody>
        </p:sp>
      </p:grpSp>
      <p:graphicFrame>
        <p:nvGraphicFramePr>
          <p:cNvPr id="36" name="表 3">
            <a:extLst>
              <a:ext uri="{FF2B5EF4-FFF2-40B4-BE49-F238E27FC236}">
                <a16:creationId xmlns:a16="http://schemas.microsoft.com/office/drawing/2014/main" id="{9055FDAD-ED3C-7D8D-C92D-F51B7EE11888}"/>
              </a:ext>
            </a:extLst>
          </p:cNvPr>
          <p:cNvGraphicFramePr>
            <a:graphicFrameLocks noGrp="1"/>
          </p:cNvGraphicFramePr>
          <p:nvPr>
            <p:extLst>
              <p:ext uri="{D42A27DB-BD31-4B8C-83A1-F6EECF244321}">
                <p14:modId xmlns:p14="http://schemas.microsoft.com/office/powerpoint/2010/main" val="142987368"/>
              </p:ext>
            </p:extLst>
          </p:nvPr>
        </p:nvGraphicFramePr>
        <p:xfrm>
          <a:off x="1696085" y="845930"/>
          <a:ext cx="8128000" cy="1828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44848497"/>
                    </a:ext>
                  </a:extLst>
                </a:gridCol>
                <a:gridCol w="4064000">
                  <a:extLst>
                    <a:ext uri="{9D8B030D-6E8A-4147-A177-3AD203B41FA5}">
                      <a16:colId xmlns:a16="http://schemas.microsoft.com/office/drawing/2014/main" val="3091757380"/>
                    </a:ext>
                  </a:extLst>
                </a:gridCol>
              </a:tblGrid>
              <a:tr h="370840">
                <a:tc>
                  <a:txBody>
                    <a:bodyPr/>
                    <a:lstStyle/>
                    <a:p>
                      <a:pPr algn="ctr"/>
                      <a:r>
                        <a:rPr kumimoji="1" lang="ja-JP" altLang="en-US" b="0" dirty="0">
                          <a:solidFill>
                            <a:schemeClr val="tx1"/>
                          </a:solidFill>
                        </a:rPr>
                        <a:t>左側に記入する科目</a:t>
                      </a:r>
                      <a:endParaRPr kumimoji="1" lang="en-US" altLang="ja-JP" b="0" dirty="0">
                        <a:solidFill>
                          <a:schemeClr val="tx1"/>
                        </a:solidFill>
                      </a:endParaRPr>
                    </a:p>
                    <a:p>
                      <a:pPr algn="ctr"/>
                      <a:r>
                        <a:rPr kumimoji="1" lang="ja-JP" altLang="en-US" b="1" dirty="0">
                          <a:solidFill>
                            <a:schemeClr val="tx1"/>
                          </a:solidFill>
                        </a:rPr>
                        <a:t>（借方）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右側に記入する科目</a:t>
                      </a:r>
                      <a:endParaRPr kumimoji="1" lang="en-US" altLang="ja-JP" b="0" dirty="0">
                        <a:solidFill>
                          <a:schemeClr val="tx1"/>
                        </a:solidFill>
                      </a:endParaRPr>
                    </a:p>
                    <a:p>
                      <a:pPr algn="ctr"/>
                      <a:r>
                        <a:rPr kumimoji="1" lang="ja-JP" altLang="en-US" b="1" dirty="0">
                          <a:solidFill>
                            <a:schemeClr val="tx1"/>
                          </a:solidFill>
                        </a:rPr>
                        <a:t>（貸方）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4289403"/>
                  </a:ext>
                </a:extLst>
              </a:tr>
              <a:tr h="370840">
                <a:tc>
                  <a:txBody>
                    <a:bodyPr/>
                    <a:lstStyle/>
                    <a:p>
                      <a:r>
                        <a:rPr kumimoji="1" lang="ja-JP" altLang="en-US" b="1" dirty="0">
                          <a:solidFill>
                            <a:schemeClr val="tx1"/>
                          </a:solidFill>
                        </a:rPr>
                        <a:t>資産の増加</a:t>
                      </a:r>
                      <a:endParaRPr kumimoji="1" lang="en-US" altLang="ja-JP" b="1" dirty="0">
                        <a:solidFill>
                          <a:schemeClr val="tx1"/>
                        </a:solidFill>
                      </a:endParaRPr>
                    </a:p>
                    <a:p>
                      <a:r>
                        <a:rPr kumimoji="1" lang="ja-JP" altLang="en-US" b="0" dirty="0">
                          <a:solidFill>
                            <a:schemeClr val="tx1"/>
                          </a:solidFill>
                        </a:rPr>
                        <a:t>負債の減少</a:t>
                      </a:r>
                      <a:endParaRPr kumimoji="1" lang="en-US" altLang="ja-JP" b="0" dirty="0">
                        <a:solidFill>
                          <a:schemeClr val="tx1"/>
                        </a:solidFill>
                      </a:endParaRPr>
                    </a:p>
                    <a:p>
                      <a:r>
                        <a:rPr kumimoji="1" lang="ja-JP" altLang="en-US" b="0" dirty="0">
                          <a:solidFill>
                            <a:schemeClr val="tx1"/>
                          </a:solidFill>
                        </a:rPr>
                        <a:t>資本（純資産）の減少</a:t>
                      </a:r>
                      <a:endParaRPr kumimoji="1" lang="en-US" altLang="ja-JP" b="0" dirty="0">
                        <a:solidFill>
                          <a:schemeClr val="tx1"/>
                        </a:solidFill>
                      </a:endParaRPr>
                    </a:p>
                    <a:p>
                      <a:r>
                        <a:rPr kumimoji="1" lang="ja-JP" altLang="en-US" b="1" dirty="0">
                          <a:solidFill>
                            <a:schemeClr val="tx1"/>
                          </a:solidFill>
                        </a:rPr>
                        <a:t>費用の発生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0" dirty="0"/>
                        <a:t>資産の減少</a:t>
                      </a:r>
                      <a:endParaRPr kumimoji="1" lang="en-US" altLang="ja-JP" b="0" dirty="0"/>
                    </a:p>
                    <a:p>
                      <a:r>
                        <a:rPr kumimoji="1" lang="ja-JP" altLang="en-US" b="1" dirty="0"/>
                        <a:t>負債の増加</a:t>
                      </a:r>
                      <a:endParaRPr kumimoji="1" lang="en-US" altLang="ja-JP" b="1" dirty="0"/>
                    </a:p>
                    <a:p>
                      <a:r>
                        <a:rPr kumimoji="1" lang="ja-JP" altLang="en-US" b="1" dirty="0"/>
                        <a:t>資本（純資産）の増加</a:t>
                      </a:r>
                      <a:endParaRPr kumimoji="1" lang="en-US" altLang="ja-JP" b="1" dirty="0"/>
                    </a:p>
                    <a:p>
                      <a:r>
                        <a:rPr kumimoji="1" lang="ja-JP" altLang="en-US" sz="1800" b="1" dirty="0"/>
                        <a:t>収益の発生</a:t>
                      </a:r>
                      <a:r>
                        <a:rPr kumimoji="1" lang="ja-JP" altLang="en-US" sz="1800" b="0" dirty="0"/>
                        <a:t>（注）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8641892"/>
                  </a:ext>
                </a:extLst>
              </a:tr>
            </a:tbl>
          </a:graphicData>
        </a:graphic>
      </p:graphicFrame>
      <p:sp>
        <p:nvSpPr>
          <p:cNvPr id="37" name="テキスト ボックス 36">
            <a:extLst>
              <a:ext uri="{FF2B5EF4-FFF2-40B4-BE49-F238E27FC236}">
                <a16:creationId xmlns:a16="http://schemas.microsoft.com/office/drawing/2014/main" id="{7939D4C4-8C7F-A0BA-34D5-BC716979830C}"/>
              </a:ext>
            </a:extLst>
          </p:cNvPr>
          <p:cNvSpPr txBox="1"/>
          <p:nvPr/>
        </p:nvSpPr>
        <p:spPr>
          <a:xfrm>
            <a:off x="795838" y="258466"/>
            <a:ext cx="1800493" cy="369332"/>
          </a:xfrm>
          <a:prstGeom prst="rect">
            <a:avLst/>
          </a:prstGeom>
          <a:noFill/>
        </p:spPr>
        <p:txBody>
          <a:bodyPr wrap="none" rtlCol="0">
            <a:spAutoFit/>
          </a:bodyPr>
          <a:lstStyle/>
          <a:p>
            <a:r>
              <a:rPr kumimoji="1" lang="ja-JP" altLang="en-US" dirty="0"/>
              <a:t>練習問題　回答</a:t>
            </a:r>
          </a:p>
        </p:txBody>
      </p:sp>
    </p:spTree>
    <p:extLst>
      <p:ext uri="{BB962C8B-B14F-4D97-AF65-F5344CB8AC3E}">
        <p14:creationId xmlns:p14="http://schemas.microsoft.com/office/powerpoint/2010/main" val="251608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D2B6DF-368D-4259-9DA3-69493F0B89FE}"/>
              </a:ext>
            </a:extLst>
          </p:cNvPr>
          <p:cNvSpPr txBox="1"/>
          <p:nvPr/>
        </p:nvSpPr>
        <p:spPr>
          <a:xfrm>
            <a:off x="71120" y="91440"/>
            <a:ext cx="2954655" cy="369332"/>
          </a:xfrm>
          <a:prstGeom prst="rect">
            <a:avLst/>
          </a:prstGeom>
          <a:noFill/>
        </p:spPr>
        <p:txBody>
          <a:bodyPr wrap="none" rtlCol="0">
            <a:spAutoFit/>
          </a:bodyPr>
          <a:lstStyle/>
          <a:p>
            <a:r>
              <a:rPr kumimoji="1" lang="ja-JP" altLang="en-US" dirty="0"/>
              <a:t>３．勘定記録から試算表へ</a:t>
            </a:r>
          </a:p>
        </p:txBody>
      </p:sp>
      <p:sp>
        <p:nvSpPr>
          <p:cNvPr id="3" name="テキスト ボックス 2">
            <a:extLst>
              <a:ext uri="{FF2B5EF4-FFF2-40B4-BE49-F238E27FC236}">
                <a16:creationId xmlns:a16="http://schemas.microsoft.com/office/drawing/2014/main" id="{4177BA12-C32E-452A-B839-F9BE7D0CA99E}"/>
              </a:ext>
            </a:extLst>
          </p:cNvPr>
          <p:cNvSpPr txBox="1"/>
          <p:nvPr/>
        </p:nvSpPr>
        <p:spPr>
          <a:xfrm>
            <a:off x="487680" y="460772"/>
            <a:ext cx="8555547" cy="369332"/>
          </a:xfrm>
          <a:prstGeom prst="rect">
            <a:avLst/>
          </a:prstGeom>
          <a:noFill/>
        </p:spPr>
        <p:txBody>
          <a:bodyPr wrap="none" rtlCol="0">
            <a:spAutoFit/>
          </a:bodyPr>
          <a:lstStyle/>
          <a:p>
            <a:r>
              <a:rPr kumimoji="1" lang="en-US" altLang="ja-JP" dirty="0"/>
              <a:t>(1)</a:t>
            </a:r>
            <a:r>
              <a:rPr kumimoji="1" lang="ja-JP" altLang="en-US" dirty="0"/>
              <a:t>仕訳の各金額を</a:t>
            </a:r>
            <a:r>
              <a:rPr kumimoji="1" lang="ja-JP" altLang="en-US" b="1" dirty="0"/>
              <a:t>総勘定元帳</a:t>
            </a:r>
            <a:r>
              <a:rPr kumimoji="1" lang="ja-JP" altLang="en-US" dirty="0"/>
              <a:t>（各勘定科目毎に金額を集計する帳簿）に転記する</a:t>
            </a:r>
          </a:p>
        </p:txBody>
      </p:sp>
      <p:sp>
        <p:nvSpPr>
          <p:cNvPr id="9" name="テキスト ボックス 8">
            <a:extLst>
              <a:ext uri="{FF2B5EF4-FFF2-40B4-BE49-F238E27FC236}">
                <a16:creationId xmlns:a16="http://schemas.microsoft.com/office/drawing/2014/main" id="{2C5C880B-22FA-4FF6-B521-DDBA15B76672}"/>
              </a:ext>
            </a:extLst>
          </p:cNvPr>
          <p:cNvSpPr txBox="1"/>
          <p:nvPr/>
        </p:nvSpPr>
        <p:spPr>
          <a:xfrm>
            <a:off x="857250" y="830104"/>
            <a:ext cx="2262158" cy="369332"/>
          </a:xfrm>
          <a:prstGeom prst="rect">
            <a:avLst/>
          </a:prstGeom>
          <a:noFill/>
        </p:spPr>
        <p:txBody>
          <a:bodyPr wrap="none" rtlCol="0">
            <a:spAutoFit/>
          </a:bodyPr>
          <a:lstStyle/>
          <a:p>
            <a:r>
              <a:rPr kumimoji="1" lang="ja-JP" altLang="en-US" dirty="0"/>
              <a:t>転記の例　①の仕訳</a:t>
            </a:r>
          </a:p>
        </p:txBody>
      </p:sp>
      <p:sp>
        <p:nvSpPr>
          <p:cNvPr id="11" name="テキスト ボックス 10">
            <a:extLst>
              <a:ext uri="{FF2B5EF4-FFF2-40B4-BE49-F238E27FC236}">
                <a16:creationId xmlns:a16="http://schemas.microsoft.com/office/drawing/2014/main" id="{F5B3E6A1-D97B-454E-96D4-2B5F8DFD21C8}"/>
              </a:ext>
            </a:extLst>
          </p:cNvPr>
          <p:cNvSpPr txBox="1"/>
          <p:nvPr/>
        </p:nvSpPr>
        <p:spPr>
          <a:xfrm>
            <a:off x="3547937" y="837714"/>
            <a:ext cx="6096000" cy="369332"/>
          </a:xfrm>
          <a:prstGeom prst="rect">
            <a:avLst/>
          </a:prstGeom>
          <a:noFill/>
        </p:spPr>
        <p:txBody>
          <a:bodyPr wrap="square">
            <a:spAutoFit/>
          </a:bodyPr>
          <a:lstStyle/>
          <a:p>
            <a:r>
              <a:rPr kumimoji="1" lang="ja-JP" altLang="en-US" dirty="0"/>
              <a:t>（借方）　現金　</a:t>
            </a:r>
            <a:r>
              <a:rPr kumimoji="1" lang="en-US" altLang="ja-JP" dirty="0"/>
              <a:t>100</a:t>
            </a:r>
            <a:r>
              <a:rPr kumimoji="1" lang="ja-JP" altLang="en-US" dirty="0"/>
              <a:t>　／　（貸方）　資本金　</a:t>
            </a:r>
            <a:r>
              <a:rPr kumimoji="1" lang="en-US" altLang="ja-JP" dirty="0"/>
              <a:t>100</a:t>
            </a:r>
            <a:endParaRPr lang="ja-JP" altLang="en-US" dirty="0"/>
          </a:p>
        </p:txBody>
      </p:sp>
      <p:grpSp>
        <p:nvGrpSpPr>
          <p:cNvPr id="12" name="グループ化 11">
            <a:extLst>
              <a:ext uri="{FF2B5EF4-FFF2-40B4-BE49-F238E27FC236}">
                <a16:creationId xmlns:a16="http://schemas.microsoft.com/office/drawing/2014/main" id="{B1FEE6D3-024E-4A1D-AF22-AF5A95D0024E}"/>
              </a:ext>
            </a:extLst>
          </p:cNvPr>
          <p:cNvGrpSpPr/>
          <p:nvPr/>
        </p:nvGrpSpPr>
        <p:grpSpPr>
          <a:xfrm>
            <a:off x="857250" y="2918013"/>
            <a:ext cx="1266825" cy="907317"/>
            <a:chOff x="1447800" y="1600200"/>
            <a:chExt cx="2286000" cy="704850"/>
          </a:xfrm>
        </p:grpSpPr>
        <p:cxnSp>
          <p:nvCxnSpPr>
            <p:cNvPr id="13" name="直線コネクタ 12">
              <a:extLst>
                <a:ext uri="{FF2B5EF4-FFF2-40B4-BE49-F238E27FC236}">
                  <a16:creationId xmlns:a16="http://schemas.microsoft.com/office/drawing/2014/main" id="{8035A0F2-383F-4FDE-950C-6E61E7FD5B2F}"/>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32918AA-088D-48DB-B2BF-B50AB74E2100}"/>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grpSp>
        <p:nvGrpSpPr>
          <p:cNvPr id="15" name="グループ化 14">
            <a:extLst>
              <a:ext uri="{FF2B5EF4-FFF2-40B4-BE49-F238E27FC236}">
                <a16:creationId xmlns:a16="http://schemas.microsoft.com/office/drawing/2014/main" id="{0B614D69-5FD8-418C-9D1C-3A1CFF870041}"/>
              </a:ext>
            </a:extLst>
          </p:cNvPr>
          <p:cNvGrpSpPr/>
          <p:nvPr/>
        </p:nvGrpSpPr>
        <p:grpSpPr>
          <a:xfrm>
            <a:off x="5122503" y="1538793"/>
            <a:ext cx="1418076" cy="375755"/>
            <a:chOff x="1447800" y="1600200"/>
            <a:chExt cx="2286000" cy="704850"/>
          </a:xfrm>
        </p:grpSpPr>
        <p:cxnSp>
          <p:nvCxnSpPr>
            <p:cNvPr id="16" name="直線コネクタ 15">
              <a:extLst>
                <a:ext uri="{FF2B5EF4-FFF2-40B4-BE49-F238E27FC236}">
                  <a16:creationId xmlns:a16="http://schemas.microsoft.com/office/drawing/2014/main" id="{F7650696-A71F-45C3-9F60-CDA5F53B4140}"/>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F43E270-0AC2-417F-B005-5F99575E2107}"/>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sp>
        <p:nvSpPr>
          <p:cNvPr id="18" name="テキスト ボックス 17">
            <a:extLst>
              <a:ext uri="{FF2B5EF4-FFF2-40B4-BE49-F238E27FC236}">
                <a16:creationId xmlns:a16="http://schemas.microsoft.com/office/drawing/2014/main" id="{B46CBBEB-21C1-4127-85CF-8470C37DC585}"/>
              </a:ext>
            </a:extLst>
          </p:cNvPr>
          <p:cNvSpPr txBox="1"/>
          <p:nvPr/>
        </p:nvSpPr>
        <p:spPr>
          <a:xfrm>
            <a:off x="5574544" y="1230093"/>
            <a:ext cx="595035" cy="338554"/>
          </a:xfrm>
          <a:prstGeom prst="rect">
            <a:avLst/>
          </a:prstGeom>
          <a:noFill/>
        </p:spPr>
        <p:txBody>
          <a:bodyPr wrap="none" rtlCol="0">
            <a:spAutoFit/>
          </a:bodyPr>
          <a:lstStyle/>
          <a:p>
            <a:r>
              <a:rPr kumimoji="1" lang="ja-JP" altLang="en-US" sz="1600" b="1" dirty="0"/>
              <a:t>現金</a:t>
            </a:r>
          </a:p>
        </p:txBody>
      </p:sp>
      <p:sp>
        <p:nvSpPr>
          <p:cNvPr id="19" name="テキスト ボックス 18">
            <a:extLst>
              <a:ext uri="{FF2B5EF4-FFF2-40B4-BE49-F238E27FC236}">
                <a16:creationId xmlns:a16="http://schemas.microsoft.com/office/drawing/2014/main" id="{FA5D9E25-4BAF-480F-8F4E-D0656F25843D}"/>
              </a:ext>
            </a:extLst>
          </p:cNvPr>
          <p:cNvSpPr txBox="1"/>
          <p:nvPr/>
        </p:nvSpPr>
        <p:spPr>
          <a:xfrm>
            <a:off x="5260392" y="1571742"/>
            <a:ext cx="506870" cy="338554"/>
          </a:xfrm>
          <a:prstGeom prst="rect">
            <a:avLst/>
          </a:prstGeom>
          <a:noFill/>
        </p:spPr>
        <p:txBody>
          <a:bodyPr wrap="none" rtlCol="0">
            <a:spAutoFit/>
          </a:bodyPr>
          <a:lstStyle/>
          <a:p>
            <a:r>
              <a:rPr kumimoji="1" lang="en-US" altLang="ja-JP" sz="1600" dirty="0"/>
              <a:t>100</a:t>
            </a:r>
            <a:endParaRPr kumimoji="1" lang="ja-JP" altLang="en-US" sz="1600" dirty="0"/>
          </a:p>
        </p:txBody>
      </p:sp>
      <p:grpSp>
        <p:nvGrpSpPr>
          <p:cNvPr id="20" name="グループ化 19">
            <a:extLst>
              <a:ext uri="{FF2B5EF4-FFF2-40B4-BE49-F238E27FC236}">
                <a16:creationId xmlns:a16="http://schemas.microsoft.com/office/drawing/2014/main" id="{CF8CB61B-72F2-4B0E-8B29-05A0ED6A9565}"/>
              </a:ext>
            </a:extLst>
          </p:cNvPr>
          <p:cNvGrpSpPr/>
          <p:nvPr/>
        </p:nvGrpSpPr>
        <p:grpSpPr>
          <a:xfrm>
            <a:off x="7672790" y="1516811"/>
            <a:ext cx="1418076" cy="375755"/>
            <a:chOff x="1447800" y="1600200"/>
            <a:chExt cx="2286000" cy="704850"/>
          </a:xfrm>
        </p:grpSpPr>
        <p:cxnSp>
          <p:nvCxnSpPr>
            <p:cNvPr id="21" name="直線コネクタ 20">
              <a:extLst>
                <a:ext uri="{FF2B5EF4-FFF2-40B4-BE49-F238E27FC236}">
                  <a16:creationId xmlns:a16="http://schemas.microsoft.com/office/drawing/2014/main" id="{6EE4B999-DF36-4E10-8AB1-DFC06682EA5F}"/>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1267E37-F31E-4859-BB42-50CEB44AB8A3}"/>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sp>
        <p:nvSpPr>
          <p:cNvPr id="23" name="テキスト ボックス 22">
            <a:extLst>
              <a:ext uri="{FF2B5EF4-FFF2-40B4-BE49-F238E27FC236}">
                <a16:creationId xmlns:a16="http://schemas.microsoft.com/office/drawing/2014/main" id="{D5E11980-0E43-4FAC-B8E8-E078A940F579}"/>
              </a:ext>
            </a:extLst>
          </p:cNvPr>
          <p:cNvSpPr txBox="1"/>
          <p:nvPr/>
        </p:nvSpPr>
        <p:spPr>
          <a:xfrm>
            <a:off x="7954523" y="1192058"/>
            <a:ext cx="800219" cy="338554"/>
          </a:xfrm>
          <a:prstGeom prst="rect">
            <a:avLst/>
          </a:prstGeom>
          <a:noFill/>
        </p:spPr>
        <p:txBody>
          <a:bodyPr wrap="none" rtlCol="0">
            <a:spAutoFit/>
          </a:bodyPr>
          <a:lstStyle/>
          <a:p>
            <a:r>
              <a:rPr kumimoji="1" lang="ja-JP" altLang="en-US" sz="1600" b="1" dirty="0"/>
              <a:t>資本金</a:t>
            </a:r>
          </a:p>
        </p:txBody>
      </p:sp>
      <p:sp>
        <p:nvSpPr>
          <p:cNvPr id="24" name="テキスト ボックス 23">
            <a:extLst>
              <a:ext uri="{FF2B5EF4-FFF2-40B4-BE49-F238E27FC236}">
                <a16:creationId xmlns:a16="http://schemas.microsoft.com/office/drawing/2014/main" id="{C6CEC3BC-2C16-4387-B22F-384D592238CF}"/>
              </a:ext>
            </a:extLst>
          </p:cNvPr>
          <p:cNvSpPr txBox="1"/>
          <p:nvPr/>
        </p:nvSpPr>
        <p:spPr>
          <a:xfrm>
            <a:off x="8405463" y="1568647"/>
            <a:ext cx="506870" cy="338554"/>
          </a:xfrm>
          <a:prstGeom prst="rect">
            <a:avLst/>
          </a:prstGeom>
          <a:noFill/>
        </p:spPr>
        <p:txBody>
          <a:bodyPr wrap="none" rtlCol="0">
            <a:spAutoFit/>
          </a:bodyPr>
          <a:lstStyle/>
          <a:p>
            <a:r>
              <a:rPr kumimoji="1" lang="en-US" altLang="ja-JP" sz="1600" dirty="0"/>
              <a:t>100</a:t>
            </a:r>
            <a:endParaRPr kumimoji="1" lang="ja-JP" altLang="en-US" sz="1600" dirty="0"/>
          </a:p>
        </p:txBody>
      </p:sp>
      <p:sp>
        <p:nvSpPr>
          <p:cNvPr id="29" name="楕円 28">
            <a:extLst>
              <a:ext uri="{FF2B5EF4-FFF2-40B4-BE49-F238E27FC236}">
                <a16:creationId xmlns:a16="http://schemas.microsoft.com/office/drawing/2014/main" id="{056751D7-9A18-4FCF-8979-804919C85D59}"/>
              </a:ext>
            </a:extLst>
          </p:cNvPr>
          <p:cNvSpPr/>
          <p:nvPr/>
        </p:nvSpPr>
        <p:spPr>
          <a:xfrm>
            <a:off x="5390947" y="844262"/>
            <a:ext cx="485775" cy="285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71987F3-A2E1-4F53-9F34-1B1A2E277E9A}"/>
              </a:ext>
            </a:extLst>
          </p:cNvPr>
          <p:cNvSpPr/>
          <p:nvPr/>
        </p:nvSpPr>
        <p:spPr>
          <a:xfrm>
            <a:off x="8511854" y="892508"/>
            <a:ext cx="485775" cy="285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90CF9678-4B72-4FFE-8ABF-F739C1A6A2E4}"/>
              </a:ext>
            </a:extLst>
          </p:cNvPr>
          <p:cNvCxnSpPr>
            <a:endCxn id="19" idx="0"/>
          </p:cNvCxnSpPr>
          <p:nvPr/>
        </p:nvCxnSpPr>
        <p:spPr>
          <a:xfrm>
            <a:off x="5513827" y="1035383"/>
            <a:ext cx="0" cy="536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5487824-8BDA-4CD6-8071-502C5B50FF68}"/>
              </a:ext>
            </a:extLst>
          </p:cNvPr>
          <p:cNvCxnSpPr/>
          <p:nvPr/>
        </p:nvCxnSpPr>
        <p:spPr>
          <a:xfrm>
            <a:off x="8754741" y="1199436"/>
            <a:ext cx="0" cy="3692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992756B8-C228-4822-A014-FA72C2917812}"/>
              </a:ext>
            </a:extLst>
          </p:cNvPr>
          <p:cNvSpPr txBox="1"/>
          <p:nvPr/>
        </p:nvSpPr>
        <p:spPr>
          <a:xfrm>
            <a:off x="487680" y="2039647"/>
            <a:ext cx="9940542" cy="369332"/>
          </a:xfrm>
          <a:prstGeom prst="rect">
            <a:avLst/>
          </a:prstGeom>
          <a:noFill/>
        </p:spPr>
        <p:txBody>
          <a:bodyPr wrap="none" rtlCol="0">
            <a:spAutoFit/>
          </a:bodyPr>
          <a:lstStyle/>
          <a:p>
            <a:r>
              <a:rPr kumimoji="1" lang="en-US" altLang="ja-JP" dirty="0"/>
              <a:t>(2)</a:t>
            </a:r>
            <a:r>
              <a:rPr kumimoji="1" lang="ja-JP" altLang="en-US" dirty="0"/>
              <a:t>元帳の各勘定科目の残高（借方と貸方の金額を相殺したもの）を集計して</a:t>
            </a:r>
            <a:r>
              <a:rPr kumimoji="1" lang="ja-JP" altLang="en-US" b="1" dirty="0"/>
              <a:t>残高試算表</a:t>
            </a:r>
            <a:r>
              <a:rPr kumimoji="1" lang="ja-JP" altLang="en-US" dirty="0"/>
              <a:t>を作成</a:t>
            </a:r>
          </a:p>
        </p:txBody>
      </p:sp>
      <p:grpSp>
        <p:nvGrpSpPr>
          <p:cNvPr id="36" name="グループ化 35">
            <a:extLst>
              <a:ext uri="{FF2B5EF4-FFF2-40B4-BE49-F238E27FC236}">
                <a16:creationId xmlns:a16="http://schemas.microsoft.com/office/drawing/2014/main" id="{1D886EC9-1ACD-4593-AC81-2C800E3DB56A}"/>
              </a:ext>
            </a:extLst>
          </p:cNvPr>
          <p:cNvGrpSpPr/>
          <p:nvPr/>
        </p:nvGrpSpPr>
        <p:grpSpPr>
          <a:xfrm>
            <a:off x="2757485" y="5522528"/>
            <a:ext cx="1266825" cy="686594"/>
            <a:chOff x="1447800" y="1600200"/>
            <a:chExt cx="2286000" cy="704850"/>
          </a:xfrm>
        </p:grpSpPr>
        <p:cxnSp>
          <p:nvCxnSpPr>
            <p:cNvPr id="37" name="直線コネクタ 36">
              <a:extLst>
                <a:ext uri="{FF2B5EF4-FFF2-40B4-BE49-F238E27FC236}">
                  <a16:creationId xmlns:a16="http://schemas.microsoft.com/office/drawing/2014/main" id="{DB15BE83-E182-430B-94D4-A4796709F938}"/>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EB90BF9-46A6-4230-B5AE-8A64022251A1}"/>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grpSp>
        <p:nvGrpSpPr>
          <p:cNvPr id="39" name="グループ化 38">
            <a:extLst>
              <a:ext uri="{FF2B5EF4-FFF2-40B4-BE49-F238E27FC236}">
                <a16:creationId xmlns:a16="http://schemas.microsoft.com/office/drawing/2014/main" id="{BBEA9D8D-E8B8-4BAD-909E-CA50D6FF5789}"/>
              </a:ext>
            </a:extLst>
          </p:cNvPr>
          <p:cNvGrpSpPr/>
          <p:nvPr/>
        </p:nvGrpSpPr>
        <p:grpSpPr>
          <a:xfrm>
            <a:off x="881059" y="5515689"/>
            <a:ext cx="1266825" cy="325282"/>
            <a:chOff x="1447800" y="1600200"/>
            <a:chExt cx="2286000" cy="704850"/>
          </a:xfrm>
        </p:grpSpPr>
        <p:cxnSp>
          <p:nvCxnSpPr>
            <p:cNvPr id="40" name="直線コネクタ 39">
              <a:extLst>
                <a:ext uri="{FF2B5EF4-FFF2-40B4-BE49-F238E27FC236}">
                  <a16:creationId xmlns:a16="http://schemas.microsoft.com/office/drawing/2014/main" id="{EAE92047-C5D3-4E51-807F-9736FF25AA48}"/>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A528355-91C2-4819-8C2F-DD0EBCE57F78}"/>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grpSp>
        <p:nvGrpSpPr>
          <p:cNvPr id="42" name="グループ化 41">
            <a:extLst>
              <a:ext uri="{FF2B5EF4-FFF2-40B4-BE49-F238E27FC236}">
                <a16:creationId xmlns:a16="http://schemas.microsoft.com/office/drawing/2014/main" id="{4B5BB43A-334E-4756-A949-D9D1AB37B8CC}"/>
              </a:ext>
            </a:extLst>
          </p:cNvPr>
          <p:cNvGrpSpPr/>
          <p:nvPr/>
        </p:nvGrpSpPr>
        <p:grpSpPr>
          <a:xfrm>
            <a:off x="857249" y="4340291"/>
            <a:ext cx="1266825" cy="369328"/>
            <a:chOff x="1447800" y="1600200"/>
            <a:chExt cx="2286000" cy="704850"/>
          </a:xfrm>
        </p:grpSpPr>
        <p:cxnSp>
          <p:nvCxnSpPr>
            <p:cNvPr id="43" name="直線コネクタ 42">
              <a:extLst>
                <a:ext uri="{FF2B5EF4-FFF2-40B4-BE49-F238E27FC236}">
                  <a16:creationId xmlns:a16="http://schemas.microsoft.com/office/drawing/2014/main" id="{05A08DF7-053A-4302-B42D-A7696144A952}"/>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5086AD8-2864-4807-B200-D89836141823}"/>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sp>
        <p:nvSpPr>
          <p:cNvPr id="45" name="テキスト ボックス 44">
            <a:extLst>
              <a:ext uri="{FF2B5EF4-FFF2-40B4-BE49-F238E27FC236}">
                <a16:creationId xmlns:a16="http://schemas.microsoft.com/office/drawing/2014/main" id="{DE5CBBA5-5486-4AC1-8E4D-5D0D30CE74C2}"/>
              </a:ext>
            </a:extLst>
          </p:cNvPr>
          <p:cNvSpPr txBox="1"/>
          <p:nvPr/>
        </p:nvSpPr>
        <p:spPr>
          <a:xfrm>
            <a:off x="1134535" y="2556060"/>
            <a:ext cx="800219" cy="338554"/>
          </a:xfrm>
          <a:prstGeom prst="rect">
            <a:avLst/>
          </a:prstGeom>
          <a:noFill/>
        </p:spPr>
        <p:txBody>
          <a:bodyPr wrap="none" rtlCol="0">
            <a:spAutoFit/>
          </a:bodyPr>
          <a:lstStyle/>
          <a:p>
            <a:r>
              <a:rPr kumimoji="1" lang="ja-JP" altLang="en-US" sz="1600" b="1" dirty="0"/>
              <a:t>現　金</a:t>
            </a:r>
          </a:p>
        </p:txBody>
      </p:sp>
      <p:sp>
        <p:nvSpPr>
          <p:cNvPr id="46" name="テキスト ボックス 45">
            <a:extLst>
              <a:ext uri="{FF2B5EF4-FFF2-40B4-BE49-F238E27FC236}">
                <a16:creationId xmlns:a16="http://schemas.microsoft.com/office/drawing/2014/main" id="{9573DBB9-3029-4D3F-AA3E-EB72D611877E}"/>
              </a:ext>
            </a:extLst>
          </p:cNvPr>
          <p:cNvSpPr txBox="1"/>
          <p:nvPr/>
        </p:nvSpPr>
        <p:spPr>
          <a:xfrm>
            <a:off x="778608" y="2923940"/>
            <a:ext cx="712054" cy="338554"/>
          </a:xfrm>
          <a:prstGeom prst="rect">
            <a:avLst/>
          </a:prstGeom>
          <a:noFill/>
        </p:spPr>
        <p:txBody>
          <a:bodyPr wrap="none" rtlCol="0">
            <a:spAutoFit/>
          </a:bodyPr>
          <a:lstStyle/>
          <a:p>
            <a:r>
              <a:rPr kumimoji="1" lang="ja-JP" altLang="en-US" sz="1600" dirty="0"/>
              <a:t>①</a:t>
            </a:r>
            <a:r>
              <a:rPr kumimoji="1" lang="en-US" altLang="ja-JP" sz="1600" dirty="0"/>
              <a:t>100</a:t>
            </a:r>
            <a:endParaRPr kumimoji="1" lang="ja-JP" altLang="en-US" sz="1600" dirty="0"/>
          </a:p>
        </p:txBody>
      </p:sp>
      <p:sp>
        <p:nvSpPr>
          <p:cNvPr id="47" name="テキスト ボックス 46">
            <a:extLst>
              <a:ext uri="{FF2B5EF4-FFF2-40B4-BE49-F238E27FC236}">
                <a16:creationId xmlns:a16="http://schemas.microsoft.com/office/drawing/2014/main" id="{60C826C8-BAAC-41C3-BDA7-30171DC89CDA}"/>
              </a:ext>
            </a:extLst>
          </p:cNvPr>
          <p:cNvSpPr txBox="1"/>
          <p:nvPr/>
        </p:nvSpPr>
        <p:spPr>
          <a:xfrm>
            <a:off x="1511774" y="2940613"/>
            <a:ext cx="712054" cy="338554"/>
          </a:xfrm>
          <a:prstGeom prst="rect">
            <a:avLst/>
          </a:prstGeom>
          <a:noFill/>
        </p:spPr>
        <p:txBody>
          <a:bodyPr wrap="none" rtlCol="0">
            <a:spAutoFit/>
          </a:bodyPr>
          <a:lstStyle/>
          <a:p>
            <a:r>
              <a:rPr kumimoji="1" lang="ja-JP" altLang="en-US" sz="1600" dirty="0"/>
              <a:t>②</a:t>
            </a:r>
            <a:r>
              <a:rPr kumimoji="1" lang="en-US" altLang="ja-JP" sz="1600" dirty="0"/>
              <a:t>100</a:t>
            </a:r>
            <a:endParaRPr kumimoji="1" lang="ja-JP" altLang="en-US" sz="1600" dirty="0"/>
          </a:p>
        </p:txBody>
      </p:sp>
      <p:sp>
        <p:nvSpPr>
          <p:cNvPr id="48" name="テキスト ボックス 47">
            <a:extLst>
              <a:ext uri="{FF2B5EF4-FFF2-40B4-BE49-F238E27FC236}">
                <a16:creationId xmlns:a16="http://schemas.microsoft.com/office/drawing/2014/main" id="{9DE37D97-8FCD-4934-9F33-461FEB471068}"/>
              </a:ext>
            </a:extLst>
          </p:cNvPr>
          <p:cNvSpPr txBox="1"/>
          <p:nvPr/>
        </p:nvSpPr>
        <p:spPr>
          <a:xfrm>
            <a:off x="1090551" y="4025674"/>
            <a:ext cx="800219" cy="338554"/>
          </a:xfrm>
          <a:prstGeom prst="rect">
            <a:avLst/>
          </a:prstGeom>
          <a:noFill/>
        </p:spPr>
        <p:txBody>
          <a:bodyPr wrap="none" rtlCol="0">
            <a:spAutoFit/>
          </a:bodyPr>
          <a:lstStyle/>
          <a:p>
            <a:r>
              <a:rPr kumimoji="1" lang="ja-JP" altLang="en-US" sz="1600" b="1" dirty="0"/>
              <a:t>資本金</a:t>
            </a:r>
          </a:p>
        </p:txBody>
      </p:sp>
      <p:sp>
        <p:nvSpPr>
          <p:cNvPr id="49" name="テキスト ボックス 48">
            <a:extLst>
              <a:ext uri="{FF2B5EF4-FFF2-40B4-BE49-F238E27FC236}">
                <a16:creationId xmlns:a16="http://schemas.microsoft.com/office/drawing/2014/main" id="{95206579-2AA0-4D5C-B88F-7B210086FA22}"/>
              </a:ext>
            </a:extLst>
          </p:cNvPr>
          <p:cNvSpPr txBox="1"/>
          <p:nvPr/>
        </p:nvSpPr>
        <p:spPr>
          <a:xfrm>
            <a:off x="1490662" y="4372932"/>
            <a:ext cx="712054" cy="338554"/>
          </a:xfrm>
          <a:prstGeom prst="rect">
            <a:avLst/>
          </a:prstGeom>
          <a:noFill/>
        </p:spPr>
        <p:txBody>
          <a:bodyPr wrap="none" rtlCol="0">
            <a:spAutoFit/>
          </a:bodyPr>
          <a:lstStyle/>
          <a:p>
            <a:r>
              <a:rPr kumimoji="1" lang="ja-JP" altLang="en-US" sz="1600" dirty="0"/>
              <a:t>①</a:t>
            </a:r>
            <a:r>
              <a:rPr kumimoji="1" lang="en-US" altLang="ja-JP" sz="1600" dirty="0"/>
              <a:t>100</a:t>
            </a:r>
            <a:endParaRPr kumimoji="1" lang="ja-JP" altLang="en-US" sz="1600" dirty="0"/>
          </a:p>
        </p:txBody>
      </p:sp>
      <p:sp>
        <p:nvSpPr>
          <p:cNvPr id="50" name="テキスト ボックス 49">
            <a:extLst>
              <a:ext uri="{FF2B5EF4-FFF2-40B4-BE49-F238E27FC236}">
                <a16:creationId xmlns:a16="http://schemas.microsoft.com/office/drawing/2014/main" id="{47448759-7F61-49ED-81D9-3344ADAD5F07}"/>
              </a:ext>
            </a:extLst>
          </p:cNvPr>
          <p:cNvSpPr txBox="1"/>
          <p:nvPr/>
        </p:nvSpPr>
        <p:spPr>
          <a:xfrm>
            <a:off x="1109322" y="5143570"/>
            <a:ext cx="800219" cy="338554"/>
          </a:xfrm>
          <a:prstGeom prst="rect">
            <a:avLst/>
          </a:prstGeom>
          <a:noFill/>
        </p:spPr>
        <p:txBody>
          <a:bodyPr wrap="none" rtlCol="0">
            <a:spAutoFit/>
          </a:bodyPr>
          <a:lstStyle/>
          <a:p>
            <a:r>
              <a:rPr kumimoji="1" lang="ja-JP" altLang="en-US" sz="1600" b="1" dirty="0"/>
              <a:t>備　品</a:t>
            </a:r>
          </a:p>
        </p:txBody>
      </p:sp>
      <p:sp>
        <p:nvSpPr>
          <p:cNvPr id="51" name="テキスト ボックス 50">
            <a:extLst>
              <a:ext uri="{FF2B5EF4-FFF2-40B4-BE49-F238E27FC236}">
                <a16:creationId xmlns:a16="http://schemas.microsoft.com/office/drawing/2014/main" id="{538B28AB-0AA4-401B-A530-063B6277E3CC}"/>
              </a:ext>
            </a:extLst>
          </p:cNvPr>
          <p:cNvSpPr txBox="1"/>
          <p:nvPr/>
        </p:nvSpPr>
        <p:spPr>
          <a:xfrm>
            <a:off x="799720" y="5522526"/>
            <a:ext cx="712054" cy="338554"/>
          </a:xfrm>
          <a:prstGeom prst="rect">
            <a:avLst/>
          </a:prstGeom>
          <a:noFill/>
        </p:spPr>
        <p:txBody>
          <a:bodyPr wrap="none" rtlCol="0">
            <a:spAutoFit/>
          </a:bodyPr>
          <a:lstStyle/>
          <a:p>
            <a:r>
              <a:rPr kumimoji="1" lang="ja-JP" altLang="en-US" sz="1600" dirty="0"/>
              <a:t>②</a:t>
            </a:r>
            <a:r>
              <a:rPr kumimoji="1" lang="en-US" altLang="ja-JP" sz="1600" dirty="0"/>
              <a:t>100</a:t>
            </a:r>
            <a:endParaRPr kumimoji="1" lang="ja-JP" altLang="en-US" sz="1600" dirty="0"/>
          </a:p>
        </p:txBody>
      </p:sp>
      <p:grpSp>
        <p:nvGrpSpPr>
          <p:cNvPr id="52" name="グループ化 51">
            <a:extLst>
              <a:ext uri="{FF2B5EF4-FFF2-40B4-BE49-F238E27FC236}">
                <a16:creationId xmlns:a16="http://schemas.microsoft.com/office/drawing/2014/main" id="{D4335661-D3F2-4590-9222-AACE2BE8E37C}"/>
              </a:ext>
            </a:extLst>
          </p:cNvPr>
          <p:cNvGrpSpPr/>
          <p:nvPr/>
        </p:nvGrpSpPr>
        <p:grpSpPr>
          <a:xfrm>
            <a:off x="2757487" y="2903026"/>
            <a:ext cx="1266825" cy="369332"/>
            <a:chOff x="1447800" y="1600200"/>
            <a:chExt cx="2286000" cy="704850"/>
          </a:xfrm>
        </p:grpSpPr>
        <p:cxnSp>
          <p:nvCxnSpPr>
            <p:cNvPr id="53" name="直線コネクタ 52">
              <a:extLst>
                <a:ext uri="{FF2B5EF4-FFF2-40B4-BE49-F238E27FC236}">
                  <a16:creationId xmlns:a16="http://schemas.microsoft.com/office/drawing/2014/main" id="{5787619B-F35A-467B-8502-239F68DEC627}"/>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B17CBC6-4EE1-435A-AF8B-94A51ABFDA24}"/>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sp>
        <p:nvSpPr>
          <p:cNvPr id="55" name="テキスト ボックス 54">
            <a:extLst>
              <a:ext uri="{FF2B5EF4-FFF2-40B4-BE49-F238E27FC236}">
                <a16:creationId xmlns:a16="http://schemas.microsoft.com/office/drawing/2014/main" id="{F93D9A5B-B8C4-4123-BB16-68E76ACDE958}"/>
              </a:ext>
            </a:extLst>
          </p:cNvPr>
          <p:cNvSpPr txBox="1"/>
          <p:nvPr/>
        </p:nvSpPr>
        <p:spPr>
          <a:xfrm>
            <a:off x="3025775" y="2556060"/>
            <a:ext cx="800219" cy="338554"/>
          </a:xfrm>
          <a:prstGeom prst="rect">
            <a:avLst/>
          </a:prstGeom>
          <a:noFill/>
        </p:spPr>
        <p:txBody>
          <a:bodyPr wrap="none" rtlCol="0">
            <a:spAutoFit/>
          </a:bodyPr>
          <a:lstStyle/>
          <a:p>
            <a:r>
              <a:rPr kumimoji="1" lang="ja-JP" altLang="en-US" sz="1600" b="1" dirty="0"/>
              <a:t>借入金</a:t>
            </a:r>
          </a:p>
        </p:txBody>
      </p:sp>
      <p:sp>
        <p:nvSpPr>
          <p:cNvPr id="56" name="テキスト ボックス 55">
            <a:extLst>
              <a:ext uri="{FF2B5EF4-FFF2-40B4-BE49-F238E27FC236}">
                <a16:creationId xmlns:a16="http://schemas.microsoft.com/office/drawing/2014/main" id="{4D16C2C9-E07E-4C43-9BEC-ADF39EB2B40A}"/>
              </a:ext>
            </a:extLst>
          </p:cNvPr>
          <p:cNvSpPr txBox="1"/>
          <p:nvPr/>
        </p:nvSpPr>
        <p:spPr>
          <a:xfrm>
            <a:off x="3412013" y="2929223"/>
            <a:ext cx="712054" cy="338554"/>
          </a:xfrm>
          <a:prstGeom prst="rect">
            <a:avLst/>
          </a:prstGeom>
          <a:noFill/>
        </p:spPr>
        <p:txBody>
          <a:bodyPr wrap="square" rtlCol="0">
            <a:spAutoFit/>
          </a:bodyPr>
          <a:lstStyle/>
          <a:p>
            <a:r>
              <a:rPr kumimoji="1" lang="ja-JP" altLang="en-US" sz="1600" dirty="0"/>
              <a:t>③</a:t>
            </a:r>
            <a:r>
              <a:rPr kumimoji="1" lang="en-US" altLang="ja-JP" sz="1600" dirty="0"/>
              <a:t>200</a:t>
            </a:r>
            <a:endParaRPr kumimoji="1" lang="ja-JP" altLang="en-US" sz="1600" dirty="0"/>
          </a:p>
        </p:txBody>
      </p:sp>
      <p:grpSp>
        <p:nvGrpSpPr>
          <p:cNvPr id="57" name="グループ化 56">
            <a:extLst>
              <a:ext uri="{FF2B5EF4-FFF2-40B4-BE49-F238E27FC236}">
                <a16:creationId xmlns:a16="http://schemas.microsoft.com/office/drawing/2014/main" id="{C6449A87-7294-4ACF-9D63-64E262CF9F48}"/>
              </a:ext>
            </a:extLst>
          </p:cNvPr>
          <p:cNvGrpSpPr/>
          <p:nvPr/>
        </p:nvGrpSpPr>
        <p:grpSpPr>
          <a:xfrm>
            <a:off x="2757486" y="4372931"/>
            <a:ext cx="1266825" cy="716475"/>
            <a:chOff x="1447800" y="1600200"/>
            <a:chExt cx="2286000" cy="704850"/>
          </a:xfrm>
        </p:grpSpPr>
        <p:cxnSp>
          <p:nvCxnSpPr>
            <p:cNvPr id="58" name="直線コネクタ 57">
              <a:extLst>
                <a:ext uri="{FF2B5EF4-FFF2-40B4-BE49-F238E27FC236}">
                  <a16:creationId xmlns:a16="http://schemas.microsoft.com/office/drawing/2014/main" id="{B3F1FC73-006D-42DA-AEB8-57619024A750}"/>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CDADBBB-CC16-4227-895D-D475F7BBB2B3}"/>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sp>
        <p:nvSpPr>
          <p:cNvPr id="60" name="テキスト ボックス 59">
            <a:extLst>
              <a:ext uri="{FF2B5EF4-FFF2-40B4-BE49-F238E27FC236}">
                <a16:creationId xmlns:a16="http://schemas.microsoft.com/office/drawing/2014/main" id="{63B60CB1-48C2-4C59-84B1-E889F7C832A3}"/>
              </a:ext>
            </a:extLst>
          </p:cNvPr>
          <p:cNvSpPr txBox="1"/>
          <p:nvPr/>
        </p:nvSpPr>
        <p:spPr>
          <a:xfrm>
            <a:off x="3023688" y="4016350"/>
            <a:ext cx="800219" cy="338554"/>
          </a:xfrm>
          <a:prstGeom prst="rect">
            <a:avLst/>
          </a:prstGeom>
          <a:noFill/>
        </p:spPr>
        <p:txBody>
          <a:bodyPr wrap="none" rtlCol="0">
            <a:spAutoFit/>
          </a:bodyPr>
          <a:lstStyle/>
          <a:p>
            <a:r>
              <a:rPr kumimoji="1" lang="ja-JP" altLang="en-US" sz="1600" b="1" dirty="0"/>
              <a:t>預　金</a:t>
            </a:r>
          </a:p>
        </p:txBody>
      </p:sp>
      <p:sp>
        <p:nvSpPr>
          <p:cNvPr id="61" name="テキスト ボックス 60">
            <a:extLst>
              <a:ext uri="{FF2B5EF4-FFF2-40B4-BE49-F238E27FC236}">
                <a16:creationId xmlns:a16="http://schemas.microsoft.com/office/drawing/2014/main" id="{0FAFF521-0343-4AE9-A4AB-60AEFFAE156F}"/>
              </a:ext>
            </a:extLst>
          </p:cNvPr>
          <p:cNvSpPr txBox="1"/>
          <p:nvPr/>
        </p:nvSpPr>
        <p:spPr>
          <a:xfrm>
            <a:off x="2698949" y="4387492"/>
            <a:ext cx="712033" cy="338554"/>
          </a:xfrm>
          <a:prstGeom prst="rect">
            <a:avLst/>
          </a:prstGeom>
          <a:noFill/>
        </p:spPr>
        <p:txBody>
          <a:bodyPr wrap="square" rtlCol="0">
            <a:spAutoFit/>
          </a:bodyPr>
          <a:lstStyle/>
          <a:p>
            <a:r>
              <a:rPr kumimoji="1" lang="ja-JP" altLang="en-US" sz="1600" dirty="0"/>
              <a:t>③</a:t>
            </a:r>
            <a:r>
              <a:rPr kumimoji="1" lang="en-US" altLang="ja-JP" sz="1600" dirty="0"/>
              <a:t>200</a:t>
            </a:r>
            <a:endParaRPr kumimoji="1" lang="ja-JP" altLang="en-US" sz="1600" dirty="0"/>
          </a:p>
        </p:txBody>
      </p:sp>
      <p:grpSp>
        <p:nvGrpSpPr>
          <p:cNvPr id="62" name="グループ化 61">
            <a:extLst>
              <a:ext uri="{FF2B5EF4-FFF2-40B4-BE49-F238E27FC236}">
                <a16:creationId xmlns:a16="http://schemas.microsoft.com/office/drawing/2014/main" id="{E7397D51-F2D8-41F0-8C3B-4993FC4EFBDD}"/>
              </a:ext>
            </a:extLst>
          </p:cNvPr>
          <p:cNvGrpSpPr/>
          <p:nvPr/>
        </p:nvGrpSpPr>
        <p:grpSpPr>
          <a:xfrm>
            <a:off x="4605236" y="2925224"/>
            <a:ext cx="1266825" cy="369332"/>
            <a:chOff x="1447800" y="1600200"/>
            <a:chExt cx="2286000" cy="704850"/>
          </a:xfrm>
        </p:grpSpPr>
        <p:cxnSp>
          <p:nvCxnSpPr>
            <p:cNvPr id="63" name="直線コネクタ 62">
              <a:extLst>
                <a:ext uri="{FF2B5EF4-FFF2-40B4-BE49-F238E27FC236}">
                  <a16:creationId xmlns:a16="http://schemas.microsoft.com/office/drawing/2014/main" id="{BB8EDF21-89F9-45B0-9BDD-274708898FC0}"/>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89CCF9F-CFAC-40D5-BDB6-6B2B217F6FFD}"/>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sp>
        <p:nvSpPr>
          <p:cNvPr id="65" name="テキスト ボックス 64">
            <a:extLst>
              <a:ext uri="{FF2B5EF4-FFF2-40B4-BE49-F238E27FC236}">
                <a16:creationId xmlns:a16="http://schemas.microsoft.com/office/drawing/2014/main" id="{2A7F6242-463C-499E-B30D-F3AF4DF43C7A}"/>
              </a:ext>
            </a:extLst>
          </p:cNvPr>
          <p:cNvSpPr txBox="1"/>
          <p:nvPr/>
        </p:nvSpPr>
        <p:spPr>
          <a:xfrm>
            <a:off x="2990787" y="5183972"/>
            <a:ext cx="800219" cy="338554"/>
          </a:xfrm>
          <a:prstGeom prst="rect">
            <a:avLst/>
          </a:prstGeom>
          <a:noFill/>
        </p:spPr>
        <p:txBody>
          <a:bodyPr wrap="none" rtlCol="0">
            <a:spAutoFit/>
          </a:bodyPr>
          <a:lstStyle/>
          <a:p>
            <a:r>
              <a:rPr kumimoji="1" lang="ja-JP" altLang="en-US" sz="1600" b="1" dirty="0"/>
              <a:t>原材料</a:t>
            </a:r>
          </a:p>
        </p:txBody>
      </p:sp>
      <p:sp>
        <p:nvSpPr>
          <p:cNvPr id="66" name="テキスト ボックス 65">
            <a:extLst>
              <a:ext uri="{FF2B5EF4-FFF2-40B4-BE49-F238E27FC236}">
                <a16:creationId xmlns:a16="http://schemas.microsoft.com/office/drawing/2014/main" id="{157D5E8D-7281-4C5C-94B0-FAA448CF0899}"/>
              </a:ext>
            </a:extLst>
          </p:cNvPr>
          <p:cNvSpPr txBox="1"/>
          <p:nvPr/>
        </p:nvSpPr>
        <p:spPr>
          <a:xfrm>
            <a:off x="2698949" y="5555430"/>
            <a:ext cx="712033" cy="338554"/>
          </a:xfrm>
          <a:prstGeom prst="rect">
            <a:avLst/>
          </a:prstGeom>
          <a:noFill/>
        </p:spPr>
        <p:txBody>
          <a:bodyPr wrap="square" rtlCol="0">
            <a:spAutoFit/>
          </a:bodyPr>
          <a:lstStyle/>
          <a:p>
            <a:r>
              <a:rPr kumimoji="1" lang="ja-JP" altLang="en-US" sz="1600" dirty="0"/>
              <a:t>④</a:t>
            </a:r>
            <a:r>
              <a:rPr kumimoji="1" lang="en-US" altLang="ja-JP" sz="1600" dirty="0"/>
              <a:t>100</a:t>
            </a:r>
            <a:endParaRPr kumimoji="1" lang="ja-JP" altLang="en-US" sz="1600" dirty="0"/>
          </a:p>
        </p:txBody>
      </p:sp>
      <p:sp>
        <p:nvSpPr>
          <p:cNvPr id="67" name="テキスト ボックス 66">
            <a:extLst>
              <a:ext uri="{FF2B5EF4-FFF2-40B4-BE49-F238E27FC236}">
                <a16:creationId xmlns:a16="http://schemas.microsoft.com/office/drawing/2014/main" id="{427F8791-D7D1-41CB-A492-389AD7EBC07A}"/>
              </a:ext>
            </a:extLst>
          </p:cNvPr>
          <p:cNvSpPr txBox="1"/>
          <p:nvPr/>
        </p:nvSpPr>
        <p:spPr>
          <a:xfrm>
            <a:off x="3423798" y="4387492"/>
            <a:ext cx="811606" cy="338554"/>
          </a:xfrm>
          <a:prstGeom prst="rect">
            <a:avLst/>
          </a:prstGeom>
          <a:noFill/>
        </p:spPr>
        <p:txBody>
          <a:bodyPr wrap="square" rtlCol="0">
            <a:spAutoFit/>
          </a:bodyPr>
          <a:lstStyle/>
          <a:p>
            <a:r>
              <a:rPr kumimoji="1" lang="ja-JP" altLang="en-US" sz="1600" dirty="0"/>
              <a:t>④</a:t>
            </a:r>
            <a:r>
              <a:rPr kumimoji="1" lang="en-US" altLang="ja-JP" sz="1600" dirty="0"/>
              <a:t>100</a:t>
            </a:r>
            <a:endParaRPr kumimoji="1" lang="ja-JP" altLang="en-US" sz="1600" dirty="0"/>
          </a:p>
        </p:txBody>
      </p:sp>
      <p:sp>
        <p:nvSpPr>
          <p:cNvPr id="68" name="テキスト ボックス 67">
            <a:extLst>
              <a:ext uri="{FF2B5EF4-FFF2-40B4-BE49-F238E27FC236}">
                <a16:creationId xmlns:a16="http://schemas.microsoft.com/office/drawing/2014/main" id="{2D7C1F26-A836-4FAE-A2AE-4EC470BFC89C}"/>
              </a:ext>
            </a:extLst>
          </p:cNvPr>
          <p:cNvSpPr txBox="1"/>
          <p:nvPr/>
        </p:nvSpPr>
        <p:spPr>
          <a:xfrm>
            <a:off x="4892470" y="2563407"/>
            <a:ext cx="800219" cy="338554"/>
          </a:xfrm>
          <a:prstGeom prst="rect">
            <a:avLst/>
          </a:prstGeom>
          <a:noFill/>
        </p:spPr>
        <p:txBody>
          <a:bodyPr wrap="none" rtlCol="0">
            <a:spAutoFit/>
          </a:bodyPr>
          <a:lstStyle/>
          <a:p>
            <a:r>
              <a:rPr kumimoji="1" lang="ja-JP" altLang="en-US" sz="1600" b="1" dirty="0"/>
              <a:t>売　上</a:t>
            </a:r>
          </a:p>
        </p:txBody>
      </p:sp>
      <p:sp>
        <p:nvSpPr>
          <p:cNvPr id="69" name="テキスト ボックス 68">
            <a:extLst>
              <a:ext uri="{FF2B5EF4-FFF2-40B4-BE49-F238E27FC236}">
                <a16:creationId xmlns:a16="http://schemas.microsoft.com/office/drawing/2014/main" id="{BC0CE17A-0B01-4CBE-BBD2-C2A29C4B192E}"/>
              </a:ext>
            </a:extLst>
          </p:cNvPr>
          <p:cNvSpPr txBox="1"/>
          <p:nvPr/>
        </p:nvSpPr>
        <p:spPr>
          <a:xfrm>
            <a:off x="5259761" y="2965527"/>
            <a:ext cx="712054" cy="338554"/>
          </a:xfrm>
          <a:prstGeom prst="rect">
            <a:avLst/>
          </a:prstGeom>
          <a:noFill/>
        </p:spPr>
        <p:txBody>
          <a:bodyPr wrap="none" rtlCol="0">
            <a:spAutoFit/>
          </a:bodyPr>
          <a:lstStyle/>
          <a:p>
            <a:r>
              <a:rPr kumimoji="1" lang="ja-JP" altLang="en-US" sz="1600" dirty="0"/>
              <a:t>⑤</a:t>
            </a:r>
            <a:r>
              <a:rPr kumimoji="1" lang="en-US" altLang="ja-JP" sz="1600" dirty="0"/>
              <a:t>150</a:t>
            </a:r>
            <a:endParaRPr kumimoji="1" lang="ja-JP" altLang="en-US" sz="1600" dirty="0"/>
          </a:p>
        </p:txBody>
      </p:sp>
      <p:grpSp>
        <p:nvGrpSpPr>
          <p:cNvPr id="70" name="グループ化 69">
            <a:extLst>
              <a:ext uri="{FF2B5EF4-FFF2-40B4-BE49-F238E27FC236}">
                <a16:creationId xmlns:a16="http://schemas.microsoft.com/office/drawing/2014/main" id="{A1F6A416-7150-4DE7-95F2-B73AF26932BB}"/>
              </a:ext>
            </a:extLst>
          </p:cNvPr>
          <p:cNvGrpSpPr/>
          <p:nvPr/>
        </p:nvGrpSpPr>
        <p:grpSpPr>
          <a:xfrm>
            <a:off x="4564716" y="4387492"/>
            <a:ext cx="1266825" cy="369332"/>
            <a:chOff x="1447800" y="1600200"/>
            <a:chExt cx="2286000" cy="704850"/>
          </a:xfrm>
        </p:grpSpPr>
        <p:cxnSp>
          <p:nvCxnSpPr>
            <p:cNvPr id="71" name="直線コネクタ 70">
              <a:extLst>
                <a:ext uri="{FF2B5EF4-FFF2-40B4-BE49-F238E27FC236}">
                  <a16:creationId xmlns:a16="http://schemas.microsoft.com/office/drawing/2014/main" id="{68D44B3D-E89D-48C3-BC23-BF82DFC774F6}"/>
                </a:ext>
              </a:extLst>
            </p:cNvPr>
            <p:cNvCxnSpPr/>
            <p:nvPr/>
          </p:nvCxnSpPr>
          <p:spPr>
            <a:xfrm>
              <a:off x="1447800" y="16002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39B6656B-504D-488D-AB11-723CB6FEBF72}"/>
                </a:ext>
              </a:extLst>
            </p:cNvPr>
            <p:cNvCxnSpPr/>
            <p:nvPr/>
          </p:nvCxnSpPr>
          <p:spPr>
            <a:xfrm>
              <a:off x="2628900" y="1600200"/>
              <a:ext cx="0" cy="704850"/>
            </a:xfrm>
            <a:prstGeom prst="line">
              <a:avLst/>
            </a:prstGeom>
          </p:spPr>
          <p:style>
            <a:lnRef idx="1">
              <a:schemeClr val="dk1"/>
            </a:lnRef>
            <a:fillRef idx="0">
              <a:schemeClr val="dk1"/>
            </a:fillRef>
            <a:effectRef idx="0">
              <a:schemeClr val="dk1"/>
            </a:effectRef>
            <a:fontRef idx="minor">
              <a:schemeClr val="tx1"/>
            </a:fontRef>
          </p:style>
        </p:cxnSp>
      </p:grpSp>
      <p:sp>
        <p:nvSpPr>
          <p:cNvPr id="73" name="テキスト ボックス 72">
            <a:extLst>
              <a:ext uri="{FF2B5EF4-FFF2-40B4-BE49-F238E27FC236}">
                <a16:creationId xmlns:a16="http://schemas.microsoft.com/office/drawing/2014/main" id="{62535FF4-1E7A-4FAF-AC0F-0DD9D3417D21}"/>
              </a:ext>
            </a:extLst>
          </p:cNvPr>
          <p:cNvSpPr txBox="1"/>
          <p:nvPr/>
        </p:nvSpPr>
        <p:spPr>
          <a:xfrm>
            <a:off x="4886325" y="4025675"/>
            <a:ext cx="880937" cy="338554"/>
          </a:xfrm>
          <a:prstGeom prst="rect">
            <a:avLst/>
          </a:prstGeom>
          <a:noFill/>
        </p:spPr>
        <p:txBody>
          <a:bodyPr wrap="square" rtlCol="0">
            <a:spAutoFit/>
          </a:bodyPr>
          <a:lstStyle/>
          <a:p>
            <a:r>
              <a:rPr kumimoji="1" lang="ja-JP" altLang="en-US" sz="1600" b="1" dirty="0"/>
              <a:t>材料費</a:t>
            </a:r>
          </a:p>
        </p:txBody>
      </p:sp>
      <p:sp>
        <p:nvSpPr>
          <p:cNvPr id="74" name="テキスト ボックス 73">
            <a:extLst>
              <a:ext uri="{FF2B5EF4-FFF2-40B4-BE49-F238E27FC236}">
                <a16:creationId xmlns:a16="http://schemas.microsoft.com/office/drawing/2014/main" id="{2190C329-2059-465A-88C2-7C0177D0DC34}"/>
              </a:ext>
            </a:extLst>
          </p:cNvPr>
          <p:cNvSpPr txBox="1"/>
          <p:nvPr/>
        </p:nvSpPr>
        <p:spPr>
          <a:xfrm>
            <a:off x="4535027" y="4401273"/>
            <a:ext cx="712054" cy="338554"/>
          </a:xfrm>
          <a:prstGeom prst="rect">
            <a:avLst/>
          </a:prstGeom>
          <a:noFill/>
        </p:spPr>
        <p:txBody>
          <a:bodyPr wrap="none" rtlCol="0">
            <a:spAutoFit/>
          </a:bodyPr>
          <a:lstStyle/>
          <a:p>
            <a:r>
              <a:rPr kumimoji="1" lang="ja-JP" altLang="en-US" sz="1600" dirty="0"/>
              <a:t>⑥</a:t>
            </a:r>
            <a:r>
              <a:rPr kumimoji="1" lang="en-US" altLang="ja-JP" sz="1600" dirty="0"/>
              <a:t>100</a:t>
            </a:r>
            <a:endParaRPr kumimoji="1" lang="ja-JP" altLang="en-US" sz="1600" dirty="0"/>
          </a:p>
        </p:txBody>
      </p:sp>
      <p:sp>
        <p:nvSpPr>
          <p:cNvPr id="75" name="テキスト ボックス 74">
            <a:extLst>
              <a:ext uri="{FF2B5EF4-FFF2-40B4-BE49-F238E27FC236}">
                <a16:creationId xmlns:a16="http://schemas.microsoft.com/office/drawing/2014/main" id="{65B8BAF0-CB11-4D8E-B2B5-426254E01FCA}"/>
              </a:ext>
            </a:extLst>
          </p:cNvPr>
          <p:cNvSpPr txBox="1"/>
          <p:nvPr/>
        </p:nvSpPr>
        <p:spPr>
          <a:xfrm>
            <a:off x="3443402" y="5555430"/>
            <a:ext cx="712054" cy="338554"/>
          </a:xfrm>
          <a:prstGeom prst="rect">
            <a:avLst/>
          </a:prstGeom>
          <a:noFill/>
        </p:spPr>
        <p:txBody>
          <a:bodyPr wrap="none" rtlCol="0">
            <a:spAutoFit/>
          </a:bodyPr>
          <a:lstStyle/>
          <a:p>
            <a:r>
              <a:rPr kumimoji="1" lang="ja-JP" altLang="en-US" sz="1600" dirty="0"/>
              <a:t>⑥</a:t>
            </a:r>
            <a:r>
              <a:rPr kumimoji="1" lang="en-US" altLang="ja-JP" sz="1600" dirty="0"/>
              <a:t>100</a:t>
            </a:r>
            <a:endParaRPr kumimoji="1" lang="ja-JP" altLang="en-US" sz="1600" dirty="0"/>
          </a:p>
        </p:txBody>
      </p:sp>
      <p:sp>
        <p:nvSpPr>
          <p:cNvPr id="76" name="テキスト ボックス 75">
            <a:extLst>
              <a:ext uri="{FF2B5EF4-FFF2-40B4-BE49-F238E27FC236}">
                <a16:creationId xmlns:a16="http://schemas.microsoft.com/office/drawing/2014/main" id="{FD5735DA-3DE5-4409-B7B0-5624A45602BB}"/>
              </a:ext>
            </a:extLst>
          </p:cNvPr>
          <p:cNvSpPr txBox="1"/>
          <p:nvPr/>
        </p:nvSpPr>
        <p:spPr>
          <a:xfrm>
            <a:off x="778606" y="3167309"/>
            <a:ext cx="712054" cy="338554"/>
          </a:xfrm>
          <a:prstGeom prst="rect">
            <a:avLst/>
          </a:prstGeom>
          <a:noFill/>
        </p:spPr>
        <p:txBody>
          <a:bodyPr wrap="none" rtlCol="0">
            <a:spAutoFit/>
          </a:bodyPr>
          <a:lstStyle/>
          <a:p>
            <a:r>
              <a:rPr kumimoji="1" lang="ja-JP" altLang="en-US" sz="1600" dirty="0"/>
              <a:t>⑤</a:t>
            </a:r>
            <a:r>
              <a:rPr kumimoji="1" lang="en-US" altLang="ja-JP" sz="1600" dirty="0"/>
              <a:t>150</a:t>
            </a:r>
            <a:endParaRPr kumimoji="1" lang="ja-JP" altLang="en-US" sz="1600" dirty="0"/>
          </a:p>
        </p:txBody>
      </p:sp>
      <p:cxnSp>
        <p:nvCxnSpPr>
          <p:cNvPr id="78" name="直線コネクタ 77">
            <a:extLst>
              <a:ext uri="{FF2B5EF4-FFF2-40B4-BE49-F238E27FC236}">
                <a16:creationId xmlns:a16="http://schemas.microsoft.com/office/drawing/2014/main" id="{AF70A9A4-F182-454D-B038-2658B447B3E6}"/>
              </a:ext>
            </a:extLst>
          </p:cNvPr>
          <p:cNvCxnSpPr/>
          <p:nvPr/>
        </p:nvCxnSpPr>
        <p:spPr>
          <a:xfrm>
            <a:off x="778606" y="3505863"/>
            <a:ext cx="14241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032DA4B5-CDF6-403D-BA97-03F995792EDC}"/>
              </a:ext>
            </a:extLst>
          </p:cNvPr>
          <p:cNvSpPr txBox="1"/>
          <p:nvPr/>
        </p:nvSpPr>
        <p:spPr>
          <a:xfrm>
            <a:off x="180975" y="3495318"/>
            <a:ext cx="1535585" cy="338554"/>
          </a:xfrm>
          <a:prstGeom prst="rect">
            <a:avLst/>
          </a:prstGeom>
          <a:noFill/>
        </p:spPr>
        <p:txBody>
          <a:bodyPr wrap="square" rtlCol="0">
            <a:spAutoFit/>
          </a:bodyPr>
          <a:lstStyle/>
          <a:p>
            <a:r>
              <a:rPr kumimoji="1" lang="ja-JP" altLang="en-US" sz="1600" dirty="0"/>
              <a:t>（残高）</a:t>
            </a:r>
            <a:r>
              <a:rPr kumimoji="1" lang="en-US" altLang="ja-JP" sz="1600" dirty="0"/>
              <a:t>150</a:t>
            </a:r>
            <a:endParaRPr kumimoji="1" lang="ja-JP" altLang="en-US" sz="1600" dirty="0"/>
          </a:p>
        </p:txBody>
      </p:sp>
      <p:cxnSp>
        <p:nvCxnSpPr>
          <p:cNvPr id="81" name="直線コネクタ 80">
            <a:extLst>
              <a:ext uri="{FF2B5EF4-FFF2-40B4-BE49-F238E27FC236}">
                <a16:creationId xmlns:a16="http://schemas.microsoft.com/office/drawing/2014/main" id="{82D46E6C-A1BB-4EFD-8B26-551D6E9372F6}"/>
              </a:ext>
            </a:extLst>
          </p:cNvPr>
          <p:cNvCxnSpPr/>
          <p:nvPr/>
        </p:nvCxnSpPr>
        <p:spPr>
          <a:xfrm>
            <a:off x="2698949" y="4756824"/>
            <a:ext cx="1425118" cy="0"/>
          </a:xfrm>
          <a:prstGeom prst="line">
            <a:avLst/>
          </a:prstGeom>
        </p:spPr>
        <p:style>
          <a:lnRef idx="1">
            <a:schemeClr val="dk1"/>
          </a:lnRef>
          <a:fillRef idx="0">
            <a:schemeClr val="dk1"/>
          </a:fillRef>
          <a:effectRef idx="0">
            <a:schemeClr val="dk1"/>
          </a:effectRef>
          <a:fontRef idx="minor">
            <a:schemeClr val="tx1"/>
          </a:fontRef>
        </p:style>
      </p:cxnSp>
      <p:sp>
        <p:nvSpPr>
          <p:cNvPr id="82" name="テキスト ボックス 81">
            <a:extLst>
              <a:ext uri="{FF2B5EF4-FFF2-40B4-BE49-F238E27FC236}">
                <a16:creationId xmlns:a16="http://schemas.microsoft.com/office/drawing/2014/main" id="{08E7EAC9-C35D-4B55-A686-F2D9DED76987}"/>
              </a:ext>
            </a:extLst>
          </p:cNvPr>
          <p:cNvSpPr txBox="1"/>
          <p:nvPr/>
        </p:nvSpPr>
        <p:spPr>
          <a:xfrm>
            <a:off x="2086651" y="4771451"/>
            <a:ext cx="1535585" cy="338554"/>
          </a:xfrm>
          <a:prstGeom prst="rect">
            <a:avLst/>
          </a:prstGeom>
          <a:noFill/>
        </p:spPr>
        <p:txBody>
          <a:bodyPr wrap="square" rtlCol="0">
            <a:spAutoFit/>
          </a:bodyPr>
          <a:lstStyle/>
          <a:p>
            <a:r>
              <a:rPr kumimoji="1" lang="ja-JP" altLang="en-US" sz="1600" dirty="0"/>
              <a:t>（残高）</a:t>
            </a:r>
            <a:r>
              <a:rPr kumimoji="1" lang="en-US" altLang="ja-JP" sz="1600" dirty="0"/>
              <a:t>100</a:t>
            </a:r>
            <a:endParaRPr kumimoji="1" lang="ja-JP" altLang="en-US" sz="1600" dirty="0"/>
          </a:p>
        </p:txBody>
      </p:sp>
      <p:sp>
        <p:nvSpPr>
          <p:cNvPr id="83" name="テキスト ボックス 82">
            <a:extLst>
              <a:ext uri="{FF2B5EF4-FFF2-40B4-BE49-F238E27FC236}">
                <a16:creationId xmlns:a16="http://schemas.microsoft.com/office/drawing/2014/main" id="{48FAF448-E218-4ACA-AD95-72CA368DF6FE}"/>
              </a:ext>
            </a:extLst>
          </p:cNvPr>
          <p:cNvSpPr txBox="1"/>
          <p:nvPr/>
        </p:nvSpPr>
        <p:spPr>
          <a:xfrm>
            <a:off x="2105136" y="5962254"/>
            <a:ext cx="1535585" cy="338554"/>
          </a:xfrm>
          <a:prstGeom prst="rect">
            <a:avLst/>
          </a:prstGeom>
          <a:noFill/>
        </p:spPr>
        <p:txBody>
          <a:bodyPr wrap="square" rtlCol="0">
            <a:spAutoFit/>
          </a:bodyPr>
          <a:lstStyle/>
          <a:p>
            <a:r>
              <a:rPr kumimoji="1" lang="ja-JP" altLang="en-US" sz="1600" dirty="0"/>
              <a:t>（残高）　</a:t>
            </a:r>
            <a:r>
              <a:rPr kumimoji="1" lang="en-US" altLang="ja-JP" sz="1600" dirty="0"/>
              <a:t>0</a:t>
            </a:r>
            <a:endParaRPr kumimoji="1" lang="ja-JP" altLang="en-US" sz="1600" dirty="0"/>
          </a:p>
        </p:txBody>
      </p:sp>
      <p:cxnSp>
        <p:nvCxnSpPr>
          <p:cNvPr id="84" name="直線コネクタ 83">
            <a:extLst>
              <a:ext uri="{FF2B5EF4-FFF2-40B4-BE49-F238E27FC236}">
                <a16:creationId xmlns:a16="http://schemas.microsoft.com/office/drawing/2014/main" id="{ADD20F02-364F-4DEE-BF40-8369F0DED374}"/>
              </a:ext>
            </a:extLst>
          </p:cNvPr>
          <p:cNvCxnSpPr/>
          <p:nvPr/>
        </p:nvCxnSpPr>
        <p:spPr>
          <a:xfrm>
            <a:off x="2810286" y="5893984"/>
            <a:ext cx="1425118" cy="0"/>
          </a:xfrm>
          <a:prstGeom prst="line">
            <a:avLst/>
          </a:prstGeom>
        </p:spPr>
        <p:style>
          <a:lnRef idx="1">
            <a:schemeClr val="dk1"/>
          </a:lnRef>
          <a:fillRef idx="0">
            <a:schemeClr val="dk1"/>
          </a:fillRef>
          <a:effectRef idx="0">
            <a:schemeClr val="dk1"/>
          </a:effectRef>
          <a:fontRef idx="minor">
            <a:schemeClr val="tx1"/>
          </a:fontRef>
        </p:style>
      </p:cxnSp>
      <p:cxnSp>
        <p:nvCxnSpPr>
          <p:cNvPr id="86" name="直線コネクタ 85">
            <a:extLst>
              <a:ext uri="{FF2B5EF4-FFF2-40B4-BE49-F238E27FC236}">
                <a16:creationId xmlns:a16="http://schemas.microsoft.com/office/drawing/2014/main" id="{B2A57498-A7CE-4554-9892-24002DA3B6B9}"/>
              </a:ext>
            </a:extLst>
          </p:cNvPr>
          <p:cNvCxnSpPr>
            <a:cxnSpLocks/>
          </p:cNvCxnSpPr>
          <p:nvPr/>
        </p:nvCxnSpPr>
        <p:spPr>
          <a:xfrm flipV="1">
            <a:off x="7486650" y="2936174"/>
            <a:ext cx="3448050" cy="4441"/>
          </a:xfrm>
          <a:prstGeom prst="line">
            <a:avLst/>
          </a:prstGeom>
        </p:spPr>
        <p:style>
          <a:lnRef idx="1">
            <a:schemeClr val="dk1"/>
          </a:lnRef>
          <a:fillRef idx="0">
            <a:schemeClr val="dk1"/>
          </a:fillRef>
          <a:effectRef idx="0">
            <a:schemeClr val="dk1"/>
          </a:effectRef>
          <a:fontRef idx="minor">
            <a:schemeClr val="tx1"/>
          </a:fontRef>
        </p:style>
      </p:cxnSp>
      <p:sp>
        <p:nvSpPr>
          <p:cNvPr id="88" name="テキスト ボックス 87">
            <a:extLst>
              <a:ext uri="{FF2B5EF4-FFF2-40B4-BE49-F238E27FC236}">
                <a16:creationId xmlns:a16="http://schemas.microsoft.com/office/drawing/2014/main" id="{D83E26ED-063B-4908-88F6-34CA9640C7DE}"/>
              </a:ext>
            </a:extLst>
          </p:cNvPr>
          <p:cNvSpPr txBox="1"/>
          <p:nvPr/>
        </p:nvSpPr>
        <p:spPr>
          <a:xfrm>
            <a:off x="8912333" y="2967150"/>
            <a:ext cx="800219" cy="338554"/>
          </a:xfrm>
          <a:prstGeom prst="rect">
            <a:avLst/>
          </a:prstGeom>
          <a:noFill/>
        </p:spPr>
        <p:txBody>
          <a:bodyPr wrap="none" rtlCol="0">
            <a:spAutoFit/>
          </a:bodyPr>
          <a:lstStyle/>
          <a:p>
            <a:r>
              <a:rPr kumimoji="1" lang="ja-JP" altLang="en-US" sz="1600" b="1" dirty="0"/>
              <a:t>現　金</a:t>
            </a:r>
          </a:p>
        </p:txBody>
      </p:sp>
      <p:sp>
        <p:nvSpPr>
          <p:cNvPr id="89" name="テキスト ボックス 88">
            <a:extLst>
              <a:ext uri="{FF2B5EF4-FFF2-40B4-BE49-F238E27FC236}">
                <a16:creationId xmlns:a16="http://schemas.microsoft.com/office/drawing/2014/main" id="{44764344-C88D-446A-ADAA-C4B5DC2A8105}"/>
              </a:ext>
            </a:extLst>
          </p:cNvPr>
          <p:cNvSpPr txBox="1"/>
          <p:nvPr/>
        </p:nvSpPr>
        <p:spPr>
          <a:xfrm>
            <a:off x="8919580" y="3274728"/>
            <a:ext cx="800219" cy="338554"/>
          </a:xfrm>
          <a:prstGeom prst="rect">
            <a:avLst/>
          </a:prstGeom>
          <a:noFill/>
        </p:spPr>
        <p:txBody>
          <a:bodyPr wrap="none" rtlCol="0">
            <a:spAutoFit/>
          </a:bodyPr>
          <a:lstStyle/>
          <a:p>
            <a:r>
              <a:rPr kumimoji="1" lang="ja-JP" altLang="en-US" sz="1600" b="1" dirty="0"/>
              <a:t>預　金</a:t>
            </a:r>
          </a:p>
        </p:txBody>
      </p:sp>
      <p:sp>
        <p:nvSpPr>
          <p:cNvPr id="90" name="テキスト ボックス 89">
            <a:extLst>
              <a:ext uri="{FF2B5EF4-FFF2-40B4-BE49-F238E27FC236}">
                <a16:creationId xmlns:a16="http://schemas.microsoft.com/office/drawing/2014/main" id="{287EA173-FBD9-4259-931E-114AAF8D3D57}"/>
              </a:ext>
            </a:extLst>
          </p:cNvPr>
          <p:cNvSpPr txBox="1"/>
          <p:nvPr/>
        </p:nvSpPr>
        <p:spPr>
          <a:xfrm>
            <a:off x="8919580" y="3973826"/>
            <a:ext cx="800219" cy="338554"/>
          </a:xfrm>
          <a:prstGeom prst="rect">
            <a:avLst/>
          </a:prstGeom>
          <a:noFill/>
        </p:spPr>
        <p:txBody>
          <a:bodyPr wrap="none" rtlCol="0">
            <a:spAutoFit/>
          </a:bodyPr>
          <a:lstStyle/>
          <a:p>
            <a:r>
              <a:rPr kumimoji="1" lang="ja-JP" altLang="en-US" sz="1600" b="1" dirty="0"/>
              <a:t>備　品</a:t>
            </a:r>
          </a:p>
        </p:txBody>
      </p:sp>
      <p:sp>
        <p:nvSpPr>
          <p:cNvPr id="91" name="テキスト ボックス 90">
            <a:extLst>
              <a:ext uri="{FF2B5EF4-FFF2-40B4-BE49-F238E27FC236}">
                <a16:creationId xmlns:a16="http://schemas.microsoft.com/office/drawing/2014/main" id="{511C1813-5C32-4EF4-A6C9-567F7BD4CC89}"/>
              </a:ext>
            </a:extLst>
          </p:cNvPr>
          <p:cNvSpPr txBox="1"/>
          <p:nvPr/>
        </p:nvSpPr>
        <p:spPr>
          <a:xfrm>
            <a:off x="8912333" y="3602174"/>
            <a:ext cx="800219" cy="338554"/>
          </a:xfrm>
          <a:prstGeom prst="rect">
            <a:avLst/>
          </a:prstGeom>
          <a:noFill/>
        </p:spPr>
        <p:txBody>
          <a:bodyPr wrap="none" rtlCol="0">
            <a:spAutoFit/>
          </a:bodyPr>
          <a:lstStyle/>
          <a:p>
            <a:r>
              <a:rPr kumimoji="1" lang="ja-JP" altLang="en-US" sz="1600" b="1" dirty="0"/>
              <a:t>原材料</a:t>
            </a:r>
          </a:p>
        </p:txBody>
      </p:sp>
      <p:sp>
        <p:nvSpPr>
          <p:cNvPr id="92" name="テキスト ボックス 91">
            <a:extLst>
              <a:ext uri="{FF2B5EF4-FFF2-40B4-BE49-F238E27FC236}">
                <a16:creationId xmlns:a16="http://schemas.microsoft.com/office/drawing/2014/main" id="{0D38C183-8900-4154-A1B7-EFE20AFDE78D}"/>
              </a:ext>
            </a:extLst>
          </p:cNvPr>
          <p:cNvSpPr txBox="1"/>
          <p:nvPr/>
        </p:nvSpPr>
        <p:spPr>
          <a:xfrm>
            <a:off x="8912332" y="4298191"/>
            <a:ext cx="800219" cy="338554"/>
          </a:xfrm>
          <a:prstGeom prst="rect">
            <a:avLst/>
          </a:prstGeom>
          <a:noFill/>
        </p:spPr>
        <p:txBody>
          <a:bodyPr wrap="none" rtlCol="0">
            <a:spAutoFit/>
          </a:bodyPr>
          <a:lstStyle/>
          <a:p>
            <a:r>
              <a:rPr kumimoji="1" lang="ja-JP" altLang="en-US" sz="1600" b="1" dirty="0"/>
              <a:t>借入金</a:t>
            </a:r>
          </a:p>
        </p:txBody>
      </p:sp>
      <p:sp>
        <p:nvSpPr>
          <p:cNvPr id="93" name="テキスト ボックス 92">
            <a:extLst>
              <a:ext uri="{FF2B5EF4-FFF2-40B4-BE49-F238E27FC236}">
                <a16:creationId xmlns:a16="http://schemas.microsoft.com/office/drawing/2014/main" id="{7D122B9F-D911-4BC4-8E80-F8DF9191AC15}"/>
              </a:ext>
            </a:extLst>
          </p:cNvPr>
          <p:cNvSpPr txBox="1"/>
          <p:nvPr/>
        </p:nvSpPr>
        <p:spPr>
          <a:xfrm>
            <a:off x="8919580" y="4636745"/>
            <a:ext cx="800219" cy="338554"/>
          </a:xfrm>
          <a:prstGeom prst="rect">
            <a:avLst/>
          </a:prstGeom>
          <a:noFill/>
        </p:spPr>
        <p:txBody>
          <a:bodyPr wrap="none" rtlCol="0">
            <a:spAutoFit/>
          </a:bodyPr>
          <a:lstStyle/>
          <a:p>
            <a:r>
              <a:rPr kumimoji="1" lang="ja-JP" altLang="en-US" sz="1600" b="1" dirty="0"/>
              <a:t>資本金</a:t>
            </a:r>
          </a:p>
        </p:txBody>
      </p:sp>
      <p:sp>
        <p:nvSpPr>
          <p:cNvPr id="94" name="テキスト ボックス 93">
            <a:extLst>
              <a:ext uri="{FF2B5EF4-FFF2-40B4-BE49-F238E27FC236}">
                <a16:creationId xmlns:a16="http://schemas.microsoft.com/office/drawing/2014/main" id="{CE522138-EAD6-424F-B103-363B3211FF21}"/>
              </a:ext>
            </a:extLst>
          </p:cNvPr>
          <p:cNvSpPr txBox="1"/>
          <p:nvPr/>
        </p:nvSpPr>
        <p:spPr>
          <a:xfrm>
            <a:off x="8912331" y="4974293"/>
            <a:ext cx="800219" cy="338554"/>
          </a:xfrm>
          <a:prstGeom prst="rect">
            <a:avLst/>
          </a:prstGeom>
          <a:noFill/>
        </p:spPr>
        <p:txBody>
          <a:bodyPr wrap="none" rtlCol="0">
            <a:spAutoFit/>
          </a:bodyPr>
          <a:lstStyle/>
          <a:p>
            <a:r>
              <a:rPr kumimoji="1" lang="ja-JP" altLang="en-US" sz="1600" b="1" dirty="0"/>
              <a:t>売　上</a:t>
            </a:r>
          </a:p>
        </p:txBody>
      </p:sp>
      <p:sp>
        <p:nvSpPr>
          <p:cNvPr id="95" name="テキスト ボックス 94">
            <a:extLst>
              <a:ext uri="{FF2B5EF4-FFF2-40B4-BE49-F238E27FC236}">
                <a16:creationId xmlns:a16="http://schemas.microsoft.com/office/drawing/2014/main" id="{39E5C121-2A20-46D8-BABD-A3A3035412AB}"/>
              </a:ext>
            </a:extLst>
          </p:cNvPr>
          <p:cNvSpPr txBox="1"/>
          <p:nvPr/>
        </p:nvSpPr>
        <p:spPr>
          <a:xfrm>
            <a:off x="8905082" y="5308407"/>
            <a:ext cx="800219" cy="338554"/>
          </a:xfrm>
          <a:prstGeom prst="rect">
            <a:avLst/>
          </a:prstGeom>
          <a:noFill/>
        </p:spPr>
        <p:txBody>
          <a:bodyPr wrap="none" rtlCol="0">
            <a:spAutoFit/>
          </a:bodyPr>
          <a:lstStyle/>
          <a:p>
            <a:r>
              <a:rPr kumimoji="1" lang="ja-JP" altLang="en-US" sz="1600" b="1" dirty="0"/>
              <a:t>材料費</a:t>
            </a:r>
          </a:p>
        </p:txBody>
      </p:sp>
      <p:cxnSp>
        <p:nvCxnSpPr>
          <p:cNvPr id="97" name="直線コネクタ 96">
            <a:extLst>
              <a:ext uri="{FF2B5EF4-FFF2-40B4-BE49-F238E27FC236}">
                <a16:creationId xmlns:a16="http://schemas.microsoft.com/office/drawing/2014/main" id="{F43FA594-5267-40AA-8743-116069601DFD}"/>
              </a:ext>
            </a:extLst>
          </p:cNvPr>
          <p:cNvCxnSpPr>
            <a:cxnSpLocks/>
          </p:cNvCxnSpPr>
          <p:nvPr/>
        </p:nvCxnSpPr>
        <p:spPr>
          <a:xfrm flipH="1">
            <a:off x="8701077" y="2940613"/>
            <a:ext cx="37045" cy="3449103"/>
          </a:xfrm>
          <a:prstGeom prst="line">
            <a:avLst/>
          </a:prstGeom>
        </p:spPr>
        <p:style>
          <a:lnRef idx="1">
            <a:schemeClr val="dk1"/>
          </a:lnRef>
          <a:fillRef idx="0">
            <a:schemeClr val="dk1"/>
          </a:fillRef>
          <a:effectRef idx="0">
            <a:schemeClr val="dk1"/>
          </a:effectRef>
          <a:fontRef idx="minor">
            <a:schemeClr val="tx1"/>
          </a:fontRef>
        </p:style>
      </p:cxnSp>
      <p:cxnSp>
        <p:nvCxnSpPr>
          <p:cNvPr id="100" name="直線コネクタ 99">
            <a:extLst>
              <a:ext uri="{FF2B5EF4-FFF2-40B4-BE49-F238E27FC236}">
                <a16:creationId xmlns:a16="http://schemas.microsoft.com/office/drawing/2014/main" id="{79F9B661-1537-4670-994B-41AC2D062622}"/>
              </a:ext>
            </a:extLst>
          </p:cNvPr>
          <p:cNvCxnSpPr>
            <a:cxnSpLocks/>
          </p:cNvCxnSpPr>
          <p:nvPr/>
        </p:nvCxnSpPr>
        <p:spPr>
          <a:xfrm flipH="1">
            <a:off x="9918863" y="2960632"/>
            <a:ext cx="37045" cy="3449103"/>
          </a:xfrm>
          <a:prstGeom prst="line">
            <a:avLst/>
          </a:prstGeom>
        </p:spPr>
        <p:style>
          <a:lnRef idx="1">
            <a:schemeClr val="dk1"/>
          </a:lnRef>
          <a:fillRef idx="0">
            <a:schemeClr val="dk1"/>
          </a:fillRef>
          <a:effectRef idx="0">
            <a:schemeClr val="dk1"/>
          </a:effectRef>
          <a:fontRef idx="minor">
            <a:schemeClr val="tx1"/>
          </a:fontRef>
        </p:style>
      </p:cxnSp>
      <p:sp>
        <p:nvSpPr>
          <p:cNvPr id="102" name="テキスト ボックス 101">
            <a:extLst>
              <a:ext uri="{FF2B5EF4-FFF2-40B4-BE49-F238E27FC236}">
                <a16:creationId xmlns:a16="http://schemas.microsoft.com/office/drawing/2014/main" id="{607275EC-09D5-49FB-B2B2-9C668928B908}"/>
              </a:ext>
            </a:extLst>
          </p:cNvPr>
          <p:cNvSpPr txBox="1"/>
          <p:nvPr/>
        </p:nvSpPr>
        <p:spPr>
          <a:xfrm>
            <a:off x="7974721" y="2909832"/>
            <a:ext cx="506870" cy="338554"/>
          </a:xfrm>
          <a:prstGeom prst="rect">
            <a:avLst/>
          </a:prstGeom>
          <a:noFill/>
        </p:spPr>
        <p:txBody>
          <a:bodyPr wrap="none" rtlCol="0">
            <a:spAutoFit/>
          </a:bodyPr>
          <a:lstStyle/>
          <a:p>
            <a:r>
              <a:rPr kumimoji="1" lang="en-US" altLang="ja-JP" sz="1600" dirty="0"/>
              <a:t>150</a:t>
            </a:r>
            <a:endParaRPr kumimoji="1" lang="ja-JP" altLang="en-US" sz="1600" dirty="0"/>
          </a:p>
        </p:txBody>
      </p:sp>
      <p:sp>
        <p:nvSpPr>
          <p:cNvPr id="103" name="テキスト ボックス 102">
            <a:extLst>
              <a:ext uri="{FF2B5EF4-FFF2-40B4-BE49-F238E27FC236}">
                <a16:creationId xmlns:a16="http://schemas.microsoft.com/office/drawing/2014/main" id="{3EB784E7-B9F2-4F0E-AE89-D2351AA9BF6D}"/>
              </a:ext>
            </a:extLst>
          </p:cNvPr>
          <p:cNvSpPr txBox="1"/>
          <p:nvPr/>
        </p:nvSpPr>
        <p:spPr>
          <a:xfrm>
            <a:off x="7986563" y="3271061"/>
            <a:ext cx="506870" cy="338554"/>
          </a:xfrm>
          <a:prstGeom prst="rect">
            <a:avLst/>
          </a:prstGeom>
          <a:noFill/>
        </p:spPr>
        <p:txBody>
          <a:bodyPr wrap="none" rtlCol="0">
            <a:spAutoFit/>
          </a:bodyPr>
          <a:lstStyle/>
          <a:p>
            <a:r>
              <a:rPr kumimoji="1" lang="en-US" altLang="ja-JP" sz="1600" dirty="0"/>
              <a:t>100</a:t>
            </a:r>
            <a:endParaRPr kumimoji="1" lang="ja-JP" altLang="en-US" sz="1600" dirty="0"/>
          </a:p>
        </p:txBody>
      </p:sp>
      <p:sp>
        <p:nvSpPr>
          <p:cNvPr id="104" name="テキスト ボックス 103">
            <a:extLst>
              <a:ext uri="{FF2B5EF4-FFF2-40B4-BE49-F238E27FC236}">
                <a16:creationId xmlns:a16="http://schemas.microsoft.com/office/drawing/2014/main" id="{6BBAB50F-1248-4004-9702-5859A3311016}"/>
              </a:ext>
            </a:extLst>
          </p:cNvPr>
          <p:cNvSpPr txBox="1"/>
          <p:nvPr/>
        </p:nvSpPr>
        <p:spPr>
          <a:xfrm>
            <a:off x="7976329" y="3949509"/>
            <a:ext cx="506870" cy="338554"/>
          </a:xfrm>
          <a:prstGeom prst="rect">
            <a:avLst/>
          </a:prstGeom>
          <a:noFill/>
        </p:spPr>
        <p:txBody>
          <a:bodyPr wrap="none" rtlCol="0">
            <a:spAutoFit/>
          </a:bodyPr>
          <a:lstStyle/>
          <a:p>
            <a:r>
              <a:rPr kumimoji="1" lang="en-US" altLang="ja-JP" sz="1600" dirty="0"/>
              <a:t>100</a:t>
            </a:r>
            <a:endParaRPr kumimoji="1" lang="ja-JP" altLang="en-US" sz="1600" dirty="0"/>
          </a:p>
        </p:txBody>
      </p:sp>
      <p:sp>
        <p:nvSpPr>
          <p:cNvPr id="105" name="テキスト ボックス 104">
            <a:extLst>
              <a:ext uri="{FF2B5EF4-FFF2-40B4-BE49-F238E27FC236}">
                <a16:creationId xmlns:a16="http://schemas.microsoft.com/office/drawing/2014/main" id="{C13FB2F3-C4A0-4A6A-8498-6870D861BE44}"/>
              </a:ext>
            </a:extLst>
          </p:cNvPr>
          <p:cNvSpPr txBox="1"/>
          <p:nvPr/>
        </p:nvSpPr>
        <p:spPr>
          <a:xfrm>
            <a:off x="8003244" y="5304212"/>
            <a:ext cx="506870" cy="338554"/>
          </a:xfrm>
          <a:prstGeom prst="rect">
            <a:avLst/>
          </a:prstGeom>
          <a:noFill/>
        </p:spPr>
        <p:txBody>
          <a:bodyPr wrap="none" rtlCol="0">
            <a:spAutoFit/>
          </a:bodyPr>
          <a:lstStyle/>
          <a:p>
            <a:r>
              <a:rPr kumimoji="1" lang="en-US" altLang="ja-JP" sz="1600" dirty="0"/>
              <a:t>100</a:t>
            </a:r>
            <a:endParaRPr kumimoji="1" lang="ja-JP" altLang="en-US" sz="1600" dirty="0"/>
          </a:p>
        </p:txBody>
      </p:sp>
      <p:sp>
        <p:nvSpPr>
          <p:cNvPr id="106" name="テキスト ボックス 105">
            <a:extLst>
              <a:ext uri="{FF2B5EF4-FFF2-40B4-BE49-F238E27FC236}">
                <a16:creationId xmlns:a16="http://schemas.microsoft.com/office/drawing/2014/main" id="{ED51AC69-D9F6-4D1C-90FC-E47ECEAEC361}"/>
              </a:ext>
            </a:extLst>
          </p:cNvPr>
          <p:cNvSpPr txBox="1"/>
          <p:nvPr/>
        </p:nvSpPr>
        <p:spPr>
          <a:xfrm>
            <a:off x="10119101" y="4636745"/>
            <a:ext cx="506870" cy="338554"/>
          </a:xfrm>
          <a:prstGeom prst="rect">
            <a:avLst/>
          </a:prstGeom>
          <a:noFill/>
        </p:spPr>
        <p:txBody>
          <a:bodyPr wrap="none" rtlCol="0">
            <a:spAutoFit/>
          </a:bodyPr>
          <a:lstStyle/>
          <a:p>
            <a:r>
              <a:rPr kumimoji="1" lang="en-US" altLang="ja-JP" sz="1600" dirty="0"/>
              <a:t>100</a:t>
            </a:r>
            <a:endParaRPr kumimoji="1" lang="ja-JP" altLang="en-US" sz="1600" dirty="0"/>
          </a:p>
        </p:txBody>
      </p:sp>
      <p:sp>
        <p:nvSpPr>
          <p:cNvPr id="107" name="テキスト ボックス 106">
            <a:extLst>
              <a:ext uri="{FF2B5EF4-FFF2-40B4-BE49-F238E27FC236}">
                <a16:creationId xmlns:a16="http://schemas.microsoft.com/office/drawing/2014/main" id="{B011D742-07DD-43FD-A316-B8EE4068C6B7}"/>
              </a:ext>
            </a:extLst>
          </p:cNvPr>
          <p:cNvSpPr txBox="1"/>
          <p:nvPr/>
        </p:nvSpPr>
        <p:spPr>
          <a:xfrm>
            <a:off x="10142064" y="4239435"/>
            <a:ext cx="506870" cy="338554"/>
          </a:xfrm>
          <a:prstGeom prst="rect">
            <a:avLst/>
          </a:prstGeom>
          <a:noFill/>
        </p:spPr>
        <p:txBody>
          <a:bodyPr wrap="none" rtlCol="0">
            <a:spAutoFit/>
          </a:bodyPr>
          <a:lstStyle/>
          <a:p>
            <a:r>
              <a:rPr kumimoji="1" lang="en-US" altLang="ja-JP" sz="1600" dirty="0"/>
              <a:t>200</a:t>
            </a:r>
            <a:endParaRPr kumimoji="1" lang="ja-JP" altLang="en-US" sz="1600" dirty="0"/>
          </a:p>
        </p:txBody>
      </p:sp>
      <p:sp>
        <p:nvSpPr>
          <p:cNvPr id="108" name="テキスト ボックス 107">
            <a:extLst>
              <a:ext uri="{FF2B5EF4-FFF2-40B4-BE49-F238E27FC236}">
                <a16:creationId xmlns:a16="http://schemas.microsoft.com/office/drawing/2014/main" id="{460520D2-4FAE-41FD-9B8C-0CF06AC8A23B}"/>
              </a:ext>
            </a:extLst>
          </p:cNvPr>
          <p:cNvSpPr txBox="1"/>
          <p:nvPr/>
        </p:nvSpPr>
        <p:spPr>
          <a:xfrm>
            <a:off x="10123676" y="4977426"/>
            <a:ext cx="506870" cy="338554"/>
          </a:xfrm>
          <a:prstGeom prst="rect">
            <a:avLst/>
          </a:prstGeom>
          <a:noFill/>
        </p:spPr>
        <p:txBody>
          <a:bodyPr wrap="none" rtlCol="0">
            <a:spAutoFit/>
          </a:bodyPr>
          <a:lstStyle/>
          <a:p>
            <a:r>
              <a:rPr kumimoji="1" lang="en-US" altLang="ja-JP" sz="1600" dirty="0"/>
              <a:t>150</a:t>
            </a:r>
            <a:endParaRPr kumimoji="1" lang="ja-JP" altLang="en-US" sz="1600" dirty="0"/>
          </a:p>
        </p:txBody>
      </p:sp>
      <p:cxnSp>
        <p:nvCxnSpPr>
          <p:cNvPr id="110" name="直線コネクタ 109">
            <a:extLst>
              <a:ext uri="{FF2B5EF4-FFF2-40B4-BE49-F238E27FC236}">
                <a16:creationId xmlns:a16="http://schemas.microsoft.com/office/drawing/2014/main" id="{3B01988A-2132-43A0-9BA5-BA997708CD14}"/>
              </a:ext>
            </a:extLst>
          </p:cNvPr>
          <p:cNvCxnSpPr>
            <a:cxnSpLocks/>
          </p:cNvCxnSpPr>
          <p:nvPr/>
        </p:nvCxnSpPr>
        <p:spPr>
          <a:xfrm flipV="1">
            <a:off x="7595453" y="5724707"/>
            <a:ext cx="3263047" cy="1"/>
          </a:xfrm>
          <a:prstGeom prst="line">
            <a:avLst/>
          </a:prstGeom>
        </p:spPr>
        <p:style>
          <a:lnRef idx="1">
            <a:schemeClr val="dk1"/>
          </a:lnRef>
          <a:fillRef idx="0">
            <a:schemeClr val="dk1"/>
          </a:fillRef>
          <a:effectRef idx="0">
            <a:schemeClr val="dk1"/>
          </a:effectRef>
          <a:fontRef idx="minor">
            <a:schemeClr val="tx1"/>
          </a:fontRef>
        </p:style>
      </p:cxnSp>
      <p:sp>
        <p:nvSpPr>
          <p:cNvPr id="114" name="テキスト ボックス 113">
            <a:extLst>
              <a:ext uri="{FF2B5EF4-FFF2-40B4-BE49-F238E27FC236}">
                <a16:creationId xmlns:a16="http://schemas.microsoft.com/office/drawing/2014/main" id="{FC12B1E3-86D9-49E5-B872-250A65E7B06E}"/>
              </a:ext>
            </a:extLst>
          </p:cNvPr>
          <p:cNvSpPr txBox="1"/>
          <p:nvPr/>
        </p:nvSpPr>
        <p:spPr>
          <a:xfrm>
            <a:off x="8719562" y="5820197"/>
            <a:ext cx="1384341" cy="338554"/>
          </a:xfrm>
          <a:prstGeom prst="rect">
            <a:avLst/>
          </a:prstGeom>
          <a:noFill/>
        </p:spPr>
        <p:txBody>
          <a:bodyPr wrap="square" rtlCol="0">
            <a:spAutoFit/>
          </a:bodyPr>
          <a:lstStyle/>
          <a:p>
            <a:r>
              <a:rPr kumimoji="1" lang="ja-JP" altLang="en-US" sz="1600" dirty="0"/>
              <a:t>（合　計）</a:t>
            </a:r>
          </a:p>
        </p:txBody>
      </p:sp>
      <p:sp>
        <p:nvSpPr>
          <p:cNvPr id="116" name="テキスト ボックス 115">
            <a:extLst>
              <a:ext uri="{FF2B5EF4-FFF2-40B4-BE49-F238E27FC236}">
                <a16:creationId xmlns:a16="http://schemas.microsoft.com/office/drawing/2014/main" id="{9899D9FE-AF53-42E9-BD73-F0E5655DD629}"/>
              </a:ext>
            </a:extLst>
          </p:cNvPr>
          <p:cNvSpPr txBox="1"/>
          <p:nvPr/>
        </p:nvSpPr>
        <p:spPr>
          <a:xfrm>
            <a:off x="8012749" y="5792977"/>
            <a:ext cx="506870" cy="338554"/>
          </a:xfrm>
          <a:prstGeom prst="rect">
            <a:avLst/>
          </a:prstGeom>
          <a:noFill/>
        </p:spPr>
        <p:txBody>
          <a:bodyPr wrap="none" rtlCol="0">
            <a:spAutoFit/>
          </a:bodyPr>
          <a:lstStyle/>
          <a:p>
            <a:r>
              <a:rPr kumimoji="1" lang="en-US" altLang="ja-JP" sz="1600" dirty="0"/>
              <a:t>450</a:t>
            </a:r>
            <a:endParaRPr kumimoji="1" lang="ja-JP" altLang="en-US" sz="1600" dirty="0"/>
          </a:p>
        </p:txBody>
      </p:sp>
      <p:sp>
        <p:nvSpPr>
          <p:cNvPr id="117" name="テキスト ボックス 116">
            <a:extLst>
              <a:ext uri="{FF2B5EF4-FFF2-40B4-BE49-F238E27FC236}">
                <a16:creationId xmlns:a16="http://schemas.microsoft.com/office/drawing/2014/main" id="{E839B23E-8C10-4971-B197-A06FF2B4D989}"/>
              </a:ext>
            </a:extLst>
          </p:cNvPr>
          <p:cNvSpPr txBox="1"/>
          <p:nvPr/>
        </p:nvSpPr>
        <p:spPr>
          <a:xfrm>
            <a:off x="10121092" y="5802454"/>
            <a:ext cx="506870" cy="338554"/>
          </a:xfrm>
          <a:prstGeom prst="rect">
            <a:avLst/>
          </a:prstGeom>
          <a:noFill/>
        </p:spPr>
        <p:txBody>
          <a:bodyPr wrap="none" rtlCol="0">
            <a:spAutoFit/>
          </a:bodyPr>
          <a:lstStyle/>
          <a:p>
            <a:r>
              <a:rPr kumimoji="1" lang="en-US" altLang="ja-JP" sz="1600" dirty="0"/>
              <a:t>450</a:t>
            </a:r>
            <a:endParaRPr kumimoji="1" lang="ja-JP" altLang="en-US" sz="1600" dirty="0"/>
          </a:p>
        </p:txBody>
      </p:sp>
      <p:sp>
        <p:nvSpPr>
          <p:cNvPr id="118" name="テキスト ボックス 117">
            <a:extLst>
              <a:ext uri="{FF2B5EF4-FFF2-40B4-BE49-F238E27FC236}">
                <a16:creationId xmlns:a16="http://schemas.microsoft.com/office/drawing/2014/main" id="{7DF79897-241B-479C-A7AE-C801E235A1E9}"/>
              </a:ext>
            </a:extLst>
          </p:cNvPr>
          <p:cNvSpPr txBox="1"/>
          <p:nvPr/>
        </p:nvSpPr>
        <p:spPr>
          <a:xfrm>
            <a:off x="8739990" y="2563407"/>
            <a:ext cx="1690707" cy="338554"/>
          </a:xfrm>
          <a:prstGeom prst="rect">
            <a:avLst/>
          </a:prstGeom>
          <a:noFill/>
        </p:spPr>
        <p:txBody>
          <a:bodyPr wrap="square" rtlCol="0">
            <a:spAutoFit/>
          </a:bodyPr>
          <a:lstStyle/>
          <a:p>
            <a:r>
              <a:rPr kumimoji="1" lang="ja-JP" altLang="en-US" sz="1600" b="1"/>
              <a:t>残高試算表</a:t>
            </a:r>
          </a:p>
        </p:txBody>
      </p:sp>
      <p:sp>
        <p:nvSpPr>
          <p:cNvPr id="119" name="矢印: 右 118">
            <a:extLst>
              <a:ext uri="{FF2B5EF4-FFF2-40B4-BE49-F238E27FC236}">
                <a16:creationId xmlns:a16="http://schemas.microsoft.com/office/drawing/2014/main" id="{80DED7EA-7B7E-4CEE-B4AA-B6E2C12B4FFE}"/>
              </a:ext>
            </a:extLst>
          </p:cNvPr>
          <p:cNvSpPr/>
          <p:nvPr/>
        </p:nvSpPr>
        <p:spPr>
          <a:xfrm>
            <a:off x="6540579" y="3833872"/>
            <a:ext cx="800217" cy="567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E1045073-421D-44F0-90C2-CF17FDF9D2AF}"/>
              </a:ext>
            </a:extLst>
          </p:cNvPr>
          <p:cNvSpPr/>
          <p:nvPr/>
        </p:nvSpPr>
        <p:spPr>
          <a:xfrm>
            <a:off x="276225" y="2408979"/>
            <a:ext cx="6138487" cy="434869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20">
            <a:extLst>
              <a:ext uri="{FF2B5EF4-FFF2-40B4-BE49-F238E27FC236}">
                <a16:creationId xmlns:a16="http://schemas.microsoft.com/office/drawing/2014/main" id="{625DE7B3-E59B-4C2D-ADCF-95661106F016}"/>
              </a:ext>
            </a:extLst>
          </p:cNvPr>
          <p:cNvSpPr txBox="1"/>
          <p:nvPr/>
        </p:nvSpPr>
        <p:spPr>
          <a:xfrm>
            <a:off x="4605236" y="5482124"/>
            <a:ext cx="1705418" cy="584775"/>
          </a:xfrm>
          <a:prstGeom prst="rect">
            <a:avLst/>
          </a:prstGeom>
          <a:noFill/>
        </p:spPr>
        <p:txBody>
          <a:bodyPr wrap="square" rtlCol="0">
            <a:spAutoFit/>
          </a:bodyPr>
          <a:lstStyle/>
          <a:p>
            <a:r>
              <a:rPr kumimoji="1" lang="ja-JP" altLang="en-US" sz="1600" dirty="0"/>
              <a:t>①～⑥の取引を</a:t>
            </a:r>
            <a:endParaRPr kumimoji="1" lang="en-US" altLang="ja-JP" sz="1600" dirty="0"/>
          </a:p>
          <a:p>
            <a:r>
              <a:rPr kumimoji="1" lang="ja-JP" altLang="en-US" sz="1600" dirty="0"/>
              <a:t>全て元帳に転記</a:t>
            </a:r>
          </a:p>
        </p:txBody>
      </p:sp>
    </p:spTree>
    <p:extLst>
      <p:ext uri="{BB962C8B-B14F-4D97-AF65-F5344CB8AC3E}">
        <p14:creationId xmlns:p14="http://schemas.microsoft.com/office/powerpoint/2010/main" val="251099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1BA212-FDFC-46EC-A3B3-62DF8B4C4761}"/>
              </a:ext>
            </a:extLst>
          </p:cNvPr>
          <p:cNvSpPr txBox="1"/>
          <p:nvPr/>
        </p:nvSpPr>
        <p:spPr>
          <a:xfrm>
            <a:off x="81280" y="0"/>
            <a:ext cx="9408160" cy="369332"/>
          </a:xfrm>
          <a:prstGeom prst="rect">
            <a:avLst/>
          </a:prstGeom>
          <a:noFill/>
        </p:spPr>
        <p:txBody>
          <a:bodyPr wrap="square" rtlCol="0">
            <a:spAutoFit/>
          </a:bodyPr>
          <a:lstStyle/>
          <a:p>
            <a:r>
              <a:rPr kumimoji="1" lang="ja-JP" altLang="en-US" dirty="0"/>
              <a:t>４．試算表から財務諸表（貸借対照表、損益計算書）の作成</a:t>
            </a:r>
          </a:p>
        </p:txBody>
      </p:sp>
      <p:sp>
        <p:nvSpPr>
          <p:cNvPr id="4" name="テキスト ボックス 3">
            <a:extLst>
              <a:ext uri="{FF2B5EF4-FFF2-40B4-BE49-F238E27FC236}">
                <a16:creationId xmlns:a16="http://schemas.microsoft.com/office/drawing/2014/main" id="{174E6263-CD50-4190-ABEB-25D82A5523BE}"/>
              </a:ext>
            </a:extLst>
          </p:cNvPr>
          <p:cNvSpPr txBox="1"/>
          <p:nvPr/>
        </p:nvSpPr>
        <p:spPr>
          <a:xfrm>
            <a:off x="571737" y="385465"/>
            <a:ext cx="2494594" cy="338554"/>
          </a:xfrm>
          <a:prstGeom prst="rect">
            <a:avLst/>
          </a:prstGeom>
          <a:noFill/>
        </p:spPr>
        <p:txBody>
          <a:bodyPr wrap="none" rtlCol="0">
            <a:spAutoFit/>
          </a:bodyPr>
          <a:lstStyle/>
          <a:p>
            <a:r>
              <a:rPr kumimoji="1" lang="en-US" altLang="ja-JP" sz="1600" dirty="0"/>
              <a:t>(1)</a:t>
            </a:r>
            <a:r>
              <a:rPr kumimoji="1" lang="ja-JP" altLang="en-US" sz="1600" dirty="0"/>
              <a:t>貸借対照表の基本構造</a:t>
            </a:r>
          </a:p>
        </p:txBody>
      </p:sp>
      <p:sp>
        <p:nvSpPr>
          <p:cNvPr id="5" name="正方形/長方形 4">
            <a:extLst>
              <a:ext uri="{FF2B5EF4-FFF2-40B4-BE49-F238E27FC236}">
                <a16:creationId xmlns:a16="http://schemas.microsoft.com/office/drawing/2014/main" id="{D1A190FF-2967-421C-9501-960CD997BF8E}"/>
              </a:ext>
            </a:extLst>
          </p:cNvPr>
          <p:cNvSpPr/>
          <p:nvPr/>
        </p:nvSpPr>
        <p:spPr>
          <a:xfrm>
            <a:off x="1003935" y="1343026"/>
            <a:ext cx="3781425"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790A6463-5B58-4C90-AAD5-26B6736F65C8}"/>
              </a:ext>
            </a:extLst>
          </p:cNvPr>
          <p:cNvCxnSpPr>
            <a:cxnSpLocks/>
            <a:stCxn id="5" idx="0"/>
            <a:endCxn id="5" idx="2"/>
          </p:cNvCxnSpPr>
          <p:nvPr/>
        </p:nvCxnSpPr>
        <p:spPr>
          <a:xfrm>
            <a:off x="2894648" y="1343026"/>
            <a:ext cx="0" cy="2362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61C2F3D-44AD-49B5-B86C-F0A20FA3D8DB}"/>
              </a:ext>
            </a:extLst>
          </p:cNvPr>
          <p:cNvSpPr txBox="1"/>
          <p:nvPr/>
        </p:nvSpPr>
        <p:spPr>
          <a:xfrm>
            <a:off x="1454466" y="724019"/>
            <a:ext cx="1372594" cy="338554"/>
          </a:xfrm>
          <a:prstGeom prst="rect">
            <a:avLst/>
          </a:prstGeom>
          <a:noFill/>
        </p:spPr>
        <p:txBody>
          <a:bodyPr wrap="square" rtlCol="0">
            <a:spAutoFit/>
          </a:bodyPr>
          <a:lstStyle/>
          <a:p>
            <a:r>
              <a:rPr kumimoji="1" lang="en-US" altLang="ja-JP" sz="1600" dirty="0"/>
              <a:t>【</a:t>
            </a:r>
            <a:r>
              <a:rPr kumimoji="1" lang="ja-JP" altLang="en-US" sz="1600" dirty="0"/>
              <a:t>借方</a:t>
            </a:r>
            <a:r>
              <a:rPr kumimoji="1" lang="en-US" altLang="ja-JP" sz="1600" dirty="0"/>
              <a:t>】</a:t>
            </a:r>
            <a:endParaRPr kumimoji="1" lang="ja-JP" altLang="en-US" sz="1600" dirty="0"/>
          </a:p>
        </p:txBody>
      </p:sp>
      <p:sp>
        <p:nvSpPr>
          <p:cNvPr id="14" name="テキスト ボックス 13">
            <a:extLst>
              <a:ext uri="{FF2B5EF4-FFF2-40B4-BE49-F238E27FC236}">
                <a16:creationId xmlns:a16="http://schemas.microsoft.com/office/drawing/2014/main" id="{4CE0C31B-783A-4BC7-B7E6-149FDB717843}"/>
              </a:ext>
            </a:extLst>
          </p:cNvPr>
          <p:cNvSpPr txBox="1"/>
          <p:nvPr/>
        </p:nvSpPr>
        <p:spPr>
          <a:xfrm>
            <a:off x="863322" y="1033523"/>
            <a:ext cx="2031325" cy="338554"/>
          </a:xfrm>
          <a:prstGeom prst="rect">
            <a:avLst/>
          </a:prstGeom>
          <a:noFill/>
        </p:spPr>
        <p:txBody>
          <a:bodyPr wrap="none" rtlCol="0">
            <a:spAutoFit/>
          </a:bodyPr>
          <a:lstStyle/>
          <a:p>
            <a:r>
              <a:rPr kumimoji="1" lang="ja-JP" altLang="en-US" sz="1600"/>
              <a:t>（資金の運用内容）</a:t>
            </a:r>
          </a:p>
        </p:txBody>
      </p:sp>
      <p:sp>
        <p:nvSpPr>
          <p:cNvPr id="15" name="テキスト ボックス 14">
            <a:extLst>
              <a:ext uri="{FF2B5EF4-FFF2-40B4-BE49-F238E27FC236}">
                <a16:creationId xmlns:a16="http://schemas.microsoft.com/office/drawing/2014/main" id="{0D40FC65-0087-496B-8496-4E86020B3A60}"/>
              </a:ext>
            </a:extLst>
          </p:cNvPr>
          <p:cNvSpPr txBox="1"/>
          <p:nvPr/>
        </p:nvSpPr>
        <p:spPr>
          <a:xfrm>
            <a:off x="3292791" y="724019"/>
            <a:ext cx="1372594" cy="338554"/>
          </a:xfrm>
          <a:prstGeom prst="rect">
            <a:avLst/>
          </a:prstGeom>
          <a:noFill/>
        </p:spPr>
        <p:txBody>
          <a:bodyPr wrap="square" rtlCol="0">
            <a:spAutoFit/>
          </a:bodyPr>
          <a:lstStyle/>
          <a:p>
            <a:r>
              <a:rPr kumimoji="1" lang="en-US" altLang="ja-JP" sz="1600" dirty="0"/>
              <a:t>【</a:t>
            </a:r>
            <a:r>
              <a:rPr kumimoji="1" lang="ja-JP" altLang="en-US" sz="1600" dirty="0"/>
              <a:t>貸方</a:t>
            </a:r>
            <a:r>
              <a:rPr kumimoji="1" lang="en-US" altLang="ja-JP" sz="1600" dirty="0"/>
              <a:t>】</a:t>
            </a:r>
            <a:endParaRPr kumimoji="1" lang="ja-JP" altLang="en-US" sz="1600" dirty="0"/>
          </a:p>
        </p:txBody>
      </p:sp>
      <p:sp>
        <p:nvSpPr>
          <p:cNvPr id="16" name="テキスト ボックス 15">
            <a:extLst>
              <a:ext uri="{FF2B5EF4-FFF2-40B4-BE49-F238E27FC236}">
                <a16:creationId xmlns:a16="http://schemas.microsoft.com/office/drawing/2014/main" id="{BC217173-4E82-4D5C-AC83-F7EB2F2B6713}"/>
              </a:ext>
            </a:extLst>
          </p:cNvPr>
          <p:cNvSpPr txBox="1"/>
          <p:nvPr/>
        </p:nvSpPr>
        <p:spPr>
          <a:xfrm>
            <a:off x="2841308" y="1033521"/>
            <a:ext cx="2031325" cy="338554"/>
          </a:xfrm>
          <a:prstGeom prst="rect">
            <a:avLst/>
          </a:prstGeom>
          <a:noFill/>
        </p:spPr>
        <p:txBody>
          <a:bodyPr wrap="none" rtlCol="0">
            <a:spAutoFit/>
          </a:bodyPr>
          <a:lstStyle/>
          <a:p>
            <a:r>
              <a:rPr kumimoji="1" lang="ja-JP" altLang="en-US" sz="1600" dirty="0"/>
              <a:t>（資金の調達源泉）</a:t>
            </a:r>
          </a:p>
        </p:txBody>
      </p:sp>
      <p:sp>
        <p:nvSpPr>
          <p:cNvPr id="17" name="テキスト ボックス 16">
            <a:extLst>
              <a:ext uri="{FF2B5EF4-FFF2-40B4-BE49-F238E27FC236}">
                <a16:creationId xmlns:a16="http://schemas.microsoft.com/office/drawing/2014/main" id="{254A2B90-4F05-4169-BE72-0B568D994029}"/>
              </a:ext>
            </a:extLst>
          </p:cNvPr>
          <p:cNvSpPr txBox="1"/>
          <p:nvPr/>
        </p:nvSpPr>
        <p:spPr>
          <a:xfrm>
            <a:off x="1150997" y="1436040"/>
            <a:ext cx="1826141" cy="1815882"/>
          </a:xfrm>
          <a:prstGeom prst="rect">
            <a:avLst/>
          </a:prstGeom>
          <a:noFill/>
        </p:spPr>
        <p:txBody>
          <a:bodyPr wrap="none" rtlCol="0">
            <a:spAutoFit/>
          </a:bodyPr>
          <a:lstStyle/>
          <a:p>
            <a:r>
              <a:rPr kumimoji="1" lang="ja-JP" altLang="en-US" sz="1600" dirty="0"/>
              <a:t>現金、預金</a:t>
            </a:r>
            <a:endParaRPr kumimoji="1" lang="en-US" altLang="ja-JP" sz="1600" dirty="0"/>
          </a:p>
          <a:p>
            <a:r>
              <a:rPr kumimoji="1" lang="ja-JP" altLang="en-US" sz="1600" dirty="0"/>
              <a:t>商品、原材料</a:t>
            </a:r>
            <a:endParaRPr kumimoji="1" lang="en-US" altLang="ja-JP" sz="1600" dirty="0"/>
          </a:p>
          <a:p>
            <a:r>
              <a:rPr kumimoji="1" lang="ja-JP" altLang="en-US" sz="1600" dirty="0"/>
              <a:t>生産設備、</a:t>
            </a:r>
            <a:endParaRPr kumimoji="1" lang="en-US" altLang="ja-JP" sz="1600" dirty="0"/>
          </a:p>
          <a:p>
            <a:r>
              <a:rPr kumimoji="1" lang="ja-JP" altLang="en-US" sz="1600" dirty="0"/>
              <a:t>販売設備</a:t>
            </a:r>
            <a:endParaRPr kumimoji="1" lang="en-US" altLang="ja-JP" sz="1600" dirty="0"/>
          </a:p>
          <a:p>
            <a:endParaRPr kumimoji="1" lang="en-US" altLang="ja-JP" sz="1600" dirty="0"/>
          </a:p>
          <a:p>
            <a:r>
              <a:rPr kumimoji="1" lang="ja-JP" altLang="en-US" sz="1600" dirty="0"/>
              <a:t>　　　などの　　</a:t>
            </a:r>
            <a:endParaRPr kumimoji="1" lang="en-US" altLang="ja-JP" sz="1600" dirty="0"/>
          </a:p>
          <a:p>
            <a:r>
              <a:rPr kumimoji="1" lang="ja-JP" altLang="en-US" sz="1600" dirty="0"/>
              <a:t>　　　</a:t>
            </a:r>
            <a:r>
              <a:rPr kumimoji="1" lang="ja-JP" altLang="en-US" sz="1600" b="1" dirty="0"/>
              <a:t>資産</a:t>
            </a:r>
          </a:p>
        </p:txBody>
      </p:sp>
      <p:sp>
        <p:nvSpPr>
          <p:cNvPr id="19" name="テキスト ボックス 18">
            <a:extLst>
              <a:ext uri="{FF2B5EF4-FFF2-40B4-BE49-F238E27FC236}">
                <a16:creationId xmlns:a16="http://schemas.microsoft.com/office/drawing/2014/main" id="{F5786B55-D9A8-49D7-87D6-7FC0D535617A}"/>
              </a:ext>
            </a:extLst>
          </p:cNvPr>
          <p:cNvSpPr txBox="1"/>
          <p:nvPr/>
        </p:nvSpPr>
        <p:spPr>
          <a:xfrm>
            <a:off x="3070106" y="1402763"/>
            <a:ext cx="1210588" cy="1077218"/>
          </a:xfrm>
          <a:prstGeom prst="rect">
            <a:avLst/>
          </a:prstGeom>
          <a:noFill/>
        </p:spPr>
        <p:txBody>
          <a:bodyPr wrap="none" rtlCol="0">
            <a:spAutoFit/>
          </a:bodyPr>
          <a:lstStyle/>
          <a:p>
            <a:r>
              <a:rPr kumimoji="1" lang="ja-JP" altLang="en-US" sz="1600" dirty="0"/>
              <a:t>借入金</a:t>
            </a:r>
            <a:endParaRPr kumimoji="1" lang="en-US" altLang="ja-JP" sz="1600" dirty="0"/>
          </a:p>
          <a:p>
            <a:r>
              <a:rPr kumimoji="1" lang="ja-JP" altLang="en-US" sz="1600" dirty="0"/>
              <a:t>社債</a:t>
            </a:r>
            <a:endParaRPr kumimoji="1" lang="en-US" altLang="ja-JP" sz="1600" dirty="0"/>
          </a:p>
          <a:p>
            <a:r>
              <a:rPr kumimoji="1" lang="ja-JP" altLang="en-US" sz="1600" dirty="0"/>
              <a:t>　　などの</a:t>
            </a:r>
            <a:endParaRPr kumimoji="1" lang="en-US" altLang="ja-JP" sz="1600" dirty="0"/>
          </a:p>
          <a:p>
            <a:r>
              <a:rPr kumimoji="1" lang="ja-JP" altLang="en-US" sz="1600" dirty="0"/>
              <a:t>　　</a:t>
            </a:r>
            <a:r>
              <a:rPr kumimoji="1" lang="ja-JP" altLang="en-US" sz="1600" b="1" dirty="0"/>
              <a:t>負債</a:t>
            </a:r>
          </a:p>
        </p:txBody>
      </p:sp>
      <p:cxnSp>
        <p:nvCxnSpPr>
          <p:cNvPr id="21" name="直線コネクタ 20">
            <a:extLst>
              <a:ext uri="{FF2B5EF4-FFF2-40B4-BE49-F238E27FC236}">
                <a16:creationId xmlns:a16="http://schemas.microsoft.com/office/drawing/2014/main" id="{75B98841-DE55-4A20-B2C8-0D622D1990AA}"/>
              </a:ext>
            </a:extLst>
          </p:cNvPr>
          <p:cNvCxnSpPr/>
          <p:nvPr/>
        </p:nvCxnSpPr>
        <p:spPr>
          <a:xfrm>
            <a:off x="2894647" y="2498616"/>
            <a:ext cx="1890713"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2BA222D0-9E01-47DD-813C-06AAFDBE9624}"/>
              </a:ext>
            </a:extLst>
          </p:cNvPr>
          <p:cNvSpPr txBox="1"/>
          <p:nvPr/>
        </p:nvSpPr>
        <p:spPr>
          <a:xfrm>
            <a:off x="3159368" y="2554203"/>
            <a:ext cx="1566454" cy="1077218"/>
          </a:xfrm>
          <a:prstGeom prst="rect">
            <a:avLst/>
          </a:prstGeom>
          <a:noFill/>
        </p:spPr>
        <p:txBody>
          <a:bodyPr wrap="none" rtlCol="0">
            <a:spAutoFit/>
          </a:bodyPr>
          <a:lstStyle/>
          <a:p>
            <a:r>
              <a:rPr kumimoji="1" lang="ja-JP" altLang="en-US" sz="1600" dirty="0"/>
              <a:t>資本金</a:t>
            </a:r>
            <a:endParaRPr kumimoji="1" lang="en-US" altLang="ja-JP" sz="1600" dirty="0"/>
          </a:p>
          <a:p>
            <a:r>
              <a:rPr kumimoji="1" lang="ja-JP" altLang="en-US" sz="1600" dirty="0"/>
              <a:t>利益</a:t>
            </a:r>
            <a:r>
              <a:rPr kumimoji="1" lang="en-US" altLang="ja-JP" sz="1600" dirty="0"/>
              <a:t>(</a:t>
            </a:r>
            <a:r>
              <a:rPr kumimoji="1" lang="ja-JP" altLang="en-US" sz="1600" dirty="0"/>
              <a:t>の蓄積分</a:t>
            </a:r>
            <a:r>
              <a:rPr kumimoji="1" lang="en-US" altLang="ja-JP" sz="1600" dirty="0"/>
              <a:t>)</a:t>
            </a:r>
          </a:p>
          <a:p>
            <a:r>
              <a:rPr kumimoji="1" lang="ja-JP" altLang="en-US" sz="1600" dirty="0"/>
              <a:t>　　などの</a:t>
            </a:r>
            <a:endParaRPr kumimoji="1" lang="en-US" altLang="ja-JP" sz="1600" dirty="0"/>
          </a:p>
          <a:p>
            <a:r>
              <a:rPr kumimoji="1" lang="ja-JP" altLang="en-US" sz="1600" dirty="0"/>
              <a:t>　　</a:t>
            </a:r>
            <a:r>
              <a:rPr kumimoji="1" lang="ja-JP" altLang="en-US" sz="1600" b="1" dirty="0"/>
              <a:t>資本</a:t>
            </a:r>
          </a:p>
        </p:txBody>
      </p:sp>
      <p:sp>
        <p:nvSpPr>
          <p:cNvPr id="24" name="テキスト ボックス 23">
            <a:extLst>
              <a:ext uri="{FF2B5EF4-FFF2-40B4-BE49-F238E27FC236}">
                <a16:creationId xmlns:a16="http://schemas.microsoft.com/office/drawing/2014/main" id="{1A61418E-7A95-4C27-A6A8-AE7F43EA9A70}"/>
              </a:ext>
            </a:extLst>
          </p:cNvPr>
          <p:cNvSpPr txBox="1"/>
          <p:nvPr/>
        </p:nvSpPr>
        <p:spPr>
          <a:xfrm>
            <a:off x="5305425" y="1436040"/>
            <a:ext cx="6135013" cy="1323439"/>
          </a:xfrm>
          <a:prstGeom prst="rect">
            <a:avLst/>
          </a:prstGeom>
          <a:noFill/>
        </p:spPr>
        <p:txBody>
          <a:bodyPr wrap="none" rtlCol="0">
            <a:spAutoFit/>
          </a:bodyPr>
          <a:lstStyle/>
          <a:p>
            <a:r>
              <a:rPr kumimoji="1" lang="ja-JP" altLang="en-US" sz="1600" dirty="0"/>
              <a:t>貸借対照表とは、ある時点（期末）で</a:t>
            </a:r>
            <a:endParaRPr kumimoji="1" lang="en-US" altLang="ja-JP" sz="1600" dirty="0"/>
          </a:p>
          <a:p>
            <a:r>
              <a:rPr kumimoji="1" lang="ja-JP" altLang="en-US" sz="1600" dirty="0"/>
              <a:t>①企業が事業活動に利用している資金がどのような源泉から調達</a:t>
            </a:r>
            <a:endParaRPr kumimoji="1" lang="en-US" altLang="ja-JP" sz="1600" dirty="0"/>
          </a:p>
          <a:p>
            <a:r>
              <a:rPr kumimoji="1" lang="ja-JP" altLang="en-US" sz="1600" dirty="0"/>
              <a:t>　されているか</a:t>
            </a:r>
            <a:endParaRPr kumimoji="1" lang="en-US" altLang="ja-JP" sz="1600" dirty="0"/>
          </a:p>
          <a:p>
            <a:r>
              <a:rPr kumimoji="1" lang="ja-JP" altLang="en-US" sz="1600" dirty="0"/>
              <a:t>②その資金がどのような資産に投下されているか</a:t>
            </a:r>
            <a:endParaRPr kumimoji="1" lang="en-US" altLang="ja-JP" sz="1600" dirty="0"/>
          </a:p>
          <a:p>
            <a:r>
              <a:rPr kumimoji="1" lang="ja-JP" altLang="en-US" sz="1600" dirty="0"/>
              <a:t>　を左右に対照表示したもの</a:t>
            </a:r>
          </a:p>
        </p:txBody>
      </p:sp>
      <p:sp>
        <p:nvSpPr>
          <p:cNvPr id="25" name="テキスト ボックス 24">
            <a:extLst>
              <a:ext uri="{FF2B5EF4-FFF2-40B4-BE49-F238E27FC236}">
                <a16:creationId xmlns:a16="http://schemas.microsoft.com/office/drawing/2014/main" id="{E574303C-9395-4772-8D20-93897AFAF6A0}"/>
              </a:ext>
            </a:extLst>
          </p:cNvPr>
          <p:cNvSpPr txBox="1"/>
          <p:nvPr/>
        </p:nvSpPr>
        <p:spPr>
          <a:xfrm>
            <a:off x="5372100" y="2838450"/>
            <a:ext cx="5109091" cy="584775"/>
          </a:xfrm>
          <a:prstGeom prst="rect">
            <a:avLst/>
          </a:prstGeom>
          <a:noFill/>
        </p:spPr>
        <p:txBody>
          <a:bodyPr wrap="none" rtlCol="0">
            <a:spAutoFit/>
          </a:bodyPr>
          <a:lstStyle/>
          <a:p>
            <a:r>
              <a:rPr kumimoji="1" lang="ja-JP" altLang="en-US" sz="1600" b="1" dirty="0"/>
              <a:t>貸借対照表等式</a:t>
            </a:r>
            <a:endParaRPr kumimoji="1" lang="en-US" altLang="ja-JP" sz="1600" b="1" dirty="0"/>
          </a:p>
          <a:p>
            <a:r>
              <a:rPr kumimoji="1" lang="ja-JP" altLang="en-US" sz="1600" dirty="0"/>
              <a:t>　</a:t>
            </a:r>
            <a:r>
              <a:rPr kumimoji="1" lang="ja-JP" altLang="en-US" sz="1600" b="1" dirty="0"/>
              <a:t>資産＝負債＋資本　　</a:t>
            </a:r>
            <a:r>
              <a:rPr kumimoji="1" lang="ja-JP" altLang="en-US" sz="1600" dirty="0"/>
              <a:t>左右は常にバランスしている</a:t>
            </a:r>
            <a:endParaRPr kumimoji="1" lang="ja-JP" altLang="en-US" sz="1600" b="1" dirty="0"/>
          </a:p>
        </p:txBody>
      </p:sp>
      <p:sp>
        <p:nvSpPr>
          <p:cNvPr id="27" name="正方形/長方形 26">
            <a:extLst>
              <a:ext uri="{FF2B5EF4-FFF2-40B4-BE49-F238E27FC236}">
                <a16:creationId xmlns:a16="http://schemas.microsoft.com/office/drawing/2014/main" id="{044C0B89-AED3-49A6-B4DE-41ABE6EDF5A6}"/>
              </a:ext>
            </a:extLst>
          </p:cNvPr>
          <p:cNvSpPr/>
          <p:nvPr/>
        </p:nvSpPr>
        <p:spPr>
          <a:xfrm>
            <a:off x="1041082" y="4365559"/>
            <a:ext cx="1844952" cy="1584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5DD1564C-48BF-4A40-8305-49091B862C3C}"/>
              </a:ext>
            </a:extLst>
          </p:cNvPr>
          <p:cNvSpPr txBox="1"/>
          <p:nvPr/>
        </p:nvSpPr>
        <p:spPr>
          <a:xfrm>
            <a:off x="658137" y="3872434"/>
            <a:ext cx="2494594" cy="338554"/>
          </a:xfrm>
          <a:prstGeom prst="rect">
            <a:avLst/>
          </a:prstGeom>
          <a:noFill/>
        </p:spPr>
        <p:txBody>
          <a:bodyPr wrap="none" rtlCol="0">
            <a:spAutoFit/>
          </a:bodyPr>
          <a:lstStyle/>
          <a:p>
            <a:r>
              <a:rPr kumimoji="1" lang="en-US" altLang="ja-JP" sz="1600" dirty="0"/>
              <a:t>(2)</a:t>
            </a:r>
            <a:r>
              <a:rPr kumimoji="1" lang="ja-JP" altLang="en-US" sz="1600" dirty="0"/>
              <a:t>損益計算書の基本構造</a:t>
            </a:r>
          </a:p>
        </p:txBody>
      </p:sp>
      <p:cxnSp>
        <p:nvCxnSpPr>
          <p:cNvPr id="30" name="直線コネクタ 29">
            <a:extLst>
              <a:ext uri="{FF2B5EF4-FFF2-40B4-BE49-F238E27FC236}">
                <a16:creationId xmlns:a16="http://schemas.microsoft.com/office/drawing/2014/main" id="{A41A9923-943F-4BAE-B146-36C04A826F41}"/>
              </a:ext>
            </a:extLst>
          </p:cNvPr>
          <p:cNvCxnSpPr/>
          <p:nvPr/>
        </p:nvCxnSpPr>
        <p:spPr>
          <a:xfrm>
            <a:off x="2886034" y="4365559"/>
            <a:ext cx="187693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C0EAAE8B-C35A-4CD3-8FC0-3F584C000F3C}"/>
              </a:ext>
            </a:extLst>
          </p:cNvPr>
          <p:cNvCxnSpPr/>
          <p:nvPr/>
        </p:nvCxnSpPr>
        <p:spPr>
          <a:xfrm>
            <a:off x="4785360" y="4365559"/>
            <a:ext cx="0" cy="2175004"/>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CD191CC9-C11A-47B1-B921-BE896D6E1AA2}"/>
              </a:ext>
            </a:extLst>
          </p:cNvPr>
          <p:cNvCxnSpPr/>
          <p:nvPr/>
        </p:nvCxnSpPr>
        <p:spPr>
          <a:xfrm>
            <a:off x="2918502" y="6540563"/>
            <a:ext cx="18769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4889E0E-A828-4A52-AC65-B9B7A4B3E2A7}"/>
              </a:ext>
            </a:extLst>
          </p:cNvPr>
          <p:cNvCxnSpPr/>
          <p:nvPr/>
        </p:nvCxnSpPr>
        <p:spPr>
          <a:xfrm>
            <a:off x="2886034" y="5950010"/>
            <a:ext cx="0" cy="590553"/>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B25B6088-A1C1-44E3-BADB-138615E221FA}"/>
              </a:ext>
            </a:extLst>
          </p:cNvPr>
          <p:cNvCxnSpPr/>
          <p:nvPr/>
        </p:nvCxnSpPr>
        <p:spPr>
          <a:xfrm>
            <a:off x="1041082" y="5950010"/>
            <a:ext cx="0" cy="5905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5F413B37-CC1D-4C90-A8D5-5745BDA8A491}"/>
              </a:ext>
            </a:extLst>
          </p:cNvPr>
          <p:cNvCxnSpPr/>
          <p:nvPr/>
        </p:nvCxnSpPr>
        <p:spPr>
          <a:xfrm>
            <a:off x="1041082" y="6540563"/>
            <a:ext cx="1882099"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EF389510-E4B9-4CA9-A621-02215B30C9BB}"/>
              </a:ext>
            </a:extLst>
          </p:cNvPr>
          <p:cNvSpPr txBox="1"/>
          <p:nvPr/>
        </p:nvSpPr>
        <p:spPr>
          <a:xfrm>
            <a:off x="1249520" y="4520492"/>
            <a:ext cx="1465221" cy="1323439"/>
          </a:xfrm>
          <a:prstGeom prst="rect">
            <a:avLst/>
          </a:prstGeom>
          <a:noFill/>
        </p:spPr>
        <p:txBody>
          <a:bodyPr wrap="square" rtlCol="0">
            <a:spAutoFit/>
          </a:bodyPr>
          <a:lstStyle/>
          <a:p>
            <a:r>
              <a:rPr kumimoji="1" lang="ja-JP" altLang="en-US" sz="1600" dirty="0"/>
              <a:t>人件費</a:t>
            </a:r>
            <a:endParaRPr kumimoji="1" lang="en-US" altLang="ja-JP" sz="1600" dirty="0"/>
          </a:p>
          <a:p>
            <a:r>
              <a:rPr kumimoji="1" lang="ja-JP" altLang="en-US" sz="1600" dirty="0"/>
              <a:t>原材料費</a:t>
            </a:r>
            <a:endParaRPr kumimoji="1" lang="en-US" altLang="ja-JP" sz="1600" dirty="0"/>
          </a:p>
          <a:p>
            <a:r>
              <a:rPr kumimoji="1" lang="ja-JP" altLang="en-US" sz="1600" dirty="0"/>
              <a:t>賃借料</a:t>
            </a:r>
            <a:endParaRPr kumimoji="1" lang="en-US" altLang="ja-JP" sz="1600" dirty="0"/>
          </a:p>
          <a:p>
            <a:r>
              <a:rPr kumimoji="1" lang="ja-JP" altLang="en-US" sz="1600" dirty="0"/>
              <a:t>　　　などの</a:t>
            </a:r>
            <a:endParaRPr kumimoji="1" lang="en-US" altLang="ja-JP" sz="1600" dirty="0"/>
          </a:p>
          <a:p>
            <a:r>
              <a:rPr kumimoji="1" lang="ja-JP" altLang="en-US" sz="1600" dirty="0"/>
              <a:t>　　　</a:t>
            </a:r>
            <a:r>
              <a:rPr kumimoji="1" lang="ja-JP" altLang="en-US" sz="1600" b="1" dirty="0"/>
              <a:t>費用</a:t>
            </a:r>
          </a:p>
        </p:txBody>
      </p:sp>
      <p:sp>
        <p:nvSpPr>
          <p:cNvPr id="45" name="テキスト ボックス 44">
            <a:extLst>
              <a:ext uri="{FF2B5EF4-FFF2-40B4-BE49-F238E27FC236}">
                <a16:creationId xmlns:a16="http://schemas.microsoft.com/office/drawing/2014/main" id="{9902831F-FA89-4F84-AAD6-E6F39615C115}"/>
              </a:ext>
            </a:extLst>
          </p:cNvPr>
          <p:cNvSpPr txBox="1"/>
          <p:nvPr/>
        </p:nvSpPr>
        <p:spPr>
          <a:xfrm>
            <a:off x="3292791" y="4781550"/>
            <a:ext cx="1005403" cy="830997"/>
          </a:xfrm>
          <a:prstGeom prst="rect">
            <a:avLst/>
          </a:prstGeom>
          <a:noFill/>
        </p:spPr>
        <p:txBody>
          <a:bodyPr wrap="none" rtlCol="0">
            <a:spAutoFit/>
          </a:bodyPr>
          <a:lstStyle/>
          <a:p>
            <a:r>
              <a:rPr kumimoji="1" lang="ja-JP" altLang="en-US" sz="1600" dirty="0"/>
              <a:t>売上高</a:t>
            </a:r>
            <a:endParaRPr kumimoji="1" lang="en-US" altLang="ja-JP" sz="1600" dirty="0"/>
          </a:p>
          <a:p>
            <a:r>
              <a:rPr kumimoji="1" lang="ja-JP" altLang="en-US" sz="1600" dirty="0"/>
              <a:t>　などの</a:t>
            </a:r>
            <a:endParaRPr kumimoji="1" lang="en-US" altLang="ja-JP" sz="1600" dirty="0"/>
          </a:p>
          <a:p>
            <a:r>
              <a:rPr kumimoji="1" lang="ja-JP" altLang="en-US" sz="1600" dirty="0"/>
              <a:t>　</a:t>
            </a:r>
            <a:r>
              <a:rPr kumimoji="1" lang="ja-JP" altLang="en-US" sz="1600" b="1" dirty="0"/>
              <a:t>収益</a:t>
            </a:r>
          </a:p>
        </p:txBody>
      </p:sp>
      <p:sp>
        <p:nvSpPr>
          <p:cNvPr id="46" name="テキスト ボックス 45">
            <a:extLst>
              <a:ext uri="{FF2B5EF4-FFF2-40B4-BE49-F238E27FC236}">
                <a16:creationId xmlns:a16="http://schemas.microsoft.com/office/drawing/2014/main" id="{E242BA15-A3A8-48FA-93A4-6091FB3513B5}"/>
              </a:ext>
            </a:extLst>
          </p:cNvPr>
          <p:cNvSpPr txBox="1"/>
          <p:nvPr/>
        </p:nvSpPr>
        <p:spPr>
          <a:xfrm>
            <a:off x="1570917" y="6133981"/>
            <a:ext cx="714356" cy="338554"/>
          </a:xfrm>
          <a:prstGeom prst="rect">
            <a:avLst/>
          </a:prstGeom>
          <a:noFill/>
        </p:spPr>
        <p:txBody>
          <a:bodyPr wrap="square" rtlCol="0">
            <a:spAutoFit/>
          </a:bodyPr>
          <a:lstStyle/>
          <a:p>
            <a:r>
              <a:rPr kumimoji="1" lang="ja-JP" altLang="en-US" sz="1600" b="1" dirty="0"/>
              <a:t>利益</a:t>
            </a:r>
          </a:p>
        </p:txBody>
      </p:sp>
      <p:sp>
        <p:nvSpPr>
          <p:cNvPr id="48" name="テキスト ボックス 47">
            <a:extLst>
              <a:ext uri="{FF2B5EF4-FFF2-40B4-BE49-F238E27FC236}">
                <a16:creationId xmlns:a16="http://schemas.microsoft.com/office/drawing/2014/main" id="{48D4A5B7-3DF9-478D-89C8-A1AD0AA260E2}"/>
              </a:ext>
            </a:extLst>
          </p:cNvPr>
          <p:cNvSpPr txBox="1"/>
          <p:nvPr/>
        </p:nvSpPr>
        <p:spPr>
          <a:xfrm>
            <a:off x="5581650" y="4520493"/>
            <a:ext cx="5648320" cy="584775"/>
          </a:xfrm>
          <a:prstGeom prst="rect">
            <a:avLst/>
          </a:prstGeom>
          <a:noFill/>
        </p:spPr>
        <p:txBody>
          <a:bodyPr wrap="square" rtlCol="0">
            <a:spAutoFit/>
          </a:bodyPr>
          <a:lstStyle/>
          <a:p>
            <a:r>
              <a:rPr kumimoji="1" lang="ja-JP" altLang="en-US" sz="1600" dirty="0"/>
              <a:t>損益計算書とは一定期間の売上高などの収益と費用を記録し利益を計算したもの</a:t>
            </a:r>
          </a:p>
        </p:txBody>
      </p:sp>
      <p:sp>
        <p:nvSpPr>
          <p:cNvPr id="49" name="テキスト ボックス 48">
            <a:extLst>
              <a:ext uri="{FF2B5EF4-FFF2-40B4-BE49-F238E27FC236}">
                <a16:creationId xmlns:a16="http://schemas.microsoft.com/office/drawing/2014/main" id="{4BCF6B76-D599-4686-B43A-28F88AF374FA}"/>
              </a:ext>
            </a:extLst>
          </p:cNvPr>
          <p:cNvSpPr txBox="1"/>
          <p:nvPr/>
        </p:nvSpPr>
        <p:spPr>
          <a:xfrm>
            <a:off x="5581650" y="5450535"/>
            <a:ext cx="5421626" cy="584775"/>
          </a:xfrm>
          <a:prstGeom prst="rect">
            <a:avLst/>
          </a:prstGeom>
          <a:noFill/>
        </p:spPr>
        <p:txBody>
          <a:bodyPr wrap="square" rtlCol="0">
            <a:spAutoFit/>
          </a:bodyPr>
          <a:lstStyle/>
          <a:p>
            <a:r>
              <a:rPr kumimoji="1" lang="ja-JP" altLang="en-US" sz="1600" b="1" dirty="0"/>
              <a:t>損益法等式</a:t>
            </a:r>
            <a:endParaRPr kumimoji="1" lang="en-US" altLang="ja-JP" sz="1600" b="1" dirty="0"/>
          </a:p>
          <a:p>
            <a:r>
              <a:rPr kumimoji="1" lang="ja-JP" altLang="en-US" sz="1600" b="1" dirty="0"/>
              <a:t>　利益＝収益ー費用</a:t>
            </a:r>
          </a:p>
        </p:txBody>
      </p:sp>
    </p:spTree>
    <p:extLst>
      <p:ext uri="{BB962C8B-B14F-4D97-AF65-F5344CB8AC3E}">
        <p14:creationId xmlns:p14="http://schemas.microsoft.com/office/powerpoint/2010/main" val="2753750692"/>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Facet</Template>
  <TotalTime>2693</TotalTime>
  <Words>4678</Words>
  <Application>Microsoft Office PowerPoint</Application>
  <PresentationFormat>ワイド画面</PresentationFormat>
  <Paragraphs>796</Paragraphs>
  <Slides>21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21</vt:i4>
      </vt:variant>
    </vt:vector>
  </HeadingPairs>
  <TitlesOfParts>
    <vt:vector size="31" baseType="lpstr">
      <vt:lpstr>メイリオ</vt:lpstr>
      <vt:lpstr>Yu Gothic Medium</vt:lpstr>
      <vt:lpstr>Arial</vt:lpstr>
      <vt:lpstr>Calibri</vt:lpstr>
      <vt:lpstr>Calibri Light</vt:lpstr>
      <vt:lpstr>Trebuchet MS</vt:lpstr>
      <vt:lpstr>Wingdings</vt:lpstr>
      <vt:lpstr>Wingdings 3</vt:lpstr>
      <vt:lpstr>ファセット</vt:lpstr>
      <vt:lpstr>Office Theme</vt:lpstr>
      <vt:lpstr>ファイナンス入門　第４回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ファイナンス講義　第３回</dc:title>
  <dc:creator>川下 晴久</dc:creator>
  <cp:lastModifiedBy>晴久 川下</cp:lastModifiedBy>
  <cp:revision>144</cp:revision>
  <cp:lastPrinted>2021-10-14T09:42:28Z</cp:lastPrinted>
  <dcterms:created xsi:type="dcterms:W3CDTF">2021-03-20T00:52:50Z</dcterms:created>
  <dcterms:modified xsi:type="dcterms:W3CDTF">2023-10-13T08:31:14Z</dcterms:modified>
</cp:coreProperties>
</file>