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川下 晴久" userId="a9ceefe8e9b56a0c" providerId="LiveId" clId="{0CE31D0E-2284-4FE1-AD35-3DBB472882BE}"/>
    <pc:docChg chg="modSld">
      <pc:chgData name="川下 晴久" userId="a9ceefe8e9b56a0c" providerId="LiveId" clId="{0CE31D0E-2284-4FE1-AD35-3DBB472882BE}" dt="2022-11-06T09:08:19.706" v="1569" actId="20577"/>
      <pc:docMkLst>
        <pc:docMk/>
      </pc:docMkLst>
      <pc:sldChg chg="modSp mod">
        <pc:chgData name="川下 晴久" userId="a9ceefe8e9b56a0c" providerId="LiveId" clId="{0CE31D0E-2284-4FE1-AD35-3DBB472882BE}" dt="2022-11-06T09:08:19.706" v="1569" actId="20577"/>
        <pc:sldMkLst>
          <pc:docMk/>
          <pc:sldMk cId="1186913856" sldId="256"/>
        </pc:sldMkLst>
        <pc:spChg chg="mod">
          <ac:chgData name="川下 晴久" userId="a9ceefe8e9b56a0c" providerId="LiveId" clId="{0CE31D0E-2284-4FE1-AD35-3DBB472882BE}" dt="2022-11-06T09:08:19.706" v="1569" actId="20577"/>
          <ac:spMkLst>
            <pc:docMk/>
            <pc:sldMk cId="1186913856" sldId="256"/>
            <ac:spMk id="4" creationId="{DC5E7720-1690-4019-AA4A-40DD121FA57E}"/>
          </ac:spMkLst>
        </pc:spChg>
      </pc:sldChg>
    </pc:docChg>
  </pc:docChgLst>
  <pc:docChgLst>
    <pc:chgData name="晴久 川下" userId="a9ceefe8e9b56a0c" providerId="LiveId" clId="{0CE31D0E-2284-4FE1-AD35-3DBB472882BE}"/>
    <pc:docChg chg="modSld">
      <pc:chgData name="晴久 川下" userId="a9ceefe8e9b56a0c" providerId="LiveId" clId="{0CE31D0E-2284-4FE1-AD35-3DBB472882BE}" dt="2023-10-31T08:39:02.088" v="501" actId="20577"/>
      <pc:docMkLst>
        <pc:docMk/>
      </pc:docMkLst>
      <pc:sldChg chg="modSp mod">
        <pc:chgData name="晴久 川下" userId="a9ceefe8e9b56a0c" providerId="LiveId" clId="{0CE31D0E-2284-4FE1-AD35-3DBB472882BE}" dt="2023-10-31T08:39:02.088" v="501" actId="20577"/>
        <pc:sldMkLst>
          <pc:docMk/>
          <pc:sldMk cId="1186913856" sldId="256"/>
        </pc:sldMkLst>
        <pc:spChg chg="mod">
          <ac:chgData name="晴久 川下" userId="a9ceefe8e9b56a0c" providerId="LiveId" clId="{0CE31D0E-2284-4FE1-AD35-3DBB472882BE}" dt="2023-10-31T08:39:02.088" v="501" actId="20577"/>
          <ac:spMkLst>
            <pc:docMk/>
            <pc:sldMk cId="1186913856" sldId="256"/>
            <ac:spMk id="4" creationId="{DC5E7720-1690-4019-AA4A-40DD121FA57E}"/>
          </ac:spMkLst>
        </pc:spChg>
      </pc:sldChg>
    </pc:docChg>
  </pc:docChgLst>
  <pc:docChgLst>
    <pc:chgData name="川下 晴久" userId="a9ceefe8e9b56a0c" providerId="LiveId" clId="{6586D35E-8535-4D03-AE1B-621AC15EFD5F}"/>
    <pc:docChg chg="modSld">
      <pc:chgData name="川下 晴久" userId="a9ceefe8e9b56a0c" providerId="LiveId" clId="{6586D35E-8535-4D03-AE1B-621AC15EFD5F}" dt="2021-11-06T11:09:38.393" v="333" actId="6549"/>
      <pc:docMkLst>
        <pc:docMk/>
      </pc:docMkLst>
      <pc:sldChg chg="modSp mod">
        <pc:chgData name="川下 晴久" userId="a9ceefe8e9b56a0c" providerId="LiveId" clId="{6586D35E-8535-4D03-AE1B-621AC15EFD5F}" dt="2021-11-06T11:09:38.393" v="333" actId="6549"/>
        <pc:sldMkLst>
          <pc:docMk/>
          <pc:sldMk cId="1186913856" sldId="256"/>
        </pc:sldMkLst>
        <pc:spChg chg="mod">
          <ac:chgData name="川下 晴久" userId="a9ceefe8e9b56a0c" providerId="LiveId" clId="{6586D35E-8535-4D03-AE1B-621AC15EFD5F}" dt="2021-11-06T11:09:38.393" v="333" actId="6549"/>
          <ac:spMkLst>
            <pc:docMk/>
            <pc:sldMk cId="1186913856" sldId="256"/>
            <ac:spMk id="4" creationId="{DC5E7720-1690-4019-AA4A-40DD121FA5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5F204-5C03-4E67-9A1D-C27ACD939F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14212-AA90-4B7C-AFB6-89EA0B688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CC4AD20-B3A7-40BF-AD1D-377F4BED6C5A}"/>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10CBCD4C-6E23-4181-807D-8B75CB2CC5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95C75-9B4F-4B72-8069-681AD58D6435}"/>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127469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E422D-8925-4442-838B-316103C0764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1C5AEE-EBFF-46A5-A66E-BD12C629E14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9B3B50-220C-4910-8199-18B268B074B4}"/>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2494227D-C7F3-4D1A-90F9-E4C070BFC4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49A00-17EA-4145-B804-E2DDAA6242D4}"/>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177772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AE67529-F576-4E33-831E-942C28B163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9B7C21-696D-467D-9D96-195FB5DEF7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C5F866-FD15-401B-B983-ACEFC332E030}"/>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38A9B424-F515-45B1-88B1-19DCCA643D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7DFC4A-8FD2-42D4-A5E2-DE6EF0E0E8D8}"/>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317665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EF441-0F24-43F3-A435-44C3E56DC5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E5F0C4-2525-45E9-964A-CCC2A942E12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1E58CE-D064-4772-92EE-BAD1073D2441}"/>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F158F026-33DE-43A3-B358-D0097C28B9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8847D8-6F3D-49FE-BFD5-D21443306506}"/>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400714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43FBF-0D88-4DE1-A22B-A145BF9805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C212ED-3451-4542-9BFB-DDAD6B6FF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B25469-FCB4-48B2-97FC-CC9003CAB481}"/>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02C2B61A-DACB-4D98-AA84-E1C470D28E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471F1-69CB-4618-BD68-211539BB71F7}"/>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24014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8713B-A5E2-4311-926D-002D5250EA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3D0236-C8BA-4E8A-9E78-66FFDAB62A9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ED6CA5-3F37-49E0-81B9-42BDF52EC4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56C857-4E76-4673-8188-BE7B933008FC}"/>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6" name="フッター プレースホルダー 5">
            <a:extLst>
              <a:ext uri="{FF2B5EF4-FFF2-40B4-BE49-F238E27FC236}">
                <a16:creationId xmlns:a16="http://schemas.microsoft.com/office/drawing/2014/main" id="{7AA33005-468F-4F2A-A2DB-76FD26AE4C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EFEE4C-0DDC-4730-97BF-89EF018E5646}"/>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249564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92EDD-CEA8-46AA-929E-246C0FCB7C4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E8F5BC-0D2C-4FC9-A1A2-129AD6640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55BCDD-9251-45A1-9BAD-9D9F7FE38BF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D534C88-5307-4CCC-91CF-77AD3192B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2AED19-3FC6-4DCF-984C-C7678E76D5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FD0526-0AFF-43C1-BABA-7CC0986AC337}"/>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8" name="フッター プレースホルダー 7">
            <a:extLst>
              <a:ext uri="{FF2B5EF4-FFF2-40B4-BE49-F238E27FC236}">
                <a16:creationId xmlns:a16="http://schemas.microsoft.com/office/drawing/2014/main" id="{FE341A18-9165-4BFC-9C6B-7D6E65B093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4836D29-0892-40B1-98F5-2F3F2EEA6C56}"/>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71665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2D575-B7BC-4CCE-ADBC-BACCF0BCDDB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314299-F5F2-4917-926D-723EE0C823A7}"/>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4" name="フッター プレースホルダー 3">
            <a:extLst>
              <a:ext uri="{FF2B5EF4-FFF2-40B4-BE49-F238E27FC236}">
                <a16:creationId xmlns:a16="http://schemas.microsoft.com/office/drawing/2014/main" id="{B05E6F14-4DC9-4812-8828-920332466B2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DA3F7D-F886-4620-939C-D7B9DEFF28D0}"/>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401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A2884C-B272-4444-975E-E35DB1CCC6AE}"/>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3" name="フッター プレースホルダー 2">
            <a:extLst>
              <a:ext uri="{FF2B5EF4-FFF2-40B4-BE49-F238E27FC236}">
                <a16:creationId xmlns:a16="http://schemas.microsoft.com/office/drawing/2014/main" id="{9C767687-76B6-45BE-89FE-0428A9D7DBC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B35E832-A7CB-45D5-86E2-7F25B070DF1F}"/>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186308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751AF-10E5-4764-8110-D973A0E715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249299-9BAA-4650-A29E-538425A5B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A60368-516B-4F1E-91EF-034A5C0C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3AC2CB-7CF2-4CBA-99B0-DD8655987724}"/>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6" name="フッター プレースホルダー 5">
            <a:extLst>
              <a:ext uri="{FF2B5EF4-FFF2-40B4-BE49-F238E27FC236}">
                <a16:creationId xmlns:a16="http://schemas.microsoft.com/office/drawing/2014/main" id="{6697C612-9F98-4288-8FA3-AAEAD37F71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956714-B240-4798-A1C1-D6FE953AC11B}"/>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2489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F9FCF-A90A-4DA5-81F7-EE77180E10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447469-AE78-49EE-A38F-D41A25083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42666E-980A-4BEC-9E5E-7E66F157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67242D-DDD3-43D3-8494-51021E74A9D3}"/>
              </a:ext>
            </a:extLst>
          </p:cNvPr>
          <p:cNvSpPr>
            <a:spLocks noGrp="1"/>
          </p:cNvSpPr>
          <p:nvPr>
            <p:ph type="dt" sz="half" idx="10"/>
          </p:nvPr>
        </p:nvSpPr>
        <p:spPr/>
        <p:txBody>
          <a:bodyPr/>
          <a:lstStyle/>
          <a:p>
            <a:fld id="{66806D37-BD1B-48E0-9584-7D39C0293B75}" type="datetimeFigureOut">
              <a:rPr kumimoji="1" lang="ja-JP" altLang="en-US" smtClean="0"/>
              <a:t>2023/10/31</a:t>
            </a:fld>
            <a:endParaRPr kumimoji="1" lang="ja-JP" altLang="en-US"/>
          </a:p>
        </p:txBody>
      </p:sp>
      <p:sp>
        <p:nvSpPr>
          <p:cNvPr id="6" name="フッター プレースホルダー 5">
            <a:extLst>
              <a:ext uri="{FF2B5EF4-FFF2-40B4-BE49-F238E27FC236}">
                <a16:creationId xmlns:a16="http://schemas.microsoft.com/office/drawing/2014/main" id="{9ACC5CE6-979C-4839-8156-5B3EF5BC2F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F0113E-1E13-4FCA-8FC2-A52517391591}"/>
              </a:ext>
            </a:extLst>
          </p:cNvPr>
          <p:cNvSpPr>
            <a:spLocks noGrp="1"/>
          </p:cNvSpPr>
          <p:nvPr>
            <p:ph type="sldNum" sz="quarter" idx="12"/>
          </p:nvPr>
        </p:nvSpPr>
        <p:spPr/>
        <p:txBody>
          <a:body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162502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6A9955-DFBE-40D6-8CC9-643098BB7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DDC2BC-2984-4978-9AB4-55611237C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8AC67F-9D13-44DE-A519-1E4E01B52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06D37-BD1B-48E0-9584-7D39C0293B75}" type="datetimeFigureOut">
              <a:rPr kumimoji="1" lang="ja-JP" altLang="en-US" smtClean="0"/>
              <a:t>2023/10/31</a:t>
            </a:fld>
            <a:endParaRPr kumimoji="1" lang="ja-JP" altLang="en-US"/>
          </a:p>
        </p:txBody>
      </p:sp>
      <p:sp>
        <p:nvSpPr>
          <p:cNvPr id="5" name="フッター プレースホルダー 4">
            <a:extLst>
              <a:ext uri="{FF2B5EF4-FFF2-40B4-BE49-F238E27FC236}">
                <a16:creationId xmlns:a16="http://schemas.microsoft.com/office/drawing/2014/main" id="{46EB7E95-80E0-4FA9-BB37-1036162DC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87737D-BA64-4896-9899-7DACEFA7C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7D22B-992A-4F88-957F-2F40D0AA9DEA}" type="slidenum">
              <a:rPr kumimoji="1" lang="ja-JP" altLang="en-US" smtClean="0"/>
              <a:t>‹#›</a:t>
            </a:fld>
            <a:endParaRPr kumimoji="1" lang="ja-JP" altLang="en-US"/>
          </a:p>
        </p:txBody>
      </p:sp>
    </p:spTree>
    <p:extLst>
      <p:ext uri="{BB962C8B-B14F-4D97-AF65-F5344CB8AC3E}">
        <p14:creationId xmlns:p14="http://schemas.microsoft.com/office/powerpoint/2010/main" val="1463954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C5E7720-1690-4019-AA4A-40DD121FA57E}"/>
              </a:ext>
            </a:extLst>
          </p:cNvPr>
          <p:cNvSpPr txBox="1"/>
          <p:nvPr/>
        </p:nvSpPr>
        <p:spPr>
          <a:xfrm>
            <a:off x="242887" y="95250"/>
            <a:ext cx="11839575" cy="7386638"/>
          </a:xfrm>
          <a:prstGeom prst="rect">
            <a:avLst/>
          </a:prstGeom>
          <a:noFill/>
        </p:spPr>
        <p:txBody>
          <a:bodyPr wrap="square" rtlCol="0">
            <a:spAutoFit/>
          </a:bodyPr>
          <a:lstStyle/>
          <a:p>
            <a:r>
              <a:rPr kumimoji="1" lang="ja-JP" altLang="en-US" sz="2400" b="1" dirty="0"/>
              <a:t>演習での主な質問事項</a:t>
            </a:r>
            <a:endParaRPr lang="en-US" altLang="ja-JP" dirty="0"/>
          </a:p>
          <a:p>
            <a:r>
              <a:rPr kumimoji="1" lang="ja-JP" altLang="en-US" dirty="0"/>
              <a:t>１．売上総利益が計算できない</a:t>
            </a:r>
            <a:endParaRPr kumimoji="1" lang="en-US" altLang="ja-JP" dirty="0"/>
          </a:p>
          <a:p>
            <a:r>
              <a:rPr lang="ja-JP" altLang="en-US" dirty="0"/>
              <a:t>　　・</a:t>
            </a:r>
            <a:r>
              <a:rPr lang="en-US" altLang="ja-JP" dirty="0"/>
              <a:t>IFRS</a:t>
            </a:r>
            <a:r>
              <a:rPr lang="ja-JP" altLang="en-US" dirty="0"/>
              <a:t>適用企業の場合、売上総利益の表示を省略している企業もある。</a:t>
            </a:r>
            <a:endParaRPr lang="en-US" altLang="ja-JP" dirty="0"/>
          </a:p>
          <a:p>
            <a:r>
              <a:rPr kumimoji="1" lang="ja-JP" altLang="en-US" dirty="0"/>
              <a:t>　　　売上総利益＝売上高（</a:t>
            </a:r>
            <a:r>
              <a:rPr kumimoji="1" lang="en-US" altLang="ja-JP" dirty="0"/>
              <a:t>IFRS</a:t>
            </a:r>
            <a:r>
              <a:rPr kumimoji="1" lang="ja-JP" altLang="en-US" dirty="0"/>
              <a:t>適用企業の場合、営業収益</a:t>
            </a:r>
            <a:r>
              <a:rPr kumimoji="1" lang="en-US" altLang="ja-JP" dirty="0"/>
              <a:t>or</a:t>
            </a:r>
            <a:r>
              <a:rPr kumimoji="1" lang="ja-JP" altLang="en-US" dirty="0"/>
              <a:t>売上収益と表示されている場合もある）</a:t>
            </a:r>
            <a:endParaRPr kumimoji="1" lang="en-US" altLang="ja-JP" dirty="0"/>
          </a:p>
          <a:p>
            <a:r>
              <a:rPr lang="ja-JP" altLang="en-US" dirty="0"/>
              <a:t>　　　　　　　　　－売上原価⇒第</a:t>
            </a:r>
            <a:r>
              <a:rPr lang="en-US" altLang="ja-JP" dirty="0"/>
              <a:t>4</a:t>
            </a:r>
            <a:r>
              <a:rPr lang="ja-JP" altLang="en-US" dirty="0"/>
              <a:t>回講義資料で</a:t>
            </a:r>
            <a:r>
              <a:rPr lang="en-US" altLang="ja-JP" dirty="0"/>
              <a:t>PL</a:t>
            </a:r>
            <a:r>
              <a:rPr lang="ja-JP" altLang="en-US" dirty="0"/>
              <a:t>の構造を再度確認のこと</a:t>
            </a:r>
            <a:endParaRPr lang="en-US" altLang="ja-JP" dirty="0"/>
          </a:p>
          <a:p>
            <a:r>
              <a:rPr lang="ja-JP" altLang="en-US" dirty="0"/>
              <a:t>　　・</a:t>
            </a:r>
            <a:r>
              <a:rPr lang="en-US" altLang="ja-JP" dirty="0"/>
              <a:t>PL</a:t>
            </a:r>
            <a:r>
              <a:rPr lang="ja-JP" altLang="en-US" dirty="0"/>
              <a:t>の表には売上総利益が表示されていなくても、売上原価は表示されている場合が多いので、その数字を</a:t>
            </a:r>
            <a:endParaRPr lang="en-US" altLang="ja-JP" dirty="0"/>
          </a:p>
          <a:p>
            <a:r>
              <a:rPr lang="ja-JP" altLang="en-US" dirty="0"/>
              <a:t>　　　使って、上記計算式で算出する　　　　</a:t>
            </a:r>
            <a:endParaRPr lang="en-US" altLang="ja-JP" dirty="0"/>
          </a:p>
          <a:p>
            <a:r>
              <a:rPr lang="ja-JP" altLang="en-US" dirty="0"/>
              <a:t>　　　（業種によっては、</a:t>
            </a:r>
            <a:r>
              <a:rPr lang="en-US" altLang="ja-JP" dirty="0"/>
              <a:t>PL</a:t>
            </a:r>
            <a:r>
              <a:rPr lang="ja-JP" altLang="en-US" dirty="0"/>
              <a:t>で売上原価が表示されていない場合もあり、その場合は個別にご相談ください）</a:t>
            </a:r>
            <a:endParaRPr lang="en-US" altLang="ja-JP" dirty="0"/>
          </a:p>
          <a:p>
            <a:r>
              <a:rPr lang="ja-JP" altLang="en-US" dirty="0"/>
              <a:t>２．運転資本、売上債権、仕入債務について</a:t>
            </a:r>
            <a:endParaRPr lang="en-US" altLang="ja-JP" dirty="0"/>
          </a:p>
          <a:p>
            <a:r>
              <a:rPr lang="ja-JP" altLang="en-US" dirty="0"/>
              <a:t>　　運転資本＝売上債権＋棚卸資産ー仕入債務⇒第</a:t>
            </a:r>
            <a:r>
              <a:rPr lang="en-US" altLang="ja-JP" dirty="0"/>
              <a:t>4</a:t>
            </a:r>
            <a:r>
              <a:rPr lang="ja-JP" altLang="en-US" dirty="0"/>
              <a:t>回</a:t>
            </a:r>
            <a:r>
              <a:rPr lang="ja-JP" altLang="en-US"/>
              <a:t>講義資料</a:t>
            </a:r>
            <a:endParaRPr lang="en-US" altLang="ja-JP" dirty="0"/>
          </a:p>
          <a:p>
            <a:r>
              <a:rPr lang="ja-JP" altLang="en-US" dirty="0"/>
              <a:t>　　売上債権（</a:t>
            </a:r>
            <a:r>
              <a:rPr lang="en-US" altLang="ja-JP" dirty="0"/>
              <a:t>IFRS</a:t>
            </a:r>
            <a:r>
              <a:rPr lang="ja-JP" altLang="en-US" dirty="0"/>
              <a:t>適用企業の場合は営業債権と表示されている場合もある）＝受取手形＋売掛金　　</a:t>
            </a:r>
            <a:endParaRPr lang="en-US" altLang="ja-JP" dirty="0"/>
          </a:p>
          <a:p>
            <a:r>
              <a:rPr lang="ja-JP" altLang="en-US" dirty="0"/>
              <a:t>　　仕入債務（買入債務</a:t>
            </a:r>
            <a:r>
              <a:rPr lang="en-US" altLang="ja-JP" dirty="0"/>
              <a:t>or</a:t>
            </a:r>
            <a:r>
              <a:rPr lang="ja-JP" altLang="en-US" dirty="0"/>
              <a:t>営業債務と表示されている場合もある）＝支払手形＋買掛金</a:t>
            </a:r>
            <a:endParaRPr lang="en-US" altLang="ja-JP" dirty="0"/>
          </a:p>
          <a:p>
            <a:r>
              <a:rPr lang="ja-JP" altLang="en-US" dirty="0"/>
              <a:t>　　運転資本回転期間＝運転資本／月平均売上高（月商：売上高</a:t>
            </a:r>
            <a:r>
              <a:rPr lang="en-US" altLang="ja-JP" dirty="0"/>
              <a:t>÷12</a:t>
            </a:r>
            <a:r>
              <a:rPr lang="ja-JP" altLang="en-US" dirty="0"/>
              <a:t>）</a:t>
            </a:r>
            <a:endParaRPr lang="en-US" altLang="ja-JP" dirty="0"/>
          </a:p>
          <a:p>
            <a:r>
              <a:rPr lang="ja-JP" altLang="en-US" dirty="0"/>
              <a:t>　　</a:t>
            </a:r>
            <a:r>
              <a:rPr lang="en-US" altLang="ja-JP" dirty="0"/>
              <a:t>(</a:t>
            </a:r>
            <a:r>
              <a:rPr lang="ja-JP" altLang="en-US" dirty="0"/>
              <a:t>注）回転期間は運転資本関連の</a:t>
            </a:r>
            <a:r>
              <a:rPr lang="en-US" altLang="ja-JP" dirty="0"/>
              <a:t>BS</a:t>
            </a:r>
            <a:r>
              <a:rPr lang="ja-JP" altLang="en-US" dirty="0"/>
              <a:t>項目を月商で割ったもの</a:t>
            </a:r>
            <a:endParaRPr lang="en-US" altLang="ja-JP" dirty="0"/>
          </a:p>
          <a:p>
            <a:r>
              <a:rPr lang="ja-JP" altLang="en-US" dirty="0"/>
              <a:t>３．減価償却費について</a:t>
            </a:r>
            <a:endParaRPr lang="en-US" altLang="ja-JP" dirty="0"/>
          </a:p>
          <a:p>
            <a:r>
              <a:rPr lang="ja-JP" altLang="en-US" dirty="0"/>
              <a:t>　　・</a:t>
            </a:r>
            <a:r>
              <a:rPr lang="en-US" altLang="ja-JP" dirty="0"/>
              <a:t>PL</a:t>
            </a:r>
            <a:r>
              <a:rPr lang="ja-JP" altLang="en-US" dirty="0"/>
              <a:t>からではなく、</a:t>
            </a:r>
            <a:r>
              <a:rPr lang="en-US" altLang="ja-JP" dirty="0"/>
              <a:t>CF</a:t>
            </a:r>
            <a:r>
              <a:rPr lang="ja-JP" altLang="en-US" dirty="0"/>
              <a:t>計算書の営業</a:t>
            </a:r>
            <a:r>
              <a:rPr lang="en-US" altLang="ja-JP" dirty="0"/>
              <a:t>CF</a:t>
            </a:r>
            <a:r>
              <a:rPr lang="ja-JP" altLang="en-US" dirty="0"/>
              <a:t>の内訳の中にある「減価償却費及び償却費」の数字を記入　　</a:t>
            </a:r>
            <a:endParaRPr lang="en-US" altLang="ja-JP" dirty="0"/>
          </a:p>
          <a:p>
            <a:r>
              <a:rPr lang="ja-JP" altLang="en-US" dirty="0"/>
              <a:t>４．</a:t>
            </a:r>
            <a:r>
              <a:rPr lang="en-US" altLang="ja-JP" dirty="0"/>
              <a:t>EXCEL</a:t>
            </a:r>
            <a:r>
              <a:rPr lang="ja-JP" altLang="en-US" dirty="0"/>
              <a:t>シートの財政状態で流動資産、非流動資産の内訳（特に</a:t>
            </a:r>
            <a:r>
              <a:rPr lang="en-US" altLang="ja-JP" dirty="0"/>
              <a:t>IFRS</a:t>
            </a:r>
            <a:r>
              <a:rPr lang="ja-JP" altLang="en-US" dirty="0"/>
              <a:t>適用企業）</a:t>
            </a:r>
            <a:endParaRPr lang="en-US" altLang="ja-JP" dirty="0"/>
          </a:p>
          <a:p>
            <a:r>
              <a:rPr lang="ja-JP" altLang="en-US" dirty="0"/>
              <a:t>　　・財務比率の算出、分析の必要性を踏まえて、必須記入項目としては</a:t>
            </a:r>
            <a:endParaRPr lang="en-US" altLang="ja-JP" dirty="0"/>
          </a:p>
          <a:p>
            <a:r>
              <a:rPr lang="ja-JP" altLang="en-US" dirty="0"/>
              <a:t>　　　　流動資産：現預金、売上債権、棚卸資産</a:t>
            </a:r>
            <a:endParaRPr lang="en-US" altLang="ja-JP" dirty="0"/>
          </a:p>
          <a:p>
            <a:r>
              <a:rPr lang="ja-JP" altLang="en-US" dirty="0"/>
              <a:t>　　　　非流動資産：有形固定資産、無形資産、（のれん、投資その他）　</a:t>
            </a:r>
            <a:endParaRPr lang="en-US" altLang="ja-JP" dirty="0"/>
          </a:p>
          <a:p>
            <a:r>
              <a:rPr lang="ja-JP" altLang="en-US" dirty="0"/>
              <a:t>　　　　とし、上記以外は金額の多い勘定科目を各自に企業の実態に合わせて適宜選んで記入してよい</a:t>
            </a:r>
            <a:endParaRPr lang="en-US" altLang="ja-JP" dirty="0"/>
          </a:p>
          <a:p>
            <a:r>
              <a:rPr lang="ja-JP" altLang="en-US" dirty="0"/>
              <a:t>　　　　その結果、内訳の合計が流動資産合計、非流動資産合計に一致しなくてもよい</a:t>
            </a:r>
            <a:endParaRPr lang="en-US" altLang="ja-JP" dirty="0"/>
          </a:p>
          <a:p>
            <a:r>
              <a:rPr lang="ja-JP" altLang="en-US" dirty="0"/>
              <a:t>　</a:t>
            </a:r>
            <a:r>
              <a:rPr lang="ja-JP" altLang="en-US" dirty="0">
                <a:solidFill>
                  <a:srgbClr val="FF0000"/>
                </a:solidFill>
              </a:rPr>
              <a:t>　　　</a:t>
            </a:r>
            <a:r>
              <a:rPr lang="ja-JP" altLang="en-US" dirty="0"/>
              <a:t>無借金企業の場合は有利子負債の額はゼロになる場合もある</a:t>
            </a:r>
            <a:endParaRPr lang="en-US" altLang="ja-JP" dirty="0"/>
          </a:p>
          <a:p>
            <a:r>
              <a:rPr lang="ja-JP" altLang="en-US" dirty="0">
                <a:solidFill>
                  <a:srgbClr val="FF0000"/>
                </a:solidFill>
              </a:rPr>
              <a:t>　　・財務比率は上記で記載したデータをもとに学習した計算方法で計算した数字を記入すること</a:t>
            </a:r>
            <a:endParaRPr lang="en-US" altLang="ja-JP" dirty="0">
              <a:solidFill>
                <a:srgbClr val="FF0000"/>
              </a:solidFill>
            </a:endParaRPr>
          </a:p>
          <a:p>
            <a:r>
              <a:rPr kumimoji="1" lang="ja-JP" altLang="en-US" dirty="0"/>
              <a:t>　　　</a:t>
            </a:r>
          </a:p>
        </p:txBody>
      </p:sp>
    </p:spTree>
    <p:extLst>
      <p:ext uri="{BB962C8B-B14F-4D97-AF65-F5344CB8AC3E}">
        <p14:creationId xmlns:p14="http://schemas.microsoft.com/office/powerpoint/2010/main" val="11869138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441</Words>
  <Application>Microsoft Office PowerPoint</Application>
  <PresentationFormat>ワイド画面</PresentationFormat>
  <Paragraphs>25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川下 晴久</dc:creator>
  <cp:lastModifiedBy>晴久 川下</cp:lastModifiedBy>
  <cp:revision>2</cp:revision>
  <cp:lastPrinted>2021-11-06T11:05:53Z</cp:lastPrinted>
  <dcterms:created xsi:type="dcterms:W3CDTF">2021-11-03T01:07:07Z</dcterms:created>
  <dcterms:modified xsi:type="dcterms:W3CDTF">2023-10-31T08:40:10Z</dcterms:modified>
</cp:coreProperties>
</file>