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6"/>
  </p:notesMasterIdLst>
  <p:sldIdLst>
    <p:sldId id="256" r:id="rId5"/>
    <p:sldId id="257" r:id="rId6"/>
    <p:sldId id="275" r:id="rId7"/>
    <p:sldId id="274" r:id="rId8"/>
    <p:sldId id="276" r:id="rId9"/>
    <p:sldId id="258" r:id="rId10"/>
    <p:sldId id="279" r:id="rId11"/>
    <p:sldId id="265" r:id="rId12"/>
    <p:sldId id="266" r:id="rId13"/>
    <p:sldId id="267" r:id="rId14"/>
    <p:sldId id="268" r:id="rId15"/>
    <p:sldId id="269" r:id="rId16"/>
    <p:sldId id="270" r:id="rId17"/>
    <p:sldId id="271" r:id="rId18"/>
    <p:sldId id="272" r:id="rId19"/>
    <p:sldId id="261" r:id="rId20"/>
    <p:sldId id="259" r:id="rId21"/>
    <p:sldId id="260" r:id="rId22"/>
    <p:sldId id="273"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C55E2-67BE-C648-81A3-E9D627E4A480}" v="2076" dt="2023-10-13T19:28:39.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44" autoAdjust="0"/>
    <p:restoredTop sz="76395"/>
  </p:normalViewPr>
  <p:slideViewPr>
    <p:cSldViewPr snapToGrid="0">
      <p:cViewPr varScale="1">
        <p:scale>
          <a:sx n="96" d="100"/>
          <a:sy n="96" d="100"/>
        </p:scale>
        <p:origin x="1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Bundle Sizse</c:v>
                </c:pt>
              </c:strCache>
            </c:strRef>
          </c:tx>
          <c:spPr>
            <a:solidFill>
              <a:schemeClr val="accent1">
                <a:lumMod val="60000"/>
                <a:lumOff val="40000"/>
              </a:schemeClr>
            </a:solidFill>
            <a:ln>
              <a:noFill/>
            </a:ln>
            <a:effectLst/>
          </c:spPr>
          <c:invertIfNegative val="0"/>
          <c:dPt>
            <c:idx val="1"/>
            <c:invertIfNegative val="0"/>
            <c:bubble3D val="0"/>
            <c:spPr>
              <a:solidFill>
                <a:schemeClr val="accent3"/>
              </a:solidFill>
              <a:ln>
                <a:noFill/>
              </a:ln>
              <a:effectLst/>
            </c:spPr>
            <c:extLst>
              <c:ext xmlns:c16="http://schemas.microsoft.com/office/drawing/2014/chart" uri="{C3380CC4-5D6E-409C-BE32-E72D297353CC}">
                <c16:uniqueId val="{00000004-8B43-EA4C-B9AB-A7DFD06EB1DE}"/>
              </c:ext>
            </c:extLst>
          </c:dPt>
          <c:cat>
            <c:strRef>
              <c:f>Sheet1!$A$2:$A$3</c:f>
              <c:strCache>
                <c:ptCount val="2"/>
                <c:pt idx="0">
                  <c:v>uPlot</c:v>
                </c:pt>
                <c:pt idx="1">
                  <c:v>Echarts</c:v>
                </c:pt>
              </c:strCache>
            </c:strRef>
          </c:cat>
          <c:val>
            <c:numRef>
              <c:f>Sheet1!$B$2:$B$3</c:f>
              <c:numCache>
                <c:formatCode>General</c:formatCode>
                <c:ptCount val="2"/>
                <c:pt idx="0">
                  <c:v>4.21</c:v>
                </c:pt>
                <c:pt idx="1">
                  <c:v>4.84</c:v>
                </c:pt>
              </c:numCache>
            </c:numRef>
          </c:val>
          <c:extLst>
            <c:ext xmlns:c16="http://schemas.microsoft.com/office/drawing/2014/chart" uri="{C3380CC4-5D6E-409C-BE32-E72D297353CC}">
              <c16:uniqueId val="{00000000-8B43-EA4C-B9AB-A7DFD06EB1DE}"/>
            </c:ext>
          </c:extLst>
        </c:ser>
        <c:dLbls>
          <c:showLegendKey val="0"/>
          <c:showVal val="0"/>
          <c:showCatName val="0"/>
          <c:showSerName val="0"/>
          <c:showPercent val="0"/>
          <c:showBubbleSize val="0"/>
        </c:dLbls>
        <c:gapWidth val="50"/>
        <c:axId val="1733650639"/>
        <c:axId val="1733652367"/>
      </c:barChart>
      <c:catAx>
        <c:axId val="17336506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733652367"/>
        <c:crosses val="autoZero"/>
        <c:auto val="1"/>
        <c:lblAlgn val="ctr"/>
        <c:lblOffset val="100"/>
        <c:noMultiLvlLbl val="0"/>
      </c:catAx>
      <c:valAx>
        <c:axId val="1733652367"/>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3650639"/>
        <c:crosses val="autoZero"/>
        <c:crossBetween val="between"/>
      </c:valAx>
      <c:spPr>
        <a:noFill/>
        <a:ln>
          <a:noFill/>
        </a:ln>
        <a:effectLst/>
      </c:spPr>
    </c:plotArea>
    <c:legend>
      <c:legendPos val="b"/>
      <c:layout>
        <c:manualLayout>
          <c:xMode val="edge"/>
          <c:yMode val="edge"/>
          <c:x val="0.36012326136492767"/>
          <c:y val="0.92852628588326014"/>
          <c:w val="0.21744543021039772"/>
          <c:h val="5.448069374340182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1D119-087F-2A41-BB30-57988175C6E0}" type="doc">
      <dgm:prSet loTypeId="urn:microsoft.com/office/officeart/2005/8/layout/chevron1" loCatId="" qsTypeId="urn:microsoft.com/office/officeart/2005/8/quickstyle/simple5" qsCatId="simple" csTypeId="urn:microsoft.com/office/officeart/2005/8/colors/accent1_2" csCatId="accent1" phldr="1"/>
      <dgm:spPr/>
    </dgm:pt>
    <dgm:pt modelId="{EDFF05CC-3B7B-0D42-AE26-57E7A2542E2E}">
      <dgm:prSet phldrT="[Text]" custT="1"/>
      <dgm:spPr/>
      <dgm:t>
        <a:bodyPr/>
        <a:lstStyle/>
        <a:p>
          <a:r>
            <a:rPr lang="en-US" sz="2400" dirty="0"/>
            <a:t>2 days for line chart</a:t>
          </a:r>
        </a:p>
      </dgm:t>
    </dgm:pt>
    <dgm:pt modelId="{DD85D87B-7AA8-D74A-A403-2D06B2F0B645}" type="parTrans" cxnId="{FE112C9C-D4AE-6E45-8DA6-5FFB00B6F951}">
      <dgm:prSet/>
      <dgm:spPr/>
      <dgm:t>
        <a:bodyPr/>
        <a:lstStyle/>
        <a:p>
          <a:endParaRPr lang="en-US"/>
        </a:p>
      </dgm:t>
    </dgm:pt>
    <dgm:pt modelId="{C751DF3A-CC5F-F34E-BF56-221D26AD94FD}" type="sibTrans" cxnId="{FE112C9C-D4AE-6E45-8DA6-5FFB00B6F951}">
      <dgm:prSet/>
      <dgm:spPr/>
      <dgm:t>
        <a:bodyPr/>
        <a:lstStyle/>
        <a:p>
          <a:endParaRPr lang="en-US"/>
        </a:p>
      </dgm:t>
    </dgm:pt>
    <dgm:pt modelId="{5241D521-DA4A-7A47-B176-22BEF0AF324E}">
      <dgm:prSet phldrT="[Text]" custT="1"/>
      <dgm:spPr/>
      <dgm:t>
        <a:bodyPr/>
        <a:lstStyle/>
        <a:p>
          <a:r>
            <a:rPr lang="en-US" sz="2400" dirty="0"/>
            <a:t>1 day for scatter plot</a:t>
          </a:r>
        </a:p>
      </dgm:t>
    </dgm:pt>
    <dgm:pt modelId="{D4B53ACA-D90C-E247-A8DF-037A2FDBCE07}" type="parTrans" cxnId="{BEDA1A14-4AA1-1448-9609-DA98F558FA47}">
      <dgm:prSet/>
      <dgm:spPr/>
      <dgm:t>
        <a:bodyPr/>
        <a:lstStyle/>
        <a:p>
          <a:endParaRPr lang="en-US"/>
        </a:p>
      </dgm:t>
    </dgm:pt>
    <dgm:pt modelId="{07FA9341-80A3-234A-B0B4-3DC7C714F6BD}" type="sibTrans" cxnId="{BEDA1A14-4AA1-1448-9609-DA98F558FA47}">
      <dgm:prSet/>
      <dgm:spPr/>
      <dgm:t>
        <a:bodyPr/>
        <a:lstStyle/>
        <a:p>
          <a:endParaRPr lang="en-US"/>
        </a:p>
      </dgm:t>
    </dgm:pt>
    <dgm:pt modelId="{7FD1748D-301C-0649-A645-E481B697DE19}">
      <dgm:prSet phldrT="[Text]" custT="1"/>
      <dgm:spPr/>
      <dgm:t>
        <a:bodyPr/>
        <a:lstStyle/>
        <a:p>
          <a:r>
            <a:rPr lang="en-US" sz="2400" dirty="0"/>
            <a:t>EASY PEASY!!</a:t>
          </a:r>
        </a:p>
      </dgm:t>
    </dgm:pt>
    <dgm:pt modelId="{4B2F8A26-38F9-B64F-AB1F-C455A5464195}" type="parTrans" cxnId="{9CC9B87E-BE14-8145-BE6C-57941AFD7E19}">
      <dgm:prSet/>
      <dgm:spPr/>
      <dgm:t>
        <a:bodyPr/>
        <a:lstStyle/>
        <a:p>
          <a:endParaRPr lang="en-US"/>
        </a:p>
      </dgm:t>
    </dgm:pt>
    <dgm:pt modelId="{D5DBE016-F0A3-0E40-B0A5-7A85404DE698}" type="sibTrans" cxnId="{9CC9B87E-BE14-8145-BE6C-57941AFD7E19}">
      <dgm:prSet/>
      <dgm:spPr/>
      <dgm:t>
        <a:bodyPr/>
        <a:lstStyle/>
        <a:p>
          <a:endParaRPr lang="en-US"/>
        </a:p>
      </dgm:t>
    </dgm:pt>
    <dgm:pt modelId="{FFC78F70-3C45-5345-B6DC-E9809E750F89}" type="pres">
      <dgm:prSet presAssocID="{8991D119-087F-2A41-BB30-57988175C6E0}" presName="Name0" presStyleCnt="0">
        <dgm:presLayoutVars>
          <dgm:dir/>
          <dgm:animLvl val="lvl"/>
          <dgm:resizeHandles val="exact"/>
        </dgm:presLayoutVars>
      </dgm:prSet>
      <dgm:spPr/>
    </dgm:pt>
    <dgm:pt modelId="{196C1D7F-43D4-B24F-B01F-1775165962B7}" type="pres">
      <dgm:prSet presAssocID="{EDFF05CC-3B7B-0D42-AE26-57E7A2542E2E}" presName="parTxOnly" presStyleLbl="node1" presStyleIdx="0" presStyleCnt="3">
        <dgm:presLayoutVars>
          <dgm:chMax val="0"/>
          <dgm:chPref val="0"/>
          <dgm:bulletEnabled val="1"/>
        </dgm:presLayoutVars>
      </dgm:prSet>
      <dgm:spPr/>
    </dgm:pt>
    <dgm:pt modelId="{E675CAB7-9EA3-E449-83EF-44DD638295E3}" type="pres">
      <dgm:prSet presAssocID="{C751DF3A-CC5F-F34E-BF56-221D26AD94FD}" presName="parTxOnlySpace" presStyleCnt="0"/>
      <dgm:spPr/>
    </dgm:pt>
    <dgm:pt modelId="{04D262EA-BD4B-5347-A939-4EBC28CABDCE}" type="pres">
      <dgm:prSet presAssocID="{5241D521-DA4A-7A47-B176-22BEF0AF324E}" presName="parTxOnly" presStyleLbl="node1" presStyleIdx="1" presStyleCnt="3">
        <dgm:presLayoutVars>
          <dgm:chMax val="0"/>
          <dgm:chPref val="0"/>
          <dgm:bulletEnabled val="1"/>
        </dgm:presLayoutVars>
      </dgm:prSet>
      <dgm:spPr/>
    </dgm:pt>
    <dgm:pt modelId="{60EB1D32-1EE2-8943-897E-D0E8841A1336}" type="pres">
      <dgm:prSet presAssocID="{07FA9341-80A3-234A-B0B4-3DC7C714F6BD}" presName="parTxOnlySpace" presStyleCnt="0"/>
      <dgm:spPr/>
    </dgm:pt>
    <dgm:pt modelId="{A4CB1898-AF01-3946-B6B7-B7EE5E2EAF4A}" type="pres">
      <dgm:prSet presAssocID="{7FD1748D-301C-0649-A645-E481B697DE19}" presName="parTxOnly" presStyleLbl="node1" presStyleIdx="2" presStyleCnt="3">
        <dgm:presLayoutVars>
          <dgm:chMax val="0"/>
          <dgm:chPref val="0"/>
          <dgm:bulletEnabled val="1"/>
        </dgm:presLayoutVars>
      </dgm:prSet>
      <dgm:spPr/>
    </dgm:pt>
  </dgm:ptLst>
  <dgm:cxnLst>
    <dgm:cxn modelId="{BEDA1A14-4AA1-1448-9609-DA98F558FA47}" srcId="{8991D119-087F-2A41-BB30-57988175C6E0}" destId="{5241D521-DA4A-7A47-B176-22BEF0AF324E}" srcOrd="1" destOrd="0" parTransId="{D4B53ACA-D90C-E247-A8DF-037A2FDBCE07}" sibTransId="{07FA9341-80A3-234A-B0B4-3DC7C714F6BD}"/>
    <dgm:cxn modelId="{9CC9B87E-BE14-8145-BE6C-57941AFD7E19}" srcId="{8991D119-087F-2A41-BB30-57988175C6E0}" destId="{7FD1748D-301C-0649-A645-E481B697DE19}" srcOrd="2" destOrd="0" parTransId="{4B2F8A26-38F9-B64F-AB1F-C455A5464195}" sibTransId="{D5DBE016-F0A3-0E40-B0A5-7A85404DE698}"/>
    <dgm:cxn modelId="{84F4A698-57AC-1843-87AD-C96EB540D478}" type="presOf" srcId="{8991D119-087F-2A41-BB30-57988175C6E0}" destId="{FFC78F70-3C45-5345-B6DC-E9809E750F89}" srcOrd="0" destOrd="0" presId="urn:microsoft.com/office/officeart/2005/8/layout/chevron1"/>
    <dgm:cxn modelId="{FE112C9C-D4AE-6E45-8DA6-5FFB00B6F951}" srcId="{8991D119-087F-2A41-BB30-57988175C6E0}" destId="{EDFF05CC-3B7B-0D42-AE26-57E7A2542E2E}" srcOrd="0" destOrd="0" parTransId="{DD85D87B-7AA8-D74A-A403-2D06B2F0B645}" sibTransId="{C751DF3A-CC5F-F34E-BF56-221D26AD94FD}"/>
    <dgm:cxn modelId="{B67AFEAF-B0F4-1B4F-BB71-65CE39F568C0}" type="presOf" srcId="{7FD1748D-301C-0649-A645-E481B697DE19}" destId="{A4CB1898-AF01-3946-B6B7-B7EE5E2EAF4A}" srcOrd="0" destOrd="0" presId="urn:microsoft.com/office/officeart/2005/8/layout/chevron1"/>
    <dgm:cxn modelId="{DE0D84B1-196B-7046-AA72-434BFCD2F80A}" type="presOf" srcId="{5241D521-DA4A-7A47-B176-22BEF0AF324E}" destId="{04D262EA-BD4B-5347-A939-4EBC28CABDCE}" srcOrd="0" destOrd="0" presId="urn:microsoft.com/office/officeart/2005/8/layout/chevron1"/>
    <dgm:cxn modelId="{4C95DED6-41F2-914D-ABEA-41B15FD2CE99}" type="presOf" srcId="{EDFF05CC-3B7B-0D42-AE26-57E7A2542E2E}" destId="{196C1D7F-43D4-B24F-B01F-1775165962B7}" srcOrd="0" destOrd="0" presId="urn:microsoft.com/office/officeart/2005/8/layout/chevron1"/>
    <dgm:cxn modelId="{FFF57BF3-F7AA-A941-91CE-83029CE67401}" type="presParOf" srcId="{FFC78F70-3C45-5345-B6DC-E9809E750F89}" destId="{196C1D7F-43D4-B24F-B01F-1775165962B7}" srcOrd="0" destOrd="0" presId="urn:microsoft.com/office/officeart/2005/8/layout/chevron1"/>
    <dgm:cxn modelId="{08D47294-6972-484D-9393-1D76694F2E46}" type="presParOf" srcId="{FFC78F70-3C45-5345-B6DC-E9809E750F89}" destId="{E675CAB7-9EA3-E449-83EF-44DD638295E3}" srcOrd="1" destOrd="0" presId="urn:microsoft.com/office/officeart/2005/8/layout/chevron1"/>
    <dgm:cxn modelId="{7B9455BF-7566-1744-A26D-919B229B7AF2}" type="presParOf" srcId="{FFC78F70-3C45-5345-B6DC-E9809E750F89}" destId="{04D262EA-BD4B-5347-A939-4EBC28CABDCE}" srcOrd="2" destOrd="0" presId="urn:microsoft.com/office/officeart/2005/8/layout/chevron1"/>
    <dgm:cxn modelId="{E35AD088-E902-3740-A8DD-36177894F9C2}" type="presParOf" srcId="{FFC78F70-3C45-5345-B6DC-E9809E750F89}" destId="{60EB1D32-1EE2-8943-897E-D0E8841A1336}" srcOrd="3" destOrd="0" presId="urn:microsoft.com/office/officeart/2005/8/layout/chevron1"/>
    <dgm:cxn modelId="{56B1BA00-F818-4846-B79C-2EA9C3261F4F}" type="presParOf" srcId="{FFC78F70-3C45-5345-B6DC-E9809E750F89}" destId="{A4CB1898-AF01-3946-B6B7-B7EE5E2EAF4A}"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1D7F-43D4-B24F-B01F-1775165962B7}">
      <dsp:nvSpPr>
        <dsp:cNvPr id="0" name=""/>
        <dsp:cNvSpPr/>
      </dsp:nvSpPr>
      <dsp:spPr>
        <a:xfrm>
          <a:off x="2381" y="732054"/>
          <a:ext cx="2901156" cy="1160462"/>
        </a:xfrm>
        <a:prstGeom prst="chevron">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2 days for line chart</a:t>
          </a:r>
        </a:p>
      </dsp:txBody>
      <dsp:txXfrm>
        <a:off x="582612" y="732054"/>
        <a:ext cx="1740694" cy="1160462"/>
      </dsp:txXfrm>
    </dsp:sp>
    <dsp:sp modelId="{04D262EA-BD4B-5347-A939-4EBC28CABDCE}">
      <dsp:nvSpPr>
        <dsp:cNvPr id="0" name=""/>
        <dsp:cNvSpPr/>
      </dsp:nvSpPr>
      <dsp:spPr>
        <a:xfrm>
          <a:off x="2613421" y="732054"/>
          <a:ext cx="2901156" cy="1160462"/>
        </a:xfrm>
        <a:prstGeom prst="chevron">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1 day for scatter plot</a:t>
          </a:r>
        </a:p>
      </dsp:txBody>
      <dsp:txXfrm>
        <a:off x="3193652" y="732054"/>
        <a:ext cx="1740694" cy="1160462"/>
      </dsp:txXfrm>
    </dsp:sp>
    <dsp:sp modelId="{A4CB1898-AF01-3946-B6B7-B7EE5E2EAF4A}">
      <dsp:nvSpPr>
        <dsp:cNvPr id="0" name=""/>
        <dsp:cNvSpPr/>
      </dsp:nvSpPr>
      <dsp:spPr>
        <a:xfrm>
          <a:off x="5224462" y="732054"/>
          <a:ext cx="2901156" cy="1160462"/>
        </a:xfrm>
        <a:prstGeom prst="chevron">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EASY PEASY!!</a:t>
          </a:r>
        </a:p>
      </dsp:txBody>
      <dsp:txXfrm>
        <a:off x="5804693" y="732054"/>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D2797-7746-F94F-9AF4-70E96AFF5395}"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3FE3D-32C4-0848-B22D-5A6193B88B03}" type="slidenum">
              <a:rPr lang="en-US" smtClean="0"/>
              <a:t>‹#›</a:t>
            </a:fld>
            <a:endParaRPr lang="en-US"/>
          </a:p>
        </p:txBody>
      </p:sp>
    </p:spTree>
    <p:extLst>
      <p:ext uri="{BB962C8B-B14F-4D97-AF65-F5344CB8AC3E}">
        <p14:creationId xmlns:p14="http://schemas.microsoft.com/office/powerpoint/2010/main" val="3906144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WordVisi_MSFontService"/>
              </a:rPr>
              <a:t>Standardization uPlot and and compare with new chart library </a:t>
            </a:r>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1</a:t>
            </a:fld>
            <a:endParaRPr lang="en-US"/>
          </a:p>
        </p:txBody>
      </p:sp>
    </p:spTree>
    <p:extLst>
      <p:ext uri="{BB962C8B-B14F-4D97-AF65-F5344CB8AC3E}">
        <p14:creationId xmlns:p14="http://schemas.microsoft.com/office/powerpoint/2010/main" val="392313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/determined-ai/determined/pull/8092 </a:t>
            </a:r>
          </a:p>
        </p:txBody>
      </p:sp>
      <p:sp>
        <p:nvSpPr>
          <p:cNvPr id="4" name="Slide Number Placeholder 3"/>
          <p:cNvSpPr>
            <a:spLocks noGrp="1"/>
          </p:cNvSpPr>
          <p:nvPr>
            <p:ph type="sldNum" sz="quarter" idx="5"/>
          </p:nvPr>
        </p:nvSpPr>
        <p:spPr/>
        <p:txBody>
          <a:bodyPr/>
          <a:lstStyle/>
          <a:p>
            <a:fld id="{8103FE3D-32C4-0848-B22D-5A6193B88B03}" type="slidenum">
              <a:rPr lang="en-US" smtClean="0"/>
              <a:t>17</a:t>
            </a:fld>
            <a:endParaRPr lang="en-US"/>
          </a:p>
        </p:txBody>
      </p:sp>
    </p:spTree>
    <p:extLst>
      <p:ext uri="{BB962C8B-B14F-4D97-AF65-F5344CB8AC3E}">
        <p14:creationId xmlns:p14="http://schemas.microsoft.com/office/powerpoint/2010/main" val="26983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18</a:t>
            </a:fld>
            <a:endParaRPr lang="en-US"/>
          </a:p>
        </p:txBody>
      </p:sp>
    </p:spTree>
    <p:extLst>
      <p:ext uri="{BB962C8B-B14F-4D97-AF65-F5344CB8AC3E}">
        <p14:creationId xmlns:p14="http://schemas.microsoft.com/office/powerpoint/2010/main" val="358226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Web Team frequently got bug report about chart itself, and some bugs are not fully resolved yet</a:t>
            </a:r>
          </a:p>
          <a:p>
            <a:pPr marL="742950" lvl="1" indent="-285750">
              <a:buFont typeface="Arial" panose="020B0604020202020204" pitchFamily="34" charset="0"/>
              <a:buChar char="•"/>
            </a:pPr>
            <a:r>
              <a:rPr lang="en-US" dirty="0"/>
              <a:t>For example, text overlapping </a:t>
            </a:r>
          </a:p>
          <a:p>
            <a:pPr marL="742950" lvl="1" indent="-285750">
              <a:buFont typeface="Arial" panose="020B0604020202020204" pitchFamily="34" charset="0"/>
              <a:buChar char="•"/>
            </a:pPr>
            <a:r>
              <a:rPr lang="en-US" dirty="0"/>
              <a:t>Legend layout disorder</a:t>
            </a:r>
          </a:p>
          <a:p>
            <a:pPr marL="285750" indent="-285750">
              <a:buFont typeface="Arial" panose="020B0604020202020204" pitchFamily="34" charset="0"/>
              <a:buChar char="•"/>
            </a:pPr>
            <a:r>
              <a:rPr lang="en-US" dirty="0"/>
              <a:t>Bug fixes sometimes create new bugs unexpectedly due to the code complexity</a:t>
            </a:r>
          </a:p>
          <a:p>
            <a:pPr marL="285750" indent="-285750">
              <a:buFont typeface="Arial" panose="020B0604020202020204" pitchFamily="34" charset="0"/>
              <a:buChar char="•"/>
            </a:pPr>
            <a:r>
              <a:rPr lang="en-US" dirty="0"/>
              <a:t>Adding new features on top of the current implantation is feasible but willing to do it? Since there is no documentation</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2</a:t>
            </a:fld>
            <a:endParaRPr lang="en-US"/>
          </a:p>
        </p:txBody>
      </p:sp>
    </p:spTree>
    <p:extLst>
      <p:ext uri="{BB962C8B-B14F-4D97-AF65-F5344CB8AC3E}">
        <p14:creationId xmlns:p14="http://schemas.microsoft.com/office/powerpoint/2010/main" val="203167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Web Team frequently got bug report about chart itself, and some bugs are not fully resolved yet</a:t>
            </a:r>
          </a:p>
          <a:p>
            <a:pPr marL="742950" lvl="1" indent="-285750">
              <a:buFont typeface="Arial" panose="020B0604020202020204" pitchFamily="34" charset="0"/>
              <a:buChar char="•"/>
            </a:pPr>
            <a:r>
              <a:rPr lang="en-US" dirty="0"/>
              <a:t>For example, text overlapping </a:t>
            </a:r>
          </a:p>
          <a:p>
            <a:pPr marL="742950" lvl="1" indent="-285750">
              <a:buFont typeface="Arial" panose="020B0604020202020204" pitchFamily="34" charset="0"/>
              <a:buChar char="•"/>
            </a:pPr>
            <a:r>
              <a:rPr lang="en-US" dirty="0"/>
              <a:t>Legend layout disorder</a:t>
            </a:r>
          </a:p>
          <a:p>
            <a:pPr marL="742950" lvl="1" indent="-285750">
              <a:buFont typeface="Arial" panose="020B0604020202020204" pitchFamily="34" charset="0"/>
              <a:buChar char="•"/>
            </a:pPr>
            <a:r>
              <a:rPr lang="en-US" dirty="0"/>
              <a:t>Tooltip does not go away</a:t>
            </a:r>
          </a:p>
          <a:p>
            <a:pPr marL="742950" lvl="1" indent="-285750">
              <a:buFont typeface="Arial" panose="020B0604020202020204" pitchFamily="34" charset="0"/>
              <a:buChar char="•"/>
            </a:pPr>
            <a:r>
              <a:rPr lang="en-US" dirty="0"/>
              <a:t>Tooltip is truncated</a:t>
            </a:r>
          </a:p>
          <a:p>
            <a:pPr marL="742950" lvl="1" indent="-285750">
              <a:buFont typeface="Arial" panose="020B0604020202020204" pitchFamily="34" charset="0"/>
              <a:buChar char="•"/>
            </a:pPr>
            <a:r>
              <a:rPr lang="en-US" dirty="0"/>
              <a:t>Not render charts properly in trial page</a:t>
            </a:r>
          </a:p>
          <a:p>
            <a:pPr marL="285750" indent="-285750">
              <a:buFont typeface="Arial" panose="020B0604020202020204" pitchFamily="34" charset="0"/>
              <a:buChar char="•"/>
            </a:pPr>
            <a:r>
              <a:rPr lang="en-US" dirty="0"/>
              <a:t>Bug fixes sometimes create new bugs unexpectedly due to the code complexity</a:t>
            </a:r>
          </a:p>
          <a:p>
            <a:pPr marL="285750" indent="-285750">
              <a:buFont typeface="Arial" panose="020B0604020202020204" pitchFamily="34" charset="0"/>
              <a:buChar char="•"/>
            </a:pPr>
            <a:r>
              <a:rPr lang="en-US" dirty="0"/>
              <a:t>Adding new features on top of the current implantation is feasible but willing to do it? Since there is no documentation</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3</a:t>
            </a:fld>
            <a:endParaRPr lang="en-US"/>
          </a:p>
        </p:txBody>
      </p:sp>
    </p:spTree>
    <p:extLst>
      <p:ext uri="{BB962C8B-B14F-4D97-AF65-F5344CB8AC3E}">
        <p14:creationId xmlns:p14="http://schemas.microsoft.com/office/powerpoint/2010/main" val="7054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uPlot is flexible but no one owns the chart code so it is hard to add many features without bugs</a:t>
            </a:r>
          </a:p>
          <a:p>
            <a:pPr marL="285750" indent="-285750">
              <a:buFont typeface="Arial" panose="020B0604020202020204" pitchFamily="34" charset="0"/>
              <a:buChar char="•"/>
            </a:pPr>
            <a:r>
              <a:rPr lang="en-US" dirty="0"/>
              <a:t>Bug fixes sometimes create new bugs unexpectedly due to the code complexity</a:t>
            </a:r>
          </a:p>
          <a:p>
            <a:pPr marL="285750" indent="-285750">
              <a:buFont typeface="Arial" panose="020B0604020202020204" pitchFamily="34" charset="0"/>
              <a:buChar char="•"/>
            </a:pPr>
            <a:r>
              <a:rPr lang="en-US" dirty="0"/>
              <a:t>Adding new features on top of the current implantation is feasible but willing to do it? Since there is no documentation</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4</a:t>
            </a:fld>
            <a:endParaRPr lang="en-US"/>
          </a:p>
        </p:txBody>
      </p:sp>
    </p:spTree>
    <p:extLst>
      <p:ext uri="{BB962C8B-B14F-4D97-AF65-F5344CB8AC3E}">
        <p14:creationId xmlns:p14="http://schemas.microsoft.com/office/powerpoint/2010/main" val="3932875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performance reasons, we want to use canvas-based charts.</a:t>
            </a:r>
          </a:p>
        </p:txBody>
      </p:sp>
      <p:sp>
        <p:nvSpPr>
          <p:cNvPr id="4" name="Slide Number Placeholder 3"/>
          <p:cNvSpPr>
            <a:spLocks noGrp="1"/>
          </p:cNvSpPr>
          <p:nvPr>
            <p:ph type="sldNum" sz="quarter" idx="5"/>
          </p:nvPr>
        </p:nvSpPr>
        <p:spPr/>
        <p:txBody>
          <a:bodyPr/>
          <a:lstStyle/>
          <a:p>
            <a:fld id="{8103FE3D-32C4-0848-B22D-5A6193B88B03}" type="slidenum">
              <a:rPr lang="en-US" smtClean="0"/>
              <a:t>5</a:t>
            </a:fld>
            <a:endParaRPr lang="en-US"/>
          </a:p>
        </p:txBody>
      </p:sp>
    </p:spTree>
    <p:extLst>
      <p:ext uri="{BB962C8B-B14F-4D97-AF65-F5344CB8AC3E}">
        <p14:creationId xmlns:p14="http://schemas.microsoft.com/office/powerpoint/2010/main" val="27085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6</a:t>
            </a:fld>
            <a:endParaRPr lang="en-US"/>
          </a:p>
        </p:txBody>
      </p:sp>
    </p:spTree>
    <p:extLst>
      <p:ext uri="{BB962C8B-B14F-4D97-AF65-F5344CB8AC3E}">
        <p14:creationId xmlns:p14="http://schemas.microsoft.com/office/powerpoint/2010/main" val="97205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7</a:t>
            </a:fld>
            <a:endParaRPr lang="en-US"/>
          </a:p>
        </p:txBody>
      </p:sp>
    </p:spTree>
    <p:extLst>
      <p:ext uri="{BB962C8B-B14F-4D97-AF65-F5344CB8AC3E}">
        <p14:creationId xmlns:p14="http://schemas.microsoft.com/office/powerpoint/2010/main" val="4181198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need to add plugin for sync charts</a:t>
            </a:r>
          </a:p>
        </p:txBody>
      </p:sp>
      <p:sp>
        <p:nvSpPr>
          <p:cNvPr id="4" name="Slide Number Placeholder 3"/>
          <p:cNvSpPr>
            <a:spLocks noGrp="1"/>
          </p:cNvSpPr>
          <p:nvPr>
            <p:ph type="sldNum" sz="quarter" idx="5"/>
          </p:nvPr>
        </p:nvSpPr>
        <p:spPr/>
        <p:txBody>
          <a:bodyPr/>
          <a:lstStyle/>
          <a:p>
            <a:fld id="{8103FE3D-32C4-0848-B22D-5A6193B88B03}" type="slidenum">
              <a:rPr lang="en-US" smtClean="0"/>
              <a:t>8</a:t>
            </a:fld>
            <a:endParaRPr lang="en-US"/>
          </a:p>
        </p:txBody>
      </p:sp>
    </p:spTree>
    <p:extLst>
      <p:ext uri="{BB962C8B-B14F-4D97-AF65-F5344CB8AC3E}">
        <p14:creationId xmlns:p14="http://schemas.microsoft.com/office/powerpoint/2010/main" val="110107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3FE3D-32C4-0848-B22D-5A6193B88B03}" type="slidenum">
              <a:rPr lang="en-US" smtClean="0"/>
              <a:t>15</a:t>
            </a:fld>
            <a:endParaRPr lang="en-US"/>
          </a:p>
        </p:txBody>
      </p:sp>
    </p:spTree>
    <p:extLst>
      <p:ext uri="{BB962C8B-B14F-4D97-AF65-F5344CB8AC3E}">
        <p14:creationId xmlns:p14="http://schemas.microsoft.com/office/powerpoint/2010/main" val="2542179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22173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385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1938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626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084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570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9277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29987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697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507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56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193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763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792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903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711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448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666126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hyperlink" Target="https://www.flotcharts.org/" TargetMode="External"/><Relationship Id="rId4" Type="http://schemas.openxmlformats.org/officeDocument/2006/relationships/image" Target="../media/image17.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7.png"/><Relationship Id="rId10" Type="http://schemas.openxmlformats.org/officeDocument/2006/relationships/hyperlink" Target="https://www.highcharts.com/" TargetMode="External"/><Relationship Id="rId4" Type="http://schemas.openxmlformats.org/officeDocument/2006/relationships/image" Target="../media/image9.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hyperlink" Target="https://lightningchart.com/" TargetMode="External"/><Relationship Id="rId4" Type="http://schemas.openxmlformats.org/officeDocument/2006/relationships/image" Target="../media/image10.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hyperlink" Target="https://www.zingchart.com/" TargetMode="External"/><Relationship Id="rId4" Type="http://schemas.openxmlformats.org/officeDocument/2006/relationships/image" Target="../media/image1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hyperlink" Target="https://uber.github.io/react-vis/" TargetMode="External"/><Relationship Id="rId4" Type="http://schemas.openxmlformats.org/officeDocument/2006/relationships/image" Target="../media/image13.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hyperlink" Target="https://echarts.apache.org/en/index.html" TargetMode="Externa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eita-determined/chart-benchmark/blob/main/chart_benchmark.ipynb"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github.com/determined-ai/determined/pull/8092" TargetMode="External"/><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9.png"/><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canvasjs.com/" TargetMode="Externa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apexcharts.com/" TargetMode="Externa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www.chartjs.org/docs/latest/" TargetMode="Externa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github.com/leeoniya/uPlot" TargetMode="Externa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781" y="1964267"/>
            <a:ext cx="8797344" cy="2421464"/>
          </a:xfrm>
        </p:spPr>
        <p:txBody>
          <a:bodyPr/>
          <a:lstStyle/>
          <a:p>
            <a:r>
              <a:rPr lang="en-US" dirty="0">
                <a:latin typeface="Arial"/>
                <a:ea typeface="Calibri Light"/>
                <a:cs typeface="Calibri Light"/>
              </a:rPr>
              <a:t>Chart Proof of Concept</a:t>
            </a:r>
            <a:endParaRPr lang="en-US">
              <a:latin typeface="Arial"/>
              <a:cs typeface="Arial"/>
            </a:endParaRPr>
          </a:p>
        </p:txBody>
      </p:sp>
      <p:sp>
        <p:nvSpPr>
          <p:cNvPr id="3" name="Subtitle 2"/>
          <p:cNvSpPr>
            <a:spLocks noGrp="1"/>
          </p:cNvSpPr>
          <p:nvPr>
            <p:ph type="subTitle" idx="1"/>
          </p:nvPr>
        </p:nvSpPr>
        <p:spPr/>
        <p:txBody>
          <a:bodyPr/>
          <a:lstStyle/>
          <a:p>
            <a:r>
              <a:rPr lang="en-US" dirty="0">
                <a:latin typeface="Arial"/>
                <a:ea typeface="Calibri"/>
                <a:cs typeface="Calibri"/>
              </a:rPr>
              <a:t>Keita Nonaka</a:t>
            </a:r>
            <a:endParaRPr lang="en-US">
              <a:latin typeface="Arial"/>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E3691EE8-C67E-FA5D-25F3-05CD1D3A5620}"/>
              </a:ext>
            </a:extLst>
          </p:cNvPr>
          <p:cNvSpPr/>
          <p:nvPr/>
        </p:nvSpPr>
        <p:spPr>
          <a:xfrm>
            <a:off x="8229410" y="121825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11" name="Group 10">
            <a:extLst>
              <a:ext uri="{FF2B5EF4-FFF2-40B4-BE49-F238E27FC236}">
                <a16:creationId xmlns:a16="http://schemas.microsoft.com/office/drawing/2014/main" id="{D10624EF-CB6C-265C-7270-EE70AD7E1C92}"/>
              </a:ext>
            </a:extLst>
          </p:cNvPr>
          <p:cNvGrpSpPr/>
          <p:nvPr/>
        </p:nvGrpSpPr>
        <p:grpSpPr>
          <a:xfrm>
            <a:off x="7039325" y="1659593"/>
            <a:ext cx="1069845" cy="1069845"/>
            <a:chOff x="9402292" y="1641342"/>
            <a:chExt cx="1069845" cy="1069845"/>
          </a:xfrm>
        </p:grpSpPr>
        <p:sp>
          <p:nvSpPr>
            <p:cNvPr id="38" name="Freeform 37">
              <a:extLst>
                <a:ext uri="{FF2B5EF4-FFF2-40B4-BE49-F238E27FC236}">
                  <a16:creationId xmlns:a16="http://schemas.microsoft.com/office/drawing/2014/main" id="{7BCBDDDD-C0CD-51AB-9EFA-C20861386E8F}"/>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39" name="Picture 6" descr="Brandfetch | Chartjs Logos &amp; Brand Assets">
              <a:extLst>
                <a:ext uri="{FF2B5EF4-FFF2-40B4-BE49-F238E27FC236}">
                  <a16:creationId xmlns:a16="http://schemas.microsoft.com/office/drawing/2014/main" id="{3A35154B-EFF1-19DC-7389-1F7C80E9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E7A1946B-2651-EB56-118B-1CFE9FD74D6D}"/>
              </a:ext>
            </a:extLst>
          </p:cNvPr>
          <p:cNvGrpSpPr/>
          <p:nvPr/>
        </p:nvGrpSpPr>
        <p:grpSpPr>
          <a:xfrm>
            <a:off x="6408807" y="2762025"/>
            <a:ext cx="1069848" cy="1069848"/>
            <a:chOff x="8207022" y="2065867"/>
            <a:chExt cx="1072444" cy="1072444"/>
          </a:xfrm>
        </p:grpSpPr>
        <p:sp>
          <p:nvSpPr>
            <p:cNvPr id="35" name="Oval 34">
              <a:extLst>
                <a:ext uri="{FF2B5EF4-FFF2-40B4-BE49-F238E27FC236}">
                  <a16:creationId xmlns:a16="http://schemas.microsoft.com/office/drawing/2014/main" id="{EDC39E22-9477-4172-E5B5-6FD229CB35C1}"/>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2" descr="ApexCharts · GitHub">
              <a:extLst>
                <a:ext uri="{FF2B5EF4-FFF2-40B4-BE49-F238E27FC236}">
                  <a16:creationId xmlns:a16="http://schemas.microsoft.com/office/drawing/2014/main" id="{784BC34F-B262-1B6F-E4D3-27A5F8253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9FDB365F-0116-64FC-4E45-A24355198B8F}"/>
              </a:ext>
            </a:extLst>
          </p:cNvPr>
          <p:cNvGrpSpPr/>
          <p:nvPr/>
        </p:nvGrpSpPr>
        <p:grpSpPr>
          <a:xfrm>
            <a:off x="6641743" y="4004533"/>
            <a:ext cx="1069845" cy="1069845"/>
            <a:chOff x="8212179" y="1208176"/>
            <a:chExt cx="1069845" cy="1069845"/>
          </a:xfrm>
        </p:grpSpPr>
        <p:sp>
          <p:nvSpPr>
            <p:cNvPr id="33" name="Freeform 32">
              <a:extLst>
                <a:ext uri="{FF2B5EF4-FFF2-40B4-BE49-F238E27FC236}">
                  <a16:creationId xmlns:a16="http://schemas.microsoft.com/office/drawing/2014/main" id="{88299436-197B-4D76-0867-04856AC71EA0}"/>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4" name="Picture 4" descr="CanvasJS - javatpoint">
              <a:extLst>
                <a:ext uri="{FF2B5EF4-FFF2-40B4-BE49-F238E27FC236}">
                  <a16:creationId xmlns:a16="http://schemas.microsoft.com/office/drawing/2014/main" id="{4EC4FBFC-1863-09AD-D090-AF2B3C412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1ABDC68F-C96D-65A8-F8DA-FD4C1991661F}"/>
              </a:ext>
            </a:extLst>
          </p:cNvPr>
          <p:cNvGrpSpPr/>
          <p:nvPr/>
        </p:nvGrpSpPr>
        <p:grpSpPr>
          <a:xfrm>
            <a:off x="7616531" y="4813106"/>
            <a:ext cx="1069845" cy="1069845"/>
            <a:chOff x="7022065" y="1641342"/>
            <a:chExt cx="1069845" cy="1069845"/>
          </a:xfrm>
        </p:grpSpPr>
        <p:sp>
          <p:nvSpPr>
            <p:cNvPr id="28" name="Freeform 27">
              <a:extLst>
                <a:ext uri="{FF2B5EF4-FFF2-40B4-BE49-F238E27FC236}">
                  <a16:creationId xmlns:a16="http://schemas.microsoft.com/office/drawing/2014/main" id="{83C1D9D8-6DE6-AF82-06D6-4E11F3FA4226}"/>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29" name="Picture 28"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873D48A3-1691-4108-2F39-9A662594F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15" name="Group 14">
            <a:extLst>
              <a:ext uri="{FF2B5EF4-FFF2-40B4-BE49-F238E27FC236}">
                <a16:creationId xmlns:a16="http://schemas.microsoft.com/office/drawing/2014/main" id="{6D331B38-7A70-F144-BB94-638E86B759E6}"/>
              </a:ext>
            </a:extLst>
          </p:cNvPr>
          <p:cNvGrpSpPr/>
          <p:nvPr/>
        </p:nvGrpSpPr>
        <p:grpSpPr>
          <a:xfrm>
            <a:off x="9421961" y="1644670"/>
            <a:ext cx="1069845" cy="1069845"/>
            <a:chOff x="8845425" y="4799494"/>
            <a:chExt cx="1069845" cy="1069845"/>
          </a:xfrm>
        </p:grpSpPr>
        <p:sp>
          <p:nvSpPr>
            <p:cNvPr id="26" name="Freeform 25">
              <a:extLst>
                <a:ext uri="{FF2B5EF4-FFF2-40B4-BE49-F238E27FC236}">
                  <a16:creationId xmlns:a16="http://schemas.microsoft.com/office/drawing/2014/main" id="{EDA62FE2-3DA5-8653-D3FE-6DA139FE42AD}"/>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27" name="Picture 12" descr="Highcharts Logo PNG Vector (SVG) Free Download">
              <a:extLst>
                <a:ext uri="{FF2B5EF4-FFF2-40B4-BE49-F238E27FC236}">
                  <a16:creationId xmlns:a16="http://schemas.microsoft.com/office/drawing/2014/main" id="{E971495B-2392-BE7F-F0DB-D5FFEDF861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15A33F1-C955-283C-773F-40153CAF4AE6}"/>
              </a:ext>
            </a:extLst>
          </p:cNvPr>
          <p:cNvGrpSpPr/>
          <p:nvPr/>
        </p:nvGrpSpPr>
        <p:grpSpPr>
          <a:xfrm>
            <a:off x="10061414" y="2737878"/>
            <a:ext cx="1069845" cy="1069845"/>
            <a:chOff x="7578932" y="4799494"/>
            <a:chExt cx="1069845" cy="1069845"/>
          </a:xfrm>
        </p:grpSpPr>
        <p:sp>
          <p:nvSpPr>
            <p:cNvPr id="24" name="Freeform 23">
              <a:extLst>
                <a:ext uri="{FF2B5EF4-FFF2-40B4-BE49-F238E27FC236}">
                  <a16:creationId xmlns:a16="http://schemas.microsoft.com/office/drawing/2014/main" id="{0986F5B3-3EBA-5734-B217-6E099A161F85}"/>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25" name="Picture 14" descr="LightningChart JS Developer Documentation さん">
              <a:extLst>
                <a:ext uri="{FF2B5EF4-FFF2-40B4-BE49-F238E27FC236}">
                  <a16:creationId xmlns:a16="http://schemas.microsoft.com/office/drawing/2014/main" id="{B07423AA-C5C4-2D2D-83A0-B52576A2F4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9EE3EB2-7AD7-8E26-50FD-1FC346A7FBA9}"/>
              </a:ext>
            </a:extLst>
          </p:cNvPr>
          <p:cNvGrpSpPr/>
          <p:nvPr/>
        </p:nvGrpSpPr>
        <p:grpSpPr>
          <a:xfrm>
            <a:off x="9848563" y="3986356"/>
            <a:ext cx="1069845" cy="1069845"/>
            <a:chOff x="6608743" y="3985408"/>
            <a:chExt cx="1069845" cy="1069845"/>
          </a:xfrm>
        </p:grpSpPr>
        <p:sp>
          <p:nvSpPr>
            <p:cNvPr id="22" name="Freeform 21">
              <a:extLst>
                <a:ext uri="{FF2B5EF4-FFF2-40B4-BE49-F238E27FC236}">
                  <a16:creationId xmlns:a16="http://schemas.microsoft.com/office/drawing/2014/main" id="{47277EEA-7106-9C10-F0D5-24ED08D59158}"/>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23" name="Picture 16" descr="Review: Why ZingChart Uses Aha! Roadmap | Aha! software">
              <a:extLst>
                <a:ext uri="{FF2B5EF4-FFF2-40B4-BE49-F238E27FC236}">
                  <a16:creationId xmlns:a16="http://schemas.microsoft.com/office/drawing/2014/main" id="{A882C0B7-CE14-6362-A027-321D2AE0C2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850CC966-9FC6-AC9D-5B34-56B0CAA81C48}"/>
              </a:ext>
            </a:extLst>
          </p:cNvPr>
          <p:cNvGrpSpPr/>
          <p:nvPr/>
        </p:nvGrpSpPr>
        <p:grpSpPr>
          <a:xfrm>
            <a:off x="8883003" y="4805926"/>
            <a:ext cx="1069845" cy="1069845"/>
            <a:chOff x="6388820" y="2738157"/>
            <a:chExt cx="1069845" cy="1069845"/>
          </a:xfrm>
        </p:grpSpPr>
        <p:sp>
          <p:nvSpPr>
            <p:cNvPr id="20" name="Freeform 19">
              <a:extLst>
                <a:ext uri="{FF2B5EF4-FFF2-40B4-BE49-F238E27FC236}">
                  <a16:creationId xmlns:a16="http://schemas.microsoft.com/office/drawing/2014/main" id="{BED99CC3-3B4A-0D3E-4E9C-924C8F3E6AD0}"/>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21" name="Picture 18">
              <a:extLst>
                <a:ext uri="{FF2B5EF4-FFF2-40B4-BE49-F238E27FC236}">
                  <a16:creationId xmlns:a16="http://schemas.microsoft.com/office/drawing/2014/main" id="{B0ACA5B1-B424-CAE0-0F7F-0ABF1B6197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 name="Group 60">
            <a:extLst>
              <a:ext uri="{FF2B5EF4-FFF2-40B4-BE49-F238E27FC236}">
                <a16:creationId xmlns:a16="http://schemas.microsoft.com/office/drawing/2014/main" id="{E599A08C-02F9-6066-86E2-A5BF0AA4A32D}"/>
              </a:ext>
            </a:extLst>
          </p:cNvPr>
          <p:cNvGrpSpPr/>
          <p:nvPr/>
        </p:nvGrpSpPr>
        <p:grpSpPr>
          <a:xfrm>
            <a:off x="7729965" y="2504035"/>
            <a:ext cx="2029968" cy="2029968"/>
            <a:chOff x="9815614" y="3985408"/>
            <a:chExt cx="1069845" cy="1069845"/>
          </a:xfrm>
        </p:grpSpPr>
        <p:sp>
          <p:nvSpPr>
            <p:cNvPr id="42" name="Freeform 41">
              <a:extLst>
                <a:ext uri="{FF2B5EF4-FFF2-40B4-BE49-F238E27FC236}">
                  <a16:creationId xmlns:a16="http://schemas.microsoft.com/office/drawing/2014/main" id="{99685AFE-F91A-515D-F4D3-3967BC586E88}"/>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1034" name="Picture 10" descr="Flot's new logo">
              <a:hlinkClick r:id="rId10"/>
              <a:extLst>
                <a:ext uri="{FF2B5EF4-FFF2-40B4-BE49-F238E27FC236}">
                  <a16:creationId xmlns:a16="http://schemas.microsoft.com/office/drawing/2014/main" id="{1E686E52-AD08-D0D0-A2FA-3381C1847A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1593706" cy="1015663"/>
          </a:xfrm>
          <a:prstGeom prst="rect">
            <a:avLst/>
          </a:prstGeom>
          <a:noFill/>
        </p:spPr>
        <p:txBody>
          <a:bodyPr wrap="none" rtlCol="0">
            <a:spAutoFit/>
          </a:bodyPr>
          <a:lstStyle/>
          <a:p>
            <a:r>
              <a:rPr lang="en-US" sz="6000" b="1" dirty="0"/>
              <a:t>Flot</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480714" cy="1200329"/>
          </a:xfrm>
          <a:prstGeom prst="rect">
            <a:avLst/>
          </a:prstGeom>
          <a:noFill/>
        </p:spPr>
        <p:txBody>
          <a:bodyPr wrap="none" rtlCol="0" anchor="t">
            <a:spAutoFit/>
          </a:bodyPr>
          <a:lstStyle/>
          <a:p>
            <a:pPr algn="l" rtl="0" fontAlgn="base"/>
            <a:r>
              <a:rPr lang="en-US" dirty="0"/>
              <a:t>👍 Good for jQuery</a:t>
            </a:r>
          </a:p>
          <a:p>
            <a:pPr algn="l" rtl="0" fontAlgn="base"/>
            <a:endParaRPr lang="en-US" dirty="0"/>
          </a:p>
          <a:p>
            <a:pPr algn="l" rtl="0" fontAlgn="base"/>
            <a:r>
              <a:rPr lang="en-US" dirty="0"/>
              <a:t>❌ Docs are limited </a:t>
            </a:r>
          </a:p>
          <a:p>
            <a:pPr algn="l" rtl="0" fontAlgn="base"/>
            <a:r>
              <a:rPr lang="en-US" dirty="0"/>
              <a:t>❌ Requires plugins for additional features</a:t>
            </a:r>
          </a:p>
        </p:txBody>
      </p:sp>
      <p:sp>
        <p:nvSpPr>
          <p:cNvPr id="41" name="TextBox 40">
            <a:extLst>
              <a:ext uri="{FF2B5EF4-FFF2-40B4-BE49-F238E27FC236}">
                <a16:creationId xmlns:a16="http://schemas.microsoft.com/office/drawing/2014/main" id="{7B6590D2-6109-F756-3A68-7057E1BD4DA8}"/>
              </a:ext>
            </a:extLst>
          </p:cNvPr>
          <p:cNvSpPr txBox="1"/>
          <p:nvPr/>
        </p:nvSpPr>
        <p:spPr>
          <a:xfrm>
            <a:off x="599675" y="1859983"/>
            <a:ext cx="1685077" cy="369332"/>
          </a:xfrm>
          <a:prstGeom prst="rect">
            <a:avLst/>
          </a:prstGeom>
          <a:noFill/>
        </p:spPr>
        <p:txBody>
          <a:bodyPr wrap="none" rtlCol="0">
            <a:spAutoFit/>
          </a:bodyPr>
          <a:lstStyle/>
          <a:p>
            <a:r>
              <a:rPr lang="en-US" dirty="0"/>
              <a:t>Canvas Based</a:t>
            </a:r>
          </a:p>
        </p:txBody>
      </p:sp>
    </p:spTree>
    <p:extLst>
      <p:ext uri="{BB962C8B-B14F-4D97-AF65-F5344CB8AC3E}">
        <p14:creationId xmlns:p14="http://schemas.microsoft.com/office/powerpoint/2010/main" val="40290897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D1E1E9D-A5E9-B7EC-DABA-3BC2C023B654}"/>
              </a:ext>
            </a:extLst>
          </p:cNvPr>
          <p:cNvGrpSpPr/>
          <p:nvPr/>
        </p:nvGrpSpPr>
        <p:grpSpPr>
          <a:xfrm>
            <a:off x="8205105" y="1184454"/>
            <a:ext cx="1069845" cy="1069845"/>
            <a:chOff x="9815614" y="3985408"/>
            <a:chExt cx="1069845" cy="1069845"/>
          </a:xfrm>
        </p:grpSpPr>
        <p:sp>
          <p:nvSpPr>
            <p:cNvPr id="41" name="Freeform 40">
              <a:extLst>
                <a:ext uri="{FF2B5EF4-FFF2-40B4-BE49-F238E27FC236}">
                  <a16:creationId xmlns:a16="http://schemas.microsoft.com/office/drawing/2014/main" id="{3B26A0DD-9BC4-7663-E38B-339FB6A3D944}"/>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43" name="Picture 10" descr="Flot's new logo">
              <a:extLst>
                <a:ext uri="{FF2B5EF4-FFF2-40B4-BE49-F238E27FC236}">
                  <a16:creationId xmlns:a16="http://schemas.microsoft.com/office/drawing/2014/main" id="{7728FC44-1B20-FC09-F40F-123479128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Freeform 13">
            <a:extLst>
              <a:ext uri="{FF2B5EF4-FFF2-40B4-BE49-F238E27FC236}">
                <a16:creationId xmlns:a16="http://schemas.microsoft.com/office/drawing/2014/main" id="{FF8BC87D-D8BB-A330-B2FC-480F2AF5541E}"/>
              </a:ext>
            </a:extLst>
          </p:cNvPr>
          <p:cNvSpPr/>
          <p:nvPr/>
        </p:nvSpPr>
        <p:spPr>
          <a:xfrm>
            <a:off x="7008428" y="1619790"/>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15" name="Group 14">
            <a:extLst>
              <a:ext uri="{FF2B5EF4-FFF2-40B4-BE49-F238E27FC236}">
                <a16:creationId xmlns:a16="http://schemas.microsoft.com/office/drawing/2014/main" id="{DCB74491-2E77-F217-D857-66037163810A}"/>
              </a:ext>
            </a:extLst>
          </p:cNvPr>
          <p:cNvGrpSpPr/>
          <p:nvPr/>
        </p:nvGrpSpPr>
        <p:grpSpPr>
          <a:xfrm>
            <a:off x="6379038" y="2722037"/>
            <a:ext cx="1069845" cy="1069845"/>
            <a:chOff x="9402292" y="1641342"/>
            <a:chExt cx="1069845" cy="1069845"/>
          </a:xfrm>
        </p:grpSpPr>
        <p:sp>
          <p:nvSpPr>
            <p:cNvPr id="39" name="Freeform 38">
              <a:extLst>
                <a:ext uri="{FF2B5EF4-FFF2-40B4-BE49-F238E27FC236}">
                  <a16:creationId xmlns:a16="http://schemas.microsoft.com/office/drawing/2014/main" id="{0104C78D-E930-B105-D174-F9E155EF77BF}"/>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40" name="Picture 6" descr="Brandfetch | Chartjs Logos &amp; Brand Assets">
              <a:extLst>
                <a:ext uri="{FF2B5EF4-FFF2-40B4-BE49-F238E27FC236}">
                  <a16:creationId xmlns:a16="http://schemas.microsoft.com/office/drawing/2014/main" id="{C71C00A7-D358-1D33-595C-CB6C41278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0F52750-6CBB-5C75-08CF-BF9FA0DCDC8C}"/>
              </a:ext>
            </a:extLst>
          </p:cNvPr>
          <p:cNvGrpSpPr/>
          <p:nvPr/>
        </p:nvGrpSpPr>
        <p:grpSpPr>
          <a:xfrm>
            <a:off x="6603057" y="3972126"/>
            <a:ext cx="1069848" cy="1069848"/>
            <a:chOff x="8207022" y="2065867"/>
            <a:chExt cx="1072444" cy="1072444"/>
          </a:xfrm>
        </p:grpSpPr>
        <p:sp>
          <p:nvSpPr>
            <p:cNvPr id="37" name="Oval 36">
              <a:extLst>
                <a:ext uri="{FF2B5EF4-FFF2-40B4-BE49-F238E27FC236}">
                  <a16:creationId xmlns:a16="http://schemas.microsoft.com/office/drawing/2014/main" id="{1007417B-E2DD-37ED-01E9-D98580E3B060}"/>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8" name="Picture 2" descr="ApexCharts · GitHub">
              <a:extLst>
                <a:ext uri="{FF2B5EF4-FFF2-40B4-BE49-F238E27FC236}">
                  <a16:creationId xmlns:a16="http://schemas.microsoft.com/office/drawing/2014/main" id="{EFAF1B8A-D530-5E83-E947-69D3CBF01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28264C05-9F82-7981-8550-388C1C81D4A8}"/>
              </a:ext>
            </a:extLst>
          </p:cNvPr>
          <p:cNvGrpSpPr/>
          <p:nvPr/>
        </p:nvGrpSpPr>
        <p:grpSpPr>
          <a:xfrm>
            <a:off x="7579132" y="4775470"/>
            <a:ext cx="1069845" cy="1069845"/>
            <a:chOff x="8212179" y="1208176"/>
            <a:chExt cx="1069845" cy="1069845"/>
          </a:xfrm>
        </p:grpSpPr>
        <p:sp>
          <p:nvSpPr>
            <p:cNvPr id="34" name="Freeform 33">
              <a:extLst>
                <a:ext uri="{FF2B5EF4-FFF2-40B4-BE49-F238E27FC236}">
                  <a16:creationId xmlns:a16="http://schemas.microsoft.com/office/drawing/2014/main" id="{EDA90035-909F-79D4-13BA-7E7EB297DBFA}"/>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5" name="Picture 4" descr="CanvasJS - javatpoint">
              <a:extLst>
                <a:ext uri="{FF2B5EF4-FFF2-40B4-BE49-F238E27FC236}">
                  <a16:creationId xmlns:a16="http://schemas.microsoft.com/office/drawing/2014/main" id="{C0AB0229-3DFF-B611-E81B-9E790D87B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FDA57833-2F06-0BDE-C16D-34F936766727}"/>
              </a:ext>
            </a:extLst>
          </p:cNvPr>
          <p:cNvGrpSpPr/>
          <p:nvPr/>
        </p:nvGrpSpPr>
        <p:grpSpPr>
          <a:xfrm>
            <a:off x="8845612" y="4769919"/>
            <a:ext cx="1069845" cy="1069845"/>
            <a:chOff x="7022065" y="1641342"/>
            <a:chExt cx="1069845" cy="1069845"/>
          </a:xfrm>
        </p:grpSpPr>
        <p:sp>
          <p:nvSpPr>
            <p:cNvPr id="29" name="Freeform 28">
              <a:extLst>
                <a:ext uri="{FF2B5EF4-FFF2-40B4-BE49-F238E27FC236}">
                  <a16:creationId xmlns:a16="http://schemas.microsoft.com/office/drawing/2014/main" id="{DE154823-B039-D874-899D-EDBE275CED07}"/>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3" name="Picture 32"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9825B594-EB7F-FEC8-44BC-E86561F39B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20" name="Group 19">
            <a:extLst>
              <a:ext uri="{FF2B5EF4-FFF2-40B4-BE49-F238E27FC236}">
                <a16:creationId xmlns:a16="http://schemas.microsoft.com/office/drawing/2014/main" id="{C324F9DB-6476-CD56-D0FF-B0231E16191F}"/>
              </a:ext>
            </a:extLst>
          </p:cNvPr>
          <p:cNvGrpSpPr/>
          <p:nvPr/>
        </p:nvGrpSpPr>
        <p:grpSpPr>
          <a:xfrm>
            <a:off x="9388633" y="1609357"/>
            <a:ext cx="1069845" cy="1069845"/>
            <a:chOff x="7578932" y="4799494"/>
            <a:chExt cx="1069845" cy="1069845"/>
          </a:xfrm>
        </p:grpSpPr>
        <p:sp>
          <p:nvSpPr>
            <p:cNvPr id="27" name="Freeform 26">
              <a:extLst>
                <a:ext uri="{FF2B5EF4-FFF2-40B4-BE49-F238E27FC236}">
                  <a16:creationId xmlns:a16="http://schemas.microsoft.com/office/drawing/2014/main" id="{36FC5CA2-13D2-0FB1-BF6D-39433CE8FCF6}"/>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28" name="Picture 14" descr="LightningChart JS Developer Documentation さん">
              <a:extLst>
                <a:ext uri="{FF2B5EF4-FFF2-40B4-BE49-F238E27FC236}">
                  <a16:creationId xmlns:a16="http://schemas.microsoft.com/office/drawing/2014/main" id="{5E44C62C-BEF4-9E29-F30D-6545566270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CC006B58-25A8-194F-5DB9-7660A27E3A4D}"/>
              </a:ext>
            </a:extLst>
          </p:cNvPr>
          <p:cNvGrpSpPr/>
          <p:nvPr/>
        </p:nvGrpSpPr>
        <p:grpSpPr>
          <a:xfrm>
            <a:off x="10026680" y="2703386"/>
            <a:ext cx="1069845" cy="1069845"/>
            <a:chOff x="6608743" y="3985408"/>
            <a:chExt cx="1069845" cy="1069845"/>
          </a:xfrm>
        </p:grpSpPr>
        <p:sp>
          <p:nvSpPr>
            <p:cNvPr id="25" name="Freeform 24">
              <a:extLst>
                <a:ext uri="{FF2B5EF4-FFF2-40B4-BE49-F238E27FC236}">
                  <a16:creationId xmlns:a16="http://schemas.microsoft.com/office/drawing/2014/main" id="{B40ED54E-CA83-A080-15EA-36623D8DC7AC}"/>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26" name="Picture 16" descr="Review: Why ZingChart Uses Aha! Roadmap | Aha! software">
              <a:extLst>
                <a:ext uri="{FF2B5EF4-FFF2-40B4-BE49-F238E27FC236}">
                  <a16:creationId xmlns:a16="http://schemas.microsoft.com/office/drawing/2014/main" id="{309FCE96-7228-63C1-BE45-BCDCBBC6EC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B0D50E63-0376-6FCD-C796-7779ACB7A0DB}"/>
              </a:ext>
            </a:extLst>
          </p:cNvPr>
          <p:cNvGrpSpPr/>
          <p:nvPr/>
        </p:nvGrpSpPr>
        <p:grpSpPr>
          <a:xfrm>
            <a:off x="9812224" y="3951589"/>
            <a:ext cx="1069845" cy="1069845"/>
            <a:chOff x="6388820" y="2738157"/>
            <a:chExt cx="1069845" cy="1069845"/>
          </a:xfrm>
        </p:grpSpPr>
        <p:sp>
          <p:nvSpPr>
            <p:cNvPr id="23" name="Freeform 22">
              <a:extLst>
                <a:ext uri="{FF2B5EF4-FFF2-40B4-BE49-F238E27FC236}">
                  <a16:creationId xmlns:a16="http://schemas.microsoft.com/office/drawing/2014/main" id="{E98193ED-D476-5D7D-68A6-F0208801B78E}"/>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24" name="Picture 18">
              <a:extLst>
                <a:ext uri="{FF2B5EF4-FFF2-40B4-BE49-F238E27FC236}">
                  <a16:creationId xmlns:a16="http://schemas.microsoft.com/office/drawing/2014/main" id="{37E0F08B-4666-5361-B62E-7BF91660F0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id="{54BB09B4-D9AB-9B63-91FB-37E46B026DA2}"/>
              </a:ext>
            </a:extLst>
          </p:cNvPr>
          <p:cNvGrpSpPr/>
          <p:nvPr/>
        </p:nvGrpSpPr>
        <p:grpSpPr>
          <a:xfrm>
            <a:off x="7705821" y="2567504"/>
            <a:ext cx="2029968" cy="2029968"/>
            <a:chOff x="8845425" y="4799494"/>
            <a:chExt cx="1069845" cy="1069845"/>
          </a:xfrm>
        </p:grpSpPr>
        <p:sp>
          <p:nvSpPr>
            <p:cNvPr id="44" name="Freeform 43">
              <a:extLst>
                <a:ext uri="{FF2B5EF4-FFF2-40B4-BE49-F238E27FC236}">
                  <a16:creationId xmlns:a16="http://schemas.microsoft.com/office/drawing/2014/main" id="{591A1C84-4F6D-C8FC-8294-B6C17835394E}"/>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1036" name="Picture 12" descr="Highcharts Logo PNG Vector (SVG) Free Download">
              <a:hlinkClick r:id="rId10"/>
              <a:extLst>
                <a:ext uri="{FF2B5EF4-FFF2-40B4-BE49-F238E27FC236}">
                  <a16:creationId xmlns:a16="http://schemas.microsoft.com/office/drawing/2014/main" id="{F74F8AA8-C26E-5AAB-9492-7D90967431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4116833" cy="1015663"/>
          </a:xfrm>
          <a:prstGeom prst="rect">
            <a:avLst/>
          </a:prstGeom>
          <a:noFill/>
        </p:spPr>
        <p:txBody>
          <a:bodyPr wrap="none" rtlCol="0">
            <a:spAutoFit/>
          </a:bodyPr>
          <a:lstStyle/>
          <a:p>
            <a:r>
              <a:rPr lang="en-US" sz="6000" b="1" dirty="0"/>
              <a:t>High Chart</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553362" cy="2031325"/>
          </a:xfrm>
          <a:prstGeom prst="rect">
            <a:avLst/>
          </a:prstGeom>
          <a:noFill/>
        </p:spPr>
        <p:txBody>
          <a:bodyPr wrap="none" rtlCol="0" anchor="t">
            <a:spAutoFit/>
          </a:bodyPr>
          <a:lstStyle/>
          <a:p>
            <a:pPr algn="l" rtl="0" fontAlgn="base"/>
            <a:r>
              <a:rPr lang="en-US" dirty="0"/>
              <a:t>👍 Many examples </a:t>
            </a:r>
          </a:p>
          <a:p>
            <a:pPr algn="l" rtl="0" fontAlgn="base"/>
            <a:r>
              <a:rPr lang="en-US" dirty="0"/>
              <a:t>👍 Well documented</a:t>
            </a:r>
          </a:p>
          <a:p>
            <a:pPr algn="l" rtl="0" fontAlgn="base"/>
            <a:r>
              <a:rPr lang="en-US" dirty="0"/>
              <a:t>👍 Support many types of charts</a:t>
            </a:r>
          </a:p>
          <a:p>
            <a:pPr algn="l" rtl="0" fontAlgn="base"/>
            <a:endParaRPr lang="en-US" dirty="0"/>
          </a:p>
          <a:p>
            <a:pPr algn="l" rtl="0" fontAlgn="base"/>
            <a:r>
              <a:rPr lang="en-US" dirty="0"/>
              <a:t>❌ Unpacked bundle size is huge (116MB) </a:t>
            </a:r>
          </a:p>
          <a:p>
            <a:pPr algn="l" rtl="0" fontAlgn="base"/>
            <a:r>
              <a:rPr lang="en-US" dirty="0"/>
              <a:t>❌ Not completely free</a:t>
            </a:r>
          </a:p>
          <a:p>
            <a:pPr algn="l" rtl="0" fontAlgn="base"/>
            <a:r>
              <a:rPr lang="en-US" dirty="0"/>
              <a:t>❌ Need to buy license for more features </a:t>
            </a:r>
          </a:p>
        </p:txBody>
      </p:sp>
    </p:spTree>
    <p:extLst>
      <p:ext uri="{BB962C8B-B14F-4D97-AF65-F5344CB8AC3E}">
        <p14:creationId xmlns:p14="http://schemas.microsoft.com/office/powerpoint/2010/main" val="14834693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A8E948D-C87C-C5F3-F806-9C2CA55CA41C}"/>
              </a:ext>
            </a:extLst>
          </p:cNvPr>
          <p:cNvGrpSpPr/>
          <p:nvPr/>
        </p:nvGrpSpPr>
        <p:grpSpPr>
          <a:xfrm>
            <a:off x="8201779" y="1184755"/>
            <a:ext cx="1069845" cy="1069845"/>
            <a:chOff x="8845425" y="4799494"/>
            <a:chExt cx="1069845" cy="1069845"/>
          </a:xfrm>
        </p:grpSpPr>
        <p:sp>
          <p:nvSpPr>
            <p:cNvPr id="45" name="Freeform 44">
              <a:extLst>
                <a:ext uri="{FF2B5EF4-FFF2-40B4-BE49-F238E27FC236}">
                  <a16:creationId xmlns:a16="http://schemas.microsoft.com/office/drawing/2014/main" id="{D743C03F-E537-9067-E7F5-3E583FD3930E}"/>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47" name="Picture 46" descr="Highcharts Logo PNG Vector (SVG) Free Download">
              <a:extLst>
                <a:ext uri="{FF2B5EF4-FFF2-40B4-BE49-F238E27FC236}">
                  <a16:creationId xmlns:a16="http://schemas.microsoft.com/office/drawing/2014/main" id="{C7066E2D-F0BF-0696-52B4-5CF41DC6C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42B71647-9447-80AB-F8F8-27DC6C55C9D4}"/>
              </a:ext>
            </a:extLst>
          </p:cNvPr>
          <p:cNvGrpSpPr/>
          <p:nvPr/>
        </p:nvGrpSpPr>
        <p:grpSpPr>
          <a:xfrm>
            <a:off x="7017167" y="1610712"/>
            <a:ext cx="1069845" cy="1069845"/>
            <a:chOff x="9815614" y="3985408"/>
            <a:chExt cx="1069845" cy="1069845"/>
          </a:xfrm>
        </p:grpSpPr>
        <p:sp>
          <p:nvSpPr>
            <p:cNvPr id="42" name="Freeform 41">
              <a:extLst>
                <a:ext uri="{FF2B5EF4-FFF2-40B4-BE49-F238E27FC236}">
                  <a16:creationId xmlns:a16="http://schemas.microsoft.com/office/drawing/2014/main" id="{BC1BFB48-44C7-F53B-9404-92744B84DEE9}"/>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43" name="Picture 10" descr="Flot's new logo">
              <a:extLst>
                <a:ext uri="{FF2B5EF4-FFF2-40B4-BE49-F238E27FC236}">
                  <a16:creationId xmlns:a16="http://schemas.microsoft.com/office/drawing/2014/main" id="{66AF10BC-F103-20C8-16FC-21BE3EDF7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Freeform 18">
            <a:extLst>
              <a:ext uri="{FF2B5EF4-FFF2-40B4-BE49-F238E27FC236}">
                <a16:creationId xmlns:a16="http://schemas.microsoft.com/office/drawing/2014/main" id="{C7CCB933-2A9A-E6D7-EE03-02B83F478A13}"/>
              </a:ext>
            </a:extLst>
          </p:cNvPr>
          <p:cNvSpPr/>
          <p:nvPr/>
        </p:nvSpPr>
        <p:spPr>
          <a:xfrm>
            <a:off x="6371192" y="2708103"/>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20" name="Group 19">
            <a:extLst>
              <a:ext uri="{FF2B5EF4-FFF2-40B4-BE49-F238E27FC236}">
                <a16:creationId xmlns:a16="http://schemas.microsoft.com/office/drawing/2014/main" id="{E9D01447-675F-47E6-1462-371DFB955084}"/>
              </a:ext>
            </a:extLst>
          </p:cNvPr>
          <p:cNvGrpSpPr/>
          <p:nvPr/>
        </p:nvGrpSpPr>
        <p:grpSpPr>
          <a:xfrm>
            <a:off x="6587226" y="3958866"/>
            <a:ext cx="1069845" cy="1069845"/>
            <a:chOff x="9402292" y="1641342"/>
            <a:chExt cx="1069845" cy="1069845"/>
          </a:xfrm>
        </p:grpSpPr>
        <p:sp>
          <p:nvSpPr>
            <p:cNvPr id="40" name="Freeform 39">
              <a:extLst>
                <a:ext uri="{FF2B5EF4-FFF2-40B4-BE49-F238E27FC236}">
                  <a16:creationId xmlns:a16="http://schemas.microsoft.com/office/drawing/2014/main" id="{6D51EA8B-B421-EE6A-8FF0-E0BF9BC4E210}"/>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41" name="Picture 6" descr="Brandfetch | Chartjs Logos &amp; Brand Assets">
              <a:extLst>
                <a:ext uri="{FF2B5EF4-FFF2-40B4-BE49-F238E27FC236}">
                  <a16:creationId xmlns:a16="http://schemas.microsoft.com/office/drawing/2014/main" id="{32048DFA-94AF-2401-ABB0-25888819D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7A85C61B-9095-4A4E-03B1-6DD1D03B1D1F}"/>
              </a:ext>
            </a:extLst>
          </p:cNvPr>
          <p:cNvGrpSpPr/>
          <p:nvPr/>
        </p:nvGrpSpPr>
        <p:grpSpPr>
          <a:xfrm>
            <a:off x="7555615" y="4780528"/>
            <a:ext cx="1069848" cy="1069848"/>
            <a:chOff x="8207022" y="2065867"/>
            <a:chExt cx="1072444" cy="1072444"/>
          </a:xfrm>
        </p:grpSpPr>
        <p:sp>
          <p:nvSpPr>
            <p:cNvPr id="38" name="Oval 37">
              <a:extLst>
                <a:ext uri="{FF2B5EF4-FFF2-40B4-BE49-F238E27FC236}">
                  <a16:creationId xmlns:a16="http://schemas.microsoft.com/office/drawing/2014/main" id="{D42EFC9F-07C9-4FE7-B277-E22F34B05E45}"/>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9" name="Picture 2" descr="ApexCharts · GitHub">
              <a:extLst>
                <a:ext uri="{FF2B5EF4-FFF2-40B4-BE49-F238E27FC236}">
                  <a16:creationId xmlns:a16="http://schemas.microsoft.com/office/drawing/2014/main" id="{EEC95952-6C8E-1355-31E4-8C01278F10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AE7A3EFD-84F0-272D-7DB0-BD7A2E46D8A7}"/>
              </a:ext>
            </a:extLst>
          </p:cNvPr>
          <p:cNvGrpSpPr/>
          <p:nvPr/>
        </p:nvGrpSpPr>
        <p:grpSpPr>
          <a:xfrm>
            <a:off x="8819767" y="4778972"/>
            <a:ext cx="1069845" cy="1069845"/>
            <a:chOff x="8212179" y="1208176"/>
            <a:chExt cx="1069845" cy="1069845"/>
          </a:xfrm>
        </p:grpSpPr>
        <p:sp>
          <p:nvSpPr>
            <p:cNvPr id="35" name="Freeform 34">
              <a:extLst>
                <a:ext uri="{FF2B5EF4-FFF2-40B4-BE49-F238E27FC236}">
                  <a16:creationId xmlns:a16="http://schemas.microsoft.com/office/drawing/2014/main" id="{46535618-7A8C-DEA6-23C1-0CCED526891C}"/>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7" name="Picture 4" descr="CanvasJS - javatpoint">
              <a:extLst>
                <a:ext uri="{FF2B5EF4-FFF2-40B4-BE49-F238E27FC236}">
                  <a16:creationId xmlns:a16="http://schemas.microsoft.com/office/drawing/2014/main" id="{A9DACE7D-49E6-D67B-58D0-47F627AFA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324F0440-657D-D664-EF3E-0689721E4196}"/>
              </a:ext>
            </a:extLst>
          </p:cNvPr>
          <p:cNvGrpSpPr/>
          <p:nvPr/>
        </p:nvGrpSpPr>
        <p:grpSpPr>
          <a:xfrm>
            <a:off x="9793113" y="3968663"/>
            <a:ext cx="1069845" cy="1069845"/>
            <a:chOff x="7022065" y="1641342"/>
            <a:chExt cx="1069845" cy="1069845"/>
          </a:xfrm>
        </p:grpSpPr>
        <p:sp>
          <p:nvSpPr>
            <p:cNvPr id="33" name="Freeform 32">
              <a:extLst>
                <a:ext uri="{FF2B5EF4-FFF2-40B4-BE49-F238E27FC236}">
                  <a16:creationId xmlns:a16="http://schemas.microsoft.com/office/drawing/2014/main" id="{5F9FA232-ECAD-3EDC-2471-FF14E1A5C169}"/>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4" name="Picture 33"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2AA687F7-8AB1-0BBC-034C-A986D20D37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24" name="Group 23">
            <a:extLst>
              <a:ext uri="{FF2B5EF4-FFF2-40B4-BE49-F238E27FC236}">
                <a16:creationId xmlns:a16="http://schemas.microsoft.com/office/drawing/2014/main" id="{46CB35D9-4766-F7BF-B044-F92F4DDFE473}"/>
              </a:ext>
            </a:extLst>
          </p:cNvPr>
          <p:cNvGrpSpPr/>
          <p:nvPr/>
        </p:nvGrpSpPr>
        <p:grpSpPr>
          <a:xfrm>
            <a:off x="9388904" y="1623008"/>
            <a:ext cx="1069845" cy="1069845"/>
            <a:chOff x="6608743" y="3985408"/>
            <a:chExt cx="1069845" cy="1069845"/>
          </a:xfrm>
        </p:grpSpPr>
        <p:sp>
          <p:nvSpPr>
            <p:cNvPr id="28" name="Freeform 27">
              <a:extLst>
                <a:ext uri="{FF2B5EF4-FFF2-40B4-BE49-F238E27FC236}">
                  <a16:creationId xmlns:a16="http://schemas.microsoft.com/office/drawing/2014/main" id="{7928E577-A9C7-4FE5-A78A-9C3C12DBB03A}"/>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29" name="Picture 16" descr="Review: Why ZingChart Uses Aha! Roadmap | Aha! software">
              <a:extLst>
                <a:ext uri="{FF2B5EF4-FFF2-40B4-BE49-F238E27FC236}">
                  <a16:creationId xmlns:a16="http://schemas.microsoft.com/office/drawing/2014/main" id="{3AEC8F00-EAD5-87A2-4F1C-8D882B232C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049C83AE-0206-B84A-181D-0D2B838F97F3}"/>
              </a:ext>
            </a:extLst>
          </p:cNvPr>
          <p:cNvGrpSpPr/>
          <p:nvPr/>
        </p:nvGrpSpPr>
        <p:grpSpPr>
          <a:xfrm>
            <a:off x="10017882" y="2722275"/>
            <a:ext cx="1069845" cy="1069845"/>
            <a:chOff x="6388820" y="2738157"/>
            <a:chExt cx="1069845" cy="1069845"/>
          </a:xfrm>
        </p:grpSpPr>
        <p:sp>
          <p:nvSpPr>
            <p:cNvPr id="26" name="Freeform 25">
              <a:extLst>
                <a:ext uri="{FF2B5EF4-FFF2-40B4-BE49-F238E27FC236}">
                  <a16:creationId xmlns:a16="http://schemas.microsoft.com/office/drawing/2014/main" id="{A3A853D2-BF96-F1F7-1BA9-B82FED2BF4D9}"/>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27" name="Picture 18">
              <a:extLst>
                <a:ext uri="{FF2B5EF4-FFF2-40B4-BE49-F238E27FC236}">
                  <a16:creationId xmlns:a16="http://schemas.microsoft.com/office/drawing/2014/main" id="{287AE1CE-722D-1A7A-39EA-A8A2B3A38A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a:extLst>
              <a:ext uri="{FF2B5EF4-FFF2-40B4-BE49-F238E27FC236}">
                <a16:creationId xmlns:a16="http://schemas.microsoft.com/office/drawing/2014/main" id="{D8BB8D2F-0684-B4EE-1AFB-8DC2509BF7CC}"/>
              </a:ext>
            </a:extLst>
          </p:cNvPr>
          <p:cNvGrpSpPr/>
          <p:nvPr/>
        </p:nvGrpSpPr>
        <p:grpSpPr>
          <a:xfrm>
            <a:off x="7783173" y="2567351"/>
            <a:ext cx="2029968" cy="2029968"/>
            <a:chOff x="7578932" y="4799494"/>
            <a:chExt cx="1069845" cy="1069845"/>
          </a:xfrm>
        </p:grpSpPr>
        <p:sp>
          <p:nvSpPr>
            <p:cNvPr id="46" name="Freeform 45">
              <a:extLst>
                <a:ext uri="{FF2B5EF4-FFF2-40B4-BE49-F238E27FC236}">
                  <a16:creationId xmlns:a16="http://schemas.microsoft.com/office/drawing/2014/main" id="{877669C5-AD9C-63C5-D81E-49F8BA991B79}"/>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1038" name="Picture 14" descr="LightningChart JS Developer Documentation さん">
              <a:hlinkClick r:id="rId10"/>
              <a:extLst>
                <a:ext uri="{FF2B5EF4-FFF2-40B4-BE49-F238E27FC236}">
                  <a16:creationId xmlns:a16="http://schemas.microsoft.com/office/drawing/2014/main" id="{170C9E49-7441-9BAE-8581-BF96967BE3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5908990" cy="1015663"/>
          </a:xfrm>
          <a:prstGeom prst="rect">
            <a:avLst/>
          </a:prstGeom>
          <a:noFill/>
        </p:spPr>
        <p:txBody>
          <a:bodyPr wrap="none" rtlCol="0">
            <a:spAutoFit/>
          </a:bodyPr>
          <a:lstStyle/>
          <a:p>
            <a:r>
              <a:rPr lang="en-US" sz="6000" b="1" dirty="0"/>
              <a:t>Lightning Chart</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570482" cy="1754326"/>
          </a:xfrm>
          <a:prstGeom prst="rect">
            <a:avLst/>
          </a:prstGeom>
          <a:noFill/>
        </p:spPr>
        <p:txBody>
          <a:bodyPr wrap="none" rtlCol="0" anchor="t">
            <a:spAutoFit/>
          </a:bodyPr>
          <a:lstStyle/>
          <a:p>
            <a:pPr algn="l" rtl="0" fontAlgn="base"/>
            <a:r>
              <a:rPr lang="en-US" dirty="0"/>
              <a:t>👍 Performant </a:t>
            </a:r>
          </a:p>
          <a:p>
            <a:pPr algn="l" rtl="0" fontAlgn="base"/>
            <a:r>
              <a:rPr lang="en-US" dirty="0"/>
              <a:t>👍 Support many types of charts</a:t>
            </a:r>
          </a:p>
          <a:p>
            <a:pPr algn="l" rtl="0" fontAlgn="base"/>
            <a:endParaRPr lang="en-US" dirty="0"/>
          </a:p>
          <a:p>
            <a:pPr algn="l" rtl="0" fontAlgn="base"/>
            <a:r>
              <a:rPr lang="en-US" dirty="0"/>
              <a:t>❌ Need to pay for license </a:t>
            </a:r>
          </a:p>
          <a:p>
            <a:pPr algn="l" rtl="0" fontAlgn="base"/>
            <a:r>
              <a:rPr lang="en-US" dirty="0"/>
              <a:t>❌ Not as popular as other libraries in NPM</a:t>
            </a:r>
          </a:p>
          <a:p>
            <a:pPr algn="l" rtl="0" fontAlgn="base"/>
            <a:r>
              <a:rPr lang="en-US" dirty="0"/>
              <a:t>    (weekly 2,447 download)</a:t>
            </a:r>
          </a:p>
        </p:txBody>
      </p:sp>
      <p:sp>
        <p:nvSpPr>
          <p:cNvPr id="49" name="TextBox 48">
            <a:extLst>
              <a:ext uri="{FF2B5EF4-FFF2-40B4-BE49-F238E27FC236}">
                <a16:creationId xmlns:a16="http://schemas.microsoft.com/office/drawing/2014/main" id="{48C269DD-7EC0-8418-B855-8030C04FA075}"/>
              </a:ext>
            </a:extLst>
          </p:cNvPr>
          <p:cNvSpPr txBox="1"/>
          <p:nvPr/>
        </p:nvSpPr>
        <p:spPr>
          <a:xfrm>
            <a:off x="4731244" y="1840751"/>
            <a:ext cx="1685077" cy="369332"/>
          </a:xfrm>
          <a:prstGeom prst="rect">
            <a:avLst/>
          </a:prstGeom>
          <a:noFill/>
        </p:spPr>
        <p:txBody>
          <a:bodyPr wrap="none" rtlCol="0">
            <a:spAutoFit/>
          </a:bodyPr>
          <a:lstStyle/>
          <a:p>
            <a:r>
              <a:rPr lang="en-US" dirty="0"/>
              <a:t>Canvas Based</a:t>
            </a:r>
          </a:p>
        </p:txBody>
      </p:sp>
    </p:spTree>
    <p:extLst>
      <p:ext uri="{BB962C8B-B14F-4D97-AF65-F5344CB8AC3E}">
        <p14:creationId xmlns:p14="http://schemas.microsoft.com/office/powerpoint/2010/main" val="3760933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E31DB79-D871-0DF6-0BD1-779C92FCC64A}"/>
              </a:ext>
            </a:extLst>
          </p:cNvPr>
          <p:cNvGrpSpPr/>
          <p:nvPr/>
        </p:nvGrpSpPr>
        <p:grpSpPr>
          <a:xfrm>
            <a:off x="8235041" y="1219313"/>
            <a:ext cx="1069845" cy="1070368"/>
            <a:chOff x="7578932" y="4799494"/>
            <a:chExt cx="1069845" cy="1069845"/>
          </a:xfrm>
        </p:grpSpPr>
        <p:sp>
          <p:nvSpPr>
            <p:cNvPr id="49" name="Freeform 48">
              <a:extLst>
                <a:ext uri="{FF2B5EF4-FFF2-40B4-BE49-F238E27FC236}">
                  <a16:creationId xmlns:a16="http://schemas.microsoft.com/office/drawing/2014/main" id="{82AB35EE-2827-3EB0-4B4D-9C7DFB7D964D}"/>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51" name="Picture 14" descr="LightningChart JS Developer Documentation さん">
              <a:extLst>
                <a:ext uri="{FF2B5EF4-FFF2-40B4-BE49-F238E27FC236}">
                  <a16:creationId xmlns:a16="http://schemas.microsoft.com/office/drawing/2014/main" id="{ADB7BA9C-32BB-F6AC-91ED-407AC868E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A6AA2DAE-A9A0-0054-3A1A-81576075881F}"/>
              </a:ext>
            </a:extLst>
          </p:cNvPr>
          <p:cNvGrpSpPr/>
          <p:nvPr/>
        </p:nvGrpSpPr>
        <p:grpSpPr>
          <a:xfrm>
            <a:off x="7040914" y="1647046"/>
            <a:ext cx="1069845" cy="1070368"/>
            <a:chOff x="8845425" y="4799494"/>
            <a:chExt cx="1069845" cy="1069845"/>
          </a:xfrm>
        </p:grpSpPr>
        <p:sp>
          <p:nvSpPr>
            <p:cNvPr id="45" name="Freeform 44">
              <a:extLst>
                <a:ext uri="{FF2B5EF4-FFF2-40B4-BE49-F238E27FC236}">
                  <a16:creationId xmlns:a16="http://schemas.microsoft.com/office/drawing/2014/main" id="{864DA463-28C1-0013-2691-D644BA0D5AFE}"/>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47" name="Picture 46" descr="Highcharts Logo PNG Vector (SVG) Free Download">
              <a:extLst>
                <a:ext uri="{FF2B5EF4-FFF2-40B4-BE49-F238E27FC236}">
                  <a16:creationId xmlns:a16="http://schemas.microsoft.com/office/drawing/2014/main" id="{4F31ED66-E758-B2DF-961C-6220A6A25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F74E7B18-D1E4-E0E2-8FC9-CB46B3F196BA}"/>
              </a:ext>
            </a:extLst>
          </p:cNvPr>
          <p:cNvGrpSpPr/>
          <p:nvPr/>
        </p:nvGrpSpPr>
        <p:grpSpPr>
          <a:xfrm>
            <a:off x="6404981" y="2733477"/>
            <a:ext cx="1069845" cy="1070368"/>
            <a:chOff x="9815614" y="3985408"/>
            <a:chExt cx="1069845" cy="1069845"/>
          </a:xfrm>
        </p:grpSpPr>
        <p:sp>
          <p:nvSpPr>
            <p:cNvPr id="43" name="Freeform 42">
              <a:extLst>
                <a:ext uri="{FF2B5EF4-FFF2-40B4-BE49-F238E27FC236}">
                  <a16:creationId xmlns:a16="http://schemas.microsoft.com/office/drawing/2014/main" id="{F4D5052E-4C8F-0DF2-9D8C-1220EF7D2C14}"/>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44" name="Picture 10" descr="Flot's new logo">
              <a:extLst>
                <a:ext uri="{FF2B5EF4-FFF2-40B4-BE49-F238E27FC236}">
                  <a16:creationId xmlns:a16="http://schemas.microsoft.com/office/drawing/2014/main" id="{6648FFCB-8E04-0723-B721-9D933D7C1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Freeform 22">
            <a:extLst>
              <a:ext uri="{FF2B5EF4-FFF2-40B4-BE49-F238E27FC236}">
                <a16:creationId xmlns:a16="http://schemas.microsoft.com/office/drawing/2014/main" id="{5FF1F376-D298-BF42-8307-8B7BC7AB5E94}"/>
              </a:ext>
            </a:extLst>
          </p:cNvPr>
          <p:cNvSpPr/>
          <p:nvPr/>
        </p:nvSpPr>
        <p:spPr>
          <a:xfrm>
            <a:off x="6613248" y="3989990"/>
            <a:ext cx="1069845" cy="1070368"/>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24" name="Group 23">
            <a:extLst>
              <a:ext uri="{FF2B5EF4-FFF2-40B4-BE49-F238E27FC236}">
                <a16:creationId xmlns:a16="http://schemas.microsoft.com/office/drawing/2014/main" id="{B56D82AC-1E00-176F-C588-26DDC73B51D1}"/>
              </a:ext>
            </a:extLst>
          </p:cNvPr>
          <p:cNvGrpSpPr/>
          <p:nvPr/>
        </p:nvGrpSpPr>
        <p:grpSpPr>
          <a:xfrm>
            <a:off x="7581530" y="4811596"/>
            <a:ext cx="1069845" cy="1070368"/>
            <a:chOff x="9402292" y="1641342"/>
            <a:chExt cx="1069845" cy="1069845"/>
          </a:xfrm>
        </p:grpSpPr>
        <p:sp>
          <p:nvSpPr>
            <p:cNvPr id="41" name="Freeform 40">
              <a:extLst>
                <a:ext uri="{FF2B5EF4-FFF2-40B4-BE49-F238E27FC236}">
                  <a16:creationId xmlns:a16="http://schemas.microsoft.com/office/drawing/2014/main" id="{F626E10E-B73F-F729-F0B1-8EAE49B00602}"/>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42" name="Picture 6" descr="Brandfetch | Chartjs Logos &amp; Brand Assets">
              <a:extLst>
                <a:ext uri="{FF2B5EF4-FFF2-40B4-BE49-F238E27FC236}">
                  <a16:creationId xmlns:a16="http://schemas.microsoft.com/office/drawing/2014/main" id="{31DC58DD-7429-6DA7-BAE7-ECF8063E58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670EB59B-07CE-AEF8-BC36-64DE94AE91FF}"/>
              </a:ext>
            </a:extLst>
          </p:cNvPr>
          <p:cNvGrpSpPr/>
          <p:nvPr/>
        </p:nvGrpSpPr>
        <p:grpSpPr>
          <a:xfrm>
            <a:off x="8851961" y="4821477"/>
            <a:ext cx="1069848" cy="1070371"/>
            <a:chOff x="8207022" y="2065867"/>
            <a:chExt cx="1072444" cy="1072444"/>
          </a:xfrm>
        </p:grpSpPr>
        <p:sp>
          <p:nvSpPr>
            <p:cNvPr id="39" name="Oval 38">
              <a:extLst>
                <a:ext uri="{FF2B5EF4-FFF2-40B4-BE49-F238E27FC236}">
                  <a16:creationId xmlns:a16="http://schemas.microsoft.com/office/drawing/2014/main" id="{A02F86F9-88AA-CAE2-425C-5AD9325EC4DB}"/>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 name="Picture 2" descr="ApexCharts · GitHub">
              <a:extLst>
                <a:ext uri="{FF2B5EF4-FFF2-40B4-BE49-F238E27FC236}">
                  <a16:creationId xmlns:a16="http://schemas.microsoft.com/office/drawing/2014/main" id="{A4EEE524-04F6-BA23-B04E-56153D422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9A822143-C6B0-1026-225D-4651A2FB0043}"/>
              </a:ext>
            </a:extLst>
          </p:cNvPr>
          <p:cNvGrpSpPr/>
          <p:nvPr/>
        </p:nvGrpSpPr>
        <p:grpSpPr>
          <a:xfrm>
            <a:off x="9821232" y="4009830"/>
            <a:ext cx="1069845" cy="1070368"/>
            <a:chOff x="8212179" y="1208176"/>
            <a:chExt cx="1069845" cy="1069845"/>
          </a:xfrm>
        </p:grpSpPr>
        <p:sp>
          <p:nvSpPr>
            <p:cNvPr id="37" name="Freeform 36">
              <a:extLst>
                <a:ext uri="{FF2B5EF4-FFF2-40B4-BE49-F238E27FC236}">
                  <a16:creationId xmlns:a16="http://schemas.microsoft.com/office/drawing/2014/main" id="{04434615-6870-7F26-8671-1EC8B0F593DF}"/>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8" name="Picture 4" descr="CanvasJS - javatpoint">
              <a:extLst>
                <a:ext uri="{FF2B5EF4-FFF2-40B4-BE49-F238E27FC236}">
                  <a16:creationId xmlns:a16="http://schemas.microsoft.com/office/drawing/2014/main" id="{B52A47CA-7A17-4C8E-63C4-B03209C598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5800D5FB-B597-5276-0D74-5E06BBF2CFEF}"/>
              </a:ext>
            </a:extLst>
          </p:cNvPr>
          <p:cNvGrpSpPr/>
          <p:nvPr/>
        </p:nvGrpSpPr>
        <p:grpSpPr>
          <a:xfrm>
            <a:off x="10048419" y="2763807"/>
            <a:ext cx="1069845" cy="1070368"/>
            <a:chOff x="7022065" y="1641342"/>
            <a:chExt cx="1069845" cy="1069845"/>
          </a:xfrm>
        </p:grpSpPr>
        <p:sp>
          <p:nvSpPr>
            <p:cNvPr id="34" name="Freeform 33">
              <a:extLst>
                <a:ext uri="{FF2B5EF4-FFF2-40B4-BE49-F238E27FC236}">
                  <a16:creationId xmlns:a16="http://schemas.microsoft.com/office/drawing/2014/main" id="{6AB2ED54-D3C7-EA36-A8A4-78CB7565AC5E}"/>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5" name="Picture 34"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BDEAD619-022D-5BE0-D700-C67A42A395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28" name="Group 27">
            <a:extLst>
              <a:ext uri="{FF2B5EF4-FFF2-40B4-BE49-F238E27FC236}">
                <a16:creationId xmlns:a16="http://schemas.microsoft.com/office/drawing/2014/main" id="{E4750763-C538-5181-40B6-FA3A9CAC8B0A}"/>
              </a:ext>
            </a:extLst>
          </p:cNvPr>
          <p:cNvGrpSpPr/>
          <p:nvPr/>
        </p:nvGrpSpPr>
        <p:grpSpPr>
          <a:xfrm>
            <a:off x="9421272" y="1662959"/>
            <a:ext cx="1069845" cy="1070368"/>
            <a:chOff x="6388820" y="2738157"/>
            <a:chExt cx="1069845" cy="1069845"/>
          </a:xfrm>
        </p:grpSpPr>
        <p:sp>
          <p:nvSpPr>
            <p:cNvPr id="29" name="Freeform 28">
              <a:extLst>
                <a:ext uri="{FF2B5EF4-FFF2-40B4-BE49-F238E27FC236}">
                  <a16:creationId xmlns:a16="http://schemas.microsoft.com/office/drawing/2014/main" id="{B6E77A23-3275-F97B-F884-9E7C8C647B1C}"/>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33" name="Picture 18">
              <a:extLst>
                <a:ext uri="{FF2B5EF4-FFF2-40B4-BE49-F238E27FC236}">
                  <a16:creationId xmlns:a16="http://schemas.microsoft.com/office/drawing/2014/main" id="{8193FF37-45A1-2DD0-889C-EC281E94F9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70FB3632-AF25-5B79-2BBA-30F194F1CA8B}"/>
              </a:ext>
            </a:extLst>
          </p:cNvPr>
          <p:cNvGrpSpPr/>
          <p:nvPr/>
        </p:nvGrpSpPr>
        <p:grpSpPr>
          <a:xfrm>
            <a:off x="7730337" y="2571840"/>
            <a:ext cx="2029968" cy="2029968"/>
            <a:chOff x="6608743" y="3985408"/>
            <a:chExt cx="1069845" cy="1069845"/>
          </a:xfrm>
        </p:grpSpPr>
        <p:sp>
          <p:nvSpPr>
            <p:cNvPr id="48" name="Freeform 47">
              <a:extLst>
                <a:ext uri="{FF2B5EF4-FFF2-40B4-BE49-F238E27FC236}">
                  <a16:creationId xmlns:a16="http://schemas.microsoft.com/office/drawing/2014/main" id="{FA9727E2-B0ED-C7BE-0B53-A6E997CEDC1F}"/>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1040" name="Picture 16" descr="Review: Why ZingChart Uses Aha! Roadmap | Aha! software">
              <a:hlinkClick r:id="rId10"/>
              <a:extLst>
                <a:ext uri="{FF2B5EF4-FFF2-40B4-BE49-F238E27FC236}">
                  <a16:creationId xmlns:a16="http://schemas.microsoft.com/office/drawing/2014/main" id="{87CAE2C5-4A78-29ED-79DE-B585222FD9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4030270" cy="1015663"/>
          </a:xfrm>
          <a:prstGeom prst="rect">
            <a:avLst/>
          </a:prstGeom>
          <a:noFill/>
        </p:spPr>
        <p:txBody>
          <a:bodyPr wrap="none" rtlCol="0">
            <a:spAutoFit/>
          </a:bodyPr>
          <a:lstStyle/>
          <a:p>
            <a:r>
              <a:rPr lang="en-US" sz="6000" b="1" dirty="0"/>
              <a:t>Zing Chart</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570482" cy="1754326"/>
          </a:xfrm>
          <a:prstGeom prst="rect">
            <a:avLst/>
          </a:prstGeom>
          <a:noFill/>
        </p:spPr>
        <p:txBody>
          <a:bodyPr wrap="none" rtlCol="0" anchor="t">
            <a:spAutoFit/>
          </a:bodyPr>
          <a:lstStyle/>
          <a:p>
            <a:pPr algn="l" rtl="0" fontAlgn="base"/>
            <a:r>
              <a:rPr lang="en-US" dirty="0"/>
              <a:t>👍 Support many kinds of charts </a:t>
            </a:r>
          </a:p>
          <a:p>
            <a:pPr algn="l" rtl="0" fontAlgn="base"/>
            <a:r>
              <a:rPr lang="en-US" dirty="0"/>
              <a:t>👍 Many examples </a:t>
            </a:r>
          </a:p>
          <a:p>
            <a:pPr algn="l" rtl="0" fontAlgn="base"/>
            <a:endParaRPr lang="en-US" dirty="0"/>
          </a:p>
          <a:p>
            <a:pPr algn="l" rtl="0" fontAlgn="base"/>
            <a:r>
              <a:rPr lang="en-US" dirty="0"/>
              <a:t>❌ Not performant </a:t>
            </a:r>
          </a:p>
          <a:p>
            <a:pPr algn="l" rtl="0" fontAlgn="base"/>
            <a:r>
              <a:rPr lang="en-US" dirty="0"/>
              <a:t>❌ Not as popular as other libraries in NPM</a:t>
            </a:r>
          </a:p>
          <a:p>
            <a:pPr algn="l" rtl="0" fontAlgn="base"/>
            <a:r>
              <a:rPr lang="en-US" dirty="0"/>
              <a:t>    (weekly 3,189 download) </a:t>
            </a:r>
          </a:p>
        </p:txBody>
      </p:sp>
      <p:sp>
        <p:nvSpPr>
          <p:cNvPr id="53" name="TextBox 52">
            <a:extLst>
              <a:ext uri="{FF2B5EF4-FFF2-40B4-BE49-F238E27FC236}">
                <a16:creationId xmlns:a16="http://schemas.microsoft.com/office/drawing/2014/main" id="{47E95B38-05B7-D584-1BC1-F04FE0E5ABFD}"/>
              </a:ext>
            </a:extLst>
          </p:cNvPr>
          <p:cNvSpPr txBox="1"/>
          <p:nvPr/>
        </p:nvSpPr>
        <p:spPr>
          <a:xfrm>
            <a:off x="1883042" y="1826562"/>
            <a:ext cx="2685351" cy="369332"/>
          </a:xfrm>
          <a:prstGeom prst="rect">
            <a:avLst/>
          </a:prstGeom>
          <a:noFill/>
        </p:spPr>
        <p:txBody>
          <a:bodyPr wrap="none" rtlCol="0">
            <a:spAutoFit/>
          </a:bodyPr>
          <a:lstStyle/>
          <a:p>
            <a:r>
              <a:rPr lang="en-US" dirty="0"/>
              <a:t>Canvas and SVG Based</a:t>
            </a:r>
          </a:p>
        </p:txBody>
      </p:sp>
    </p:spTree>
    <p:extLst>
      <p:ext uri="{BB962C8B-B14F-4D97-AF65-F5344CB8AC3E}">
        <p14:creationId xmlns:p14="http://schemas.microsoft.com/office/powerpoint/2010/main" val="1126509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3EBF468-F2AA-8DC0-BE1C-41EBB7D183E2}"/>
              </a:ext>
            </a:extLst>
          </p:cNvPr>
          <p:cNvGrpSpPr/>
          <p:nvPr/>
        </p:nvGrpSpPr>
        <p:grpSpPr>
          <a:xfrm>
            <a:off x="8228193" y="1204265"/>
            <a:ext cx="1069845" cy="1069845"/>
            <a:chOff x="6608743" y="3985408"/>
            <a:chExt cx="1069845" cy="1069845"/>
          </a:xfrm>
        </p:grpSpPr>
        <p:sp>
          <p:nvSpPr>
            <p:cNvPr id="53" name="Freeform 52">
              <a:extLst>
                <a:ext uri="{FF2B5EF4-FFF2-40B4-BE49-F238E27FC236}">
                  <a16:creationId xmlns:a16="http://schemas.microsoft.com/office/drawing/2014/main" id="{10E292D4-FBF8-D35F-31AF-2AEDB122C1DD}"/>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54" name="Picture 16" descr="Review: Why ZingChart Uses Aha! Roadmap | Aha! software">
              <a:extLst>
                <a:ext uri="{FF2B5EF4-FFF2-40B4-BE49-F238E27FC236}">
                  <a16:creationId xmlns:a16="http://schemas.microsoft.com/office/drawing/2014/main" id="{BBC885B9-B2E2-CA97-0376-AEAACC4DD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B41CAEC2-E9D5-FB6B-E1BB-DD193C8ABA07}"/>
              </a:ext>
            </a:extLst>
          </p:cNvPr>
          <p:cNvGrpSpPr/>
          <p:nvPr/>
        </p:nvGrpSpPr>
        <p:grpSpPr>
          <a:xfrm>
            <a:off x="7029758" y="1620533"/>
            <a:ext cx="1069845" cy="1069845"/>
            <a:chOff x="7578932" y="4799494"/>
            <a:chExt cx="1069845" cy="1069845"/>
          </a:xfrm>
        </p:grpSpPr>
        <p:sp>
          <p:nvSpPr>
            <p:cNvPr id="49" name="Freeform 48">
              <a:extLst>
                <a:ext uri="{FF2B5EF4-FFF2-40B4-BE49-F238E27FC236}">
                  <a16:creationId xmlns:a16="http://schemas.microsoft.com/office/drawing/2014/main" id="{54CA6E62-14D4-520C-835C-9A999D731186}"/>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51" name="Picture 14" descr="LightningChart JS Developer Documentation さん">
              <a:extLst>
                <a:ext uri="{FF2B5EF4-FFF2-40B4-BE49-F238E27FC236}">
                  <a16:creationId xmlns:a16="http://schemas.microsoft.com/office/drawing/2014/main" id="{98E042E7-003B-7D80-BD6A-F3139FD2B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3CF6D699-7BC5-CA14-BB0E-6471A3081712}"/>
              </a:ext>
            </a:extLst>
          </p:cNvPr>
          <p:cNvGrpSpPr/>
          <p:nvPr/>
        </p:nvGrpSpPr>
        <p:grpSpPr>
          <a:xfrm>
            <a:off x="6384175" y="2712077"/>
            <a:ext cx="1069845" cy="1069845"/>
            <a:chOff x="8845425" y="4799494"/>
            <a:chExt cx="1069845" cy="1069845"/>
          </a:xfrm>
        </p:grpSpPr>
        <p:sp>
          <p:nvSpPr>
            <p:cNvPr id="46" name="Freeform 45">
              <a:extLst>
                <a:ext uri="{FF2B5EF4-FFF2-40B4-BE49-F238E27FC236}">
                  <a16:creationId xmlns:a16="http://schemas.microsoft.com/office/drawing/2014/main" id="{FED3ED12-FC02-1AD8-82F8-865B670DBA7E}"/>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47" name="Picture 46" descr="Highcharts Logo PNG Vector (SVG) Free Download">
              <a:extLst>
                <a:ext uri="{FF2B5EF4-FFF2-40B4-BE49-F238E27FC236}">
                  <a16:creationId xmlns:a16="http://schemas.microsoft.com/office/drawing/2014/main" id="{4945FCAB-2636-3BE4-ABBD-F0A5DE606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A91AAFA9-A54D-B06F-3D2C-454ED199F3C2}"/>
              </a:ext>
            </a:extLst>
          </p:cNvPr>
          <p:cNvGrpSpPr/>
          <p:nvPr/>
        </p:nvGrpSpPr>
        <p:grpSpPr>
          <a:xfrm>
            <a:off x="6588367" y="3954272"/>
            <a:ext cx="1069845" cy="1069845"/>
            <a:chOff x="9815614" y="3985408"/>
            <a:chExt cx="1069845" cy="1069845"/>
          </a:xfrm>
        </p:grpSpPr>
        <p:sp>
          <p:nvSpPr>
            <p:cNvPr id="44" name="Freeform 43">
              <a:extLst>
                <a:ext uri="{FF2B5EF4-FFF2-40B4-BE49-F238E27FC236}">
                  <a16:creationId xmlns:a16="http://schemas.microsoft.com/office/drawing/2014/main" id="{3C64B725-B5EC-4FA9-850A-A3B8EA9E6A70}"/>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45" name="Picture 10" descr="Flot's new logo">
              <a:extLst>
                <a:ext uri="{FF2B5EF4-FFF2-40B4-BE49-F238E27FC236}">
                  <a16:creationId xmlns:a16="http://schemas.microsoft.com/office/drawing/2014/main" id="{89AB0C6E-0FC7-864B-C426-A0FA368ACD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Freeform 26">
            <a:extLst>
              <a:ext uri="{FF2B5EF4-FFF2-40B4-BE49-F238E27FC236}">
                <a16:creationId xmlns:a16="http://schemas.microsoft.com/office/drawing/2014/main" id="{8C25852B-8B48-320D-4623-53CA90C38052}"/>
              </a:ext>
            </a:extLst>
          </p:cNvPr>
          <p:cNvSpPr/>
          <p:nvPr/>
        </p:nvSpPr>
        <p:spPr>
          <a:xfrm>
            <a:off x="7550501" y="4788449"/>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28" name="Group 27">
            <a:extLst>
              <a:ext uri="{FF2B5EF4-FFF2-40B4-BE49-F238E27FC236}">
                <a16:creationId xmlns:a16="http://schemas.microsoft.com/office/drawing/2014/main" id="{6591EE6B-8A5A-B8EF-CD6C-87E95D1E6B66}"/>
              </a:ext>
            </a:extLst>
          </p:cNvPr>
          <p:cNvGrpSpPr/>
          <p:nvPr/>
        </p:nvGrpSpPr>
        <p:grpSpPr>
          <a:xfrm>
            <a:off x="8819704" y="4802693"/>
            <a:ext cx="1069845" cy="1069845"/>
            <a:chOff x="9402292" y="1641342"/>
            <a:chExt cx="1069845" cy="1069845"/>
          </a:xfrm>
        </p:grpSpPr>
        <p:sp>
          <p:nvSpPr>
            <p:cNvPr id="42" name="Freeform 41">
              <a:extLst>
                <a:ext uri="{FF2B5EF4-FFF2-40B4-BE49-F238E27FC236}">
                  <a16:creationId xmlns:a16="http://schemas.microsoft.com/office/drawing/2014/main" id="{451F01DF-E0E5-8DBB-5D21-7FE7923ED8F5}"/>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43" name="Picture 6" descr="Brandfetch | Chartjs Logos &amp; Brand Assets">
              <a:extLst>
                <a:ext uri="{FF2B5EF4-FFF2-40B4-BE49-F238E27FC236}">
                  <a16:creationId xmlns:a16="http://schemas.microsoft.com/office/drawing/2014/main" id="{A7707DF1-C212-974A-56E9-51AC86C9C2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BB88A8FD-3048-A3B8-E2C9-244B9C9F4DF8}"/>
              </a:ext>
            </a:extLst>
          </p:cNvPr>
          <p:cNvGrpSpPr/>
          <p:nvPr/>
        </p:nvGrpSpPr>
        <p:grpSpPr>
          <a:xfrm>
            <a:off x="9803277" y="3999265"/>
            <a:ext cx="1069848" cy="1069848"/>
            <a:chOff x="8207022" y="2065867"/>
            <a:chExt cx="1072444" cy="1072444"/>
          </a:xfrm>
        </p:grpSpPr>
        <p:sp>
          <p:nvSpPr>
            <p:cNvPr id="40" name="Oval 39">
              <a:extLst>
                <a:ext uri="{FF2B5EF4-FFF2-40B4-BE49-F238E27FC236}">
                  <a16:creationId xmlns:a16="http://schemas.microsoft.com/office/drawing/2014/main" id="{150B74EF-B2DD-5F7B-3194-601D4A8F65CD}"/>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 name="Picture 2" descr="ApexCharts · GitHub">
              <a:extLst>
                <a:ext uri="{FF2B5EF4-FFF2-40B4-BE49-F238E27FC236}">
                  <a16:creationId xmlns:a16="http://schemas.microsoft.com/office/drawing/2014/main" id="{5BBD00A8-351D-2DEA-7898-B2EE42CB0A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B60A5E34-E890-0311-10E4-FCBA159D1DB0}"/>
              </a:ext>
            </a:extLst>
          </p:cNvPr>
          <p:cNvGrpSpPr/>
          <p:nvPr/>
        </p:nvGrpSpPr>
        <p:grpSpPr>
          <a:xfrm>
            <a:off x="10030871" y="2755771"/>
            <a:ext cx="1069845" cy="1069845"/>
            <a:chOff x="8212179" y="1208176"/>
            <a:chExt cx="1069845" cy="1069845"/>
          </a:xfrm>
        </p:grpSpPr>
        <p:sp>
          <p:nvSpPr>
            <p:cNvPr id="38" name="Freeform 37">
              <a:extLst>
                <a:ext uri="{FF2B5EF4-FFF2-40B4-BE49-F238E27FC236}">
                  <a16:creationId xmlns:a16="http://schemas.microsoft.com/office/drawing/2014/main" id="{32ED675F-1F00-D413-2F2B-82E72F36F274}"/>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9" name="Picture 4" descr="CanvasJS - javatpoint">
              <a:extLst>
                <a:ext uri="{FF2B5EF4-FFF2-40B4-BE49-F238E27FC236}">
                  <a16:creationId xmlns:a16="http://schemas.microsoft.com/office/drawing/2014/main" id="{343D32B9-E2AE-AA50-1668-4EE2C682CB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9F4BEDCC-0E04-801B-C8F3-4F47B265CD4A}"/>
              </a:ext>
            </a:extLst>
          </p:cNvPr>
          <p:cNvGrpSpPr/>
          <p:nvPr/>
        </p:nvGrpSpPr>
        <p:grpSpPr>
          <a:xfrm>
            <a:off x="9410401" y="1651679"/>
            <a:ext cx="1069845" cy="1069845"/>
            <a:chOff x="7022065" y="1641342"/>
            <a:chExt cx="1069845" cy="1069845"/>
          </a:xfrm>
        </p:grpSpPr>
        <p:sp>
          <p:nvSpPr>
            <p:cNvPr id="35" name="Freeform 34">
              <a:extLst>
                <a:ext uri="{FF2B5EF4-FFF2-40B4-BE49-F238E27FC236}">
                  <a16:creationId xmlns:a16="http://schemas.microsoft.com/office/drawing/2014/main" id="{155BDE08-962C-E10E-27DA-E897D7216E85}"/>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7" name="Picture 36"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666553AB-FB66-366E-885F-4AE1FAE2C8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57" name="Group 56">
            <a:extLst>
              <a:ext uri="{FF2B5EF4-FFF2-40B4-BE49-F238E27FC236}">
                <a16:creationId xmlns:a16="http://schemas.microsoft.com/office/drawing/2014/main" id="{B8C352F6-1F46-2D2A-23B9-9F2A1ADA8F96}"/>
              </a:ext>
            </a:extLst>
          </p:cNvPr>
          <p:cNvGrpSpPr/>
          <p:nvPr/>
        </p:nvGrpSpPr>
        <p:grpSpPr>
          <a:xfrm>
            <a:off x="7778933" y="2566972"/>
            <a:ext cx="2029968" cy="2029968"/>
            <a:chOff x="6388820" y="2738157"/>
            <a:chExt cx="1069845" cy="1069845"/>
          </a:xfrm>
        </p:grpSpPr>
        <p:sp>
          <p:nvSpPr>
            <p:cNvPr id="50" name="Freeform 49">
              <a:extLst>
                <a:ext uri="{FF2B5EF4-FFF2-40B4-BE49-F238E27FC236}">
                  <a16:creationId xmlns:a16="http://schemas.microsoft.com/office/drawing/2014/main" id="{14149F25-F1F6-A11A-42CF-E19AFD1806BE}"/>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1042" name="Picture 18">
              <a:hlinkClick r:id="rId10"/>
              <a:extLst>
                <a:ext uri="{FF2B5EF4-FFF2-40B4-BE49-F238E27FC236}">
                  <a16:creationId xmlns:a16="http://schemas.microsoft.com/office/drawing/2014/main" id="{50B7E379-13BB-E58D-714C-8F09182370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3634841" cy="1015663"/>
          </a:xfrm>
          <a:prstGeom prst="rect">
            <a:avLst/>
          </a:prstGeom>
          <a:noFill/>
        </p:spPr>
        <p:txBody>
          <a:bodyPr wrap="none" rtlCol="0">
            <a:spAutoFit/>
          </a:bodyPr>
          <a:lstStyle/>
          <a:p>
            <a:r>
              <a:rPr lang="en-US" sz="6000" b="1" dirty="0"/>
              <a:t>React Vis</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031873" cy="1754326"/>
          </a:xfrm>
          <a:prstGeom prst="rect">
            <a:avLst/>
          </a:prstGeom>
          <a:noFill/>
        </p:spPr>
        <p:txBody>
          <a:bodyPr wrap="none" rtlCol="0" anchor="t">
            <a:spAutoFit/>
          </a:bodyPr>
          <a:lstStyle/>
          <a:p>
            <a:pPr algn="l" rtl="0" fontAlgn="base"/>
            <a:r>
              <a:rPr lang="en-US" dirty="0"/>
              <a:t>👍 Many examples </a:t>
            </a:r>
          </a:p>
          <a:p>
            <a:pPr algn="l" rtl="0" fontAlgn="base"/>
            <a:r>
              <a:rPr lang="en-US" dirty="0"/>
              <a:t>👍 Well documented </a:t>
            </a:r>
          </a:p>
          <a:p>
            <a:pPr algn="l" rtl="0" fontAlgn="base"/>
            <a:endParaRPr lang="en-US" dirty="0"/>
          </a:p>
          <a:p>
            <a:pPr algn="l" rtl="0" fontAlgn="base"/>
            <a:r>
              <a:rPr lang="en-US" dirty="0"/>
              <a:t>❌ No GitHub activity for 4 months </a:t>
            </a:r>
          </a:p>
          <a:p>
            <a:pPr algn="l" rtl="0" fontAlgn="base"/>
            <a:r>
              <a:rPr lang="en-US" dirty="0"/>
              <a:t>❌ Found some bugs in Demo (zoom)</a:t>
            </a:r>
          </a:p>
          <a:p>
            <a:pPr algn="l" rtl="0" fontAlgn="base"/>
            <a:endParaRPr lang="en-US" dirty="0"/>
          </a:p>
        </p:txBody>
      </p:sp>
    </p:spTree>
    <p:extLst>
      <p:ext uri="{BB962C8B-B14F-4D97-AF65-F5344CB8AC3E}">
        <p14:creationId xmlns:p14="http://schemas.microsoft.com/office/powerpoint/2010/main" val="13458088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D29581A-C748-1A04-1C79-542CDE8113A7}"/>
              </a:ext>
            </a:extLst>
          </p:cNvPr>
          <p:cNvGrpSpPr/>
          <p:nvPr/>
        </p:nvGrpSpPr>
        <p:grpSpPr>
          <a:xfrm>
            <a:off x="8214904" y="1175921"/>
            <a:ext cx="1069845" cy="1069845"/>
            <a:chOff x="6388820" y="2738157"/>
            <a:chExt cx="1069845" cy="1069845"/>
          </a:xfrm>
        </p:grpSpPr>
        <p:sp>
          <p:nvSpPr>
            <p:cNvPr id="58" name="Freeform 57">
              <a:extLst>
                <a:ext uri="{FF2B5EF4-FFF2-40B4-BE49-F238E27FC236}">
                  <a16:creationId xmlns:a16="http://schemas.microsoft.com/office/drawing/2014/main" id="{ED989F15-AD3B-2108-44E0-BF9AA93635BC}"/>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59" name="Picture 18">
              <a:extLst>
                <a:ext uri="{FF2B5EF4-FFF2-40B4-BE49-F238E27FC236}">
                  <a16:creationId xmlns:a16="http://schemas.microsoft.com/office/drawing/2014/main" id="{8D1D0A4B-3229-51B5-C2B8-A76A0EF32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627" y="2999251"/>
              <a:ext cx="585216" cy="5852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84D1E803-642E-0B75-D335-039CC9AED0EB}"/>
              </a:ext>
            </a:extLst>
          </p:cNvPr>
          <p:cNvGrpSpPr/>
          <p:nvPr/>
        </p:nvGrpSpPr>
        <p:grpSpPr>
          <a:xfrm>
            <a:off x="7014177" y="1589639"/>
            <a:ext cx="1069845" cy="1069845"/>
            <a:chOff x="6608743" y="3985408"/>
            <a:chExt cx="1069845" cy="1069845"/>
          </a:xfrm>
        </p:grpSpPr>
        <p:sp>
          <p:nvSpPr>
            <p:cNvPr id="53" name="Freeform 52">
              <a:extLst>
                <a:ext uri="{FF2B5EF4-FFF2-40B4-BE49-F238E27FC236}">
                  <a16:creationId xmlns:a16="http://schemas.microsoft.com/office/drawing/2014/main" id="{761E7C1D-2028-D8EC-B280-3E658DE7E438}"/>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54" name="Picture 16" descr="Review: Why ZingChart Uses Aha! Roadmap | Aha! software">
              <a:extLst>
                <a:ext uri="{FF2B5EF4-FFF2-40B4-BE49-F238E27FC236}">
                  <a16:creationId xmlns:a16="http://schemas.microsoft.com/office/drawing/2014/main" id="{21C43A25-B552-CDD1-DF17-CDCDF31D9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2267E2FB-093D-BD3F-7AA8-4D27D7F73EDE}"/>
              </a:ext>
            </a:extLst>
          </p:cNvPr>
          <p:cNvGrpSpPr/>
          <p:nvPr/>
        </p:nvGrpSpPr>
        <p:grpSpPr>
          <a:xfrm>
            <a:off x="6355832" y="2674124"/>
            <a:ext cx="1069845" cy="1069845"/>
            <a:chOff x="7578932" y="4799494"/>
            <a:chExt cx="1069845" cy="1069845"/>
          </a:xfrm>
        </p:grpSpPr>
        <p:sp>
          <p:nvSpPr>
            <p:cNvPr id="49" name="Freeform 48">
              <a:extLst>
                <a:ext uri="{FF2B5EF4-FFF2-40B4-BE49-F238E27FC236}">
                  <a16:creationId xmlns:a16="http://schemas.microsoft.com/office/drawing/2014/main" id="{C3B63A57-C163-83CB-EEE3-700E95087AB2}"/>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51" name="Picture 14" descr="LightningChart JS Developer Documentation さん">
              <a:extLst>
                <a:ext uri="{FF2B5EF4-FFF2-40B4-BE49-F238E27FC236}">
                  <a16:creationId xmlns:a16="http://schemas.microsoft.com/office/drawing/2014/main" id="{C2C57CC0-ACF6-0664-FD15-15AF0C89D4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F37773F1-6345-5CA1-D04B-B6F8EFC8E90E}"/>
              </a:ext>
            </a:extLst>
          </p:cNvPr>
          <p:cNvGrpSpPr/>
          <p:nvPr/>
        </p:nvGrpSpPr>
        <p:grpSpPr>
          <a:xfrm>
            <a:off x="6553861" y="3926733"/>
            <a:ext cx="1069845" cy="1069845"/>
            <a:chOff x="8845425" y="4799494"/>
            <a:chExt cx="1069845" cy="1069845"/>
          </a:xfrm>
        </p:grpSpPr>
        <p:sp>
          <p:nvSpPr>
            <p:cNvPr id="47" name="Freeform 46">
              <a:extLst>
                <a:ext uri="{FF2B5EF4-FFF2-40B4-BE49-F238E27FC236}">
                  <a16:creationId xmlns:a16="http://schemas.microsoft.com/office/drawing/2014/main" id="{0F85D26E-B5F4-36A7-1C18-79F92B8836D5}"/>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48" name="Picture 47" descr="Highcharts Logo PNG Vector (SVG) Free Download">
              <a:extLst>
                <a:ext uri="{FF2B5EF4-FFF2-40B4-BE49-F238E27FC236}">
                  <a16:creationId xmlns:a16="http://schemas.microsoft.com/office/drawing/2014/main" id="{80D74634-1A6A-A849-0231-406297076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58CBF195-8E21-C2E4-454D-F12BCFBDA858}"/>
              </a:ext>
            </a:extLst>
          </p:cNvPr>
          <p:cNvGrpSpPr/>
          <p:nvPr/>
        </p:nvGrpSpPr>
        <p:grpSpPr>
          <a:xfrm>
            <a:off x="7502790" y="4753944"/>
            <a:ext cx="1069845" cy="1069845"/>
            <a:chOff x="9815614" y="3985408"/>
            <a:chExt cx="1069845" cy="1069845"/>
          </a:xfrm>
        </p:grpSpPr>
        <p:sp>
          <p:nvSpPr>
            <p:cNvPr id="45" name="Freeform 44">
              <a:extLst>
                <a:ext uri="{FF2B5EF4-FFF2-40B4-BE49-F238E27FC236}">
                  <a16:creationId xmlns:a16="http://schemas.microsoft.com/office/drawing/2014/main" id="{6BDB4D56-2933-FC02-B682-A73300D19204}"/>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46" name="Picture 10" descr="Flot's new logo">
              <a:extLst>
                <a:ext uri="{FF2B5EF4-FFF2-40B4-BE49-F238E27FC236}">
                  <a16:creationId xmlns:a16="http://schemas.microsoft.com/office/drawing/2014/main" id="{521BB40C-32F8-01E2-7BDA-4DDDE4201F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Freeform 33">
            <a:extLst>
              <a:ext uri="{FF2B5EF4-FFF2-40B4-BE49-F238E27FC236}">
                <a16:creationId xmlns:a16="http://schemas.microsoft.com/office/drawing/2014/main" id="{7898E693-D9AE-2088-9287-F29A14975F46}"/>
              </a:ext>
            </a:extLst>
          </p:cNvPr>
          <p:cNvSpPr/>
          <p:nvPr/>
        </p:nvSpPr>
        <p:spPr>
          <a:xfrm>
            <a:off x="8775844" y="4783723"/>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35" name="Group 34">
            <a:extLst>
              <a:ext uri="{FF2B5EF4-FFF2-40B4-BE49-F238E27FC236}">
                <a16:creationId xmlns:a16="http://schemas.microsoft.com/office/drawing/2014/main" id="{AC748838-3FC5-D1BB-43B0-5F1E6F710E32}"/>
              </a:ext>
            </a:extLst>
          </p:cNvPr>
          <p:cNvGrpSpPr/>
          <p:nvPr/>
        </p:nvGrpSpPr>
        <p:grpSpPr>
          <a:xfrm>
            <a:off x="9763063" y="3985926"/>
            <a:ext cx="1069845" cy="1069845"/>
            <a:chOff x="9402292" y="1641342"/>
            <a:chExt cx="1069845" cy="1069845"/>
          </a:xfrm>
        </p:grpSpPr>
        <p:sp>
          <p:nvSpPr>
            <p:cNvPr id="43" name="Freeform 42">
              <a:extLst>
                <a:ext uri="{FF2B5EF4-FFF2-40B4-BE49-F238E27FC236}">
                  <a16:creationId xmlns:a16="http://schemas.microsoft.com/office/drawing/2014/main" id="{BA9335B9-4578-8F45-065D-9BDB95556525}"/>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44" name="Picture 6" descr="Brandfetch | Chartjs Logos &amp; Brand Assets">
              <a:extLst>
                <a:ext uri="{FF2B5EF4-FFF2-40B4-BE49-F238E27FC236}">
                  <a16:creationId xmlns:a16="http://schemas.microsoft.com/office/drawing/2014/main" id="{6B7DD4A7-F048-DC36-2C09-F1CB93ED46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A1077DB6-21EF-0A1E-590C-7C9BCB5FC4B9}"/>
              </a:ext>
            </a:extLst>
          </p:cNvPr>
          <p:cNvGrpSpPr/>
          <p:nvPr/>
        </p:nvGrpSpPr>
        <p:grpSpPr>
          <a:xfrm>
            <a:off x="10009109" y="2739983"/>
            <a:ext cx="1069848" cy="1069848"/>
            <a:chOff x="8207022" y="2065867"/>
            <a:chExt cx="1072444" cy="1072444"/>
          </a:xfrm>
        </p:grpSpPr>
        <p:sp>
          <p:nvSpPr>
            <p:cNvPr id="41" name="Oval 40">
              <a:extLst>
                <a:ext uri="{FF2B5EF4-FFF2-40B4-BE49-F238E27FC236}">
                  <a16:creationId xmlns:a16="http://schemas.microsoft.com/office/drawing/2014/main" id="{ED3B0877-98B9-F967-0A43-2DB1E97C6883}"/>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2" descr="ApexCharts · GitHub">
              <a:extLst>
                <a:ext uri="{FF2B5EF4-FFF2-40B4-BE49-F238E27FC236}">
                  <a16:creationId xmlns:a16="http://schemas.microsoft.com/office/drawing/2014/main" id="{3839FDC3-10FC-EE9B-5592-BA596240AE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0E39F20B-2D22-70A8-4D7E-2A5C3BF9F1A3}"/>
              </a:ext>
            </a:extLst>
          </p:cNvPr>
          <p:cNvGrpSpPr/>
          <p:nvPr/>
        </p:nvGrpSpPr>
        <p:grpSpPr>
          <a:xfrm>
            <a:off x="9392120" y="1636625"/>
            <a:ext cx="1069845" cy="1069845"/>
            <a:chOff x="8212179" y="1208176"/>
            <a:chExt cx="1069845" cy="1069845"/>
          </a:xfrm>
        </p:grpSpPr>
        <p:sp>
          <p:nvSpPr>
            <p:cNvPr id="39" name="Freeform 38">
              <a:extLst>
                <a:ext uri="{FF2B5EF4-FFF2-40B4-BE49-F238E27FC236}">
                  <a16:creationId xmlns:a16="http://schemas.microsoft.com/office/drawing/2014/main" id="{4D00691C-FBCE-B4DF-435E-FAEE66723E0A}"/>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40" name="Picture 4" descr="CanvasJS - javatpoint">
              <a:extLst>
                <a:ext uri="{FF2B5EF4-FFF2-40B4-BE49-F238E27FC236}">
                  <a16:creationId xmlns:a16="http://schemas.microsoft.com/office/drawing/2014/main" id="{9F8FAD23-C3C9-3E69-5397-C90196C995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a:extLst>
              <a:ext uri="{FF2B5EF4-FFF2-40B4-BE49-F238E27FC236}">
                <a16:creationId xmlns:a16="http://schemas.microsoft.com/office/drawing/2014/main" id="{47365065-FB0F-7680-9DB7-9D1BD2765119}"/>
              </a:ext>
            </a:extLst>
          </p:cNvPr>
          <p:cNvGrpSpPr/>
          <p:nvPr/>
        </p:nvGrpSpPr>
        <p:grpSpPr>
          <a:xfrm>
            <a:off x="7787616" y="2618856"/>
            <a:ext cx="2029968" cy="2029968"/>
            <a:chOff x="7022065" y="1641342"/>
            <a:chExt cx="1069845" cy="1069845"/>
          </a:xfrm>
        </p:grpSpPr>
        <p:sp>
          <p:nvSpPr>
            <p:cNvPr id="52" name="Freeform 51">
              <a:extLst>
                <a:ext uri="{FF2B5EF4-FFF2-40B4-BE49-F238E27FC236}">
                  <a16:creationId xmlns:a16="http://schemas.microsoft.com/office/drawing/2014/main" id="{3AD31810-9F81-F547-B24A-E2BCAE343889}"/>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16" name="Picture 15" descr="A red circle with a white circle and a white circle with a white circle and a white circle with a white circle and a white circle with a white circle with a white circle and a white circle&#10;&#10;Description automatically generated">
              <a:hlinkClick r:id="rId11"/>
              <a:extLst>
                <a:ext uri="{FF2B5EF4-FFF2-40B4-BE49-F238E27FC236}">
                  <a16:creationId xmlns:a16="http://schemas.microsoft.com/office/drawing/2014/main" id="{450E74C7-C9A7-9A3A-25DF-34AE85674F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3135795" cy="1015663"/>
          </a:xfrm>
          <a:prstGeom prst="rect">
            <a:avLst/>
          </a:prstGeom>
          <a:noFill/>
        </p:spPr>
        <p:txBody>
          <a:bodyPr wrap="none" rtlCol="0">
            <a:spAutoFit/>
          </a:bodyPr>
          <a:lstStyle/>
          <a:p>
            <a:r>
              <a:rPr lang="en-US" sz="6000" b="1" dirty="0"/>
              <a:t>ECharts</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916731" cy="2308324"/>
          </a:xfrm>
          <a:prstGeom prst="rect">
            <a:avLst/>
          </a:prstGeom>
          <a:noFill/>
        </p:spPr>
        <p:txBody>
          <a:bodyPr wrap="none" rtlCol="0" anchor="t">
            <a:spAutoFit/>
          </a:bodyPr>
          <a:lstStyle/>
          <a:p>
            <a:pPr algn="l" rtl="0" fontAlgn="base"/>
            <a:r>
              <a:rPr lang="en-US" dirty="0"/>
              <a:t>👍 One of the most popular chart libraries </a:t>
            </a:r>
          </a:p>
          <a:p>
            <a:pPr algn="l" rtl="0" fontAlgn="base"/>
            <a:r>
              <a:rPr lang="en-US" dirty="0"/>
              <a:t>👍 Very performant </a:t>
            </a:r>
          </a:p>
          <a:p>
            <a:pPr algn="l" rtl="0" fontAlgn="base"/>
            <a:r>
              <a:rPr lang="en-US" dirty="0"/>
              <a:t>👍 Many editable examples </a:t>
            </a:r>
          </a:p>
          <a:p>
            <a:pPr algn="l" rtl="0" fontAlgn="base"/>
            <a:r>
              <a:rPr lang="en-US" dirty="0"/>
              <a:t>👍 Many functionalities without adding plugins </a:t>
            </a:r>
          </a:p>
          <a:p>
            <a:pPr algn="l" rtl="0" fontAlgn="base"/>
            <a:r>
              <a:rPr lang="en-US" dirty="0"/>
              <a:t>👍 Well documented</a:t>
            </a:r>
          </a:p>
          <a:p>
            <a:pPr algn="l" rtl="0" fontAlgn="base"/>
            <a:r>
              <a:rPr lang="en-US" dirty="0"/>
              <a:t>👍 Support many types of charts</a:t>
            </a:r>
          </a:p>
          <a:p>
            <a:pPr algn="l" rtl="0" fontAlgn="base"/>
            <a:endParaRPr lang="en-US" dirty="0"/>
          </a:p>
          <a:p>
            <a:pPr algn="l" rtl="0" fontAlgn="base"/>
            <a:r>
              <a:rPr lang="en-US" dirty="0"/>
              <a:t>❌ Bundle size could be big</a:t>
            </a:r>
          </a:p>
        </p:txBody>
      </p:sp>
      <p:sp>
        <p:nvSpPr>
          <p:cNvPr id="60" name="TextBox 59">
            <a:extLst>
              <a:ext uri="{FF2B5EF4-FFF2-40B4-BE49-F238E27FC236}">
                <a16:creationId xmlns:a16="http://schemas.microsoft.com/office/drawing/2014/main" id="{017FB982-25FB-4486-6144-D8CB6CA6805B}"/>
              </a:ext>
            </a:extLst>
          </p:cNvPr>
          <p:cNvSpPr txBox="1"/>
          <p:nvPr/>
        </p:nvSpPr>
        <p:spPr>
          <a:xfrm>
            <a:off x="1043569" y="1835110"/>
            <a:ext cx="2685351" cy="369332"/>
          </a:xfrm>
          <a:prstGeom prst="rect">
            <a:avLst/>
          </a:prstGeom>
          <a:noFill/>
        </p:spPr>
        <p:txBody>
          <a:bodyPr wrap="none" rtlCol="0">
            <a:spAutoFit/>
          </a:bodyPr>
          <a:lstStyle/>
          <a:p>
            <a:r>
              <a:rPr lang="en-US" dirty="0"/>
              <a:t>Canvas and SVG Based</a:t>
            </a:r>
          </a:p>
        </p:txBody>
      </p:sp>
    </p:spTree>
    <p:extLst>
      <p:ext uri="{BB962C8B-B14F-4D97-AF65-F5344CB8AC3E}">
        <p14:creationId xmlns:p14="http://schemas.microsoft.com/office/powerpoint/2010/main" val="10576426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A graph with green bars&#10;&#10;Description automatically generated">
            <a:hlinkClick r:id="rId3"/>
            <a:extLst>
              <a:ext uri="{FF2B5EF4-FFF2-40B4-BE49-F238E27FC236}">
                <a16:creationId xmlns:a16="http://schemas.microsoft.com/office/drawing/2014/main" id="{FABF51ED-87FB-981C-7507-42785075C156}"/>
              </a:ext>
            </a:extLst>
          </p:cNvPr>
          <p:cNvPicPr>
            <a:picLocks noChangeAspect="1"/>
          </p:cNvPicPr>
          <p:nvPr/>
        </p:nvPicPr>
        <p:blipFill>
          <a:blip r:embed="rId4"/>
          <a:stretch>
            <a:fillRect/>
          </a:stretch>
        </p:blipFill>
        <p:spPr>
          <a:xfrm>
            <a:off x="6745498" y="1816380"/>
            <a:ext cx="4973812" cy="4463995"/>
          </a:xfrm>
          <a:prstGeom prst="rect">
            <a:avLst/>
          </a:prstGeom>
        </p:spPr>
      </p:pic>
      <p:sp>
        <p:nvSpPr>
          <p:cNvPr id="7" name="TextBox 6">
            <a:extLst>
              <a:ext uri="{FF2B5EF4-FFF2-40B4-BE49-F238E27FC236}">
                <a16:creationId xmlns:a16="http://schemas.microsoft.com/office/drawing/2014/main" id="{130FFD27-3F62-791E-1721-4FAF3DDEE531}"/>
              </a:ext>
            </a:extLst>
          </p:cNvPr>
          <p:cNvSpPr txBox="1"/>
          <p:nvPr/>
        </p:nvSpPr>
        <p:spPr>
          <a:xfrm>
            <a:off x="912556" y="1368477"/>
            <a:ext cx="4961611" cy="584775"/>
          </a:xfrm>
          <a:prstGeom prst="rect">
            <a:avLst/>
          </a:prstGeom>
          <a:noFill/>
        </p:spPr>
        <p:txBody>
          <a:bodyPr wrap="square" rtlCol="0">
            <a:spAutoFit/>
          </a:bodyPr>
          <a:lstStyle/>
          <a:p>
            <a:r>
              <a:rPr lang="en-US" sz="3200" dirty="0">
                <a:solidFill>
                  <a:srgbClr val="FFFFFF"/>
                </a:solidFill>
              </a:rPr>
              <a:t>Performance Comparison </a:t>
            </a:r>
            <a:endParaRPr lang="en-US" sz="3200" dirty="0"/>
          </a:p>
        </p:txBody>
      </p:sp>
      <p:sp>
        <p:nvSpPr>
          <p:cNvPr id="12" name="TextBox 11">
            <a:extLst>
              <a:ext uri="{FF2B5EF4-FFF2-40B4-BE49-F238E27FC236}">
                <a16:creationId xmlns:a16="http://schemas.microsoft.com/office/drawing/2014/main" id="{A0665064-A4DF-4590-89B5-EEF3CF2CE16C}"/>
              </a:ext>
            </a:extLst>
          </p:cNvPr>
          <p:cNvSpPr txBox="1"/>
          <p:nvPr/>
        </p:nvSpPr>
        <p:spPr>
          <a:xfrm>
            <a:off x="2979853" y="1933278"/>
            <a:ext cx="2685351" cy="369332"/>
          </a:xfrm>
          <a:prstGeom prst="rect">
            <a:avLst/>
          </a:prstGeom>
          <a:noFill/>
        </p:spPr>
        <p:txBody>
          <a:bodyPr wrap="none" rtlCol="0">
            <a:spAutoFit/>
          </a:bodyPr>
          <a:lstStyle/>
          <a:p>
            <a:r>
              <a:rPr lang="en-US" sz="1800" dirty="0">
                <a:solidFill>
                  <a:srgbClr val="FFFFFF"/>
                </a:solidFill>
              </a:rPr>
              <a:t>with 388,858 data points</a:t>
            </a:r>
            <a:endParaRPr lang="en-US" dirty="0"/>
          </a:p>
        </p:txBody>
      </p:sp>
      <p:sp>
        <p:nvSpPr>
          <p:cNvPr id="14" name="TextBox 13">
            <a:extLst>
              <a:ext uri="{FF2B5EF4-FFF2-40B4-BE49-F238E27FC236}">
                <a16:creationId xmlns:a16="http://schemas.microsoft.com/office/drawing/2014/main" id="{6AF80530-FC69-4719-BF16-DFF59FCC033D}"/>
              </a:ext>
            </a:extLst>
          </p:cNvPr>
          <p:cNvSpPr txBox="1"/>
          <p:nvPr/>
        </p:nvSpPr>
        <p:spPr>
          <a:xfrm>
            <a:off x="6355640" y="3227400"/>
            <a:ext cx="389850" cy="276999"/>
          </a:xfrm>
          <a:prstGeom prst="rect">
            <a:avLst/>
          </a:prstGeom>
          <a:noFill/>
        </p:spPr>
        <p:txBody>
          <a:bodyPr wrap="none" rtlCol="0">
            <a:spAutoFit/>
          </a:bodyPr>
          <a:lstStyle/>
          <a:p>
            <a:r>
              <a:rPr lang="en-US" sz="1200" dirty="0"/>
              <a:t>ms</a:t>
            </a:r>
          </a:p>
        </p:txBody>
      </p:sp>
    </p:spTree>
    <p:extLst>
      <p:ext uri="{BB962C8B-B14F-4D97-AF65-F5344CB8AC3E}">
        <p14:creationId xmlns:p14="http://schemas.microsoft.com/office/powerpoint/2010/main" val="21479218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3587-26A5-D3AB-52D5-65FAC3235944}"/>
              </a:ext>
            </a:extLst>
          </p:cNvPr>
          <p:cNvSpPr>
            <a:spLocks noGrp="1"/>
          </p:cNvSpPr>
          <p:nvPr>
            <p:ph type="title"/>
          </p:nvPr>
        </p:nvSpPr>
        <p:spPr/>
        <p:txBody>
          <a:bodyPr/>
          <a:lstStyle/>
          <a:p>
            <a:r>
              <a:rPr lang="en-US" dirty="0">
                <a:ea typeface="Calibri Light"/>
                <a:cs typeface="Calibri Light"/>
              </a:rPr>
              <a:t>Echarts Pros</a:t>
            </a:r>
            <a:endParaRPr lang="en-US" dirty="0"/>
          </a:p>
        </p:txBody>
      </p:sp>
      <p:pic>
        <p:nvPicPr>
          <p:cNvPr id="14338" name="Picture 2">
            <a:hlinkClick r:id="rId3"/>
            <a:extLst>
              <a:ext uri="{FF2B5EF4-FFF2-40B4-BE49-F238E27FC236}">
                <a16:creationId xmlns:a16="http://schemas.microsoft.com/office/drawing/2014/main" id="{C270DF33-0C6F-F422-ABC5-CD2A8D3DB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817" y="4268436"/>
            <a:ext cx="6172718" cy="18379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17FBAD83-6F2E-9181-3DC1-59C2CCFFEB0F}"/>
              </a:ext>
            </a:extLst>
          </p:cNvPr>
          <p:cNvGraphicFramePr/>
          <p:nvPr>
            <p:extLst>
              <p:ext uri="{D42A27DB-BD31-4B8C-83A1-F6EECF244321}">
                <p14:modId xmlns:p14="http://schemas.microsoft.com/office/powerpoint/2010/main" val="2613239652"/>
              </p:ext>
            </p:extLst>
          </p:nvPr>
        </p:nvGraphicFramePr>
        <p:xfrm>
          <a:off x="1687513" y="1643866"/>
          <a:ext cx="8128000" cy="26245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4732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F8C8-5EBB-FB3E-0731-12299076411D}"/>
              </a:ext>
            </a:extLst>
          </p:cNvPr>
          <p:cNvSpPr>
            <a:spLocks noGrp="1"/>
          </p:cNvSpPr>
          <p:nvPr>
            <p:ph type="title"/>
          </p:nvPr>
        </p:nvSpPr>
        <p:spPr/>
        <p:txBody>
          <a:bodyPr/>
          <a:lstStyle/>
          <a:p>
            <a:r>
              <a:rPr lang="en-US" dirty="0">
                <a:ea typeface="Calibri Light"/>
                <a:cs typeface="Calibri Light"/>
              </a:rPr>
              <a:t>Echarts Cons</a:t>
            </a:r>
            <a:endParaRPr lang="en-US" dirty="0"/>
          </a:p>
        </p:txBody>
      </p:sp>
      <p:grpSp>
        <p:nvGrpSpPr>
          <p:cNvPr id="8" name="Group 7">
            <a:extLst>
              <a:ext uri="{FF2B5EF4-FFF2-40B4-BE49-F238E27FC236}">
                <a16:creationId xmlns:a16="http://schemas.microsoft.com/office/drawing/2014/main" id="{D29CBE9A-5DD6-3407-8F24-0742FC21B736}"/>
              </a:ext>
            </a:extLst>
          </p:cNvPr>
          <p:cNvGrpSpPr/>
          <p:nvPr/>
        </p:nvGrpSpPr>
        <p:grpSpPr>
          <a:xfrm>
            <a:off x="685801" y="1764206"/>
            <a:ext cx="6318606" cy="4484194"/>
            <a:chOff x="2712378" y="1654139"/>
            <a:chExt cx="6318606" cy="4484194"/>
          </a:xfrm>
        </p:grpSpPr>
        <p:graphicFrame>
          <p:nvGraphicFramePr>
            <p:cNvPr id="4" name="Chart 3">
              <a:extLst>
                <a:ext uri="{FF2B5EF4-FFF2-40B4-BE49-F238E27FC236}">
                  <a16:creationId xmlns:a16="http://schemas.microsoft.com/office/drawing/2014/main" id="{380B38D8-ED64-7DDF-7AFF-EBD061A4B929}"/>
                </a:ext>
              </a:extLst>
            </p:cNvPr>
            <p:cNvGraphicFramePr/>
            <p:nvPr>
              <p:extLst>
                <p:ext uri="{D42A27DB-BD31-4B8C-83A1-F6EECF244321}">
                  <p14:modId xmlns:p14="http://schemas.microsoft.com/office/powerpoint/2010/main" val="4135902022"/>
                </p:ext>
              </p:extLst>
            </p:nvPr>
          </p:nvGraphicFramePr>
          <p:xfrm>
            <a:off x="2712378" y="1654139"/>
            <a:ext cx="6318606" cy="448419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BA31C9DE-0AFB-87CA-7345-135939236DD8}"/>
                </a:ext>
              </a:extLst>
            </p:cNvPr>
            <p:cNvSpPr txBox="1"/>
            <p:nvPr/>
          </p:nvSpPr>
          <p:spPr>
            <a:xfrm>
              <a:off x="5244485" y="2925740"/>
              <a:ext cx="979755" cy="369332"/>
            </a:xfrm>
            <a:prstGeom prst="rect">
              <a:avLst/>
            </a:prstGeom>
            <a:noFill/>
          </p:spPr>
          <p:txBody>
            <a:bodyPr wrap="none" rtlCol="0">
              <a:spAutoFit/>
            </a:bodyPr>
            <a:lstStyle/>
            <a:p>
              <a:r>
                <a:rPr lang="en-US" dirty="0"/>
                <a:t>4.84MB</a:t>
              </a:r>
            </a:p>
          </p:txBody>
        </p:sp>
        <p:sp>
          <p:nvSpPr>
            <p:cNvPr id="7" name="TextBox 6">
              <a:extLst>
                <a:ext uri="{FF2B5EF4-FFF2-40B4-BE49-F238E27FC236}">
                  <a16:creationId xmlns:a16="http://schemas.microsoft.com/office/drawing/2014/main" id="{5E1A4008-1078-0294-6607-99B81EC80DDA}"/>
                </a:ext>
              </a:extLst>
            </p:cNvPr>
            <p:cNvSpPr txBox="1"/>
            <p:nvPr/>
          </p:nvSpPr>
          <p:spPr>
            <a:xfrm>
              <a:off x="5353488" y="4532036"/>
              <a:ext cx="979755" cy="369332"/>
            </a:xfrm>
            <a:prstGeom prst="rect">
              <a:avLst/>
            </a:prstGeom>
            <a:noFill/>
          </p:spPr>
          <p:txBody>
            <a:bodyPr wrap="none" rtlCol="0">
              <a:spAutoFit/>
            </a:bodyPr>
            <a:lstStyle/>
            <a:p>
              <a:r>
                <a:rPr lang="en-US" dirty="0"/>
                <a:t>4.27MB</a:t>
              </a:r>
            </a:p>
          </p:txBody>
        </p:sp>
      </p:grpSp>
      <p:sp>
        <p:nvSpPr>
          <p:cNvPr id="9" name="TextBox 8">
            <a:extLst>
              <a:ext uri="{FF2B5EF4-FFF2-40B4-BE49-F238E27FC236}">
                <a16:creationId xmlns:a16="http://schemas.microsoft.com/office/drawing/2014/main" id="{ABBAEC3F-D305-AA2F-08FC-0C15A374F54D}"/>
              </a:ext>
            </a:extLst>
          </p:cNvPr>
          <p:cNvSpPr txBox="1"/>
          <p:nvPr/>
        </p:nvSpPr>
        <p:spPr>
          <a:xfrm>
            <a:off x="8352890" y="3174306"/>
            <a:ext cx="2308645" cy="461665"/>
          </a:xfrm>
          <a:prstGeom prst="rect">
            <a:avLst/>
          </a:prstGeom>
          <a:noFill/>
        </p:spPr>
        <p:txBody>
          <a:bodyPr wrap="none" rtlCol="0">
            <a:spAutoFit/>
          </a:bodyPr>
          <a:lstStyle/>
          <a:p>
            <a:r>
              <a:rPr lang="en-US" sz="2400" dirty="0"/>
              <a:t>13.0% increase</a:t>
            </a:r>
          </a:p>
        </p:txBody>
      </p:sp>
    </p:spTree>
    <p:extLst>
      <p:ext uri="{BB962C8B-B14F-4D97-AF65-F5344CB8AC3E}">
        <p14:creationId xmlns:p14="http://schemas.microsoft.com/office/powerpoint/2010/main" val="273636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C509E-2FBE-7FC2-E830-60AEF4E76B6D}"/>
              </a:ext>
            </a:extLst>
          </p:cNvPr>
          <p:cNvSpPr txBox="1"/>
          <p:nvPr/>
        </p:nvSpPr>
        <p:spPr>
          <a:xfrm>
            <a:off x="3265470" y="2691828"/>
            <a:ext cx="5661060" cy="1323439"/>
          </a:xfrm>
          <a:prstGeom prst="rect">
            <a:avLst/>
          </a:prstGeom>
          <a:noFill/>
        </p:spPr>
        <p:txBody>
          <a:bodyPr wrap="square" rtlCol="0">
            <a:spAutoFit/>
          </a:bodyPr>
          <a:lstStyle/>
          <a:p>
            <a:pPr algn="ctr"/>
            <a:r>
              <a:rPr lang="en-US" sz="8000" dirty="0"/>
              <a:t>DEMO</a:t>
            </a:r>
          </a:p>
        </p:txBody>
      </p:sp>
    </p:spTree>
    <p:extLst>
      <p:ext uri="{BB962C8B-B14F-4D97-AF65-F5344CB8AC3E}">
        <p14:creationId xmlns:p14="http://schemas.microsoft.com/office/powerpoint/2010/main" val="136354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7218-7D5C-EB43-C3A7-68A2F3B1AC75}"/>
              </a:ext>
            </a:extLst>
          </p:cNvPr>
          <p:cNvSpPr>
            <a:spLocks noGrp="1"/>
          </p:cNvSpPr>
          <p:nvPr>
            <p:ph type="title"/>
          </p:nvPr>
        </p:nvSpPr>
        <p:spPr>
          <a:xfrm>
            <a:off x="685801" y="609601"/>
            <a:ext cx="10131425" cy="912387"/>
          </a:xfrm>
        </p:spPr>
        <p:txBody>
          <a:bodyPr/>
          <a:lstStyle/>
          <a:p>
            <a:r>
              <a:rPr lang="en-US" dirty="0">
                <a:latin typeface="Arial"/>
                <a:ea typeface="Calibri Light"/>
                <a:cs typeface="Calibri Light"/>
              </a:rPr>
              <a:t>Background: Bugs</a:t>
            </a:r>
            <a:endParaRPr lang="en-US" dirty="0">
              <a:latin typeface="Arial"/>
            </a:endParaRPr>
          </a:p>
        </p:txBody>
      </p:sp>
      <p:pic>
        <p:nvPicPr>
          <p:cNvPr id="20" name="Graphic 19" descr="Ladybug with solid fill">
            <a:extLst>
              <a:ext uri="{FF2B5EF4-FFF2-40B4-BE49-F238E27FC236}">
                <a16:creationId xmlns:a16="http://schemas.microsoft.com/office/drawing/2014/main" id="{C1A7B4B1-C322-C0EA-0F46-5C8F1164E0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3784" y="3239784"/>
            <a:ext cx="3618216" cy="3618216"/>
          </a:xfrm>
          <a:prstGeom prst="rect">
            <a:avLst/>
          </a:prstGeom>
        </p:spPr>
      </p:pic>
      <p:sp>
        <p:nvSpPr>
          <p:cNvPr id="23" name="TextBox 22">
            <a:extLst>
              <a:ext uri="{FF2B5EF4-FFF2-40B4-BE49-F238E27FC236}">
                <a16:creationId xmlns:a16="http://schemas.microsoft.com/office/drawing/2014/main" id="{57D8FCFC-9BA9-FA26-2350-CCA38986701C}"/>
              </a:ext>
            </a:extLst>
          </p:cNvPr>
          <p:cNvSpPr txBox="1"/>
          <p:nvPr/>
        </p:nvSpPr>
        <p:spPr>
          <a:xfrm>
            <a:off x="840766" y="2393878"/>
            <a:ext cx="8457345" cy="19093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200" dirty="0"/>
              <a:t>Chart specific bugs are reported frequently</a:t>
            </a:r>
          </a:p>
          <a:p>
            <a:pPr marL="285750" indent="-285750">
              <a:lnSpc>
                <a:spcPct val="200000"/>
              </a:lnSpc>
              <a:buFont typeface="Arial" panose="020B0604020202020204" pitchFamily="34" charset="0"/>
              <a:buChar char="•"/>
            </a:pPr>
            <a:r>
              <a:rPr lang="en-US" sz="3200" dirty="0"/>
              <a:t>Remaining bugs still exist</a:t>
            </a:r>
          </a:p>
        </p:txBody>
      </p:sp>
    </p:spTree>
    <p:extLst>
      <p:ext uri="{BB962C8B-B14F-4D97-AF65-F5344CB8AC3E}">
        <p14:creationId xmlns:p14="http://schemas.microsoft.com/office/powerpoint/2010/main" val="281421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User with solid fill">
            <a:extLst>
              <a:ext uri="{FF2B5EF4-FFF2-40B4-BE49-F238E27FC236}">
                <a16:creationId xmlns:a16="http://schemas.microsoft.com/office/drawing/2014/main" id="{843B518E-6432-C156-B86D-BEAAAE53D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3459" y="4374532"/>
            <a:ext cx="1450912" cy="14509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D7D51AEB-1C2F-C49A-5FB5-A98A23DC24B2}"/>
              </a:ext>
            </a:extLst>
          </p:cNvPr>
          <p:cNvSpPr txBox="1"/>
          <p:nvPr/>
        </p:nvSpPr>
        <p:spPr>
          <a:xfrm>
            <a:off x="2122132" y="5867961"/>
            <a:ext cx="2253566" cy="369332"/>
          </a:xfrm>
          <a:prstGeom prst="rect">
            <a:avLst/>
          </a:prstGeom>
          <a:noFill/>
        </p:spPr>
        <p:txBody>
          <a:bodyPr wrap="none" rtlCol="0">
            <a:spAutoFit/>
          </a:bodyPr>
          <a:lstStyle/>
          <a:p>
            <a:r>
              <a:rPr lang="en-US" dirty="0"/>
              <a:t>Michael: ML System</a:t>
            </a:r>
          </a:p>
        </p:txBody>
      </p:sp>
      <p:sp>
        <p:nvSpPr>
          <p:cNvPr id="5" name="TextBox 4">
            <a:extLst>
              <a:ext uri="{FF2B5EF4-FFF2-40B4-BE49-F238E27FC236}">
                <a16:creationId xmlns:a16="http://schemas.microsoft.com/office/drawing/2014/main" id="{A3BAF386-5006-52FE-29FA-6C885F860B80}"/>
              </a:ext>
            </a:extLst>
          </p:cNvPr>
          <p:cNvSpPr txBox="1"/>
          <p:nvPr/>
        </p:nvSpPr>
        <p:spPr>
          <a:xfrm>
            <a:off x="7169762" y="5867961"/>
            <a:ext cx="2813655" cy="369332"/>
          </a:xfrm>
          <a:prstGeom prst="rect">
            <a:avLst/>
          </a:prstGeom>
          <a:noFill/>
        </p:spPr>
        <p:txBody>
          <a:bodyPr wrap="none" rtlCol="0">
            <a:spAutoFit/>
          </a:bodyPr>
          <a:lstStyle/>
          <a:p>
            <a:r>
              <a:rPr lang="en-US" dirty="0"/>
              <a:t>Isha: Developer Advocate</a:t>
            </a:r>
          </a:p>
        </p:txBody>
      </p:sp>
      <p:sp>
        <p:nvSpPr>
          <p:cNvPr id="6" name="Rounded Rectangular Callout 5">
            <a:extLst>
              <a:ext uri="{FF2B5EF4-FFF2-40B4-BE49-F238E27FC236}">
                <a16:creationId xmlns:a16="http://schemas.microsoft.com/office/drawing/2014/main" id="{46E958CB-334D-87D9-5A7B-722B3DB353DB}"/>
              </a:ext>
            </a:extLst>
          </p:cNvPr>
          <p:cNvSpPr/>
          <p:nvPr/>
        </p:nvSpPr>
        <p:spPr>
          <a:xfrm>
            <a:off x="1410959" y="1960951"/>
            <a:ext cx="4138626" cy="1888747"/>
          </a:xfrm>
          <a:prstGeom prst="wedgeRoundRectCallout">
            <a:avLst>
              <a:gd name="adj1" fmla="val -8172"/>
              <a:gd name="adj2" fmla="val 6467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 loves the new charts. One minor thing is that he is not used to using the new zoom feature since it is new, but he said it is fine and not a big problem.</a:t>
            </a:r>
          </a:p>
        </p:txBody>
      </p:sp>
      <p:pic>
        <p:nvPicPr>
          <p:cNvPr id="7" name="Graphic 6" descr="User with solid fill">
            <a:extLst>
              <a:ext uri="{FF2B5EF4-FFF2-40B4-BE49-F238E27FC236}">
                <a16:creationId xmlns:a16="http://schemas.microsoft.com/office/drawing/2014/main" id="{0FCCCA0D-C9C4-1CD2-9608-7F246F980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1134" y="4374532"/>
            <a:ext cx="1450912" cy="14509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Rounded Rectangular Callout 7">
            <a:extLst>
              <a:ext uri="{FF2B5EF4-FFF2-40B4-BE49-F238E27FC236}">
                <a16:creationId xmlns:a16="http://schemas.microsoft.com/office/drawing/2014/main" id="{F03E5CB9-B7BA-C93A-F5E2-5078F41F97F2}"/>
              </a:ext>
            </a:extLst>
          </p:cNvPr>
          <p:cNvSpPr/>
          <p:nvPr/>
        </p:nvSpPr>
        <p:spPr>
          <a:xfrm>
            <a:off x="6960544" y="1980086"/>
            <a:ext cx="4376791" cy="1888747"/>
          </a:xfrm>
          <a:prstGeom prst="wedgeRoundRectCallout">
            <a:avLst>
              <a:gd name="adj1" fmla="val 97"/>
              <a:gd name="adj2" fmla="val 635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She has been showing demos in many conferences, but she did not know that line chart is zoomable due to the UI. She said she prefers ECharts because zoom and its range are visible. </a:t>
            </a:r>
          </a:p>
        </p:txBody>
      </p:sp>
      <p:sp>
        <p:nvSpPr>
          <p:cNvPr id="9" name="Title 1">
            <a:extLst>
              <a:ext uri="{FF2B5EF4-FFF2-40B4-BE49-F238E27FC236}">
                <a16:creationId xmlns:a16="http://schemas.microsoft.com/office/drawing/2014/main" id="{797549D6-F444-5703-92CC-420C95CD00ED}"/>
              </a:ext>
            </a:extLst>
          </p:cNvPr>
          <p:cNvSpPr>
            <a:spLocks noGrp="1"/>
          </p:cNvSpPr>
          <p:nvPr>
            <p:ph type="title"/>
          </p:nvPr>
        </p:nvSpPr>
        <p:spPr>
          <a:xfrm>
            <a:off x="609576" y="328704"/>
            <a:ext cx="10127192" cy="931340"/>
          </a:xfrm>
        </p:spPr>
        <p:txBody>
          <a:bodyPr vert="horz" lIns="91440" tIns="45720" rIns="91440" bIns="45720" rtlCol="0" anchor="b">
            <a:normAutofit/>
          </a:bodyPr>
          <a:lstStyle/>
          <a:p>
            <a:r>
              <a:rPr lang="en-US" sz="4000" dirty="0"/>
              <a:t>Feedback from other teams</a:t>
            </a:r>
          </a:p>
        </p:txBody>
      </p:sp>
    </p:spTree>
    <p:extLst>
      <p:ext uri="{BB962C8B-B14F-4D97-AF65-F5344CB8AC3E}">
        <p14:creationId xmlns:p14="http://schemas.microsoft.com/office/powerpoint/2010/main" val="3508812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8AC349-1B15-A4B6-A59D-3556525BFCCA}"/>
              </a:ext>
            </a:extLst>
          </p:cNvPr>
          <p:cNvSpPr txBox="1"/>
          <p:nvPr/>
        </p:nvSpPr>
        <p:spPr>
          <a:xfrm>
            <a:off x="3423377" y="2921168"/>
            <a:ext cx="5615640" cy="1015663"/>
          </a:xfrm>
          <a:prstGeom prst="rect">
            <a:avLst/>
          </a:prstGeom>
          <a:noFill/>
        </p:spPr>
        <p:txBody>
          <a:bodyPr wrap="none" rtlCol="0">
            <a:spAutoFit/>
          </a:bodyPr>
          <a:lstStyle/>
          <a:p>
            <a:r>
              <a:rPr lang="en-US" sz="6000" dirty="0"/>
              <a:t>Any Questions?</a:t>
            </a:r>
          </a:p>
        </p:txBody>
      </p:sp>
    </p:spTree>
    <p:extLst>
      <p:ext uri="{BB962C8B-B14F-4D97-AF65-F5344CB8AC3E}">
        <p14:creationId xmlns:p14="http://schemas.microsoft.com/office/powerpoint/2010/main" val="315564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7218-7D5C-EB43-C3A7-68A2F3B1AC75}"/>
              </a:ext>
            </a:extLst>
          </p:cNvPr>
          <p:cNvSpPr>
            <a:spLocks noGrp="1"/>
          </p:cNvSpPr>
          <p:nvPr>
            <p:ph type="title"/>
          </p:nvPr>
        </p:nvSpPr>
        <p:spPr>
          <a:xfrm>
            <a:off x="685801" y="609601"/>
            <a:ext cx="10131425" cy="912387"/>
          </a:xfrm>
        </p:spPr>
        <p:txBody>
          <a:bodyPr/>
          <a:lstStyle/>
          <a:p>
            <a:r>
              <a:rPr lang="en-US" dirty="0">
                <a:latin typeface="Arial"/>
                <a:ea typeface="Calibri Light"/>
                <a:cs typeface="Calibri Light"/>
              </a:rPr>
              <a:t>Background: Bugs</a:t>
            </a:r>
            <a:endParaRPr lang="en-US" dirty="0">
              <a:latin typeface="Arial"/>
            </a:endParaRPr>
          </a:p>
        </p:txBody>
      </p:sp>
      <p:pic>
        <p:nvPicPr>
          <p:cNvPr id="20" name="Graphic 19" descr="Ladybug with solid fill">
            <a:extLst>
              <a:ext uri="{FF2B5EF4-FFF2-40B4-BE49-F238E27FC236}">
                <a16:creationId xmlns:a16="http://schemas.microsoft.com/office/drawing/2014/main" id="{C1A7B4B1-C322-C0EA-0F46-5C8F1164E0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97060">
            <a:off x="8304510" y="227311"/>
            <a:ext cx="2676418" cy="2676418"/>
          </a:xfrm>
          <a:prstGeom prst="rect">
            <a:avLst/>
          </a:prstGeom>
        </p:spPr>
      </p:pic>
      <p:pic>
        <p:nvPicPr>
          <p:cNvPr id="4" name="Picture 3">
            <a:extLst>
              <a:ext uri="{FF2B5EF4-FFF2-40B4-BE49-F238E27FC236}">
                <a16:creationId xmlns:a16="http://schemas.microsoft.com/office/drawing/2014/main" id="{7481DEC2-3884-EC61-51C9-94D2E14ADAC1}"/>
              </a:ext>
            </a:extLst>
          </p:cNvPr>
          <p:cNvPicPr>
            <a:picLocks noChangeAspect="1"/>
          </p:cNvPicPr>
          <p:nvPr/>
        </p:nvPicPr>
        <p:blipFill>
          <a:blip r:embed="rId5"/>
          <a:stretch>
            <a:fillRect/>
          </a:stretch>
        </p:blipFill>
        <p:spPr>
          <a:xfrm>
            <a:off x="2466226" y="1521988"/>
            <a:ext cx="7259548" cy="5036848"/>
          </a:xfrm>
          <a:prstGeom prst="rect">
            <a:avLst/>
          </a:prstGeom>
          <a:effectLst>
            <a:softEdge rad="0"/>
          </a:effectLst>
        </p:spPr>
      </p:pic>
      <p:sp>
        <p:nvSpPr>
          <p:cNvPr id="8" name="Donut 7">
            <a:extLst>
              <a:ext uri="{FF2B5EF4-FFF2-40B4-BE49-F238E27FC236}">
                <a16:creationId xmlns:a16="http://schemas.microsoft.com/office/drawing/2014/main" id="{AA4A7713-2630-A047-A34F-A6D124157837}"/>
              </a:ext>
            </a:extLst>
          </p:cNvPr>
          <p:cNvSpPr/>
          <p:nvPr/>
        </p:nvSpPr>
        <p:spPr>
          <a:xfrm>
            <a:off x="1894726" y="5336013"/>
            <a:ext cx="7831048" cy="1342190"/>
          </a:xfrm>
          <a:prstGeom prst="donut">
            <a:avLst>
              <a:gd name="adj" fmla="val 608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655037AB-37C1-8C35-56DB-8EE5F4D7EF37}"/>
              </a:ext>
            </a:extLst>
          </p:cNvPr>
          <p:cNvSpPr/>
          <p:nvPr/>
        </p:nvSpPr>
        <p:spPr>
          <a:xfrm>
            <a:off x="2640458" y="2835667"/>
            <a:ext cx="739740" cy="1849349"/>
          </a:xfrm>
          <a:prstGeom prst="donut">
            <a:avLst>
              <a:gd name="adj" fmla="val 9698"/>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293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7218-7D5C-EB43-C3A7-68A2F3B1AC75}"/>
              </a:ext>
            </a:extLst>
          </p:cNvPr>
          <p:cNvSpPr>
            <a:spLocks noGrp="1"/>
          </p:cNvSpPr>
          <p:nvPr>
            <p:ph type="title"/>
          </p:nvPr>
        </p:nvSpPr>
        <p:spPr>
          <a:xfrm>
            <a:off x="685801" y="609601"/>
            <a:ext cx="10131425" cy="912387"/>
          </a:xfrm>
        </p:spPr>
        <p:txBody>
          <a:bodyPr/>
          <a:lstStyle/>
          <a:p>
            <a:r>
              <a:rPr lang="en-US" dirty="0">
                <a:latin typeface="Arial"/>
                <a:ea typeface="Calibri Light"/>
                <a:cs typeface="Calibri Light"/>
              </a:rPr>
              <a:t>Background: Flexibility</a:t>
            </a:r>
            <a:endParaRPr lang="en-US" dirty="0">
              <a:latin typeface="Arial"/>
            </a:endParaRPr>
          </a:p>
        </p:txBody>
      </p:sp>
      <p:pic>
        <p:nvPicPr>
          <p:cNvPr id="22" name="Graphic 21" descr="Compass with solid fill">
            <a:extLst>
              <a:ext uri="{FF2B5EF4-FFF2-40B4-BE49-F238E27FC236}">
                <a16:creationId xmlns:a16="http://schemas.microsoft.com/office/drawing/2014/main" id="{5CD72BD5-2961-C727-C5C8-FDF67BFA3D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2020" y="2928020"/>
            <a:ext cx="3929980" cy="3929980"/>
          </a:xfrm>
          <a:prstGeom prst="rect">
            <a:avLst/>
          </a:prstGeom>
        </p:spPr>
      </p:pic>
      <p:sp>
        <p:nvSpPr>
          <p:cNvPr id="5" name="TextBox 4">
            <a:extLst>
              <a:ext uri="{FF2B5EF4-FFF2-40B4-BE49-F238E27FC236}">
                <a16:creationId xmlns:a16="http://schemas.microsoft.com/office/drawing/2014/main" id="{32C9F259-7908-D508-E4FB-712BB8CB64EE}"/>
              </a:ext>
            </a:extLst>
          </p:cNvPr>
          <p:cNvSpPr txBox="1"/>
          <p:nvPr/>
        </p:nvSpPr>
        <p:spPr>
          <a:xfrm>
            <a:off x="840766" y="2393878"/>
            <a:ext cx="8457345" cy="28941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200" dirty="0"/>
              <a:t>Unexpected bugs</a:t>
            </a:r>
          </a:p>
          <a:p>
            <a:pPr marL="285750" indent="-285750">
              <a:lnSpc>
                <a:spcPct val="200000"/>
              </a:lnSpc>
              <a:buFont typeface="Arial" panose="020B0604020202020204" pitchFamily="34" charset="0"/>
              <a:buChar char="•"/>
            </a:pPr>
            <a:r>
              <a:rPr lang="en-US" sz="3200" dirty="0"/>
              <a:t>Hard adjustment</a:t>
            </a:r>
          </a:p>
          <a:p>
            <a:pPr marL="285750" indent="-285750">
              <a:lnSpc>
                <a:spcPct val="200000"/>
              </a:lnSpc>
              <a:buFont typeface="Arial" panose="020B0604020202020204" pitchFamily="34" charset="0"/>
              <a:buChar char="•"/>
            </a:pPr>
            <a:r>
              <a:rPr lang="en-US" sz="3200" dirty="0"/>
              <a:t>No docs</a:t>
            </a:r>
          </a:p>
        </p:txBody>
      </p:sp>
    </p:spTree>
    <p:extLst>
      <p:ext uri="{BB962C8B-B14F-4D97-AF65-F5344CB8AC3E}">
        <p14:creationId xmlns:p14="http://schemas.microsoft.com/office/powerpoint/2010/main" val="289021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2BC9-83C3-5B64-397D-107E4EB2EA87}"/>
              </a:ext>
            </a:extLst>
          </p:cNvPr>
          <p:cNvSpPr txBox="1"/>
          <p:nvPr/>
        </p:nvSpPr>
        <p:spPr>
          <a:xfrm>
            <a:off x="2256109" y="1643864"/>
            <a:ext cx="8436925" cy="1015663"/>
          </a:xfrm>
          <a:prstGeom prst="rect">
            <a:avLst/>
          </a:prstGeom>
          <a:noFill/>
        </p:spPr>
        <p:txBody>
          <a:bodyPr wrap="none" rtlCol="0">
            <a:spAutoFit/>
          </a:bodyPr>
          <a:lstStyle/>
          <a:p>
            <a:r>
              <a:rPr lang="en-US" sz="6000" dirty="0"/>
              <a:t>So…What do we want?</a:t>
            </a:r>
          </a:p>
        </p:txBody>
      </p:sp>
      <p:sp>
        <p:nvSpPr>
          <p:cNvPr id="5" name="TextBox 4">
            <a:extLst>
              <a:ext uri="{FF2B5EF4-FFF2-40B4-BE49-F238E27FC236}">
                <a16:creationId xmlns:a16="http://schemas.microsoft.com/office/drawing/2014/main" id="{F3B546BA-5309-CE13-570F-BB9DDAC1BCEA}"/>
              </a:ext>
            </a:extLst>
          </p:cNvPr>
          <p:cNvSpPr txBox="1"/>
          <p:nvPr/>
        </p:nvSpPr>
        <p:spPr>
          <a:xfrm>
            <a:off x="2363265" y="3167422"/>
            <a:ext cx="8222611" cy="2554545"/>
          </a:xfrm>
          <a:prstGeom prst="rect">
            <a:avLst/>
          </a:prstGeom>
          <a:noFill/>
        </p:spPr>
        <p:txBody>
          <a:bodyPr wrap="square" rtlCol="0">
            <a:spAutoFit/>
          </a:bodyPr>
          <a:lstStyle/>
          <a:p>
            <a:r>
              <a:rPr lang="en-US" sz="3200" dirty="0"/>
              <a:t>We want a chart library that is</a:t>
            </a:r>
          </a:p>
          <a:p>
            <a:pPr marL="285750" indent="-285750">
              <a:buFont typeface="Arial" panose="020B0604020202020204" pitchFamily="34" charset="0"/>
              <a:buChar char="•"/>
            </a:pPr>
            <a:r>
              <a:rPr lang="en-US" sz="3200" dirty="0"/>
              <a:t>Out of the box with great docs</a:t>
            </a:r>
          </a:p>
          <a:p>
            <a:pPr marL="285750" indent="-285750">
              <a:buFont typeface="Arial" panose="020B0604020202020204" pitchFamily="34" charset="0"/>
              <a:buChar char="•"/>
            </a:pPr>
            <a:r>
              <a:rPr lang="en-US" sz="3200" dirty="0"/>
              <a:t>Customizable without tons of custom code</a:t>
            </a:r>
          </a:p>
          <a:p>
            <a:pPr marL="285750" indent="-285750">
              <a:buFont typeface="Arial" panose="020B0604020202020204" pitchFamily="34" charset="0"/>
              <a:buChar char="•"/>
            </a:pPr>
            <a:r>
              <a:rPr lang="en-US" sz="3200" dirty="0"/>
              <a:t>Performant</a:t>
            </a:r>
          </a:p>
          <a:p>
            <a:pPr marL="285750" indent="-285750">
              <a:buFont typeface="Arial" panose="020B0604020202020204" pitchFamily="34" charset="0"/>
              <a:buChar char="•"/>
            </a:pPr>
            <a:r>
              <a:rPr lang="en-US" sz="3200" dirty="0"/>
              <a:t>Supportive of many types of charts</a:t>
            </a:r>
          </a:p>
        </p:txBody>
      </p:sp>
      <p:sp>
        <p:nvSpPr>
          <p:cNvPr id="6" name="TextBox 5">
            <a:extLst>
              <a:ext uri="{FF2B5EF4-FFF2-40B4-BE49-F238E27FC236}">
                <a16:creationId xmlns:a16="http://schemas.microsoft.com/office/drawing/2014/main" id="{0D119780-14F4-E3FF-A080-1BA627DB4736}"/>
              </a:ext>
            </a:extLst>
          </p:cNvPr>
          <p:cNvSpPr txBox="1"/>
          <p:nvPr/>
        </p:nvSpPr>
        <p:spPr>
          <a:xfrm>
            <a:off x="5388114" y="3167422"/>
            <a:ext cx="1415772" cy="1569660"/>
          </a:xfrm>
          <a:prstGeom prst="rect">
            <a:avLst/>
          </a:prstGeom>
          <a:noFill/>
        </p:spPr>
        <p:txBody>
          <a:bodyPr wrap="none" rtlCol="0">
            <a:spAutoFit/>
          </a:bodyPr>
          <a:lstStyle/>
          <a:p>
            <a:r>
              <a:rPr lang="en-US" sz="9600" dirty="0"/>
              <a:t>🤔</a:t>
            </a:r>
          </a:p>
        </p:txBody>
      </p:sp>
    </p:spTree>
    <p:extLst>
      <p:ext uri="{BB962C8B-B14F-4D97-AF65-F5344CB8AC3E}">
        <p14:creationId xmlns:p14="http://schemas.microsoft.com/office/powerpoint/2010/main" val="206769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par>
                          <p:cTn id="10" fill="hold">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EB124507-5ADD-4530-E080-6BDA4DCDA087}"/>
              </a:ext>
            </a:extLst>
          </p:cNvPr>
          <p:cNvGrpSpPr/>
          <p:nvPr/>
        </p:nvGrpSpPr>
        <p:grpSpPr>
          <a:xfrm>
            <a:off x="9351535" y="1634587"/>
            <a:ext cx="1069848" cy="1069848"/>
            <a:chOff x="8207022" y="2065867"/>
            <a:chExt cx="1072444" cy="1072444"/>
          </a:xfrm>
        </p:grpSpPr>
        <p:sp>
          <p:nvSpPr>
            <p:cNvPr id="1060" name="Oval 1059">
              <a:extLst>
                <a:ext uri="{FF2B5EF4-FFF2-40B4-BE49-F238E27FC236}">
                  <a16:creationId xmlns:a16="http://schemas.microsoft.com/office/drawing/2014/main" id="{6F63C380-85B9-BD1E-4115-AF8500B7D4F6}"/>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61" name="Picture 2" descr="ApexCharts · GitHub">
              <a:extLst>
                <a:ext uri="{FF2B5EF4-FFF2-40B4-BE49-F238E27FC236}">
                  <a16:creationId xmlns:a16="http://schemas.microsoft.com/office/drawing/2014/main" id="{378B85DA-1BE9-5855-538C-4FB2F4246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sp>
        <p:nvSpPr>
          <p:cNvPr id="1033" name="Freeform 1032">
            <a:extLst>
              <a:ext uri="{FF2B5EF4-FFF2-40B4-BE49-F238E27FC236}">
                <a16:creationId xmlns:a16="http://schemas.microsoft.com/office/drawing/2014/main" id="{E076E988-0C7F-A178-ADBE-AD82938A0CEF}"/>
              </a:ext>
            </a:extLst>
          </p:cNvPr>
          <p:cNvSpPr/>
          <p:nvPr/>
        </p:nvSpPr>
        <p:spPr>
          <a:xfrm>
            <a:off x="9775404" y="3995035"/>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1035" name="Group 1034">
            <a:extLst>
              <a:ext uri="{FF2B5EF4-FFF2-40B4-BE49-F238E27FC236}">
                <a16:creationId xmlns:a16="http://schemas.microsoft.com/office/drawing/2014/main" id="{A9194599-302F-F348-D4B3-5F25E99C49AB}"/>
              </a:ext>
            </a:extLst>
          </p:cNvPr>
          <p:cNvGrpSpPr/>
          <p:nvPr/>
        </p:nvGrpSpPr>
        <p:grpSpPr>
          <a:xfrm>
            <a:off x="9995697" y="2747849"/>
            <a:ext cx="1069845" cy="1069845"/>
            <a:chOff x="9402292" y="1641342"/>
            <a:chExt cx="1069845" cy="1069845"/>
          </a:xfrm>
        </p:grpSpPr>
        <p:sp>
          <p:nvSpPr>
            <p:cNvPr id="1058" name="Freeform 1057">
              <a:extLst>
                <a:ext uri="{FF2B5EF4-FFF2-40B4-BE49-F238E27FC236}">
                  <a16:creationId xmlns:a16="http://schemas.microsoft.com/office/drawing/2014/main" id="{4D1BB4D2-5B23-2D8C-C9D5-1C6B49FAFABB}"/>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1059" name="Picture 6" descr="Brandfetch | Chartjs Logos &amp; Brand Assets">
              <a:extLst>
                <a:ext uri="{FF2B5EF4-FFF2-40B4-BE49-F238E27FC236}">
                  <a16:creationId xmlns:a16="http://schemas.microsoft.com/office/drawing/2014/main" id="{DDE1E213-032C-15B6-D210-D347C4236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7" name="Group 1036">
            <a:extLst>
              <a:ext uri="{FF2B5EF4-FFF2-40B4-BE49-F238E27FC236}">
                <a16:creationId xmlns:a16="http://schemas.microsoft.com/office/drawing/2014/main" id="{63F16012-3972-E073-4330-62E5524C3320}"/>
              </a:ext>
            </a:extLst>
          </p:cNvPr>
          <p:cNvGrpSpPr/>
          <p:nvPr/>
        </p:nvGrpSpPr>
        <p:grpSpPr>
          <a:xfrm>
            <a:off x="8172789" y="1217330"/>
            <a:ext cx="1069845" cy="1069845"/>
            <a:chOff x="7022065" y="1641342"/>
            <a:chExt cx="1069845" cy="1069845"/>
          </a:xfrm>
        </p:grpSpPr>
        <p:sp>
          <p:nvSpPr>
            <p:cNvPr id="1056" name="Freeform 1055">
              <a:extLst>
                <a:ext uri="{FF2B5EF4-FFF2-40B4-BE49-F238E27FC236}">
                  <a16:creationId xmlns:a16="http://schemas.microsoft.com/office/drawing/2014/main" id="{1CAABB8B-2F95-7CFB-222B-1AC92F518EB1}"/>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1057" name="Picture 1056"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937CA28D-7F9E-B46C-EE33-2651909FF8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1039" name="Group 1038">
            <a:extLst>
              <a:ext uri="{FF2B5EF4-FFF2-40B4-BE49-F238E27FC236}">
                <a16:creationId xmlns:a16="http://schemas.microsoft.com/office/drawing/2014/main" id="{4C5ECFCC-3AC6-7D33-8778-9CEB3F71473C}"/>
              </a:ext>
            </a:extLst>
          </p:cNvPr>
          <p:cNvGrpSpPr/>
          <p:nvPr/>
        </p:nvGrpSpPr>
        <p:grpSpPr>
          <a:xfrm>
            <a:off x="8804975" y="4808834"/>
            <a:ext cx="1069845" cy="1069845"/>
            <a:chOff x="9815614" y="3985408"/>
            <a:chExt cx="1069845" cy="1069845"/>
          </a:xfrm>
        </p:grpSpPr>
        <p:sp>
          <p:nvSpPr>
            <p:cNvPr id="1054" name="Freeform 1053">
              <a:extLst>
                <a:ext uri="{FF2B5EF4-FFF2-40B4-BE49-F238E27FC236}">
                  <a16:creationId xmlns:a16="http://schemas.microsoft.com/office/drawing/2014/main" id="{748A9891-F270-FBBB-1B24-28B4F1B4DE1A}"/>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1055" name="Picture 10" descr="Flot's new logo">
              <a:extLst>
                <a:ext uri="{FF2B5EF4-FFF2-40B4-BE49-F238E27FC236}">
                  <a16:creationId xmlns:a16="http://schemas.microsoft.com/office/drawing/2014/main" id="{57C7FCB4-0A42-B4FF-079A-2D709EC5FD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1" name="Group 1040">
            <a:extLst>
              <a:ext uri="{FF2B5EF4-FFF2-40B4-BE49-F238E27FC236}">
                <a16:creationId xmlns:a16="http://schemas.microsoft.com/office/drawing/2014/main" id="{1A983E30-61A9-5B5D-466B-D0D77DD680B3}"/>
              </a:ext>
            </a:extLst>
          </p:cNvPr>
          <p:cNvGrpSpPr/>
          <p:nvPr/>
        </p:nvGrpSpPr>
        <p:grpSpPr>
          <a:xfrm>
            <a:off x="7538482" y="4808461"/>
            <a:ext cx="1069845" cy="1069845"/>
            <a:chOff x="8845425" y="4799494"/>
            <a:chExt cx="1069845" cy="1069845"/>
          </a:xfrm>
        </p:grpSpPr>
        <p:sp>
          <p:nvSpPr>
            <p:cNvPr id="1052" name="Freeform 1051">
              <a:extLst>
                <a:ext uri="{FF2B5EF4-FFF2-40B4-BE49-F238E27FC236}">
                  <a16:creationId xmlns:a16="http://schemas.microsoft.com/office/drawing/2014/main" id="{B7FF12D2-200F-E80B-9249-54B6A99BCAB2}"/>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1053" name="Picture 12" descr="Highcharts Logo PNG Vector (SVG) Free Download">
              <a:extLst>
                <a:ext uri="{FF2B5EF4-FFF2-40B4-BE49-F238E27FC236}">
                  <a16:creationId xmlns:a16="http://schemas.microsoft.com/office/drawing/2014/main" id="{7CE2E204-B452-CA44-C467-271D72196B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3" name="Group 1042">
            <a:extLst>
              <a:ext uri="{FF2B5EF4-FFF2-40B4-BE49-F238E27FC236}">
                <a16:creationId xmlns:a16="http://schemas.microsoft.com/office/drawing/2014/main" id="{159252F2-AB45-BD32-5513-1DAD9BA312FC}"/>
              </a:ext>
            </a:extLst>
          </p:cNvPr>
          <p:cNvGrpSpPr/>
          <p:nvPr/>
        </p:nvGrpSpPr>
        <p:grpSpPr>
          <a:xfrm>
            <a:off x="6568533" y="3994088"/>
            <a:ext cx="1069845" cy="1069845"/>
            <a:chOff x="7578932" y="4799494"/>
            <a:chExt cx="1069845" cy="1069845"/>
          </a:xfrm>
        </p:grpSpPr>
        <p:sp>
          <p:nvSpPr>
            <p:cNvPr id="1050" name="Freeform 1049">
              <a:extLst>
                <a:ext uri="{FF2B5EF4-FFF2-40B4-BE49-F238E27FC236}">
                  <a16:creationId xmlns:a16="http://schemas.microsoft.com/office/drawing/2014/main" id="{11611D19-0A23-0FBA-BCE4-24C111EB17CF}"/>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1051" name="Picture 14" descr="LightningChart JS Developer Documentation さん">
              <a:extLst>
                <a:ext uri="{FF2B5EF4-FFF2-40B4-BE49-F238E27FC236}">
                  <a16:creationId xmlns:a16="http://schemas.microsoft.com/office/drawing/2014/main" id="{4B21377F-83D1-2C9D-0707-BA10DF38AA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4" name="Group 1043">
            <a:extLst>
              <a:ext uri="{FF2B5EF4-FFF2-40B4-BE49-F238E27FC236}">
                <a16:creationId xmlns:a16="http://schemas.microsoft.com/office/drawing/2014/main" id="{25268887-FA7E-8317-1EE8-FC89F93ECC66}"/>
              </a:ext>
            </a:extLst>
          </p:cNvPr>
          <p:cNvGrpSpPr/>
          <p:nvPr/>
        </p:nvGrpSpPr>
        <p:grpSpPr>
          <a:xfrm>
            <a:off x="6348978" y="2746772"/>
            <a:ext cx="1069845" cy="1069845"/>
            <a:chOff x="6608743" y="3985408"/>
            <a:chExt cx="1069845" cy="1069845"/>
          </a:xfrm>
        </p:grpSpPr>
        <p:sp>
          <p:nvSpPr>
            <p:cNvPr id="1048" name="Freeform 1047">
              <a:extLst>
                <a:ext uri="{FF2B5EF4-FFF2-40B4-BE49-F238E27FC236}">
                  <a16:creationId xmlns:a16="http://schemas.microsoft.com/office/drawing/2014/main" id="{227F0C8E-3214-AA9A-6D50-DE34D7642645}"/>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1049" name="Picture 16" descr="Review: Why ZingChart Uses Aha! Roadmap | Aha! software">
              <a:extLst>
                <a:ext uri="{FF2B5EF4-FFF2-40B4-BE49-F238E27FC236}">
                  <a16:creationId xmlns:a16="http://schemas.microsoft.com/office/drawing/2014/main" id="{0DF479F5-D950-F3BC-6014-56F8251ECF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5" name="Group 1044">
            <a:extLst>
              <a:ext uri="{FF2B5EF4-FFF2-40B4-BE49-F238E27FC236}">
                <a16:creationId xmlns:a16="http://schemas.microsoft.com/office/drawing/2014/main" id="{B06AEBA5-21E9-E292-F5E4-E65A90BC554F}"/>
              </a:ext>
            </a:extLst>
          </p:cNvPr>
          <p:cNvGrpSpPr/>
          <p:nvPr/>
        </p:nvGrpSpPr>
        <p:grpSpPr>
          <a:xfrm>
            <a:off x="6982548" y="1650145"/>
            <a:ext cx="1069845" cy="1069845"/>
            <a:chOff x="6388820" y="2738157"/>
            <a:chExt cx="1069845" cy="1069845"/>
          </a:xfrm>
        </p:grpSpPr>
        <p:sp>
          <p:nvSpPr>
            <p:cNvPr id="1046" name="Freeform 1045">
              <a:extLst>
                <a:ext uri="{FF2B5EF4-FFF2-40B4-BE49-F238E27FC236}">
                  <a16:creationId xmlns:a16="http://schemas.microsoft.com/office/drawing/2014/main" id="{240BC7CD-D54C-3AC7-D275-F0A02385E2D6}"/>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1047" name="Picture 18">
              <a:extLst>
                <a:ext uri="{FF2B5EF4-FFF2-40B4-BE49-F238E27FC236}">
                  <a16:creationId xmlns:a16="http://schemas.microsoft.com/office/drawing/2014/main" id="{CCEAD928-43B4-6CE8-4788-40759AB82E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a:extLst>
              <a:ext uri="{FF2B5EF4-FFF2-40B4-BE49-F238E27FC236}">
                <a16:creationId xmlns:a16="http://schemas.microsoft.com/office/drawing/2014/main" id="{5DFFFBB3-07B1-681B-2684-6837C40DA3E9}"/>
              </a:ext>
            </a:extLst>
          </p:cNvPr>
          <p:cNvGrpSpPr/>
          <p:nvPr/>
        </p:nvGrpSpPr>
        <p:grpSpPr>
          <a:xfrm>
            <a:off x="7729760" y="2543997"/>
            <a:ext cx="2029968" cy="2029968"/>
            <a:chOff x="8212179" y="1208176"/>
            <a:chExt cx="1069845" cy="1069845"/>
          </a:xfrm>
        </p:grpSpPr>
        <p:sp>
          <p:nvSpPr>
            <p:cNvPr id="36" name="Freeform 35">
              <a:extLst>
                <a:ext uri="{FF2B5EF4-FFF2-40B4-BE49-F238E27FC236}">
                  <a16:creationId xmlns:a16="http://schemas.microsoft.com/office/drawing/2014/main" id="{4EE1E310-9166-A81D-228E-664D8497CD10}"/>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1028" name="Picture 4" descr="CanvasJS - javatpoint">
              <a:hlinkClick r:id="rId11"/>
              <a:extLst>
                <a:ext uri="{FF2B5EF4-FFF2-40B4-BE49-F238E27FC236}">
                  <a16:creationId xmlns:a16="http://schemas.microsoft.com/office/drawing/2014/main" id="{2B670662-2A29-A55E-C64A-CED0463C8E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3776996" cy="1015663"/>
          </a:xfrm>
          <a:prstGeom prst="rect">
            <a:avLst/>
          </a:prstGeom>
          <a:noFill/>
        </p:spPr>
        <p:txBody>
          <a:bodyPr wrap="none" rtlCol="0">
            <a:spAutoFit/>
          </a:bodyPr>
          <a:lstStyle/>
          <a:p>
            <a:r>
              <a:rPr lang="en-US" sz="6000" b="1" dirty="0"/>
              <a:t>Canvas.js</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6292107" cy="1754326"/>
          </a:xfrm>
          <a:prstGeom prst="rect">
            <a:avLst/>
          </a:prstGeom>
          <a:noFill/>
        </p:spPr>
        <p:txBody>
          <a:bodyPr wrap="none" rtlCol="0" anchor="t">
            <a:spAutoFit/>
          </a:bodyPr>
          <a:lstStyle/>
          <a:p>
            <a:pPr rtl="0" fontAlgn="base"/>
            <a:r>
              <a:rPr lang="en-US" dirty="0"/>
              <a:t>👍 Many editable examples </a:t>
            </a:r>
          </a:p>
          <a:p>
            <a:pPr algn="l" rtl="0" fontAlgn="base"/>
            <a:endParaRPr lang="en-US" dirty="0"/>
          </a:p>
          <a:p>
            <a:pPr algn="l" rtl="0" fontAlgn="base"/>
            <a:r>
              <a:rPr lang="en-US" dirty="0"/>
              <a:t>❌ Not downloaded much in npm (weekly 3,446 download) </a:t>
            </a:r>
          </a:p>
          <a:p>
            <a:pPr algn="l" rtl="0" fontAlgn="base"/>
            <a:r>
              <a:rPr lang="en-US" dirty="0"/>
              <a:t>❌ There are docs but not as informative as others</a:t>
            </a:r>
          </a:p>
          <a:p>
            <a:pPr algn="l" rtl="0" fontAlgn="base"/>
            <a:endParaRPr lang="en-US" dirty="0"/>
          </a:p>
          <a:p>
            <a:endParaRPr lang="en-US" dirty="0"/>
          </a:p>
        </p:txBody>
      </p:sp>
      <p:sp>
        <p:nvSpPr>
          <p:cNvPr id="62" name="TextBox 61">
            <a:extLst>
              <a:ext uri="{FF2B5EF4-FFF2-40B4-BE49-F238E27FC236}">
                <a16:creationId xmlns:a16="http://schemas.microsoft.com/office/drawing/2014/main" id="{87DD2804-CAA8-C1F6-CA43-91E8109AA52D}"/>
              </a:ext>
            </a:extLst>
          </p:cNvPr>
          <p:cNvSpPr txBox="1"/>
          <p:nvPr/>
        </p:nvSpPr>
        <p:spPr>
          <a:xfrm>
            <a:off x="2685044" y="1834198"/>
            <a:ext cx="1685077" cy="369332"/>
          </a:xfrm>
          <a:prstGeom prst="rect">
            <a:avLst/>
          </a:prstGeom>
          <a:noFill/>
        </p:spPr>
        <p:txBody>
          <a:bodyPr wrap="none" rtlCol="0">
            <a:spAutoFit/>
          </a:bodyPr>
          <a:lstStyle/>
          <a:p>
            <a:r>
              <a:rPr lang="en-US" dirty="0"/>
              <a:t>Canvas Based</a:t>
            </a:r>
          </a:p>
        </p:txBody>
      </p:sp>
    </p:spTree>
    <p:extLst>
      <p:ext uri="{BB962C8B-B14F-4D97-AF65-F5344CB8AC3E}">
        <p14:creationId xmlns:p14="http://schemas.microsoft.com/office/powerpoint/2010/main" val="27877676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9">
            <a:extLst>
              <a:ext uri="{FF2B5EF4-FFF2-40B4-BE49-F238E27FC236}">
                <a16:creationId xmlns:a16="http://schemas.microsoft.com/office/drawing/2014/main" id="{9DCD057E-9BE9-EEF1-6465-4219627C241C}"/>
              </a:ext>
            </a:extLst>
          </p:cNvPr>
          <p:cNvSpPr/>
          <p:nvPr/>
        </p:nvSpPr>
        <p:spPr>
          <a:xfrm>
            <a:off x="10035538"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5" name="Group 4">
            <a:extLst>
              <a:ext uri="{FF2B5EF4-FFF2-40B4-BE49-F238E27FC236}">
                <a16:creationId xmlns:a16="http://schemas.microsoft.com/office/drawing/2014/main" id="{291A3F5A-0652-7899-1FAE-D5BC6E0748F1}"/>
              </a:ext>
            </a:extLst>
          </p:cNvPr>
          <p:cNvGrpSpPr/>
          <p:nvPr/>
        </p:nvGrpSpPr>
        <p:grpSpPr>
          <a:xfrm>
            <a:off x="7713513" y="2494469"/>
            <a:ext cx="2026251" cy="2026251"/>
            <a:chOff x="8207022" y="2065867"/>
            <a:chExt cx="1072444" cy="1072444"/>
          </a:xfrm>
        </p:grpSpPr>
        <p:sp>
          <p:nvSpPr>
            <p:cNvPr id="4" name="Oval 3">
              <a:extLst>
                <a:ext uri="{FF2B5EF4-FFF2-40B4-BE49-F238E27FC236}">
                  <a16:creationId xmlns:a16="http://schemas.microsoft.com/office/drawing/2014/main" id="{2986B994-220E-9D08-C204-401B9B77663D}"/>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ApexCharts · GitHub">
              <a:hlinkClick r:id="rId3"/>
              <a:extLst>
                <a:ext uri="{FF2B5EF4-FFF2-40B4-BE49-F238E27FC236}">
                  <a16:creationId xmlns:a16="http://schemas.microsoft.com/office/drawing/2014/main" id="{7E7A5309-3626-7DB0-6FC1-4D826AA3B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a:extLst>
              <a:ext uri="{FF2B5EF4-FFF2-40B4-BE49-F238E27FC236}">
                <a16:creationId xmlns:a16="http://schemas.microsoft.com/office/drawing/2014/main" id="{5DFFFBB3-07B1-681B-2684-6837C40DA3E9}"/>
              </a:ext>
            </a:extLst>
          </p:cNvPr>
          <p:cNvGrpSpPr/>
          <p:nvPr/>
        </p:nvGrpSpPr>
        <p:grpSpPr>
          <a:xfrm>
            <a:off x="8212179" y="1208176"/>
            <a:ext cx="1069845" cy="1069845"/>
            <a:chOff x="8212179" y="1208176"/>
            <a:chExt cx="1069845" cy="1069845"/>
          </a:xfrm>
        </p:grpSpPr>
        <p:sp>
          <p:nvSpPr>
            <p:cNvPr id="36" name="Freeform 35">
              <a:extLst>
                <a:ext uri="{FF2B5EF4-FFF2-40B4-BE49-F238E27FC236}">
                  <a16:creationId xmlns:a16="http://schemas.microsoft.com/office/drawing/2014/main" id="{4EE1E310-9166-A81D-228E-664D8497CD10}"/>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1028" name="Picture 4" descr="CanvasJS - javatpoint">
              <a:extLst>
                <a:ext uri="{FF2B5EF4-FFF2-40B4-BE49-F238E27FC236}">
                  <a16:creationId xmlns:a16="http://schemas.microsoft.com/office/drawing/2014/main" id="{2B670662-2A29-A55E-C64A-CED0463C8E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1A859B12-2F30-25C3-B2AE-A9A5C808FC1B}"/>
              </a:ext>
            </a:extLst>
          </p:cNvPr>
          <p:cNvGrpSpPr/>
          <p:nvPr/>
        </p:nvGrpSpPr>
        <p:grpSpPr>
          <a:xfrm>
            <a:off x="9402292" y="1641342"/>
            <a:ext cx="1069845" cy="1069845"/>
            <a:chOff x="9402292" y="1641342"/>
            <a:chExt cx="1069845" cy="1069845"/>
          </a:xfrm>
        </p:grpSpPr>
        <p:sp>
          <p:nvSpPr>
            <p:cNvPr id="38" name="Freeform 37">
              <a:extLst>
                <a:ext uri="{FF2B5EF4-FFF2-40B4-BE49-F238E27FC236}">
                  <a16:creationId xmlns:a16="http://schemas.microsoft.com/office/drawing/2014/main" id="{D568D1F6-112B-1F7A-701A-5B9DE5514E5C}"/>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1030" name="Picture 6" descr="Brandfetch | Chartjs Logos &amp; Brand Assets">
              <a:extLst>
                <a:ext uri="{FF2B5EF4-FFF2-40B4-BE49-F238E27FC236}">
                  <a16:creationId xmlns:a16="http://schemas.microsoft.com/office/drawing/2014/main" id="{2CBD1280-C343-646A-4078-7004C659F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a:extLst>
              <a:ext uri="{FF2B5EF4-FFF2-40B4-BE49-F238E27FC236}">
                <a16:creationId xmlns:a16="http://schemas.microsoft.com/office/drawing/2014/main" id="{47365065-FB0F-7680-9DB7-9D1BD2765119}"/>
              </a:ext>
            </a:extLst>
          </p:cNvPr>
          <p:cNvGrpSpPr/>
          <p:nvPr/>
        </p:nvGrpSpPr>
        <p:grpSpPr>
          <a:xfrm>
            <a:off x="7022065" y="1641342"/>
            <a:ext cx="1069845" cy="1069845"/>
            <a:chOff x="7022065" y="1641342"/>
            <a:chExt cx="1069845" cy="1069845"/>
          </a:xfrm>
        </p:grpSpPr>
        <p:sp>
          <p:nvSpPr>
            <p:cNvPr id="52" name="Freeform 51">
              <a:extLst>
                <a:ext uri="{FF2B5EF4-FFF2-40B4-BE49-F238E27FC236}">
                  <a16:creationId xmlns:a16="http://schemas.microsoft.com/office/drawing/2014/main" id="{3AD31810-9F81-F547-B24A-E2BCAE343889}"/>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16" name="Picture 15"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450E74C7-C9A7-9A3A-25DF-34AE85674F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61" name="Group 60">
            <a:extLst>
              <a:ext uri="{FF2B5EF4-FFF2-40B4-BE49-F238E27FC236}">
                <a16:creationId xmlns:a16="http://schemas.microsoft.com/office/drawing/2014/main" id="{E599A08C-02F9-6066-86E2-A5BF0AA4A32D}"/>
              </a:ext>
            </a:extLst>
          </p:cNvPr>
          <p:cNvGrpSpPr/>
          <p:nvPr/>
        </p:nvGrpSpPr>
        <p:grpSpPr>
          <a:xfrm>
            <a:off x="9815614" y="3985408"/>
            <a:ext cx="1069845" cy="1069845"/>
            <a:chOff x="9815614" y="3985408"/>
            <a:chExt cx="1069845" cy="1069845"/>
          </a:xfrm>
        </p:grpSpPr>
        <p:sp>
          <p:nvSpPr>
            <p:cNvPr id="42" name="Freeform 41">
              <a:extLst>
                <a:ext uri="{FF2B5EF4-FFF2-40B4-BE49-F238E27FC236}">
                  <a16:creationId xmlns:a16="http://schemas.microsoft.com/office/drawing/2014/main" id="{99685AFE-F91A-515D-F4D3-3967BC586E88}"/>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1034" name="Picture 10" descr="Flot's new logo">
              <a:extLst>
                <a:ext uri="{FF2B5EF4-FFF2-40B4-BE49-F238E27FC236}">
                  <a16:creationId xmlns:a16="http://schemas.microsoft.com/office/drawing/2014/main" id="{1E686E52-AD08-D0D0-A2FA-3381C1847A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id="{54BB09B4-D9AB-9B63-91FB-37E46B026DA2}"/>
              </a:ext>
            </a:extLst>
          </p:cNvPr>
          <p:cNvGrpSpPr/>
          <p:nvPr/>
        </p:nvGrpSpPr>
        <p:grpSpPr>
          <a:xfrm>
            <a:off x="8845425" y="4799494"/>
            <a:ext cx="1069845" cy="1069845"/>
            <a:chOff x="8845425" y="4799494"/>
            <a:chExt cx="1069845" cy="1069845"/>
          </a:xfrm>
        </p:grpSpPr>
        <p:sp>
          <p:nvSpPr>
            <p:cNvPr id="44" name="Freeform 43">
              <a:extLst>
                <a:ext uri="{FF2B5EF4-FFF2-40B4-BE49-F238E27FC236}">
                  <a16:creationId xmlns:a16="http://schemas.microsoft.com/office/drawing/2014/main" id="{591A1C84-4F6D-C8FC-8294-B6C17835394E}"/>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1036" name="Picture 12" descr="Highcharts Logo PNG Vector (SVG) Free Download">
              <a:extLst>
                <a:ext uri="{FF2B5EF4-FFF2-40B4-BE49-F238E27FC236}">
                  <a16:creationId xmlns:a16="http://schemas.microsoft.com/office/drawing/2014/main" id="{F74F8AA8-C26E-5AAB-9492-7D90967431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a:extLst>
              <a:ext uri="{FF2B5EF4-FFF2-40B4-BE49-F238E27FC236}">
                <a16:creationId xmlns:a16="http://schemas.microsoft.com/office/drawing/2014/main" id="{D8BB8D2F-0684-B4EE-1AFB-8DC2509BF7CC}"/>
              </a:ext>
            </a:extLst>
          </p:cNvPr>
          <p:cNvGrpSpPr/>
          <p:nvPr/>
        </p:nvGrpSpPr>
        <p:grpSpPr>
          <a:xfrm>
            <a:off x="7578932" y="4799494"/>
            <a:ext cx="1069845" cy="1069845"/>
            <a:chOff x="7578932" y="4799494"/>
            <a:chExt cx="1069845" cy="1069845"/>
          </a:xfrm>
        </p:grpSpPr>
        <p:sp>
          <p:nvSpPr>
            <p:cNvPr id="46" name="Freeform 45">
              <a:extLst>
                <a:ext uri="{FF2B5EF4-FFF2-40B4-BE49-F238E27FC236}">
                  <a16:creationId xmlns:a16="http://schemas.microsoft.com/office/drawing/2014/main" id="{877669C5-AD9C-63C5-D81E-49F8BA991B79}"/>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1038" name="Picture 14" descr="LightningChart JS Developer Documentation さん">
              <a:extLst>
                <a:ext uri="{FF2B5EF4-FFF2-40B4-BE49-F238E27FC236}">
                  <a16:creationId xmlns:a16="http://schemas.microsoft.com/office/drawing/2014/main" id="{170C9E49-7441-9BAE-8581-BF96967BE3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70FB3632-AF25-5B79-2BBA-30F194F1CA8B}"/>
              </a:ext>
            </a:extLst>
          </p:cNvPr>
          <p:cNvGrpSpPr/>
          <p:nvPr/>
        </p:nvGrpSpPr>
        <p:grpSpPr>
          <a:xfrm>
            <a:off x="6608743" y="3985408"/>
            <a:ext cx="1069845" cy="1069845"/>
            <a:chOff x="6608743" y="3985408"/>
            <a:chExt cx="1069845" cy="1069845"/>
          </a:xfrm>
        </p:grpSpPr>
        <p:sp>
          <p:nvSpPr>
            <p:cNvPr id="48" name="Freeform 47">
              <a:extLst>
                <a:ext uri="{FF2B5EF4-FFF2-40B4-BE49-F238E27FC236}">
                  <a16:creationId xmlns:a16="http://schemas.microsoft.com/office/drawing/2014/main" id="{FA9727E2-B0ED-C7BE-0B53-A6E997CEDC1F}"/>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1040" name="Picture 16" descr="Review: Why ZingChart Uses Aha! Roadmap | Aha! software">
              <a:extLst>
                <a:ext uri="{FF2B5EF4-FFF2-40B4-BE49-F238E27FC236}">
                  <a16:creationId xmlns:a16="http://schemas.microsoft.com/office/drawing/2014/main" id="{87CAE2C5-4A78-29ED-79DE-B585222FD9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a:extLst>
              <a:ext uri="{FF2B5EF4-FFF2-40B4-BE49-F238E27FC236}">
                <a16:creationId xmlns:a16="http://schemas.microsoft.com/office/drawing/2014/main" id="{B8C352F6-1F46-2D2A-23B9-9F2A1ADA8F96}"/>
              </a:ext>
            </a:extLst>
          </p:cNvPr>
          <p:cNvGrpSpPr/>
          <p:nvPr/>
        </p:nvGrpSpPr>
        <p:grpSpPr>
          <a:xfrm>
            <a:off x="6388820" y="2738157"/>
            <a:ext cx="1069845" cy="1069845"/>
            <a:chOff x="6388820" y="2738157"/>
            <a:chExt cx="1069845" cy="1069845"/>
          </a:xfrm>
        </p:grpSpPr>
        <p:sp>
          <p:nvSpPr>
            <p:cNvPr id="50" name="Freeform 49">
              <a:extLst>
                <a:ext uri="{FF2B5EF4-FFF2-40B4-BE49-F238E27FC236}">
                  <a16:creationId xmlns:a16="http://schemas.microsoft.com/office/drawing/2014/main" id="{14149F25-F1F6-A11A-42CF-E19AFD1806BE}"/>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1042" name="Picture 18">
              <a:extLst>
                <a:ext uri="{FF2B5EF4-FFF2-40B4-BE49-F238E27FC236}">
                  <a16:creationId xmlns:a16="http://schemas.microsoft.com/office/drawing/2014/main" id="{50B7E379-13BB-E58D-714C-8F09182370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4289957" cy="1015663"/>
          </a:xfrm>
          <a:prstGeom prst="rect">
            <a:avLst/>
          </a:prstGeom>
          <a:noFill/>
        </p:spPr>
        <p:txBody>
          <a:bodyPr wrap="none" rtlCol="0">
            <a:spAutoFit/>
          </a:bodyPr>
          <a:lstStyle/>
          <a:p>
            <a:r>
              <a:rPr lang="en-US" sz="6000" b="1" dirty="0"/>
              <a:t>Apex Chart</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5711820" cy="2400657"/>
          </a:xfrm>
          <a:prstGeom prst="rect">
            <a:avLst/>
          </a:prstGeom>
          <a:noFill/>
        </p:spPr>
        <p:txBody>
          <a:bodyPr wrap="none" rtlCol="0" anchor="t">
            <a:spAutoFit/>
          </a:bodyPr>
          <a:lstStyle/>
          <a:p>
            <a:pPr rtl="0" fontAlgn="base"/>
            <a:r>
              <a:rPr lang="en-US" sz="2000" dirty="0"/>
              <a:t>👍 Support CSV and Image download by default </a:t>
            </a:r>
          </a:p>
          <a:p>
            <a:pPr algn="l" rtl="0" fontAlgn="base"/>
            <a:r>
              <a:rPr lang="en-US" sz="1800" dirty="0"/>
              <a:t>👍 </a:t>
            </a:r>
            <a:r>
              <a:rPr lang="en-US" dirty="0"/>
              <a:t>Well documented </a:t>
            </a:r>
          </a:p>
          <a:p>
            <a:pPr algn="l" rtl="0" fontAlgn="base"/>
            <a:r>
              <a:rPr lang="en-US" sz="1800" dirty="0"/>
              <a:t>👍 </a:t>
            </a:r>
            <a:r>
              <a:rPr lang="en-US" dirty="0"/>
              <a:t>Many examples </a:t>
            </a:r>
          </a:p>
          <a:p>
            <a:pPr algn="l" rtl="0" fontAlgn="base"/>
            <a:endParaRPr lang="en-US" dirty="0"/>
          </a:p>
          <a:p>
            <a:pPr algn="l" rtl="0" fontAlgn="base"/>
            <a:r>
              <a:rPr lang="en-US" dirty="0"/>
              <a:t>❌ Not as performant as they say </a:t>
            </a:r>
          </a:p>
          <a:p>
            <a:pPr algn="l" rtl="0" fontAlgn="base"/>
            <a:endParaRPr lang="en-US" dirty="0"/>
          </a:p>
          <a:p>
            <a:endParaRPr lang="en-US" sz="4000" dirty="0"/>
          </a:p>
        </p:txBody>
      </p:sp>
      <p:sp>
        <p:nvSpPr>
          <p:cNvPr id="62" name="TextBox 61">
            <a:extLst>
              <a:ext uri="{FF2B5EF4-FFF2-40B4-BE49-F238E27FC236}">
                <a16:creationId xmlns:a16="http://schemas.microsoft.com/office/drawing/2014/main" id="{87DD2804-CAA8-C1F6-CA43-91E8109AA52D}"/>
              </a:ext>
            </a:extLst>
          </p:cNvPr>
          <p:cNvSpPr txBox="1"/>
          <p:nvPr/>
        </p:nvSpPr>
        <p:spPr>
          <a:xfrm>
            <a:off x="3291504" y="1846310"/>
            <a:ext cx="1390124" cy="369332"/>
          </a:xfrm>
          <a:prstGeom prst="rect">
            <a:avLst/>
          </a:prstGeom>
          <a:noFill/>
        </p:spPr>
        <p:txBody>
          <a:bodyPr wrap="none" rtlCol="0">
            <a:spAutoFit/>
          </a:bodyPr>
          <a:lstStyle/>
          <a:p>
            <a:r>
              <a:rPr lang="en-US" dirty="0"/>
              <a:t>SVG Based</a:t>
            </a:r>
          </a:p>
        </p:txBody>
      </p:sp>
    </p:spTree>
    <p:extLst>
      <p:ext uri="{BB962C8B-B14F-4D97-AF65-F5344CB8AC3E}">
        <p14:creationId xmlns:p14="http://schemas.microsoft.com/office/powerpoint/2010/main" val="10414125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D46128C4-F24B-C948-B65F-00FACBEB5096}"/>
              </a:ext>
            </a:extLst>
          </p:cNvPr>
          <p:cNvSpPr/>
          <p:nvPr/>
        </p:nvSpPr>
        <p:spPr>
          <a:xfrm>
            <a:off x="9394758" y="162154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rPr>
              <a:t>uPlot</a:t>
            </a:r>
            <a:endParaRPr lang="en-US" kern="1200" dirty="0"/>
          </a:p>
        </p:txBody>
      </p:sp>
      <p:grpSp>
        <p:nvGrpSpPr>
          <p:cNvPr id="7" name="Group 6">
            <a:extLst>
              <a:ext uri="{FF2B5EF4-FFF2-40B4-BE49-F238E27FC236}">
                <a16:creationId xmlns:a16="http://schemas.microsoft.com/office/drawing/2014/main" id="{CFE0DE79-50AD-68DA-383A-82F1BEF8DF89}"/>
              </a:ext>
            </a:extLst>
          </p:cNvPr>
          <p:cNvGrpSpPr/>
          <p:nvPr/>
        </p:nvGrpSpPr>
        <p:grpSpPr>
          <a:xfrm>
            <a:off x="8193116" y="1202949"/>
            <a:ext cx="1069848" cy="1069848"/>
            <a:chOff x="8207022" y="2065867"/>
            <a:chExt cx="1072444" cy="1072444"/>
          </a:xfrm>
        </p:grpSpPr>
        <p:sp>
          <p:nvSpPr>
            <p:cNvPr id="33" name="Oval 32">
              <a:extLst>
                <a:ext uri="{FF2B5EF4-FFF2-40B4-BE49-F238E27FC236}">
                  <a16:creationId xmlns:a16="http://schemas.microsoft.com/office/drawing/2014/main" id="{FF31F79E-5E95-317C-AF11-4AF1CB3D0B6F}"/>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4" name="Picture 2" descr="ApexCharts · GitHub">
              <a:extLst>
                <a:ext uri="{FF2B5EF4-FFF2-40B4-BE49-F238E27FC236}">
                  <a16:creationId xmlns:a16="http://schemas.microsoft.com/office/drawing/2014/main" id="{9B267E82-6C4F-6A8F-23CF-5EE6EBCC8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760834B0-067C-8CDE-C237-1B9106C309EE}"/>
              </a:ext>
            </a:extLst>
          </p:cNvPr>
          <p:cNvGrpSpPr/>
          <p:nvPr/>
        </p:nvGrpSpPr>
        <p:grpSpPr>
          <a:xfrm>
            <a:off x="7014858" y="1660972"/>
            <a:ext cx="1069845" cy="1069845"/>
            <a:chOff x="8212179" y="1208176"/>
            <a:chExt cx="1069845" cy="1069845"/>
          </a:xfrm>
        </p:grpSpPr>
        <p:sp>
          <p:nvSpPr>
            <p:cNvPr id="28" name="Freeform 27">
              <a:extLst>
                <a:ext uri="{FF2B5EF4-FFF2-40B4-BE49-F238E27FC236}">
                  <a16:creationId xmlns:a16="http://schemas.microsoft.com/office/drawing/2014/main" id="{23879993-06A3-63EF-EF2C-04B90EE6D7C4}"/>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29" name="Picture 4" descr="CanvasJS - javatpoint">
              <a:extLst>
                <a:ext uri="{FF2B5EF4-FFF2-40B4-BE49-F238E27FC236}">
                  <a16:creationId xmlns:a16="http://schemas.microsoft.com/office/drawing/2014/main" id="{2F1220C0-4AED-FD62-8E40-3899BB3875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37A5D790-5E3B-B9B7-C4F1-E0EF0D8E3C5B}"/>
              </a:ext>
            </a:extLst>
          </p:cNvPr>
          <p:cNvGrpSpPr/>
          <p:nvPr/>
        </p:nvGrpSpPr>
        <p:grpSpPr>
          <a:xfrm>
            <a:off x="6399867" y="2768126"/>
            <a:ext cx="1069845" cy="1069845"/>
            <a:chOff x="7022065" y="1641342"/>
            <a:chExt cx="1069845" cy="1069845"/>
          </a:xfrm>
        </p:grpSpPr>
        <p:sp>
          <p:nvSpPr>
            <p:cNvPr id="26" name="Freeform 25">
              <a:extLst>
                <a:ext uri="{FF2B5EF4-FFF2-40B4-BE49-F238E27FC236}">
                  <a16:creationId xmlns:a16="http://schemas.microsoft.com/office/drawing/2014/main" id="{F823FE7E-D56C-1930-306A-6BA4A4B7929F}"/>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27" name="Picture 26"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F8EFD020-ABD0-BB13-E79F-6FDB30F4E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10" name="Group 9">
            <a:extLst>
              <a:ext uri="{FF2B5EF4-FFF2-40B4-BE49-F238E27FC236}">
                <a16:creationId xmlns:a16="http://schemas.microsoft.com/office/drawing/2014/main" id="{3189B86C-0A0D-08FF-EA72-7355AE280780}"/>
              </a:ext>
            </a:extLst>
          </p:cNvPr>
          <p:cNvGrpSpPr/>
          <p:nvPr/>
        </p:nvGrpSpPr>
        <p:grpSpPr>
          <a:xfrm>
            <a:off x="10046086" y="2707718"/>
            <a:ext cx="1069845" cy="1069845"/>
            <a:chOff x="9815614" y="3985408"/>
            <a:chExt cx="1069845" cy="1069845"/>
          </a:xfrm>
        </p:grpSpPr>
        <p:sp>
          <p:nvSpPr>
            <p:cNvPr id="24" name="Freeform 23">
              <a:extLst>
                <a:ext uri="{FF2B5EF4-FFF2-40B4-BE49-F238E27FC236}">
                  <a16:creationId xmlns:a16="http://schemas.microsoft.com/office/drawing/2014/main" id="{7E86C9E3-C500-633F-9E36-4735FDFB3001}"/>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25" name="Picture 10" descr="Flot's new logo">
              <a:extLst>
                <a:ext uri="{FF2B5EF4-FFF2-40B4-BE49-F238E27FC236}">
                  <a16:creationId xmlns:a16="http://schemas.microsoft.com/office/drawing/2014/main" id="{27610533-B18C-6FE1-B91E-02CCD7EB0E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1C42E148-B332-DADE-0733-3B41BFBA1597}"/>
              </a:ext>
            </a:extLst>
          </p:cNvPr>
          <p:cNvGrpSpPr/>
          <p:nvPr/>
        </p:nvGrpSpPr>
        <p:grpSpPr>
          <a:xfrm>
            <a:off x="9846853" y="3958442"/>
            <a:ext cx="1069845" cy="1069845"/>
            <a:chOff x="8845425" y="4799494"/>
            <a:chExt cx="1069845" cy="1069845"/>
          </a:xfrm>
        </p:grpSpPr>
        <p:sp>
          <p:nvSpPr>
            <p:cNvPr id="22" name="Freeform 21">
              <a:extLst>
                <a:ext uri="{FF2B5EF4-FFF2-40B4-BE49-F238E27FC236}">
                  <a16:creationId xmlns:a16="http://schemas.microsoft.com/office/drawing/2014/main" id="{1DDA27E7-FA4C-CD7B-103C-B6DEEDA64B9F}"/>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23" name="Picture 12" descr="Highcharts Logo PNG Vector (SVG) Free Download">
              <a:extLst>
                <a:ext uri="{FF2B5EF4-FFF2-40B4-BE49-F238E27FC236}">
                  <a16:creationId xmlns:a16="http://schemas.microsoft.com/office/drawing/2014/main" id="{14B0B6F4-4255-5FC6-F876-DD7A836A81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DF3A059-CAB2-7C40-482A-890C2B165B9D}"/>
              </a:ext>
            </a:extLst>
          </p:cNvPr>
          <p:cNvGrpSpPr/>
          <p:nvPr/>
        </p:nvGrpSpPr>
        <p:grpSpPr>
          <a:xfrm>
            <a:off x="8890282" y="4788487"/>
            <a:ext cx="1069845" cy="1069845"/>
            <a:chOff x="7578932" y="4799494"/>
            <a:chExt cx="1069845" cy="1069845"/>
          </a:xfrm>
        </p:grpSpPr>
        <p:sp>
          <p:nvSpPr>
            <p:cNvPr id="20" name="Freeform 19">
              <a:extLst>
                <a:ext uri="{FF2B5EF4-FFF2-40B4-BE49-F238E27FC236}">
                  <a16:creationId xmlns:a16="http://schemas.microsoft.com/office/drawing/2014/main" id="{D2554561-98E1-9FE9-AD2F-DA74DFA4F429}"/>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21" name="Picture 14" descr="LightningChart JS Developer Documentation さん">
              <a:extLst>
                <a:ext uri="{FF2B5EF4-FFF2-40B4-BE49-F238E27FC236}">
                  <a16:creationId xmlns:a16="http://schemas.microsoft.com/office/drawing/2014/main" id="{E0D2C058-F53F-BABE-4DD3-4FBB422F78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D08A5D4D-43C4-D882-1415-A7083EDC288E}"/>
              </a:ext>
            </a:extLst>
          </p:cNvPr>
          <p:cNvGrpSpPr/>
          <p:nvPr/>
        </p:nvGrpSpPr>
        <p:grpSpPr>
          <a:xfrm>
            <a:off x="7623963" y="4809466"/>
            <a:ext cx="1069845" cy="1069845"/>
            <a:chOff x="6608743" y="3985408"/>
            <a:chExt cx="1069845" cy="1069845"/>
          </a:xfrm>
        </p:grpSpPr>
        <p:sp>
          <p:nvSpPr>
            <p:cNvPr id="18" name="Freeform 17">
              <a:extLst>
                <a:ext uri="{FF2B5EF4-FFF2-40B4-BE49-F238E27FC236}">
                  <a16:creationId xmlns:a16="http://schemas.microsoft.com/office/drawing/2014/main" id="{044097A2-3F3E-B81E-D0F9-4ED68BA895AD}"/>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19" name="Picture 16" descr="Review: Why ZingChart Uses Aha! Roadmap | Aha! software">
              <a:extLst>
                <a:ext uri="{FF2B5EF4-FFF2-40B4-BE49-F238E27FC236}">
                  <a16:creationId xmlns:a16="http://schemas.microsoft.com/office/drawing/2014/main" id="{573F9510-580A-6C88-795F-7D70161885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26CE482E-C222-5F9D-990C-2B5B5624897C}"/>
              </a:ext>
            </a:extLst>
          </p:cNvPr>
          <p:cNvGrpSpPr/>
          <p:nvPr/>
        </p:nvGrpSpPr>
        <p:grpSpPr>
          <a:xfrm>
            <a:off x="6640423" y="4011563"/>
            <a:ext cx="1069845" cy="1069845"/>
            <a:chOff x="6388820" y="2738157"/>
            <a:chExt cx="1069845" cy="1069845"/>
          </a:xfrm>
        </p:grpSpPr>
        <p:sp>
          <p:nvSpPr>
            <p:cNvPr id="15" name="Freeform 14">
              <a:extLst>
                <a:ext uri="{FF2B5EF4-FFF2-40B4-BE49-F238E27FC236}">
                  <a16:creationId xmlns:a16="http://schemas.microsoft.com/office/drawing/2014/main" id="{C082A51D-7F35-0FB1-B7FE-169877380339}"/>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17" name="Picture 18">
              <a:extLst>
                <a:ext uri="{FF2B5EF4-FFF2-40B4-BE49-F238E27FC236}">
                  <a16:creationId xmlns:a16="http://schemas.microsoft.com/office/drawing/2014/main" id="{5B880511-D2CB-11D8-2B99-FBE2EA3DEF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1A859B12-2F30-25C3-B2AE-A9A5C808FC1B}"/>
              </a:ext>
            </a:extLst>
          </p:cNvPr>
          <p:cNvGrpSpPr/>
          <p:nvPr/>
        </p:nvGrpSpPr>
        <p:grpSpPr>
          <a:xfrm>
            <a:off x="7733585" y="2566494"/>
            <a:ext cx="2029968" cy="2029968"/>
            <a:chOff x="9402292" y="1641342"/>
            <a:chExt cx="1069845" cy="1069845"/>
          </a:xfrm>
        </p:grpSpPr>
        <p:sp>
          <p:nvSpPr>
            <p:cNvPr id="38" name="Freeform 37">
              <a:extLst>
                <a:ext uri="{FF2B5EF4-FFF2-40B4-BE49-F238E27FC236}">
                  <a16:creationId xmlns:a16="http://schemas.microsoft.com/office/drawing/2014/main" id="{D568D1F6-112B-1F7A-701A-5B9DE5514E5C}"/>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1030" name="Picture 6" descr="Brandfetch | Chartjs Logos &amp; Brand Assets">
              <a:hlinkClick r:id="rId11"/>
              <a:extLst>
                <a:ext uri="{FF2B5EF4-FFF2-40B4-BE49-F238E27FC236}">
                  <a16:creationId xmlns:a16="http://schemas.microsoft.com/office/drawing/2014/main" id="{2CBD1280-C343-646A-4078-7004C659F1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3049233" cy="1015663"/>
          </a:xfrm>
          <a:prstGeom prst="rect">
            <a:avLst/>
          </a:prstGeom>
          <a:noFill/>
        </p:spPr>
        <p:txBody>
          <a:bodyPr wrap="none" rtlCol="0">
            <a:spAutoFit/>
          </a:bodyPr>
          <a:lstStyle/>
          <a:p>
            <a:r>
              <a:rPr lang="en-US" sz="6000" b="1" dirty="0"/>
              <a:t>Chart.js</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5348580" cy="2308324"/>
          </a:xfrm>
          <a:prstGeom prst="rect">
            <a:avLst/>
          </a:prstGeom>
          <a:noFill/>
        </p:spPr>
        <p:txBody>
          <a:bodyPr wrap="none" rtlCol="0" anchor="t">
            <a:spAutoFit/>
          </a:bodyPr>
          <a:lstStyle/>
          <a:p>
            <a:pPr algn="l" rtl="0" fontAlgn="base"/>
            <a:r>
              <a:rPr lang="en-US" dirty="0"/>
              <a:t>👍 Very performant </a:t>
            </a:r>
          </a:p>
          <a:p>
            <a:pPr algn="l" rtl="0" fontAlgn="base"/>
            <a:r>
              <a:rPr lang="en-US" dirty="0"/>
              <a:t>👍 One of the most popular chart libraries </a:t>
            </a:r>
          </a:p>
          <a:p>
            <a:pPr algn="l" rtl="0" fontAlgn="base"/>
            <a:r>
              <a:rPr lang="en-US" dirty="0"/>
              <a:t>👍 Lightweight </a:t>
            </a:r>
          </a:p>
          <a:p>
            <a:pPr algn="l" rtl="0" fontAlgn="base"/>
            <a:r>
              <a:rPr lang="en-US" dirty="0"/>
              <a:t>👍 Many editable examples </a:t>
            </a:r>
          </a:p>
          <a:p>
            <a:pPr algn="l" rtl="0" fontAlgn="base"/>
            <a:endParaRPr lang="en-US" dirty="0"/>
          </a:p>
          <a:p>
            <a:pPr algn="l" rtl="0" fontAlgn="base"/>
            <a:r>
              <a:rPr lang="en-US" dirty="0"/>
              <a:t>❌ Need to add plugins for some missing features</a:t>
            </a:r>
          </a:p>
          <a:p>
            <a:pPr algn="l" rtl="0" fontAlgn="base"/>
            <a:r>
              <a:rPr lang="en-US" dirty="0"/>
              <a:t>     such as zoom. That would increase bundle size</a:t>
            </a:r>
          </a:p>
          <a:p>
            <a:pPr algn="l" rtl="0" fontAlgn="base"/>
            <a:r>
              <a:rPr lang="en-US" dirty="0"/>
              <a:t>❌ Only support basic charts</a:t>
            </a:r>
          </a:p>
        </p:txBody>
      </p:sp>
      <p:sp>
        <p:nvSpPr>
          <p:cNvPr id="35" name="TextBox 34">
            <a:extLst>
              <a:ext uri="{FF2B5EF4-FFF2-40B4-BE49-F238E27FC236}">
                <a16:creationId xmlns:a16="http://schemas.microsoft.com/office/drawing/2014/main" id="{ED96D911-46FA-A7D7-F6A5-6BCD392AFA72}"/>
              </a:ext>
            </a:extLst>
          </p:cNvPr>
          <p:cNvSpPr txBox="1"/>
          <p:nvPr/>
        </p:nvSpPr>
        <p:spPr>
          <a:xfrm>
            <a:off x="1883042" y="1826562"/>
            <a:ext cx="1685077" cy="369332"/>
          </a:xfrm>
          <a:prstGeom prst="rect">
            <a:avLst/>
          </a:prstGeom>
          <a:noFill/>
        </p:spPr>
        <p:txBody>
          <a:bodyPr wrap="none" rtlCol="0">
            <a:spAutoFit/>
          </a:bodyPr>
          <a:lstStyle/>
          <a:p>
            <a:r>
              <a:rPr lang="en-US" dirty="0"/>
              <a:t>Canvas Based</a:t>
            </a:r>
          </a:p>
        </p:txBody>
      </p:sp>
    </p:spTree>
    <p:extLst>
      <p:ext uri="{BB962C8B-B14F-4D97-AF65-F5344CB8AC3E}">
        <p14:creationId xmlns:p14="http://schemas.microsoft.com/office/powerpoint/2010/main" val="27575992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1DA3FC-954C-DAA5-DF9E-5DA30F801F40}"/>
              </a:ext>
            </a:extLst>
          </p:cNvPr>
          <p:cNvGrpSpPr/>
          <p:nvPr/>
        </p:nvGrpSpPr>
        <p:grpSpPr>
          <a:xfrm>
            <a:off x="8238805" y="1204158"/>
            <a:ext cx="1069845" cy="1069845"/>
            <a:chOff x="9402292" y="1641342"/>
            <a:chExt cx="1069845" cy="1069845"/>
          </a:xfrm>
        </p:grpSpPr>
        <p:sp>
          <p:nvSpPr>
            <p:cNvPr id="41" name="Freeform 40">
              <a:extLst>
                <a:ext uri="{FF2B5EF4-FFF2-40B4-BE49-F238E27FC236}">
                  <a16:creationId xmlns:a16="http://schemas.microsoft.com/office/drawing/2014/main" id="{23E7CBD7-6803-80A2-031B-F6E58FA848D8}"/>
                </a:ext>
              </a:extLst>
            </p:cNvPr>
            <p:cNvSpPr/>
            <p:nvPr/>
          </p:nvSpPr>
          <p:spPr>
            <a:xfrm>
              <a:off x="9402292"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pic>
          <p:nvPicPr>
            <p:cNvPr id="43" name="Picture 6" descr="Brandfetch | Chartjs Logos &amp; Brand Assets">
              <a:extLst>
                <a:ext uri="{FF2B5EF4-FFF2-40B4-BE49-F238E27FC236}">
                  <a16:creationId xmlns:a16="http://schemas.microsoft.com/office/drawing/2014/main" id="{E1AE2A16-92CB-675D-FA07-D639BE1DC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261" y="1709424"/>
              <a:ext cx="919906" cy="919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95730D75-CA35-040E-00E5-06C6DAFE4C97}"/>
              </a:ext>
            </a:extLst>
          </p:cNvPr>
          <p:cNvGrpSpPr/>
          <p:nvPr/>
        </p:nvGrpSpPr>
        <p:grpSpPr>
          <a:xfrm>
            <a:off x="7045668" y="1639290"/>
            <a:ext cx="1069848" cy="1069848"/>
            <a:chOff x="8207022" y="2065867"/>
            <a:chExt cx="1072444" cy="1072444"/>
          </a:xfrm>
        </p:grpSpPr>
        <p:sp>
          <p:nvSpPr>
            <p:cNvPr id="37" name="Oval 36">
              <a:extLst>
                <a:ext uri="{FF2B5EF4-FFF2-40B4-BE49-F238E27FC236}">
                  <a16:creationId xmlns:a16="http://schemas.microsoft.com/office/drawing/2014/main" id="{8155E9FA-C99D-DEF9-F8A9-1C64BA22C605}"/>
                </a:ext>
              </a:extLst>
            </p:cNvPr>
            <p:cNvSpPr/>
            <p:nvPr/>
          </p:nvSpPr>
          <p:spPr>
            <a:xfrm>
              <a:off x="8207022" y="2065867"/>
              <a:ext cx="1072444" cy="1072444"/>
            </a:xfrm>
            <a:prstGeom prst="ellipse">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9" name="Picture 2" descr="ApexCharts · GitHub">
              <a:extLst>
                <a:ext uri="{FF2B5EF4-FFF2-40B4-BE49-F238E27FC236}">
                  <a16:creationId xmlns:a16="http://schemas.microsoft.com/office/drawing/2014/main" id="{3A29CD3C-B807-E14B-B7F0-71D11BD62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75" y="2151520"/>
              <a:ext cx="901138" cy="9011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317AC86-2AAE-5D06-04E5-188A0D61CBCB}"/>
              </a:ext>
            </a:extLst>
          </p:cNvPr>
          <p:cNvGrpSpPr/>
          <p:nvPr/>
        </p:nvGrpSpPr>
        <p:grpSpPr>
          <a:xfrm>
            <a:off x="6421664" y="2738698"/>
            <a:ext cx="1069845" cy="1069845"/>
            <a:chOff x="8212179" y="1208176"/>
            <a:chExt cx="1069845" cy="1069845"/>
          </a:xfrm>
        </p:grpSpPr>
        <p:sp>
          <p:nvSpPr>
            <p:cNvPr id="34" name="Freeform 33">
              <a:extLst>
                <a:ext uri="{FF2B5EF4-FFF2-40B4-BE49-F238E27FC236}">
                  <a16:creationId xmlns:a16="http://schemas.microsoft.com/office/drawing/2014/main" id="{900D056C-8FF4-CD94-4FFB-96FA8D7013AC}"/>
                </a:ext>
              </a:extLst>
            </p:cNvPr>
            <p:cNvSpPr/>
            <p:nvPr/>
          </p:nvSpPr>
          <p:spPr>
            <a:xfrm>
              <a:off x="8212179" y="1208176"/>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5" name="Picture 4" descr="CanvasJS - javatpoint">
              <a:extLst>
                <a:ext uri="{FF2B5EF4-FFF2-40B4-BE49-F238E27FC236}">
                  <a16:creationId xmlns:a16="http://schemas.microsoft.com/office/drawing/2014/main" id="{581BAC4E-8F2C-287C-183F-E41865295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5324" y="1591327"/>
              <a:ext cx="802627" cy="380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6EBD66C-EB99-CB5C-B0F6-0547A7FF353B}"/>
              </a:ext>
            </a:extLst>
          </p:cNvPr>
          <p:cNvGrpSpPr/>
          <p:nvPr/>
        </p:nvGrpSpPr>
        <p:grpSpPr>
          <a:xfrm>
            <a:off x="6644377" y="3985455"/>
            <a:ext cx="1069845" cy="1069845"/>
            <a:chOff x="7022065" y="1641342"/>
            <a:chExt cx="1069845" cy="1069845"/>
          </a:xfrm>
        </p:grpSpPr>
        <p:sp>
          <p:nvSpPr>
            <p:cNvPr id="29" name="Freeform 28">
              <a:extLst>
                <a:ext uri="{FF2B5EF4-FFF2-40B4-BE49-F238E27FC236}">
                  <a16:creationId xmlns:a16="http://schemas.microsoft.com/office/drawing/2014/main" id="{A86B9A49-6DE1-E32F-DA66-629ED4944B71}"/>
                </a:ext>
              </a:extLst>
            </p:cNvPr>
            <p:cNvSpPr/>
            <p:nvPr/>
          </p:nvSpPr>
          <p:spPr>
            <a:xfrm>
              <a:off x="7022065" y="1641342"/>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pic>
          <p:nvPicPr>
            <p:cNvPr id="33" name="Picture 32" descr="A red circle with a white circle and a white circle with a white circle and a white circle with a white circle and a white circle with a white circle with a white circle and a white circle&#10;&#10;Description automatically generated">
              <a:extLst>
                <a:ext uri="{FF2B5EF4-FFF2-40B4-BE49-F238E27FC236}">
                  <a16:creationId xmlns:a16="http://schemas.microsoft.com/office/drawing/2014/main" id="{9A21563F-C9C4-D818-D708-D878ABC88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260" y="1846310"/>
              <a:ext cx="714441" cy="714441"/>
            </a:xfrm>
            <a:prstGeom prst="rect">
              <a:avLst/>
            </a:prstGeom>
          </p:spPr>
        </p:pic>
      </p:grpSp>
      <p:grpSp>
        <p:nvGrpSpPr>
          <p:cNvPr id="13" name="Group 12">
            <a:extLst>
              <a:ext uri="{FF2B5EF4-FFF2-40B4-BE49-F238E27FC236}">
                <a16:creationId xmlns:a16="http://schemas.microsoft.com/office/drawing/2014/main" id="{A513205E-6455-EF08-B5C7-63C9649D46A2}"/>
              </a:ext>
            </a:extLst>
          </p:cNvPr>
          <p:cNvGrpSpPr/>
          <p:nvPr/>
        </p:nvGrpSpPr>
        <p:grpSpPr>
          <a:xfrm>
            <a:off x="9432677" y="1635147"/>
            <a:ext cx="1069845" cy="1069845"/>
            <a:chOff x="9815614" y="3985408"/>
            <a:chExt cx="1069845" cy="1069845"/>
          </a:xfrm>
        </p:grpSpPr>
        <p:sp>
          <p:nvSpPr>
            <p:cNvPr id="27" name="Freeform 26">
              <a:extLst>
                <a:ext uri="{FF2B5EF4-FFF2-40B4-BE49-F238E27FC236}">
                  <a16:creationId xmlns:a16="http://schemas.microsoft.com/office/drawing/2014/main" id="{1E89B860-325E-99D5-72CB-42980D29C5B1}"/>
                </a:ext>
              </a:extLst>
            </p:cNvPr>
            <p:cNvSpPr/>
            <p:nvPr/>
          </p:nvSpPr>
          <p:spPr>
            <a:xfrm>
              <a:off x="9815614"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4</a:t>
              </a:r>
            </a:p>
          </p:txBody>
        </p:sp>
        <p:pic>
          <p:nvPicPr>
            <p:cNvPr id="28" name="Picture 10" descr="Flot's new logo">
              <a:extLst>
                <a:ext uri="{FF2B5EF4-FFF2-40B4-BE49-F238E27FC236}">
                  <a16:creationId xmlns:a16="http://schemas.microsoft.com/office/drawing/2014/main" id="{5A0940BB-89CD-AF2B-7750-B5A331E4B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634" y="4187428"/>
              <a:ext cx="665804" cy="66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A4952553-A6F9-5179-9A7D-3152C624C501}"/>
              </a:ext>
            </a:extLst>
          </p:cNvPr>
          <p:cNvGrpSpPr/>
          <p:nvPr/>
        </p:nvGrpSpPr>
        <p:grpSpPr>
          <a:xfrm>
            <a:off x="10068375" y="2730542"/>
            <a:ext cx="1069845" cy="1069845"/>
            <a:chOff x="8845425" y="4799494"/>
            <a:chExt cx="1069845" cy="1069845"/>
          </a:xfrm>
        </p:grpSpPr>
        <p:sp>
          <p:nvSpPr>
            <p:cNvPr id="25" name="Freeform 24">
              <a:extLst>
                <a:ext uri="{FF2B5EF4-FFF2-40B4-BE49-F238E27FC236}">
                  <a16:creationId xmlns:a16="http://schemas.microsoft.com/office/drawing/2014/main" id="{B5BC7BBF-AE18-57F6-3E43-F286E2C3F125}"/>
                </a:ext>
              </a:extLst>
            </p:cNvPr>
            <p:cNvSpPr/>
            <p:nvPr/>
          </p:nvSpPr>
          <p:spPr>
            <a:xfrm>
              <a:off x="8845425"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5</a:t>
              </a:r>
            </a:p>
          </p:txBody>
        </p:sp>
        <p:pic>
          <p:nvPicPr>
            <p:cNvPr id="26" name="Picture 12" descr="Highcharts Logo PNG Vector (SVG) Free Download">
              <a:extLst>
                <a:ext uri="{FF2B5EF4-FFF2-40B4-BE49-F238E27FC236}">
                  <a16:creationId xmlns:a16="http://schemas.microsoft.com/office/drawing/2014/main" id="{C31E3801-91DE-0CBD-CECB-A1EE89FBA9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9744" y="5043621"/>
              <a:ext cx="654210" cy="621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E93A6B5-F0D5-2AB9-0D62-818E498621F1}"/>
              </a:ext>
            </a:extLst>
          </p:cNvPr>
          <p:cNvGrpSpPr/>
          <p:nvPr/>
        </p:nvGrpSpPr>
        <p:grpSpPr>
          <a:xfrm>
            <a:off x="9851241" y="3978283"/>
            <a:ext cx="1069845" cy="1069845"/>
            <a:chOff x="7578932" y="4799494"/>
            <a:chExt cx="1069845" cy="1069845"/>
          </a:xfrm>
        </p:grpSpPr>
        <p:sp>
          <p:nvSpPr>
            <p:cNvPr id="23" name="Freeform 22">
              <a:extLst>
                <a:ext uri="{FF2B5EF4-FFF2-40B4-BE49-F238E27FC236}">
                  <a16:creationId xmlns:a16="http://schemas.microsoft.com/office/drawing/2014/main" id="{04A10BB5-7F25-341C-D39E-576BDBC2B950}"/>
                </a:ext>
              </a:extLst>
            </p:cNvPr>
            <p:cNvSpPr/>
            <p:nvPr/>
          </p:nvSpPr>
          <p:spPr>
            <a:xfrm>
              <a:off x="7578932" y="4799494"/>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6</a:t>
              </a:r>
            </a:p>
          </p:txBody>
        </p:sp>
        <p:pic>
          <p:nvPicPr>
            <p:cNvPr id="24" name="Picture 14" descr="LightningChart JS Developer Documentation さん">
              <a:extLst>
                <a:ext uri="{FF2B5EF4-FFF2-40B4-BE49-F238E27FC236}">
                  <a16:creationId xmlns:a16="http://schemas.microsoft.com/office/drawing/2014/main" id="{BCE94390-D078-CE97-2046-D741C16A8A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1714" y="5044316"/>
              <a:ext cx="624279" cy="624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6BF22E3-8613-026C-1AAC-7DFDF5F3339F}"/>
              </a:ext>
            </a:extLst>
          </p:cNvPr>
          <p:cNvGrpSpPr/>
          <p:nvPr/>
        </p:nvGrpSpPr>
        <p:grpSpPr>
          <a:xfrm>
            <a:off x="8882874" y="4794536"/>
            <a:ext cx="1069845" cy="1069845"/>
            <a:chOff x="6608743" y="3985408"/>
            <a:chExt cx="1069845" cy="1069845"/>
          </a:xfrm>
        </p:grpSpPr>
        <p:sp>
          <p:nvSpPr>
            <p:cNvPr id="21" name="Freeform 20">
              <a:extLst>
                <a:ext uri="{FF2B5EF4-FFF2-40B4-BE49-F238E27FC236}">
                  <a16:creationId xmlns:a16="http://schemas.microsoft.com/office/drawing/2014/main" id="{0A1A5587-7445-84F1-A80D-6D9CAFA44887}"/>
                </a:ext>
              </a:extLst>
            </p:cNvPr>
            <p:cNvSpPr/>
            <p:nvPr/>
          </p:nvSpPr>
          <p:spPr>
            <a:xfrm>
              <a:off x="6608743" y="3985408"/>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7</a:t>
              </a:r>
            </a:p>
          </p:txBody>
        </p:sp>
        <p:pic>
          <p:nvPicPr>
            <p:cNvPr id="22" name="Picture 16" descr="Review: Why ZingChart Uses Aha! Roadmap | Aha! software">
              <a:extLst>
                <a:ext uri="{FF2B5EF4-FFF2-40B4-BE49-F238E27FC236}">
                  <a16:creationId xmlns:a16="http://schemas.microsoft.com/office/drawing/2014/main" id="{B5652207-6807-C3E4-9EC3-446926CFF4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389" y="4138555"/>
              <a:ext cx="988196" cy="7635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7F78C59-4602-B9C1-0A9D-9E13265A9DC6}"/>
              </a:ext>
            </a:extLst>
          </p:cNvPr>
          <p:cNvGrpSpPr/>
          <p:nvPr/>
        </p:nvGrpSpPr>
        <p:grpSpPr>
          <a:xfrm>
            <a:off x="7616386" y="4797368"/>
            <a:ext cx="1069845" cy="1069845"/>
            <a:chOff x="6388820" y="2738157"/>
            <a:chExt cx="1069845" cy="1069845"/>
          </a:xfrm>
        </p:grpSpPr>
        <p:sp>
          <p:nvSpPr>
            <p:cNvPr id="19" name="Freeform 18">
              <a:extLst>
                <a:ext uri="{FF2B5EF4-FFF2-40B4-BE49-F238E27FC236}">
                  <a16:creationId xmlns:a16="http://schemas.microsoft.com/office/drawing/2014/main" id="{90C5F539-052B-B826-3A60-5E8FA97F8034}"/>
                </a:ext>
              </a:extLst>
            </p:cNvPr>
            <p:cNvSpPr/>
            <p:nvPr/>
          </p:nvSpPr>
          <p:spPr>
            <a:xfrm>
              <a:off x="6388820" y="2738157"/>
              <a:ext cx="1069845" cy="1069845"/>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sz="4800" kern="1200" dirty="0"/>
                <a:t>8</a:t>
              </a:r>
            </a:p>
          </p:txBody>
        </p:sp>
        <p:pic>
          <p:nvPicPr>
            <p:cNvPr id="20" name="Picture 18">
              <a:extLst>
                <a:ext uri="{FF2B5EF4-FFF2-40B4-BE49-F238E27FC236}">
                  <a16:creationId xmlns:a16="http://schemas.microsoft.com/office/drawing/2014/main" id="{C855413A-7792-D328-9442-87603B01BD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2628" y="2999251"/>
              <a:ext cx="582227" cy="582227"/>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Freeform 39">
            <a:extLst>
              <a:ext uri="{FF2B5EF4-FFF2-40B4-BE49-F238E27FC236}">
                <a16:creationId xmlns:a16="http://schemas.microsoft.com/office/drawing/2014/main" id="{9DCD057E-9BE9-EEF1-6465-4219627C241C}"/>
              </a:ext>
            </a:extLst>
          </p:cNvPr>
          <p:cNvSpPr/>
          <p:nvPr/>
        </p:nvSpPr>
        <p:spPr>
          <a:xfrm>
            <a:off x="7710676" y="2522148"/>
            <a:ext cx="2029968" cy="2029968"/>
          </a:xfrm>
          <a:custGeom>
            <a:avLst/>
            <a:gdLst>
              <a:gd name="connsiteX0" fmla="*/ 0 w 1069845"/>
              <a:gd name="connsiteY0" fmla="*/ 534923 h 1069845"/>
              <a:gd name="connsiteX1" fmla="*/ 534923 w 1069845"/>
              <a:gd name="connsiteY1" fmla="*/ 0 h 1069845"/>
              <a:gd name="connsiteX2" fmla="*/ 1069846 w 1069845"/>
              <a:gd name="connsiteY2" fmla="*/ 534923 h 1069845"/>
              <a:gd name="connsiteX3" fmla="*/ 534923 w 1069845"/>
              <a:gd name="connsiteY3" fmla="*/ 1069846 h 1069845"/>
              <a:gd name="connsiteX4" fmla="*/ 0 w 1069845"/>
              <a:gd name="connsiteY4" fmla="*/ 534923 h 106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845" h="1069845">
                <a:moveTo>
                  <a:pt x="0" y="534923"/>
                </a:moveTo>
                <a:cubicBezTo>
                  <a:pt x="0" y="239493"/>
                  <a:pt x="239493" y="0"/>
                  <a:pt x="534923" y="0"/>
                </a:cubicBezTo>
                <a:cubicBezTo>
                  <a:pt x="830353" y="0"/>
                  <a:pt x="1069846" y="239493"/>
                  <a:pt x="1069846" y="534923"/>
                </a:cubicBezTo>
                <a:cubicBezTo>
                  <a:pt x="1069846" y="830353"/>
                  <a:pt x="830353" y="1069846"/>
                  <a:pt x="534923" y="1069846"/>
                </a:cubicBezTo>
                <a:cubicBezTo>
                  <a:pt x="239493" y="1069846"/>
                  <a:pt x="0" y="830353"/>
                  <a:pt x="0" y="534923"/>
                </a:cubicBezTo>
                <a:close/>
              </a:path>
            </a:pathLst>
          </a:custGeom>
          <a:solidFill>
            <a:schemeClr val="tx1"/>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35" tIns="217635" rIns="217635" bIns="217635" numCol="1" spcCol="1270" anchor="ctr" anchorCtr="0">
            <a:noAutofit/>
          </a:bodyPr>
          <a:lstStyle/>
          <a:p>
            <a:pPr marL="0" lvl="0" indent="0" algn="ctr" defTabSz="2133600">
              <a:lnSpc>
                <a:spcPct val="90000"/>
              </a:lnSpc>
              <a:spcBef>
                <a:spcPct val="0"/>
              </a:spcBef>
              <a:spcAft>
                <a:spcPct val="35000"/>
              </a:spcAft>
              <a:buNone/>
            </a:pPr>
            <a:r>
              <a:rPr lang="en-US" dirty="0">
                <a:solidFill>
                  <a:schemeClr val="bg1"/>
                </a:solidFill>
                <a:hlinkClick r:id="rId11">
                  <a:extLst>
                    <a:ext uri="{A12FA001-AC4F-418D-AE19-62706E023703}">
                      <ahyp:hlinkClr xmlns:ahyp="http://schemas.microsoft.com/office/drawing/2018/hyperlinkcolor" val="tx"/>
                    </a:ext>
                  </a:extLst>
                </a:hlinkClick>
              </a:rPr>
              <a:t>uPlot</a:t>
            </a:r>
            <a:endParaRPr lang="en-US" kern="1200" dirty="0">
              <a:solidFill>
                <a:schemeClr val="bg1"/>
              </a:solidFill>
            </a:endParaRPr>
          </a:p>
        </p:txBody>
      </p:sp>
      <p:sp>
        <p:nvSpPr>
          <p:cNvPr id="30" name="TextBox 29">
            <a:extLst>
              <a:ext uri="{FF2B5EF4-FFF2-40B4-BE49-F238E27FC236}">
                <a16:creationId xmlns:a16="http://schemas.microsoft.com/office/drawing/2014/main" id="{1A901EA3-52A5-DA30-FF49-8F56BEB4132A}"/>
              </a:ext>
            </a:extLst>
          </p:cNvPr>
          <p:cNvSpPr txBox="1"/>
          <p:nvPr/>
        </p:nvSpPr>
        <p:spPr>
          <a:xfrm>
            <a:off x="593125" y="819049"/>
            <a:ext cx="3178206" cy="707886"/>
          </a:xfrm>
          <a:prstGeom prst="rect">
            <a:avLst/>
          </a:prstGeom>
          <a:noFill/>
        </p:spPr>
        <p:txBody>
          <a:bodyPr wrap="square" rtlCol="0">
            <a:spAutoFit/>
          </a:bodyPr>
          <a:lstStyle/>
          <a:p>
            <a:r>
              <a:rPr lang="en-US" sz="4000" dirty="0"/>
              <a:t>Candidates</a:t>
            </a:r>
          </a:p>
        </p:txBody>
      </p:sp>
      <p:sp>
        <p:nvSpPr>
          <p:cNvPr id="31" name="TextBox 30">
            <a:extLst>
              <a:ext uri="{FF2B5EF4-FFF2-40B4-BE49-F238E27FC236}">
                <a16:creationId xmlns:a16="http://schemas.microsoft.com/office/drawing/2014/main" id="{FF86A385-DCD6-D31B-9E3F-1327AC50696C}"/>
              </a:ext>
            </a:extLst>
          </p:cNvPr>
          <p:cNvSpPr txBox="1"/>
          <p:nvPr/>
        </p:nvSpPr>
        <p:spPr>
          <a:xfrm>
            <a:off x="593125" y="2153644"/>
            <a:ext cx="2106667" cy="1015663"/>
          </a:xfrm>
          <a:prstGeom prst="rect">
            <a:avLst/>
          </a:prstGeom>
          <a:noFill/>
        </p:spPr>
        <p:txBody>
          <a:bodyPr wrap="none" rtlCol="0">
            <a:spAutoFit/>
          </a:bodyPr>
          <a:lstStyle/>
          <a:p>
            <a:r>
              <a:rPr lang="en-US" sz="6000" b="1" dirty="0"/>
              <a:t>uPlot</a:t>
            </a:r>
          </a:p>
        </p:txBody>
      </p:sp>
      <p:sp>
        <p:nvSpPr>
          <p:cNvPr id="32" name="TextBox 31">
            <a:extLst>
              <a:ext uri="{FF2B5EF4-FFF2-40B4-BE49-F238E27FC236}">
                <a16:creationId xmlns:a16="http://schemas.microsoft.com/office/drawing/2014/main" id="{D476CF3B-F2F2-370A-8636-8164461EC009}"/>
              </a:ext>
            </a:extLst>
          </p:cNvPr>
          <p:cNvSpPr txBox="1"/>
          <p:nvPr/>
        </p:nvSpPr>
        <p:spPr>
          <a:xfrm>
            <a:off x="599675" y="3459067"/>
            <a:ext cx="4624984" cy="1477328"/>
          </a:xfrm>
          <a:prstGeom prst="rect">
            <a:avLst/>
          </a:prstGeom>
          <a:noFill/>
        </p:spPr>
        <p:txBody>
          <a:bodyPr wrap="none" rtlCol="0" anchor="t">
            <a:spAutoFit/>
          </a:bodyPr>
          <a:lstStyle/>
          <a:p>
            <a:pPr algn="l" rtl="0" fontAlgn="base"/>
            <a:r>
              <a:rPr lang="en-US" dirty="0"/>
              <a:t>👍 Lightweight</a:t>
            </a:r>
          </a:p>
          <a:p>
            <a:pPr algn="l" rtl="0" fontAlgn="base"/>
            <a:r>
              <a:rPr lang="en-US" dirty="0"/>
              <a:t>👍 Very performant</a:t>
            </a:r>
          </a:p>
          <a:p>
            <a:pPr algn="l" rtl="0" fontAlgn="base"/>
            <a:endParaRPr lang="en-US" dirty="0"/>
          </a:p>
          <a:p>
            <a:pPr algn="l" rtl="0" fontAlgn="base"/>
            <a:r>
              <a:rPr lang="en-US" dirty="0"/>
              <a:t>❌ Requires plugins for additional features </a:t>
            </a:r>
          </a:p>
          <a:p>
            <a:pPr algn="l" rtl="0" fontAlgn="base"/>
            <a:r>
              <a:rPr lang="en-US" dirty="0"/>
              <a:t>❌ Does not support many kinds of charts </a:t>
            </a:r>
          </a:p>
        </p:txBody>
      </p:sp>
      <p:sp>
        <p:nvSpPr>
          <p:cNvPr id="45" name="TextBox 44">
            <a:extLst>
              <a:ext uri="{FF2B5EF4-FFF2-40B4-BE49-F238E27FC236}">
                <a16:creationId xmlns:a16="http://schemas.microsoft.com/office/drawing/2014/main" id="{A6A03456-0F94-4FF6-6DF5-D6EFCFDD2A5D}"/>
              </a:ext>
            </a:extLst>
          </p:cNvPr>
          <p:cNvSpPr txBox="1"/>
          <p:nvPr/>
        </p:nvSpPr>
        <p:spPr>
          <a:xfrm>
            <a:off x="984741" y="1904671"/>
            <a:ext cx="1685077" cy="369332"/>
          </a:xfrm>
          <a:prstGeom prst="rect">
            <a:avLst/>
          </a:prstGeom>
          <a:noFill/>
        </p:spPr>
        <p:txBody>
          <a:bodyPr wrap="none" rtlCol="0">
            <a:spAutoFit/>
          </a:bodyPr>
          <a:lstStyle/>
          <a:p>
            <a:r>
              <a:rPr lang="en-US" dirty="0"/>
              <a:t>Canvas Based</a:t>
            </a:r>
          </a:p>
        </p:txBody>
      </p:sp>
    </p:spTree>
    <p:extLst>
      <p:ext uri="{BB962C8B-B14F-4D97-AF65-F5344CB8AC3E}">
        <p14:creationId xmlns:p14="http://schemas.microsoft.com/office/powerpoint/2010/main" val="42339017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06760BEEBED542AD737E4E94CDC46E" ma:contentTypeVersion="16" ma:contentTypeDescription="Create a new document." ma:contentTypeScope="" ma:versionID="2d7a9b664ac7cbd9632ce3fee811877c">
  <xsd:schema xmlns:xsd="http://www.w3.org/2001/XMLSchema" xmlns:xs="http://www.w3.org/2001/XMLSchema" xmlns:p="http://schemas.microsoft.com/office/2006/metadata/properties" xmlns:ns2="985d3d7f-b783-4f32-bb22-46a677287104" xmlns:ns3="bd0a82cc-0c26-4d20-bca7-127a9c5252e3" targetNamespace="http://schemas.microsoft.com/office/2006/metadata/properties" ma:root="true" ma:fieldsID="543243f8be7e7af89dd7dc685c2c4092" ns2:_="" ns3:_="">
    <xsd:import namespace="985d3d7f-b783-4f32-bb22-46a677287104"/>
    <xsd:import namespace="bd0a82cc-0c26-4d20-bca7-127a9c5252e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Category"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5d3d7f-b783-4f32-bb22-46a6772871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Category" ma:index="16" nillable="true" ma:displayName="Category" ma:format="Dropdown" ma:internalName="Category">
      <xsd:simpleType>
        <xsd:union memberTypes="dms:Text">
          <xsd:simpleType>
            <xsd:restriction base="dms:Choice">
              <xsd:enumeration value="Chart"/>
              <xsd:enumeration value="Experiment"/>
              <xsd:enumeration value="Table"/>
              <xsd:enumeration value="Component"/>
            </xsd:restriction>
          </xsd:simpleType>
        </xsd:un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aa102e-2e4d-4f82-9951-c6a7f8de6b7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0a82cc-0c26-4d20-bca7-127a9c5252e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d66eb521-b30b-4620-87ad-5337e91541f0}" ma:internalName="TaxCatchAll" ma:showField="CatchAllData" ma:web="bd0a82cc-0c26-4d20-bca7-127a9c5252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d0a82cc-0c26-4d20-bca7-127a9c5252e3" xsi:nil="true"/>
    <lcf76f155ced4ddcb4097134ff3c332f xmlns="985d3d7f-b783-4f32-bb22-46a677287104">
      <Terms xmlns="http://schemas.microsoft.com/office/infopath/2007/PartnerControls"/>
    </lcf76f155ced4ddcb4097134ff3c332f>
    <Category xmlns="985d3d7f-b783-4f32-bb22-46a677287104" xsi:nil="true"/>
  </documentManagement>
</p:properties>
</file>

<file path=customXml/itemProps1.xml><?xml version="1.0" encoding="utf-8"?>
<ds:datastoreItem xmlns:ds="http://schemas.openxmlformats.org/officeDocument/2006/customXml" ds:itemID="{1B921ECD-4AE7-4CB2-91E4-FCE45FBEED5F}">
  <ds:schemaRefs>
    <ds:schemaRef ds:uri="http://schemas.microsoft.com/sharepoint/v3/contenttype/forms"/>
  </ds:schemaRefs>
</ds:datastoreItem>
</file>

<file path=customXml/itemProps2.xml><?xml version="1.0" encoding="utf-8"?>
<ds:datastoreItem xmlns:ds="http://schemas.openxmlformats.org/officeDocument/2006/customXml" ds:itemID="{CBA0F62B-D6D2-40C5-BD45-90D00AC5BA2E}">
  <ds:schemaRefs>
    <ds:schemaRef ds:uri="985d3d7f-b783-4f32-bb22-46a677287104"/>
    <ds:schemaRef ds:uri="bd0a82cc-0c26-4d20-bca7-127a9c5252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886F26E-8FAF-44D7-BDDD-2E75A9279220}">
  <ds:schemaRefs>
    <ds:schemaRef ds:uri="http://purl.org/dc/terms/"/>
    <ds:schemaRef ds:uri="http://purl.org/dc/dcmitype/"/>
    <ds:schemaRef ds:uri="bd0a82cc-0c26-4d20-bca7-127a9c5252e3"/>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985d3d7f-b783-4f32-bb22-46a67728710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1507</TotalTime>
  <Words>817</Words>
  <Application>Microsoft Macintosh PowerPoint</Application>
  <PresentationFormat>Widescreen</PresentationFormat>
  <Paragraphs>223</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WordVisi_MSFontService</vt:lpstr>
      <vt:lpstr>Arial</vt:lpstr>
      <vt:lpstr>Calibri</vt:lpstr>
      <vt:lpstr>Celestial</vt:lpstr>
      <vt:lpstr>Chart Proof of Concept</vt:lpstr>
      <vt:lpstr>Background: Bugs</vt:lpstr>
      <vt:lpstr>Background: Bugs</vt:lpstr>
      <vt:lpstr>Background: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Echarts Pros</vt:lpstr>
      <vt:lpstr>Echarts Cons</vt:lpstr>
      <vt:lpstr>PowerPoint Presentation</vt:lpstr>
      <vt:lpstr>Feedback from other teams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Nonaka, Keita</cp:lastModifiedBy>
  <cp:revision>60</cp:revision>
  <dcterms:created xsi:type="dcterms:W3CDTF">2023-10-11T23:55:05Z</dcterms:created>
  <dcterms:modified xsi:type="dcterms:W3CDTF">2023-10-13T20:44:52Z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0x0101007006760BEEBED542AD737E4E94CDC46E</vt:lpwstr>
  </property>
  <property fmtid="{D5CDD505-2E9C-101B-9397-08002B2CF9AE}" pid="3" name="MediaServiceImageTags">
    <vt:lpwstr/>
  </property>
</Properties>
</file>