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Merriweather"/>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Merriweather-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Italic.fntdata"/><Relationship Id="rId3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af31fc97a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af31fc97a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3636"/>
              </a:lnSpc>
              <a:spcBef>
                <a:spcPts val="0"/>
              </a:spcBef>
              <a:spcAft>
                <a:spcPts val="0"/>
              </a:spcAft>
              <a:buNone/>
            </a:pPr>
            <a:r>
              <a:rPr lang="ja">
                <a:highlight>
                  <a:srgbClr val="F8F9FA"/>
                </a:highlight>
              </a:rPr>
              <a:t>ベンダーが</a:t>
            </a:r>
            <a:r>
              <a:rPr lang="ja">
                <a:highlight>
                  <a:srgbClr val="F8F9FA"/>
                </a:highlight>
              </a:rPr>
              <a:t>人気があるバー構築の</a:t>
            </a:r>
            <a:r>
              <a:rPr lang="ja">
                <a:highlight>
                  <a:srgbClr val="F8F9FA"/>
                </a:highlight>
              </a:rPr>
              <a:t>APIを提供しているらしい　</a:t>
            </a:r>
            <a:endParaRPr>
              <a:highlight>
                <a:srgbClr val="F8F9FA"/>
              </a:highlight>
            </a:endParaRPr>
          </a:p>
          <a:p>
            <a:pPr indent="0" lvl="0" marL="0" rtl="0" algn="l">
              <a:lnSpc>
                <a:spcPct val="163636"/>
              </a:lnSpc>
              <a:spcBef>
                <a:spcPts val="0"/>
              </a:spcBef>
              <a:spcAft>
                <a:spcPts val="0"/>
              </a:spcAft>
              <a:buNone/>
            </a:pPr>
            <a:r>
              <a:t/>
            </a:r>
            <a:endParaRPr>
              <a:highlight>
                <a:srgbClr val="F8F9FA"/>
              </a:highlight>
            </a:endParaRPr>
          </a:p>
          <a:p>
            <a:pPr indent="0" lvl="0" marL="0" rtl="0" algn="l">
              <a:lnSpc>
                <a:spcPct val="163636"/>
              </a:lnSpc>
              <a:spcBef>
                <a:spcPts val="0"/>
              </a:spcBef>
              <a:spcAft>
                <a:spcPts val="0"/>
              </a:spcAft>
              <a:buNone/>
            </a:pPr>
            <a:r>
              <a:rPr lang="ja">
                <a:highlight>
                  <a:srgbClr val="F8F9FA"/>
                </a:highlight>
              </a:rPr>
              <a:t>time barは推奨されない　→　時間によってアクティビティの量が違うため。データ件数が変わってくる。</a:t>
            </a:r>
            <a:endParaRPr>
              <a:highlight>
                <a:srgbClr val="F8F9FA"/>
              </a:highlight>
            </a:endParaRPr>
          </a:p>
          <a:p>
            <a:pPr indent="0" lvl="0" marL="0" rtl="0" algn="l">
              <a:lnSpc>
                <a:spcPct val="163636"/>
              </a:lnSpc>
              <a:spcBef>
                <a:spcPts val="0"/>
              </a:spcBef>
              <a:spcAft>
                <a:spcPts val="0"/>
              </a:spcAft>
              <a:buNone/>
            </a:pPr>
            <a:r>
              <a:t/>
            </a:r>
            <a:endParaRPr>
              <a:highlight>
                <a:srgbClr val="F8F9FA"/>
              </a:highlight>
            </a:endParaRPr>
          </a:p>
          <a:p>
            <a:pPr indent="0" lvl="0" marL="0" rtl="0" algn="l">
              <a:lnSpc>
                <a:spcPct val="150000"/>
              </a:lnSpc>
              <a:spcBef>
                <a:spcPts val="0"/>
              </a:spcBef>
              <a:spcAft>
                <a:spcPts val="0"/>
              </a:spcAft>
              <a:buNone/>
            </a:pPr>
            <a:r>
              <a:rPr lang="ja" sz="1200">
                <a:solidFill>
                  <a:srgbClr val="222222"/>
                </a:solidFill>
                <a:highlight>
                  <a:srgbClr val="F8F9FA"/>
                </a:highlight>
              </a:rPr>
              <a:t>たとえば、オファーに1つの注文があり、そのサイズが10であるとします。10個のロットを購入すると、1つの注文は1ティックとして記録されます。代わりにオファーにサイズ1の注文が10個ある場合、1回の購入は10回の個別の取引として記録されます。</a:t>
            </a:r>
            <a:endParaRPr sz="1200">
              <a:solidFill>
                <a:srgbClr val="222222"/>
              </a:solidFill>
              <a:highlight>
                <a:srgbClr val="F8F9FA"/>
              </a:highlight>
            </a:endParaRPr>
          </a:p>
          <a:p>
            <a:pPr indent="0" lvl="0" marL="0" rtl="0" algn="l">
              <a:lnSpc>
                <a:spcPct val="150000"/>
              </a:lnSpc>
              <a:spcBef>
                <a:spcPts val="0"/>
              </a:spcBef>
              <a:spcAft>
                <a:spcPts val="0"/>
              </a:spcAft>
              <a:buNone/>
            </a:pPr>
            <a:r>
              <a:t/>
            </a:r>
            <a:endParaRPr sz="1200">
              <a:solidFill>
                <a:srgbClr val="222222"/>
              </a:solidFill>
              <a:highlight>
                <a:srgbClr val="F8F9FA"/>
              </a:highlight>
            </a:endParaRPr>
          </a:p>
          <a:p>
            <a:pPr indent="0" lvl="0" marL="0" rtl="0" algn="l">
              <a:lnSpc>
                <a:spcPct val="150000"/>
              </a:lnSpc>
              <a:spcBef>
                <a:spcPts val="0"/>
              </a:spcBef>
              <a:spcAft>
                <a:spcPts val="0"/>
              </a:spcAft>
              <a:buNone/>
            </a:pPr>
            <a:r>
              <a:rPr lang="ja" sz="1200">
                <a:solidFill>
                  <a:srgbClr val="222222"/>
                </a:solidFill>
                <a:highlight>
                  <a:srgbClr val="F8F9FA"/>
                </a:highlight>
              </a:rPr>
              <a:t>新しい株を発行したり既存の株を買い戻したりするなど、ボリュームの量に影響を与える他のアクションがあります。</a:t>
            </a:r>
            <a:endParaRPr sz="1200">
              <a:solidFill>
                <a:srgbClr val="222222"/>
              </a:solidFill>
              <a:highlight>
                <a:srgbClr val="F8F9FA"/>
              </a:highlight>
            </a:endParaRPr>
          </a:p>
          <a:p>
            <a:pPr indent="0" lvl="0" marL="0" rtl="0" algn="l">
              <a:lnSpc>
                <a:spcPct val="163636"/>
              </a:lnSpc>
              <a:spcBef>
                <a:spcPts val="0"/>
              </a:spcBef>
              <a:spcAft>
                <a:spcPts val="0"/>
              </a:spcAft>
              <a:buNone/>
            </a:pPr>
            <a:r>
              <a:t/>
            </a:r>
            <a:endParaRPr>
              <a:highlight>
                <a:srgbClr val="F8F9FA"/>
              </a:highlight>
            </a:endParaRPr>
          </a:p>
          <a:p>
            <a:pPr indent="0" lvl="0" marL="0" rtl="0" algn="l">
              <a:lnSpc>
                <a:spcPct val="163636"/>
              </a:lnSpc>
              <a:spcBef>
                <a:spcPts val="0"/>
              </a:spcBef>
              <a:spcAft>
                <a:spcPts val="0"/>
              </a:spcAft>
              <a:buNone/>
            </a:pPr>
            <a:r>
              <a:t/>
            </a:r>
            <a:endParaRPr>
              <a:highlight>
                <a:srgbClr val="F8F9FA"/>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b08eb7b7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b08eb7b7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af31fc97a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af31fc97a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p282 </a:t>
            </a:r>
            <a:r>
              <a:rPr lang="ja"/>
              <a:t>19.3.1 The Tick Rule</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プライスの変動をtickを基準に見て、元にバーを作成する</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Imbalance系　価値の変化を察知</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Runs系　icebergオーダーを察知</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af31fc97a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af31fc97a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不定期のクーポンや配当などのイベントを考慮して商品を扱わないといけない。</a:t>
            </a:r>
            <a:endParaRPr/>
          </a:p>
          <a:p>
            <a:pPr indent="0" lvl="0" marL="0" rtl="0" algn="l">
              <a:lnSpc>
                <a:spcPct val="163636"/>
              </a:lnSpc>
              <a:spcBef>
                <a:spcPts val="0"/>
              </a:spcBef>
              <a:spcAft>
                <a:spcPts val="0"/>
              </a:spcAft>
              <a:buNone/>
            </a:pPr>
            <a:r>
              <a:rPr lang="ja">
                <a:highlight>
                  <a:srgbClr val="F8F9FA"/>
                </a:highlight>
              </a:rPr>
              <a:t>コーポレートアクション　株を分割する、自社株買い</a:t>
            </a:r>
            <a:endParaRPr>
              <a:highlight>
                <a:srgbClr val="F8F9FA"/>
              </a:highlight>
            </a:endParaRPr>
          </a:p>
          <a:p>
            <a:pPr indent="0" lvl="0" marL="0" rtl="0" algn="l">
              <a:lnSpc>
                <a:spcPct val="163636"/>
              </a:lnSpc>
              <a:spcBef>
                <a:spcPts val="0"/>
              </a:spcBef>
              <a:spcAft>
                <a:spcPts val="0"/>
              </a:spcAft>
              <a:buNone/>
            </a:pPr>
            <a:r>
              <a:rPr lang="ja">
                <a:highlight>
                  <a:srgbClr val="F8F9FA"/>
                </a:highlight>
              </a:rPr>
              <a:t>バスケット　まとめて買った商品群</a:t>
            </a:r>
            <a:endParaRPr>
              <a:highlight>
                <a:srgbClr val="F8F9FA"/>
              </a:highlight>
            </a:endParaRPr>
          </a:p>
          <a:p>
            <a:pPr indent="0" lvl="0" marL="0" rtl="0" algn="l">
              <a:spcBef>
                <a:spcPts val="0"/>
              </a:spcBef>
              <a:spcAft>
                <a:spcPts val="0"/>
              </a:spcAft>
              <a:buNone/>
            </a:pPr>
            <a:r>
              <a:rPr lang="ja" sz="1200">
                <a:solidFill>
                  <a:srgbClr val="333333"/>
                </a:solidFill>
                <a:highlight>
                  <a:srgbClr val="FFFFFF"/>
                </a:highlight>
                <a:latin typeface="Meiryo"/>
                <a:ea typeface="Meiryo"/>
                <a:cs typeface="Meiryo"/>
                <a:sym typeface="Meiryo"/>
              </a:rPr>
              <a:t>ロールオーバー（Rollover）とは、先物取引などで保有しているポジションを取引最終日までにいったん決済し、次の期限（次限月）以降のポジションに乗り換えることを指します。</a:t>
            </a:r>
            <a:endParaRPr sz="1200">
              <a:solidFill>
                <a:srgbClr val="333333"/>
              </a:solidFill>
              <a:highlight>
                <a:srgbClr val="FFFFFF"/>
              </a:highlight>
              <a:latin typeface="Meiryo"/>
              <a:ea typeface="Meiryo"/>
              <a:cs typeface="Meiryo"/>
              <a:sym typeface="Meiryo"/>
            </a:endParaRPr>
          </a:p>
          <a:p>
            <a:pPr indent="0" lvl="0" marL="0" rtl="0" algn="l">
              <a:spcBef>
                <a:spcPts val="0"/>
              </a:spcBef>
              <a:spcAft>
                <a:spcPts val="0"/>
              </a:spcAft>
              <a:buNone/>
            </a:pPr>
            <a:r>
              <a:t/>
            </a:r>
            <a:endParaRPr sz="1200">
              <a:solidFill>
                <a:srgbClr val="333333"/>
              </a:solidFill>
              <a:highlight>
                <a:srgbClr val="FFFFFF"/>
              </a:highlight>
              <a:latin typeface="Meiryo"/>
              <a:ea typeface="Meiryo"/>
              <a:cs typeface="Meiryo"/>
              <a:sym typeface="Meiryo"/>
            </a:endParaRPr>
          </a:p>
          <a:p>
            <a:pPr indent="0" lvl="0" marL="0" rtl="0" algn="l">
              <a:spcBef>
                <a:spcPts val="0"/>
              </a:spcBef>
              <a:spcAft>
                <a:spcPts val="0"/>
              </a:spcAft>
              <a:buNone/>
            </a:pPr>
            <a:r>
              <a:rPr lang="ja" sz="1200">
                <a:solidFill>
                  <a:srgbClr val="333333"/>
                </a:solidFill>
                <a:highlight>
                  <a:srgbClr val="FFFFFF"/>
                </a:highlight>
                <a:latin typeface="Meiryo"/>
                <a:ea typeface="Meiryo"/>
                <a:cs typeface="Meiryo"/>
                <a:sym typeface="Meiryo"/>
              </a:rPr>
              <a:t>IID　</a:t>
            </a:r>
            <a:r>
              <a:rPr lang="ja">
                <a:solidFill>
                  <a:srgbClr val="202124"/>
                </a:solidFill>
                <a:highlight>
                  <a:srgbClr val="FFFFFF"/>
                </a:highlight>
              </a:rPr>
              <a:t>独立同一分布　</a:t>
            </a:r>
            <a:r>
              <a:rPr lang="ja" sz="1200">
                <a:solidFill>
                  <a:srgbClr val="333333"/>
                </a:solidFill>
                <a:highlight>
                  <a:srgbClr val="FFFFFF"/>
                </a:highlight>
                <a:latin typeface="Meiryo"/>
                <a:ea typeface="Meiryo"/>
                <a:cs typeface="Meiryo"/>
                <a:sym typeface="Meiryo"/>
              </a:rPr>
              <a:t>同一の確率分布に従う確率変数 X 1 、 X 2 、 X 3 … X n が、互いに独立しているという意味</a:t>
            </a:r>
            <a:endParaRPr sz="1200">
              <a:solidFill>
                <a:srgbClr val="333333"/>
              </a:solidFill>
              <a:highlight>
                <a:srgbClr val="FFFFFF"/>
              </a:highlight>
              <a:latin typeface="Meiryo"/>
              <a:ea typeface="Meiryo"/>
              <a:cs typeface="Meiryo"/>
              <a:sym typeface="Meiry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af31fc97a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af31fc97a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ja" sz="1200">
                <a:solidFill>
                  <a:srgbClr val="333333"/>
                </a:solidFill>
                <a:highlight>
                  <a:srgbClr val="FFFFFF"/>
                </a:highlight>
                <a:latin typeface="Meiryo"/>
                <a:ea typeface="Meiryo"/>
                <a:cs typeface="Meiryo"/>
                <a:sym typeface="Meiryo"/>
              </a:rPr>
              <a:t>サンプリングとは分布p(z)からその分布に従うサンプルを得ることです</a:t>
            </a:r>
            <a:endParaRPr sz="1200">
              <a:solidFill>
                <a:srgbClr val="333333"/>
              </a:solidFill>
              <a:highlight>
                <a:srgbClr val="FFFFFF"/>
              </a:highlight>
              <a:latin typeface="Meiryo"/>
              <a:ea typeface="Meiryo"/>
              <a:cs typeface="Meiryo"/>
              <a:sym typeface="Meiryo"/>
            </a:endParaRPr>
          </a:p>
          <a:p>
            <a:pPr indent="0" lvl="0" marL="0" rtl="0" algn="l">
              <a:lnSpc>
                <a:spcPct val="163636"/>
              </a:lnSpc>
              <a:spcBef>
                <a:spcPts val="0"/>
              </a:spcBef>
              <a:spcAft>
                <a:spcPts val="0"/>
              </a:spcAft>
              <a:buNone/>
            </a:pPr>
            <a:r>
              <a:rPr lang="ja">
                <a:highlight>
                  <a:srgbClr val="F8F9FA"/>
                </a:highlight>
              </a:rPr>
              <a:t>MLアルゴリズムは、関連する例から学習しようとしたときに最高の精度を達成します。次の5％の絶対リターンがプラス（5％の上昇）かマイナス（5％の売り）かを予測したいとします。任意のランダムな時点で、そのような予測の精度は低くなります。ただし、特定の触媒条件の後に次の5％の絶対リターンの符号を予測するように分類子に依頼すると、より正確な予測を達成するのに役立つ有益な機能を見つける可能性が高くなります。このセクションでは、関連するトレーニング例を使用して特徴マトリックスを作成するためのバーのサンプリング方法について説明します。</a:t>
            </a:r>
            <a:endParaRPr>
              <a:highlight>
                <a:srgbClr val="F8F9FA"/>
              </a:highlight>
            </a:endParaRPr>
          </a:p>
          <a:p>
            <a:pPr indent="0" lvl="0" marL="0" rtl="0" algn="l">
              <a:lnSpc>
                <a:spcPct val="115000"/>
              </a:lnSpc>
              <a:spcBef>
                <a:spcPts val="0"/>
              </a:spcBef>
              <a:spcAft>
                <a:spcPts val="0"/>
              </a:spcAft>
              <a:buNone/>
            </a:pPr>
            <a:r>
              <a:t/>
            </a:r>
            <a:endParaRPr sz="1200">
              <a:solidFill>
                <a:srgbClr val="333333"/>
              </a:solidFill>
              <a:highlight>
                <a:srgbClr val="FFFFFF"/>
              </a:highlight>
              <a:latin typeface="Meiryo"/>
              <a:ea typeface="Meiryo"/>
              <a:cs typeface="Meiryo"/>
              <a:sym typeface="Meiry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af31fc97a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af31fc97a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b08eb7b7e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b08eb7b7e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b08eb7b7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b08eb7b7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b08eb7b7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b08eb7b7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af31fc97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af31fc97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af31fc97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af31fc97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af31fc97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af31fc97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25400" rtl="0" algn="l">
              <a:lnSpc>
                <a:spcPct val="150000"/>
              </a:lnSpc>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af31fc97a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af31fc97a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ja" sz="1200">
                <a:solidFill>
                  <a:srgbClr val="222222"/>
                </a:solidFill>
                <a:highlight>
                  <a:srgbClr val="F8F9FA"/>
                </a:highlight>
              </a:rPr>
              <a:t>これは主に会計データで、四半期ごとに報告されています。このデータの特定の側面は、データが失効とともに報告されることです。各データポイントがいつ公開されたかを正確に確認する必要があります。</a:t>
            </a:r>
            <a:endParaRPr sz="1200">
              <a:solidFill>
                <a:srgbClr val="222222"/>
              </a:solidFill>
              <a:highlight>
                <a:srgbClr val="F8F9FA"/>
              </a:highlight>
            </a:endParaRPr>
          </a:p>
          <a:p>
            <a:pPr indent="0" lvl="0" marL="0" rtl="0" algn="l">
              <a:lnSpc>
                <a:spcPct val="150000"/>
              </a:lnSpc>
              <a:spcBef>
                <a:spcPts val="0"/>
              </a:spcBef>
              <a:spcAft>
                <a:spcPts val="0"/>
              </a:spcAft>
              <a:buNone/>
            </a:pPr>
            <a:r>
              <a:rPr lang="ja" sz="1200">
                <a:solidFill>
                  <a:srgbClr val="222222"/>
                </a:solidFill>
                <a:highlight>
                  <a:srgbClr val="F8F9FA"/>
                </a:highlight>
              </a:rPr>
              <a:t>一般的な初心者の誤りは、このデータが報告期間の終わりに公表されたと仮定することです。</a:t>
            </a:r>
            <a:endParaRPr sz="1200">
              <a:solidFill>
                <a:srgbClr val="222222"/>
              </a:solidFill>
              <a:highlight>
                <a:srgbClr val="F8F9FA"/>
              </a:highlight>
            </a:endParaRPr>
          </a:p>
          <a:p>
            <a:pPr indent="0" lvl="0" marL="0" rtl="0" algn="l">
              <a:lnSpc>
                <a:spcPct val="150000"/>
              </a:lnSpc>
              <a:spcBef>
                <a:spcPts val="0"/>
              </a:spcBef>
              <a:spcAft>
                <a:spcPts val="0"/>
              </a:spcAft>
              <a:buNone/>
            </a:pPr>
            <a:r>
              <a:rPr lang="ja" sz="1200">
                <a:solidFill>
                  <a:srgbClr val="222222"/>
                </a:solidFill>
                <a:highlight>
                  <a:srgbClr val="F8F9FA"/>
                </a:highlight>
              </a:rPr>
              <a:t>位置合わせが誤った基礎データを使用して毎年何件の論文が発表されるのか信じられませんでした。</a:t>
            </a:r>
            <a:endParaRPr sz="1200">
              <a:solidFill>
                <a:srgbClr val="222222"/>
              </a:solidFill>
              <a:highlight>
                <a:srgbClr val="F8F9FA"/>
              </a:highlight>
            </a:endParaRPr>
          </a:p>
          <a:p>
            <a:pPr indent="0" lvl="0" marL="0" rtl="0" algn="l">
              <a:lnSpc>
                <a:spcPct val="150000"/>
              </a:lnSpc>
              <a:spcBef>
                <a:spcPts val="0"/>
              </a:spcBef>
              <a:spcAft>
                <a:spcPts val="0"/>
              </a:spcAft>
              <a:buNone/>
            </a:pPr>
            <a:r>
              <a:rPr lang="ja" sz="1200">
                <a:solidFill>
                  <a:srgbClr val="222222"/>
                </a:solidFill>
                <a:highlight>
                  <a:srgbClr val="F8F9FA"/>
                </a:highlight>
              </a:rPr>
              <a:t>ある企業が、最初の発表からかなり前の四半期の結果に対して複数の修正を発行し、データベンダがその修正で初期値を上書きする場合があります。問題は、最初のリリース日に修正された値がわからなかったことです。データベンダによっては、各変数に複数のリリース日と値を格納することでこの問題を回避しています。</a:t>
            </a:r>
            <a:endParaRPr sz="1200">
              <a:solidFill>
                <a:srgbClr val="222222"/>
              </a:solidFill>
              <a:highlight>
                <a:srgbClr val="F8F9FA"/>
              </a:highlight>
            </a:endParaRPr>
          </a:p>
          <a:p>
            <a:pPr indent="0" lvl="0" marL="0" rtl="0" algn="l">
              <a:lnSpc>
                <a:spcPct val="150000"/>
              </a:lnSpc>
              <a:spcBef>
                <a:spcPts val="0"/>
              </a:spcBef>
              <a:spcAft>
                <a:spcPts val="0"/>
              </a:spcAft>
              <a:buNone/>
            </a:pPr>
            <a:r>
              <a:rPr lang="ja" sz="1200">
                <a:solidFill>
                  <a:srgbClr val="222222"/>
                </a:solidFill>
                <a:highlight>
                  <a:srgbClr val="F8F9FA"/>
                </a:highlight>
              </a:rPr>
              <a:t>それでも、最終的な公表値を使用し、それを最初の公表時、あるいは報告期間の最終日に割り当てる研究を見つけることは非常に一般的です。</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af31fc97a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af31fc97a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ja" sz="1200">
                <a:solidFill>
                  <a:srgbClr val="222222"/>
                </a:solidFill>
                <a:highlight>
                  <a:srgbClr val="F8F9FA"/>
                </a:highlight>
              </a:rPr>
              <a:t>すべての市場参加者は取引記録に特徴的な足跡を残しているため、忍耐力を持って分析すると、競合他社の次の動きを予測する方法を見つけれる。</a:t>
            </a:r>
            <a:endParaRPr sz="1200">
              <a:solidFill>
                <a:srgbClr val="222222"/>
              </a:solidFill>
              <a:highlight>
                <a:srgbClr val="F8F9FA"/>
              </a:highlight>
            </a:endParaRPr>
          </a:p>
          <a:p>
            <a:pPr indent="0" lvl="0" marL="0" rtl="0" algn="l">
              <a:lnSpc>
                <a:spcPct val="150000"/>
              </a:lnSpc>
              <a:spcBef>
                <a:spcPts val="0"/>
              </a:spcBef>
              <a:spcAft>
                <a:spcPts val="0"/>
              </a:spcAft>
              <a:buNone/>
            </a:pPr>
            <a:r>
              <a:rPr lang="ja" sz="1200">
                <a:solidFill>
                  <a:srgbClr val="222222"/>
                </a:solidFill>
                <a:highlight>
                  <a:srgbClr val="F8F9FA"/>
                </a:highlight>
              </a:rPr>
              <a:t>人間のトレーダーはラウンドロットで取引することが多く、この事実を使用して、特定の時点における取引量の何パーセントが彼らからのものであるかを推定し、それを特定の市場行動と関連付けることができます。</a:t>
            </a:r>
            <a:endParaRPr sz="1200">
              <a:solidFill>
                <a:srgbClr val="222222"/>
              </a:solidFill>
              <a:highlight>
                <a:srgbClr val="F8F9FA"/>
              </a:highlight>
            </a:endParaRPr>
          </a:p>
          <a:p>
            <a:pPr indent="0" lvl="0" marL="0" rtl="0" algn="l">
              <a:lnSpc>
                <a:spcPct val="150000"/>
              </a:lnSpc>
              <a:spcBef>
                <a:spcPts val="0"/>
              </a:spcBef>
              <a:spcAft>
                <a:spcPts val="0"/>
              </a:spcAft>
              <a:buNone/>
            </a:pPr>
            <a:r>
              <a:t/>
            </a:r>
            <a:endParaRPr sz="1200">
              <a:solidFill>
                <a:srgbClr val="222222"/>
              </a:solidFill>
              <a:highlight>
                <a:srgbClr val="F8F9FA"/>
              </a:highlight>
            </a:endParaRPr>
          </a:p>
          <a:p>
            <a:pPr indent="0" lvl="0" marL="0" rtl="0" algn="l">
              <a:lnSpc>
                <a:spcPct val="150000"/>
              </a:lnSpc>
              <a:spcBef>
                <a:spcPts val="0"/>
              </a:spcBef>
              <a:spcAft>
                <a:spcPts val="0"/>
              </a:spcAft>
              <a:buNone/>
            </a:pPr>
            <a:r>
              <a:rPr lang="ja" sz="1200">
                <a:solidFill>
                  <a:srgbClr val="222222"/>
                </a:solidFill>
                <a:highlight>
                  <a:srgbClr val="F8F9FA"/>
                </a:highlight>
              </a:rPr>
              <a:t>ラウントロット　＝　</a:t>
            </a:r>
            <a:r>
              <a:rPr lang="ja" sz="1000">
                <a:highlight>
                  <a:srgbClr val="FFFFFF"/>
                </a:highlight>
              </a:rPr>
              <a:t>100株の単位</a:t>
            </a:r>
            <a:endParaRPr sz="1200">
              <a:solidFill>
                <a:srgbClr val="222222"/>
              </a:solidFill>
              <a:highlight>
                <a:srgbClr val="F8F9FA"/>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af31fc97a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af31fc97a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悪い点、分析に使われている方法論が間違っている可能性がある</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af31fc97a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af31fc97a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3636"/>
              </a:lnSpc>
              <a:spcBef>
                <a:spcPts val="0"/>
              </a:spcBef>
              <a:spcAft>
                <a:spcPts val="0"/>
              </a:spcAft>
              <a:buNone/>
            </a:pPr>
            <a:r>
              <a:rPr lang="ja" sz="1200">
                <a:solidFill>
                  <a:srgbClr val="222222"/>
                </a:solidFill>
                <a:highlight>
                  <a:srgbClr val="F8F9FA"/>
                </a:highlight>
              </a:rPr>
              <a:t>チームを悩ませるのであれば、そのデータセットが役立つ可能性があることに気付くでしょう。</a:t>
            </a:r>
            <a:endParaRPr sz="1200">
              <a:solidFill>
                <a:srgbClr val="222222"/>
              </a:solidFill>
              <a:highlight>
                <a:srgbClr val="F8F9FA"/>
              </a:highlight>
            </a:endParaRPr>
          </a:p>
          <a:p>
            <a:pPr indent="0" lvl="0" marL="0" rtl="0" algn="l">
              <a:lnSpc>
                <a:spcPct val="163636"/>
              </a:lnSpc>
              <a:spcBef>
                <a:spcPts val="0"/>
              </a:spcBef>
              <a:spcAft>
                <a:spcPts val="0"/>
              </a:spcAft>
              <a:buNone/>
            </a:pPr>
            <a:r>
              <a:rPr lang="ja" sz="1200">
                <a:solidFill>
                  <a:srgbClr val="222222"/>
                </a:solidFill>
                <a:highlight>
                  <a:srgbClr val="F8F9FA"/>
                </a:highlight>
              </a:rPr>
              <a:t>競争相手は物流上の理由でそれを使用しようとしなかったか、途中であきらめたか、それを誤って処理しました。</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af31fc97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af31fc97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3636"/>
              </a:lnSpc>
              <a:spcBef>
                <a:spcPts val="0"/>
              </a:spcBef>
              <a:spcAft>
                <a:spcPts val="0"/>
              </a:spcAft>
              <a:buNone/>
            </a:pPr>
            <a:r>
              <a:rPr lang="ja">
                <a:highlight>
                  <a:srgbClr val="F8F9FA"/>
                </a:highlight>
              </a:rPr>
              <a:t>非構造化データは、それを解析、そこから貴重な情報を抽出し、正規化された形式で保存する必要がある。</a:t>
            </a:r>
            <a:endParaRPr>
              <a:highlight>
                <a:srgbClr val="F8F9FA"/>
              </a:highlight>
            </a:endParaRPr>
          </a:p>
          <a:p>
            <a:pPr indent="0" lvl="0" marL="0" rtl="0" algn="l">
              <a:lnSpc>
                <a:spcPct val="163636"/>
              </a:lnSpc>
              <a:spcBef>
                <a:spcPts val="0"/>
              </a:spcBef>
              <a:spcAft>
                <a:spcPts val="0"/>
              </a:spcAft>
              <a:buNone/>
            </a:pPr>
            <a:r>
              <a:rPr lang="ja">
                <a:highlight>
                  <a:srgbClr val="F8F9FA"/>
                </a:highlight>
              </a:rPr>
              <a:t>ほとんどのMLアルゴリズムは、抽出されたデータを表表現として利用することを想定している。</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9123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Chapter 2: Financial Data Structures</a:t>
            </a:r>
            <a:endParaRPr/>
          </a:p>
        </p:txBody>
      </p:sp>
      <p:pic>
        <p:nvPicPr>
          <p:cNvPr id="65" name="Google Shape;65;p13"/>
          <p:cNvPicPr preferRelativeResize="0"/>
          <p:nvPr/>
        </p:nvPicPr>
        <p:blipFill>
          <a:blip r:embed="rId3">
            <a:alphaModFix/>
          </a:blip>
          <a:stretch>
            <a:fillRect/>
          </a:stretch>
        </p:blipFill>
        <p:spPr>
          <a:xfrm>
            <a:off x="4977025" y="1878550"/>
            <a:ext cx="3468359" cy="3016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Standard Bars</a:t>
            </a:r>
            <a:endParaRPr/>
          </a:p>
        </p:txBody>
      </p:sp>
      <p:sp>
        <p:nvSpPr>
          <p:cNvPr id="128" name="Google Shape;128;p22"/>
          <p:cNvSpPr txBox="1"/>
          <p:nvPr>
            <p:ph idx="1" type="body"/>
          </p:nvPr>
        </p:nvSpPr>
        <p:spPr>
          <a:xfrm>
            <a:off x="311700" y="1505700"/>
            <a:ext cx="3999900" cy="3076200"/>
          </a:xfrm>
          <a:prstGeom prst="rect">
            <a:avLst/>
          </a:prstGeom>
          <a:solidFill>
            <a:srgbClr val="FFFFFF"/>
          </a:solidFill>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ja" sz="1800"/>
              <a:t>金融業界で非常に人気があるバー構築方法。</a:t>
            </a:r>
            <a:endParaRPr sz="1800"/>
          </a:p>
          <a:p>
            <a:pPr indent="0" lvl="0" marL="0" marR="0" rtl="0" algn="l">
              <a:lnSpc>
                <a:spcPct val="115000"/>
              </a:lnSpc>
              <a:spcBef>
                <a:spcPts val="1600"/>
              </a:spcBef>
              <a:spcAft>
                <a:spcPts val="0"/>
              </a:spcAft>
              <a:buNone/>
            </a:pPr>
            <a:r>
              <a:rPr lang="ja" sz="1800"/>
              <a:t>目的：不規則な頻度で得る観測値を、通常のサンプリングから派生した均質な系列に変換すること</a:t>
            </a:r>
            <a:endParaRPr sz="1800"/>
          </a:p>
          <a:p>
            <a:pPr indent="0" lvl="0" marL="0" marR="0" rtl="0" algn="l">
              <a:lnSpc>
                <a:spcPct val="100000"/>
              </a:lnSpc>
              <a:spcBef>
                <a:spcPts val="1600"/>
              </a:spcBef>
              <a:spcAft>
                <a:spcPts val="0"/>
              </a:spcAft>
              <a:buNone/>
            </a:pPr>
            <a:r>
              <a:rPr lang="ja" sz="1100"/>
              <a:t>因みに列情報の例は以下</a:t>
            </a:r>
            <a:endParaRPr sz="1100"/>
          </a:p>
          <a:p>
            <a:pPr indent="0" lvl="0" marL="0" marR="0" rtl="0" algn="l">
              <a:lnSpc>
                <a:spcPct val="100000"/>
              </a:lnSpc>
              <a:spcBef>
                <a:spcPts val="0"/>
              </a:spcBef>
              <a:spcAft>
                <a:spcPts val="0"/>
              </a:spcAft>
              <a:buNone/>
            </a:pPr>
            <a:r>
              <a:rPr lang="ja" sz="1100"/>
              <a:t>Timestamp </a:t>
            </a:r>
            <a:endParaRPr sz="1100"/>
          </a:p>
          <a:p>
            <a:pPr indent="0" lvl="0" marL="0" marR="0" rtl="0" algn="l">
              <a:lnSpc>
                <a:spcPct val="100000"/>
              </a:lnSpc>
              <a:spcBef>
                <a:spcPts val="0"/>
              </a:spcBef>
              <a:spcAft>
                <a:spcPts val="0"/>
              </a:spcAft>
              <a:buNone/>
            </a:pPr>
            <a:r>
              <a:rPr lang="ja" sz="1100"/>
              <a:t>Volume-weighted average price (VWAP) </a:t>
            </a:r>
            <a:endParaRPr sz="1100"/>
          </a:p>
          <a:p>
            <a:pPr indent="0" lvl="0" marL="0" marR="0" rtl="0" algn="l">
              <a:lnSpc>
                <a:spcPct val="100000"/>
              </a:lnSpc>
              <a:spcBef>
                <a:spcPts val="0"/>
              </a:spcBef>
              <a:spcAft>
                <a:spcPts val="0"/>
              </a:spcAft>
              <a:buNone/>
            </a:pPr>
            <a:r>
              <a:rPr lang="ja" sz="1100"/>
              <a:t>Open (i.e., first) price </a:t>
            </a:r>
            <a:endParaRPr sz="1100"/>
          </a:p>
          <a:p>
            <a:pPr indent="0" lvl="0" marL="0" marR="0" rtl="0" algn="l">
              <a:lnSpc>
                <a:spcPct val="100000"/>
              </a:lnSpc>
              <a:spcBef>
                <a:spcPts val="0"/>
              </a:spcBef>
              <a:spcAft>
                <a:spcPts val="0"/>
              </a:spcAft>
              <a:buNone/>
            </a:pPr>
            <a:r>
              <a:rPr lang="ja" sz="1100"/>
              <a:t>Close (i.e., last) price </a:t>
            </a:r>
            <a:endParaRPr sz="1100"/>
          </a:p>
          <a:p>
            <a:pPr indent="0" lvl="0" marL="0" marR="0" rtl="0" algn="l">
              <a:lnSpc>
                <a:spcPct val="100000"/>
              </a:lnSpc>
              <a:spcBef>
                <a:spcPts val="0"/>
              </a:spcBef>
              <a:spcAft>
                <a:spcPts val="0"/>
              </a:spcAft>
              <a:buNone/>
            </a:pPr>
            <a:r>
              <a:rPr lang="ja" sz="1100"/>
              <a:t>High price </a:t>
            </a:r>
            <a:endParaRPr sz="1100"/>
          </a:p>
          <a:p>
            <a:pPr indent="0" lvl="0" marL="0" marR="0" rtl="0" algn="l">
              <a:lnSpc>
                <a:spcPct val="100000"/>
              </a:lnSpc>
              <a:spcBef>
                <a:spcPts val="0"/>
              </a:spcBef>
              <a:spcAft>
                <a:spcPts val="0"/>
              </a:spcAft>
              <a:buNone/>
            </a:pPr>
            <a:r>
              <a:rPr lang="ja" sz="1100"/>
              <a:t>Low price </a:t>
            </a:r>
            <a:endParaRPr sz="1100"/>
          </a:p>
          <a:p>
            <a:pPr indent="0" lvl="0" marL="0" marR="0" rtl="0" algn="l">
              <a:lnSpc>
                <a:spcPct val="100000"/>
              </a:lnSpc>
              <a:spcBef>
                <a:spcPts val="0"/>
              </a:spcBef>
              <a:spcAft>
                <a:spcPts val="0"/>
              </a:spcAft>
              <a:buNone/>
            </a:pPr>
            <a:r>
              <a:rPr lang="ja" sz="1100"/>
              <a:t>Volume traded etc...</a:t>
            </a:r>
            <a:endParaRPr sz="1100"/>
          </a:p>
        </p:txBody>
      </p:sp>
      <p:sp>
        <p:nvSpPr>
          <p:cNvPr id="129" name="Google Shape;129;p22"/>
          <p:cNvSpPr txBox="1"/>
          <p:nvPr>
            <p:ph idx="2" type="body"/>
          </p:nvPr>
        </p:nvSpPr>
        <p:spPr>
          <a:xfrm>
            <a:off x="4832400" y="1505700"/>
            <a:ext cx="3999900" cy="344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Time Bars</a:t>
            </a:r>
            <a:endParaRPr/>
          </a:p>
          <a:p>
            <a:pPr indent="0" lvl="0" marL="0" rtl="0" algn="l">
              <a:spcBef>
                <a:spcPts val="1600"/>
              </a:spcBef>
              <a:spcAft>
                <a:spcPts val="0"/>
              </a:spcAft>
              <a:buNone/>
            </a:pPr>
            <a:r>
              <a:rPr lang="ja"/>
              <a:t>　時間基準　（1 min 毎）</a:t>
            </a:r>
            <a:endParaRPr/>
          </a:p>
          <a:p>
            <a:pPr indent="0" lvl="0" marL="0" rtl="0" algn="l">
              <a:spcBef>
                <a:spcPts val="1600"/>
              </a:spcBef>
              <a:spcAft>
                <a:spcPts val="0"/>
              </a:spcAft>
              <a:buNone/>
            </a:pPr>
            <a:r>
              <a:rPr lang="ja"/>
              <a:t>Tick Bars</a:t>
            </a:r>
            <a:endParaRPr/>
          </a:p>
          <a:p>
            <a:pPr indent="0" lvl="0" marL="0" rtl="0" algn="l">
              <a:spcBef>
                <a:spcPts val="1600"/>
              </a:spcBef>
              <a:spcAft>
                <a:spcPts val="0"/>
              </a:spcAft>
              <a:buNone/>
            </a:pPr>
            <a:r>
              <a:rPr lang="ja"/>
              <a:t>　Tick基準　（1000 Tick 毎）</a:t>
            </a:r>
            <a:endParaRPr/>
          </a:p>
          <a:p>
            <a:pPr indent="0" lvl="0" marL="0" rtl="0" algn="l">
              <a:spcBef>
                <a:spcPts val="1600"/>
              </a:spcBef>
              <a:spcAft>
                <a:spcPts val="0"/>
              </a:spcAft>
              <a:buNone/>
            </a:pPr>
            <a:r>
              <a:rPr lang="ja"/>
              <a:t>Volume Bars</a:t>
            </a:r>
            <a:endParaRPr/>
          </a:p>
          <a:p>
            <a:pPr indent="0" lvl="0" marL="0" rtl="0" algn="l">
              <a:spcBef>
                <a:spcPts val="1600"/>
              </a:spcBef>
              <a:spcAft>
                <a:spcPts val="0"/>
              </a:spcAft>
              <a:buNone/>
            </a:pPr>
            <a:r>
              <a:rPr lang="ja"/>
              <a:t>　Volume基準　（10 lot 毎）</a:t>
            </a:r>
            <a:endParaRPr/>
          </a:p>
          <a:p>
            <a:pPr indent="0" lvl="0" marL="0" rtl="0" algn="l">
              <a:spcBef>
                <a:spcPts val="1600"/>
              </a:spcBef>
              <a:spcAft>
                <a:spcPts val="0"/>
              </a:spcAft>
              <a:buNone/>
            </a:pPr>
            <a:r>
              <a:rPr lang="ja"/>
              <a:t>Dollar Bars</a:t>
            </a:r>
            <a:endParaRPr/>
          </a:p>
          <a:p>
            <a:pPr indent="0" lvl="0" marL="0" rtl="0" algn="l">
              <a:spcBef>
                <a:spcPts val="1600"/>
              </a:spcBef>
              <a:spcAft>
                <a:spcPts val="1600"/>
              </a:spcAft>
              <a:buNone/>
            </a:pPr>
            <a:r>
              <a:rPr lang="ja"/>
              <a:t>　市場価値基準　（100 $ 毎）</a:t>
            </a:r>
            <a:endParaRPr/>
          </a:p>
        </p:txBody>
      </p:sp>
      <p:sp>
        <p:nvSpPr>
          <p:cNvPr id="130" name="Google Shape;130;p22"/>
          <p:cNvSpPr txBox="1"/>
          <p:nvPr>
            <p:ph type="title"/>
          </p:nvPr>
        </p:nvSpPr>
        <p:spPr>
          <a:xfrm>
            <a:off x="311700" y="1458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800"/>
              <a:t>2.3 BARS</a:t>
            </a:r>
            <a:endParaRPr sz="1800"/>
          </a:p>
        </p:txBody>
      </p:sp>
      <p:sp>
        <p:nvSpPr>
          <p:cNvPr id="131" name="Google Shape;131;p22"/>
          <p:cNvSpPr/>
          <p:nvPr/>
        </p:nvSpPr>
        <p:spPr>
          <a:xfrm>
            <a:off x="4602850" y="1475825"/>
            <a:ext cx="3265800" cy="347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17110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800"/>
              <a:t>Figure 2.1 plots the exponentially weighted average number of bars per day when we apply a fixed bar size on tick, volume, and dollar sampling methods.</a:t>
            </a:r>
            <a:endParaRPr sz="1800"/>
          </a:p>
        </p:txBody>
      </p:sp>
      <p:pic>
        <p:nvPicPr>
          <p:cNvPr id="137" name="Google Shape;137;p23"/>
          <p:cNvPicPr preferRelativeResize="0"/>
          <p:nvPr/>
        </p:nvPicPr>
        <p:blipFill>
          <a:blip r:embed="rId3">
            <a:alphaModFix/>
          </a:blip>
          <a:stretch>
            <a:fillRect/>
          </a:stretch>
        </p:blipFill>
        <p:spPr>
          <a:xfrm>
            <a:off x="1908200" y="1289848"/>
            <a:ext cx="5114849" cy="3744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4"/>
          <p:cNvSpPr txBox="1"/>
          <p:nvPr>
            <p:ph idx="1" type="body"/>
          </p:nvPr>
        </p:nvSpPr>
        <p:spPr>
          <a:xfrm>
            <a:off x="311700" y="1505700"/>
            <a:ext cx="3999900" cy="3076200"/>
          </a:xfrm>
          <a:prstGeom prst="rect">
            <a:avLst/>
          </a:prstGeom>
          <a:solidFill>
            <a:srgbClr val="FFFFFF"/>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ja" sz="1800"/>
              <a:t>新しい情報（予め定義したイベント）を感知した時に、サンプリングするもの。</a:t>
            </a:r>
            <a:endParaRPr sz="1800"/>
          </a:p>
          <a:p>
            <a:pPr indent="0" lvl="0" marL="0" marR="0" rtl="0" algn="l">
              <a:lnSpc>
                <a:spcPct val="100000"/>
              </a:lnSpc>
              <a:spcBef>
                <a:spcPts val="1000"/>
              </a:spcBef>
              <a:spcAft>
                <a:spcPts val="1000"/>
              </a:spcAft>
              <a:buNone/>
            </a:pPr>
            <a:r>
              <a:t/>
            </a:r>
            <a:endParaRPr sz="1800"/>
          </a:p>
        </p:txBody>
      </p:sp>
      <p:sp>
        <p:nvSpPr>
          <p:cNvPr id="143" name="Google Shape;143;p24"/>
          <p:cNvSpPr txBox="1"/>
          <p:nvPr>
            <p:ph idx="2" type="body"/>
          </p:nvPr>
        </p:nvSpPr>
        <p:spPr>
          <a:xfrm>
            <a:off x="4832400" y="1505700"/>
            <a:ext cx="3999900" cy="3076200"/>
          </a:xfrm>
          <a:prstGeom prst="rect">
            <a:avLst/>
          </a:prstGeom>
          <a:solidFill>
            <a:srgbClr val="FFFFFF"/>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ja" sz="1800"/>
              <a:t>Tick Imbalance Bars</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ja" sz="1800"/>
              <a:t>Volume/Dollar Imbalance Bars</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ja" sz="1800"/>
              <a:t>Tick Runs Bars</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ja" sz="1800"/>
              <a:t>Volume/Dollar Runs Bars</a:t>
            </a:r>
            <a:endParaRPr sz="1800"/>
          </a:p>
        </p:txBody>
      </p:sp>
      <p:sp>
        <p:nvSpPr>
          <p:cNvPr id="144" name="Google Shape;144;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Information-Driven </a:t>
            </a:r>
            <a:r>
              <a:rPr lang="ja"/>
              <a:t> Bars</a:t>
            </a:r>
            <a:endParaRPr/>
          </a:p>
        </p:txBody>
      </p:sp>
      <p:sp>
        <p:nvSpPr>
          <p:cNvPr id="145" name="Google Shape;145;p24"/>
          <p:cNvSpPr txBox="1"/>
          <p:nvPr>
            <p:ph type="title"/>
          </p:nvPr>
        </p:nvSpPr>
        <p:spPr>
          <a:xfrm>
            <a:off x="311700" y="1458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800"/>
              <a:t>2.3 BARS</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2.4 DEALING WITH MULTI-PRODUCT SERIES</a:t>
            </a:r>
            <a:endParaRPr/>
          </a:p>
        </p:txBody>
      </p:sp>
      <p:sp>
        <p:nvSpPr>
          <p:cNvPr id="151" name="Google Shape;151;p25"/>
          <p:cNvSpPr txBox="1"/>
          <p:nvPr>
            <p:ph idx="1" type="body"/>
          </p:nvPr>
        </p:nvSpPr>
        <p:spPr>
          <a:xfrm>
            <a:off x="311725" y="1461125"/>
            <a:ext cx="3999900" cy="3076200"/>
          </a:xfrm>
          <a:prstGeom prst="rect">
            <a:avLst/>
          </a:prstGeom>
          <a:solidFill>
            <a:srgbClr val="FFFFFF"/>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ja" sz="1800"/>
              <a:t>商品を扱う上で、定期のクーポンや配当を支払ったり、コーポレートアクションを考慮が必要。</a:t>
            </a:r>
            <a:endParaRPr sz="1800"/>
          </a:p>
          <a:p>
            <a:pPr indent="0" lvl="0" marL="0" marR="0" rtl="0" algn="l">
              <a:lnSpc>
                <a:spcPct val="100000"/>
              </a:lnSpc>
              <a:spcBef>
                <a:spcPts val="1000"/>
              </a:spcBef>
              <a:spcAft>
                <a:spcPts val="0"/>
              </a:spcAft>
              <a:buNone/>
            </a:pPr>
            <a:r>
              <a:rPr lang="ja" sz="1800"/>
              <a:t>→　複数の商品を取扱う際にも、もちろん一つ一つの商品に対して上記のことを考慮しなければならない。</a:t>
            </a:r>
            <a:endParaRPr sz="1800"/>
          </a:p>
          <a:p>
            <a:pPr indent="0" lvl="0" marL="0" marR="0" rtl="0" algn="l">
              <a:lnSpc>
                <a:spcPct val="100000"/>
              </a:lnSpc>
              <a:spcBef>
                <a:spcPts val="1000"/>
              </a:spcBef>
              <a:spcAft>
                <a:spcPts val="0"/>
              </a:spcAft>
              <a:buNone/>
            </a:pPr>
            <a:r>
              <a:rPr lang="ja" sz="1800"/>
              <a:t>→　</a:t>
            </a:r>
            <a:r>
              <a:rPr lang="ja" sz="1800"/>
              <a:t>株式や債券のバスケットに基づく戦略についても同じことが言える。</a:t>
            </a:r>
            <a:endParaRPr sz="1800"/>
          </a:p>
          <a:p>
            <a:pPr indent="0" lvl="0" marL="0" marR="0" rtl="0" algn="l">
              <a:lnSpc>
                <a:spcPct val="100000"/>
              </a:lnSpc>
              <a:spcBef>
                <a:spcPts val="1000"/>
              </a:spcBef>
              <a:spcAft>
                <a:spcPts val="1000"/>
              </a:spcAft>
              <a:buNone/>
            </a:pPr>
            <a:r>
              <a:t/>
            </a:r>
            <a:endParaRPr sz="1800"/>
          </a:p>
        </p:txBody>
      </p:sp>
      <p:sp>
        <p:nvSpPr>
          <p:cNvPr id="152" name="Google Shape;152;p25"/>
          <p:cNvSpPr txBox="1"/>
          <p:nvPr>
            <p:ph idx="2" type="body"/>
          </p:nvPr>
        </p:nvSpPr>
        <p:spPr>
          <a:xfrm>
            <a:off x="4832425" y="1461125"/>
            <a:ext cx="3999900" cy="3076200"/>
          </a:xfrm>
          <a:prstGeom prst="rect">
            <a:avLst/>
          </a:prstGeom>
          <a:solidFill>
            <a:srgbClr val="FFFFFF"/>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1800"/>
          </a:p>
          <a:p>
            <a:pPr indent="0" lvl="0" marL="0" marR="0" rtl="0" algn="l">
              <a:lnSpc>
                <a:spcPct val="100000"/>
              </a:lnSpc>
              <a:spcBef>
                <a:spcPts val="1000"/>
              </a:spcBef>
              <a:spcAft>
                <a:spcPts val="0"/>
              </a:spcAft>
              <a:buNone/>
            </a:pPr>
            <a:r>
              <a:t/>
            </a:r>
            <a:endParaRPr sz="1800"/>
          </a:p>
          <a:p>
            <a:pPr indent="0" lvl="0" marL="0" marR="0" rtl="0" algn="l">
              <a:lnSpc>
                <a:spcPct val="100000"/>
              </a:lnSpc>
              <a:spcBef>
                <a:spcPts val="1000"/>
              </a:spcBef>
              <a:spcAft>
                <a:spcPts val="0"/>
              </a:spcAft>
              <a:buNone/>
            </a:pPr>
            <a:r>
              <a:rPr lang="ja" sz="1800"/>
              <a:t>→　一つの金融商品であるかのように、証券のバスケットをモデル化する方法がある。</a:t>
            </a:r>
            <a:endParaRPr sz="1800"/>
          </a:p>
          <a:p>
            <a:pPr indent="0" lvl="0" marL="0" marR="0" rtl="0" algn="l">
              <a:lnSpc>
                <a:spcPct val="100000"/>
              </a:lnSpc>
              <a:spcBef>
                <a:spcPts val="1000"/>
              </a:spcBef>
              <a:spcAft>
                <a:spcPts val="0"/>
              </a:spcAft>
              <a:buNone/>
            </a:pPr>
            <a:r>
              <a:rPr lang="ja" sz="1800"/>
              <a:t>→　複雑な複数製品のデータセットを、トータルリターンのETFに似た単一のデータセットに変換する「ETFトリック」</a:t>
            </a:r>
            <a:endParaRPr sz="1800"/>
          </a:p>
          <a:p>
            <a:pPr indent="0" lvl="0" marL="0" marR="0" rtl="0" algn="l">
              <a:lnSpc>
                <a:spcPct val="100000"/>
              </a:lnSpc>
              <a:spcBef>
                <a:spcPts val="1000"/>
              </a:spcBef>
              <a:spcAft>
                <a:spcPts val="1000"/>
              </a:spcAft>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2.5 SAMPLING FEATURES</a:t>
            </a:r>
            <a:endParaRPr/>
          </a:p>
        </p:txBody>
      </p:sp>
      <p:sp>
        <p:nvSpPr>
          <p:cNvPr id="158" name="Google Shape;158;p26"/>
          <p:cNvSpPr txBox="1"/>
          <p:nvPr>
            <p:ph idx="1" type="body"/>
          </p:nvPr>
        </p:nvSpPr>
        <p:spPr>
          <a:xfrm>
            <a:off x="311725" y="1546775"/>
            <a:ext cx="3999900" cy="3076200"/>
          </a:xfrm>
          <a:prstGeom prst="rect">
            <a:avLst/>
          </a:prstGeom>
          <a:solidFill>
            <a:srgbClr val="FFFFFF"/>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ja" sz="1800"/>
              <a:t>生データから作成した構造化されたデータセットに、単純にMLアルゴリズムを適用することは2つの理由から推奨されない。</a:t>
            </a:r>
            <a:endParaRPr sz="1800"/>
          </a:p>
          <a:p>
            <a:pPr indent="0" lvl="0" marL="0" marR="0" rtl="0" algn="l">
              <a:lnSpc>
                <a:spcPct val="100000"/>
              </a:lnSpc>
              <a:spcBef>
                <a:spcPts val="1000"/>
              </a:spcBef>
              <a:spcAft>
                <a:spcPts val="0"/>
              </a:spcAft>
              <a:buNone/>
            </a:pPr>
            <a:r>
              <a:t/>
            </a:r>
            <a:endParaRPr sz="1800"/>
          </a:p>
          <a:p>
            <a:pPr indent="0" lvl="0" marL="0" marR="0" rtl="0" algn="l">
              <a:lnSpc>
                <a:spcPct val="100000"/>
              </a:lnSpc>
              <a:spcBef>
                <a:spcPts val="1000"/>
              </a:spcBef>
              <a:spcAft>
                <a:spcPts val="0"/>
              </a:spcAft>
              <a:buNone/>
            </a:pPr>
            <a:r>
              <a:t/>
            </a:r>
            <a:endParaRPr sz="1800"/>
          </a:p>
          <a:p>
            <a:pPr indent="0" lvl="0" marL="0" marR="0" rtl="0" algn="l">
              <a:lnSpc>
                <a:spcPct val="100000"/>
              </a:lnSpc>
              <a:spcBef>
                <a:spcPts val="1000"/>
              </a:spcBef>
              <a:spcAft>
                <a:spcPts val="1000"/>
              </a:spcAft>
              <a:buNone/>
            </a:pPr>
            <a:r>
              <a:t/>
            </a:r>
            <a:endParaRPr sz="1800"/>
          </a:p>
        </p:txBody>
      </p:sp>
      <p:sp>
        <p:nvSpPr>
          <p:cNvPr id="159" name="Google Shape;159;p26"/>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AutoNum type="arabicPeriod"/>
            </a:pPr>
            <a:r>
              <a:rPr lang="ja" sz="1800"/>
              <a:t>ＭＬアルゴリズム（例えば、ＳＶＭ）は、サンプルサイズをスケーリングできない。</a:t>
            </a:r>
            <a:endParaRPr sz="1800"/>
          </a:p>
          <a:p>
            <a:pPr indent="0" lvl="0" marL="457200" rtl="0" algn="l">
              <a:lnSpc>
                <a:spcPct val="100000"/>
              </a:lnSpc>
              <a:spcBef>
                <a:spcPts val="1000"/>
              </a:spcBef>
              <a:spcAft>
                <a:spcPts val="0"/>
              </a:spcAft>
              <a:buNone/>
            </a:pPr>
            <a:r>
              <a:t/>
            </a:r>
            <a:endParaRPr sz="1800"/>
          </a:p>
          <a:p>
            <a:pPr indent="-342900" lvl="0" marL="457200" rtl="0" algn="l">
              <a:lnSpc>
                <a:spcPct val="100000"/>
              </a:lnSpc>
              <a:spcBef>
                <a:spcPts val="1000"/>
              </a:spcBef>
              <a:spcAft>
                <a:spcPts val="0"/>
              </a:spcAft>
              <a:buSzPts val="1800"/>
              <a:buAutoNum type="arabicPeriod"/>
            </a:pPr>
            <a:r>
              <a:rPr lang="ja" sz="1800"/>
              <a:t>イベント情報？ラベル？の紐付けがされていないため、ランダムな時点での予測の精度は低い。</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ja"/>
              <a:t>2.5.1 Sampling for Reduction</a:t>
            </a:r>
            <a:endParaRPr/>
          </a:p>
        </p:txBody>
      </p:sp>
      <p:sp>
        <p:nvSpPr>
          <p:cNvPr id="165" name="Google Shape;165;p27"/>
          <p:cNvSpPr txBox="1"/>
          <p:nvPr>
            <p:ph idx="1" type="body"/>
          </p:nvPr>
        </p:nvSpPr>
        <p:spPr>
          <a:xfrm>
            <a:off x="311700" y="1505700"/>
            <a:ext cx="3999900" cy="3076200"/>
          </a:xfrm>
          <a:prstGeom prst="rect">
            <a:avLst/>
          </a:prstGeom>
          <a:solidFill>
            <a:srgbClr val="FFFFFF"/>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ja" sz="1800"/>
              <a:t>構造化データセットから</a:t>
            </a:r>
            <a:r>
              <a:rPr lang="ja" sz="1800"/>
              <a:t>データ量を減らし、</a:t>
            </a:r>
            <a:r>
              <a:rPr lang="ja" sz="1800"/>
              <a:t>MLアルゴリズムに適合するデータセットを作成する</a:t>
            </a:r>
            <a:r>
              <a:rPr lang="ja" sz="1800"/>
              <a:t>（</a:t>
            </a:r>
            <a:r>
              <a:rPr lang="ja" sz="1800"/>
              <a:t>ダウンサンプリング</a:t>
            </a:r>
            <a:r>
              <a:rPr lang="ja" sz="1800"/>
              <a:t>）</a:t>
            </a:r>
            <a:endParaRPr sz="1800"/>
          </a:p>
          <a:p>
            <a:pPr indent="-342900" lvl="0" marL="457200" marR="0" rtl="0" algn="l">
              <a:lnSpc>
                <a:spcPct val="100000"/>
              </a:lnSpc>
              <a:spcBef>
                <a:spcPts val="1000"/>
              </a:spcBef>
              <a:spcAft>
                <a:spcPts val="0"/>
              </a:spcAft>
              <a:buSzPts val="1800"/>
              <a:buAutoNum type="arabicPeriod"/>
            </a:pPr>
            <a:r>
              <a:rPr lang="ja" sz="1800"/>
              <a:t>一定のステップサイズでの順次サンプリング（linspaceサンプリング）</a:t>
            </a:r>
            <a:endParaRPr sz="1800"/>
          </a:p>
          <a:p>
            <a:pPr indent="-342900" lvl="0" marL="457200" marR="0" rtl="0" algn="l">
              <a:lnSpc>
                <a:spcPct val="100000"/>
              </a:lnSpc>
              <a:spcBef>
                <a:spcPts val="0"/>
              </a:spcBef>
              <a:spcAft>
                <a:spcPts val="0"/>
              </a:spcAft>
              <a:buSzPts val="1800"/>
              <a:buAutoNum type="arabicPeriod"/>
            </a:pPr>
            <a:r>
              <a:rPr lang="ja" sz="1800"/>
              <a:t>一様分布を使用したランダムサンプリング（均一サンプリング）</a:t>
            </a:r>
            <a:endParaRPr sz="1800"/>
          </a:p>
          <a:p>
            <a:pPr indent="0" lvl="0" marL="0" rtl="0" algn="l">
              <a:lnSpc>
                <a:spcPct val="100000"/>
              </a:lnSpc>
              <a:spcBef>
                <a:spcPts val="1000"/>
              </a:spcBef>
              <a:spcAft>
                <a:spcPts val="0"/>
              </a:spcAft>
              <a:buNone/>
            </a:pPr>
            <a:r>
              <a:t/>
            </a:r>
            <a:endParaRPr sz="1800"/>
          </a:p>
          <a:p>
            <a:pPr indent="0" lvl="0" marL="0" marR="0" rtl="0" algn="l">
              <a:lnSpc>
                <a:spcPct val="100000"/>
              </a:lnSpc>
              <a:spcBef>
                <a:spcPts val="1000"/>
              </a:spcBef>
              <a:spcAft>
                <a:spcPts val="0"/>
              </a:spcAft>
              <a:buNone/>
            </a:pPr>
            <a:r>
              <a:t/>
            </a:r>
            <a:endParaRPr sz="1800"/>
          </a:p>
          <a:p>
            <a:pPr indent="0" lvl="0" marL="0" marR="0" rtl="0" algn="l">
              <a:lnSpc>
                <a:spcPct val="100000"/>
              </a:lnSpc>
              <a:spcBef>
                <a:spcPts val="1000"/>
              </a:spcBef>
              <a:spcAft>
                <a:spcPts val="1000"/>
              </a:spcAft>
              <a:buNone/>
            </a:pPr>
            <a:r>
              <a:t/>
            </a:r>
            <a:endParaRPr sz="1800"/>
          </a:p>
        </p:txBody>
      </p:sp>
      <p:sp>
        <p:nvSpPr>
          <p:cNvPr id="166" name="Google Shape;166;p27"/>
          <p:cNvSpPr txBox="1"/>
          <p:nvPr>
            <p:ph type="title"/>
          </p:nvPr>
        </p:nvSpPr>
        <p:spPr>
          <a:xfrm>
            <a:off x="311700" y="145875"/>
            <a:ext cx="8520600" cy="623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ja" sz="1800"/>
              <a:t>2.5 SAMPLING FEATURES</a:t>
            </a:r>
            <a:endParaRPr sz="1800"/>
          </a:p>
        </p:txBody>
      </p:sp>
      <p:sp>
        <p:nvSpPr>
          <p:cNvPr id="167" name="Google Shape;167;p27"/>
          <p:cNvSpPr txBox="1"/>
          <p:nvPr>
            <p:ph idx="1" type="body"/>
          </p:nvPr>
        </p:nvSpPr>
        <p:spPr>
          <a:xfrm>
            <a:off x="4572000" y="1565725"/>
            <a:ext cx="3999900" cy="3076200"/>
          </a:xfrm>
          <a:prstGeom prst="rect">
            <a:avLst/>
          </a:prstGeom>
          <a:solidFill>
            <a:srgbClr val="FFFFFF"/>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800"/>
          </a:p>
          <a:p>
            <a:pPr indent="0" lvl="0" marL="0" rtl="0" algn="l">
              <a:lnSpc>
                <a:spcPct val="100000"/>
              </a:lnSpc>
              <a:spcBef>
                <a:spcPts val="1000"/>
              </a:spcBef>
              <a:spcAft>
                <a:spcPts val="0"/>
              </a:spcAft>
              <a:buNone/>
            </a:pPr>
            <a:r>
              <a:t/>
            </a:r>
            <a:endParaRPr sz="1800"/>
          </a:p>
          <a:p>
            <a:pPr indent="0" lvl="0" marL="0" rtl="0" algn="l">
              <a:lnSpc>
                <a:spcPct val="100000"/>
              </a:lnSpc>
              <a:spcBef>
                <a:spcPts val="1000"/>
              </a:spcBef>
              <a:spcAft>
                <a:spcPts val="0"/>
              </a:spcAft>
              <a:buNone/>
            </a:pPr>
            <a:r>
              <a:t/>
            </a:r>
            <a:endParaRPr sz="1800"/>
          </a:p>
          <a:p>
            <a:pPr indent="0" lvl="0" marL="0" rtl="0" algn="l">
              <a:lnSpc>
                <a:spcPct val="100000"/>
              </a:lnSpc>
              <a:spcBef>
                <a:spcPts val="1000"/>
              </a:spcBef>
              <a:spcAft>
                <a:spcPts val="0"/>
              </a:spcAft>
              <a:buNone/>
            </a:pPr>
            <a:r>
              <a:rPr lang="ja" sz="1800"/>
              <a:t>この2つの方法は単純で使いやすいが、予測にとって重要なイベントの情報を省いてしまう可能性がある。</a:t>
            </a:r>
            <a:endParaRPr sz="1800"/>
          </a:p>
          <a:p>
            <a:pPr indent="0" lvl="0" marL="0" marR="0" rtl="0" algn="l">
              <a:lnSpc>
                <a:spcPct val="100000"/>
              </a:lnSpc>
              <a:spcBef>
                <a:spcPts val="1000"/>
              </a:spcBef>
              <a:spcAft>
                <a:spcPts val="0"/>
              </a:spcAft>
              <a:buNone/>
            </a:pPr>
            <a:r>
              <a:t/>
            </a:r>
            <a:endParaRPr sz="1800"/>
          </a:p>
          <a:p>
            <a:pPr indent="0" lvl="0" marL="0" marR="0" rtl="0" algn="l">
              <a:lnSpc>
                <a:spcPct val="100000"/>
              </a:lnSpc>
              <a:spcBef>
                <a:spcPts val="1000"/>
              </a:spcBef>
              <a:spcAft>
                <a:spcPts val="1000"/>
              </a:spcAft>
              <a:buNone/>
            </a:pPr>
            <a:r>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ja"/>
              <a:t>2.5.2 Event-Based Sampling</a:t>
            </a:r>
            <a:endParaRPr/>
          </a:p>
          <a:p>
            <a:pPr indent="0" lvl="0" marL="0" marR="0" rtl="0" algn="l">
              <a:lnSpc>
                <a:spcPct val="100000"/>
              </a:lnSpc>
              <a:spcBef>
                <a:spcPts val="0"/>
              </a:spcBef>
              <a:spcAft>
                <a:spcPts val="0"/>
              </a:spcAft>
              <a:buNone/>
            </a:pPr>
            <a:r>
              <a:t/>
            </a:r>
            <a:endParaRPr/>
          </a:p>
        </p:txBody>
      </p:sp>
      <p:sp>
        <p:nvSpPr>
          <p:cNvPr id="173" name="Google Shape;173;p28"/>
          <p:cNvSpPr txBox="1"/>
          <p:nvPr>
            <p:ph type="title"/>
          </p:nvPr>
        </p:nvSpPr>
        <p:spPr>
          <a:xfrm>
            <a:off x="311700" y="145875"/>
            <a:ext cx="8520600" cy="623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ja" sz="1800"/>
              <a:t>2.5 SAMPLING FEATURES</a:t>
            </a:r>
            <a:endParaRPr sz="1800"/>
          </a:p>
        </p:txBody>
      </p:sp>
      <p:sp>
        <p:nvSpPr>
          <p:cNvPr id="174" name="Google Shape;174;p28"/>
          <p:cNvSpPr txBox="1"/>
          <p:nvPr>
            <p:ph idx="2" type="body"/>
          </p:nvPr>
        </p:nvSpPr>
        <p:spPr>
          <a:xfrm>
            <a:off x="475050" y="1480600"/>
            <a:ext cx="3556200" cy="3076200"/>
          </a:xfrm>
          <a:prstGeom prst="rect">
            <a:avLst/>
          </a:prstGeom>
          <a:solidFill>
            <a:srgbClr val="FFFFFF"/>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ja" sz="1800"/>
              <a:t>ポートフォリオマネージャは、何らかのイベントが発生した後に賭けを行う。</a:t>
            </a:r>
            <a:endParaRPr sz="1800"/>
          </a:p>
          <a:p>
            <a:pPr indent="0" lvl="0" marL="0" marR="0" rtl="0" algn="l">
              <a:lnSpc>
                <a:spcPct val="100000"/>
              </a:lnSpc>
              <a:spcBef>
                <a:spcPts val="1000"/>
              </a:spcBef>
              <a:spcAft>
                <a:spcPts val="0"/>
              </a:spcAft>
              <a:buNone/>
            </a:pPr>
            <a:r>
              <a:t/>
            </a:r>
            <a:endParaRPr sz="1800"/>
          </a:p>
          <a:p>
            <a:pPr indent="0" lvl="0" marL="0" marR="0" rtl="0" algn="l">
              <a:lnSpc>
                <a:spcPct val="100000"/>
              </a:lnSpc>
              <a:spcBef>
                <a:spcPts val="1000"/>
              </a:spcBef>
              <a:spcAft>
                <a:spcPts val="0"/>
              </a:spcAft>
              <a:buNone/>
            </a:pPr>
            <a:r>
              <a:rPr lang="ja" sz="1800"/>
              <a:t>これらのイベントは、いくつかのマクロ経済統計の発表、ボラティリティの急上昇などに関連しているもの。</a:t>
            </a:r>
            <a:endParaRPr sz="1800"/>
          </a:p>
          <a:p>
            <a:pPr indent="0" lvl="0" marL="0" marR="0" rtl="0" algn="l">
              <a:lnSpc>
                <a:spcPct val="100000"/>
              </a:lnSpc>
              <a:spcBef>
                <a:spcPts val="1000"/>
              </a:spcBef>
              <a:spcAft>
                <a:spcPts val="1000"/>
              </a:spcAft>
              <a:buNone/>
            </a:pPr>
            <a:r>
              <a:t/>
            </a:r>
            <a:endParaRPr sz="1800"/>
          </a:p>
        </p:txBody>
      </p:sp>
      <p:sp>
        <p:nvSpPr>
          <p:cNvPr id="175" name="Google Shape;175;p28"/>
          <p:cNvSpPr txBox="1"/>
          <p:nvPr>
            <p:ph idx="2" type="body"/>
          </p:nvPr>
        </p:nvSpPr>
        <p:spPr>
          <a:xfrm>
            <a:off x="4572000" y="1480600"/>
            <a:ext cx="3556200" cy="3076200"/>
          </a:xfrm>
          <a:prstGeom prst="rect">
            <a:avLst/>
          </a:prstGeom>
          <a:solidFill>
            <a:srgbClr val="FFFFFF"/>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ja" sz="1800"/>
              <a:t>イベントを重要なものとして特徴付けることができれば、MLアルゴリズムに正確な予測をさせることができる。</a:t>
            </a:r>
            <a:endParaRPr sz="1800"/>
          </a:p>
          <a:p>
            <a:pPr indent="0" lvl="0" marL="0" marR="0" rtl="0" algn="l">
              <a:lnSpc>
                <a:spcPct val="100000"/>
              </a:lnSpc>
              <a:spcBef>
                <a:spcPts val="1000"/>
              </a:spcBef>
              <a:spcAft>
                <a:spcPts val="1000"/>
              </a:spcAft>
              <a:buNone/>
            </a:pPr>
            <a:r>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233800" y="398750"/>
            <a:ext cx="8584500" cy="352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sz="6000"/>
              <a:t>来週は</a:t>
            </a:r>
            <a:endParaRPr sz="6000"/>
          </a:p>
          <a:p>
            <a:pPr indent="0" lvl="0" marL="0" rtl="0" algn="l">
              <a:spcBef>
                <a:spcPts val="0"/>
              </a:spcBef>
              <a:spcAft>
                <a:spcPts val="0"/>
              </a:spcAft>
              <a:buNone/>
            </a:pPr>
            <a:r>
              <a:rPr lang="ja" sz="6000"/>
              <a:t> CHAPTER3 :Labelling</a:t>
            </a:r>
            <a:endParaRPr sz="6000"/>
          </a:p>
          <a:p>
            <a:pPr indent="0" lvl="0" marL="0" rtl="0" algn="l">
              <a:spcBef>
                <a:spcPts val="0"/>
              </a:spcBef>
              <a:spcAft>
                <a:spcPts val="0"/>
              </a:spcAft>
              <a:buNone/>
            </a:pPr>
            <a:r>
              <a:rPr lang="ja" sz="6000"/>
              <a:t>担当 : 木島さん</a:t>
            </a:r>
            <a:endParaRPr sz="6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0"/>
          <p:cNvSpPr txBox="1"/>
          <p:nvPr>
            <p:ph idx="1" type="body"/>
          </p:nvPr>
        </p:nvSpPr>
        <p:spPr>
          <a:xfrm>
            <a:off x="311700" y="1505700"/>
            <a:ext cx="47565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2.3.2 Information-Driven Bars  </a:t>
            </a:r>
            <a:r>
              <a:rPr lang="ja"/>
              <a:t>expected value </a:t>
            </a:r>
            <a:r>
              <a:rPr lang="ja"/>
              <a:t> </a:t>
            </a:r>
            <a:r>
              <a:rPr lang="ja"/>
              <a:t>ってなんぞや？</a:t>
            </a:r>
            <a:endParaRPr/>
          </a:p>
          <a:p>
            <a:pPr indent="0" lvl="0" marL="0" rtl="0" algn="l">
              <a:spcBef>
                <a:spcPts val="1600"/>
              </a:spcBef>
              <a:spcAft>
                <a:spcPts val="0"/>
              </a:spcAft>
              <a:buNone/>
            </a:pPr>
            <a:r>
              <a:rPr lang="ja"/>
              <a:t>2.4.1 </a:t>
            </a:r>
            <a:r>
              <a:rPr lang="ja"/>
              <a:t>The ETF trick</a:t>
            </a:r>
            <a:endParaRPr/>
          </a:p>
          <a:p>
            <a:pPr indent="0" lvl="0" marL="0" rtl="0" algn="l">
              <a:spcBef>
                <a:spcPts val="1600"/>
              </a:spcBef>
              <a:spcAft>
                <a:spcPts val="0"/>
              </a:spcAft>
              <a:buNone/>
            </a:pPr>
            <a:r>
              <a:rPr lang="ja"/>
              <a:t>2.4.2 </a:t>
            </a:r>
            <a:r>
              <a:rPr lang="ja"/>
              <a:t>PCA Weights</a:t>
            </a:r>
            <a:endParaRPr/>
          </a:p>
          <a:p>
            <a:pPr indent="0" lvl="0" marL="0" rtl="0" algn="l">
              <a:spcBef>
                <a:spcPts val="1600"/>
              </a:spcBef>
              <a:spcAft>
                <a:spcPts val="0"/>
              </a:spcAft>
              <a:buNone/>
            </a:pPr>
            <a:r>
              <a:rPr lang="ja"/>
              <a:t>2.4.3 </a:t>
            </a:r>
            <a:r>
              <a:rPr lang="ja"/>
              <a:t>Single Future Roll</a:t>
            </a:r>
            <a:endParaRPr/>
          </a:p>
          <a:p>
            <a:pPr indent="0" lvl="0" marL="0" rtl="0" algn="l">
              <a:spcBef>
                <a:spcPts val="1600"/>
              </a:spcBef>
              <a:spcAft>
                <a:spcPts val="0"/>
              </a:spcAft>
              <a:buNone/>
            </a:pPr>
            <a:r>
              <a:rPr lang="ja"/>
              <a:t>2.5.2.1 </a:t>
            </a:r>
            <a:r>
              <a:rPr lang="ja"/>
              <a:t>The CUSUM Filter</a:t>
            </a:r>
            <a:endParaRPr/>
          </a:p>
          <a:p>
            <a:pPr indent="0" lvl="0" marL="0" rtl="0" algn="l">
              <a:spcBef>
                <a:spcPts val="1600"/>
              </a:spcBef>
              <a:spcAft>
                <a:spcPts val="1600"/>
              </a:spcAft>
              <a:buNone/>
            </a:pPr>
            <a:r>
              <a:t/>
            </a:r>
            <a:endParaRPr/>
          </a:p>
        </p:txBody>
      </p:sp>
      <p:sp>
        <p:nvSpPr>
          <p:cNvPr id="187" name="Google Shape;187;p30"/>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3600">
                <a:solidFill>
                  <a:srgbClr val="FFFFFF"/>
                </a:solidFill>
              </a:rPr>
              <a:t>Chapter 2</a:t>
            </a:r>
            <a:endParaRPr>
              <a:solidFill>
                <a:srgbClr val="FFFFFF"/>
              </a:solidFill>
            </a:endParaRPr>
          </a:p>
        </p:txBody>
      </p:sp>
      <p:sp>
        <p:nvSpPr>
          <p:cNvPr id="71" name="Google Shape;71;p14"/>
          <p:cNvSpPr txBox="1"/>
          <p:nvPr>
            <p:ph idx="1" type="body"/>
          </p:nvPr>
        </p:nvSpPr>
        <p:spPr>
          <a:xfrm>
            <a:off x="311700" y="1505700"/>
            <a:ext cx="82191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400"/>
              <a:t>2.1 MOTIVATION</a:t>
            </a:r>
            <a:endParaRPr sz="2400"/>
          </a:p>
          <a:p>
            <a:pPr indent="0" lvl="0" marL="0" rtl="0" algn="l">
              <a:spcBef>
                <a:spcPts val="1600"/>
              </a:spcBef>
              <a:spcAft>
                <a:spcPts val="0"/>
              </a:spcAft>
              <a:buNone/>
            </a:pPr>
            <a:r>
              <a:rPr lang="ja" sz="2400"/>
              <a:t>2.2 ESSENTIAL TYPES OF FINANCIAL DATA</a:t>
            </a:r>
            <a:endParaRPr sz="2400"/>
          </a:p>
          <a:p>
            <a:pPr indent="0" lvl="0" marL="0" rtl="0" algn="l">
              <a:spcBef>
                <a:spcPts val="1600"/>
              </a:spcBef>
              <a:spcAft>
                <a:spcPts val="0"/>
              </a:spcAft>
              <a:buNone/>
            </a:pPr>
            <a:r>
              <a:rPr lang="ja" sz="2400"/>
              <a:t>2.3 BARS</a:t>
            </a:r>
            <a:endParaRPr sz="2400"/>
          </a:p>
          <a:p>
            <a:pPr indent="0" lvl="0" marL="0" rtl="0" algn="l">
              <a:spcBef>
                <a:spcPts val="1600"/>
              </a:spcBef>
              <a:spcAft>
                <a:spcPts val="0"/>
              </a:spcAft>
              <a:buNone/>
            </a:pPr>
            <a:r>
              <a:rPr lang="ja" sz="2400"/>
              <a:t>2.4 DEALING WITH MULTI-PRODUCT SERIES</a:t>
            </a:r>
            <a:endParaRPr sz="2400"/>
          </a:p>
          <a:p>
            <a:pPr indent="0" lvl="0" marL="0" rtl="0" algn="l">
              <a:spcBef>
                <a:spcPts val="1600"/>
              </a:spcBef>
              <a:spcAft>
                <a:spcPts val="0"/>
              </a:spcAft>
              <a:buNone/>
            </a:pPr>
            <a:r>
              <a:rPr lang="ja" sz="2400"/>
              <a:t>2.5 SAMPLING FEATURES</a:t>
            </a:r>
            <a:endParaRPr sz="2400"/>
          </a:p>
          <a:p>
            <a:pPr indent="0" lvl="0" marL="0" rtl="0" algn="l">
              <a:spcBef>
                <a:spcPts val="1600"/>
              </a:spcBef>
              <a:spcAft>
                <a:spcPts val="160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ja"/>
              <a:t>2.1 MOTIVATION</a:t>
            </a:r>
            <a:endParaRPr/>
          </a:p>
        </p:txBody>
      </p:sp>
      <p:sp>
        <p:nvSpPr>
          <p:cNvPr id="77" name="Google Shape;77;p15"/>
          <p:cNvSpPr txBox="1"/>
          <p:nvPr>
            <p:ph idx="1" type="body"/>
          </p:nvPr>
        </p:nvSpPr>
        <p:spPr>
          <a:xfrm>
            <a:off x="311700" y="1505700"/>
            <a:ext cx="8363100" cy="30762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ja" sz="1600"/>
              <a:t>以下2点を理解することを目的とする</a:t>
            </a:r>
            <a:endParaRPr sz="1600"/>
          </a:p>
          <a:p>
            <a:pPr indent="0" lvl="0" marL="0" rtl="0" algn="l">
              <a:spcBef>
                <a:spcPts val="1600"/>
              </a:spcBef>
              <a:spcAft>
                <a:spcPts val="0"/>
              </a:spcAft>
              <a:buNone/>
            </a:pPr>
            <a:r>
              <a:rPr lang="ja" sz="1600"/>
              <a:t>・非構造化データについて</a:t>
            </a:r>
            <a:endParaRPr sz="1600"/>
          </a:p>
          <a:p>
            <a:pPr indent="0" lvl="0" marL="0" rtl="0" algn="l">
              <a:spcBef>
                <a:spcPts val="1600"/>
              </a:spcBef>
              <a:spcAft>
                <a:spcPts val="0"/>
              </a:spcAft>
              <a:buNone/>
            </a:pPr>
            <a:r>
              <a:rPr lang="ja" sz="1600"/>
              <a:t>・MLアルゴリズムに適した構造化データセットについて</a:t>
            </a:r>
            <a:endParaRPr sz="1600"/>
          </a:p>
          <a:p>
            <a:pPr indent="0" lvl="0" marL="0" rtl="0" algn="l">
              <a:spcBef>
                <a:spcPts val="1600"/>
              </a:spcBef>
              <a:spcAft>
                <a:spcPts val="0"/>
              </a:spcAft>
              <a:buNone/>
            </a:pPr>
            <a:r>
              <a:rPr lang="ja" sz="1600"/>
              <a:t>前提</a:t>
            </a:r>
            <a:endParaRPr sz="1600"/>
          </a:p>
          <a:p>
            <a:pPr indent="0" lvl="0" marL="0" rtl="0" algn="l">
              <a:spcBef>
                <a:spcPts val="1600"/>
              </a:spcBef>
              <a:spcAft>
                <a:spcPts val="0"/>
              </a:spcAft>
              <a:buNone/>
            </a:pPr>
            <a:r>
              <a:rPr lang="ja" sz="1600"/>
              <a:t>・</a:t>
            </a:r>
            <a:r>
              <a:rPr lang="ja" sz="1600"/>
              <a:t>一般的に、多くの人が既に利用している可能性が高いため、　　　　　　　　　　　　　　　　　　　他人が処理したデータセットを利用しないほうが良い。</a:t>
            </a:r>
            <a:endParaRPr sz="1600"/>
          </a:p>
          <a:p>
            <a:pPr indent="0" lvl="0" marL="0" rtl="0" algn="l">
              <a:spcBef>
                <a:spcPts val="1600"/>
              </a:spcBef>
              <a:spcAft>
                <a:spcPts val="0"/>
              </a:spcAft>
              <a:buNone/>
            </a:pPr>
            <a:r>
              <a:rPr lang="ja" sz="1600"/>
              <a:t>・差別化を図るため、構造化されていない生データを適した方法で利用することが重要。</a:t>
            </a:r>
            <a:endParaRPr sz="1600"/>
          </a:p>
          <a:p>
            <a:pPr indent="0" lvl="0" marL="0" rtl="0" algn="l">
              <a:spcBef>
                <a:spcPts val="1600"/>
              </a:spcBef>
              <a:spcAft>
                <a:spcPts val="1600"/>
              </a:spcAft>
              <a:buNone/>
            </a:pPr>
            <a:r>
              <a:t/>
            </a:r>
            <a:endParaRPr sz="1600">
              <a:solidFill>
                <a:srgbClr val="222222"/>
              </a:solidFill>
              <a:highlight>
                <a:srgbClr val="F8F9FA"/>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2.2 ESSENTIAL TYPES OF FINANCIAL DATA</a:t>
            </a:r>
            <a:endParaRPr/>
          </a:p>
        </p:txBody>
      </p:sp>
      <p:pic>
        <p:nvPicPr>
          <p:cNvPr id="83" name="Google Shape;83;p16"/>
          <p:cNvPicPr preferRelativeResize="0"/>
          <p:nvPr/>
        </p:nvPicPr>
        <p:blipFill>
          <a:blip r:embed="rId3">
            <a:alphaModFix/>
          </a:blip>
          <a:stretch>
            <a:fillRect/>
          </a:stretch>
        </p:blipFill>
        <p:spPr>
          <a:xfrm>
            <a:off x="395051" y="1531275"/>
            <a:ext cx="8193451" cy="3334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Fundamental Data</a:t>
            </a:r>
            <a:endParaRPr/>
          </a:p>
        </p:txBody>
      </p:sp>
      <p:sp>
        <p:nvSpPr>
          <p:cNvPr id="89" name="Google Shape;89;p17"/>
          <p:cNvSpPr txBox="1"/>
          <p:nvPr>
            <p:ph idx="1" type="body"/>
          </p:nvPr>
        </p:nvSpPr>
        <p:spPr>
          <a:xfrm>
            <a:off x="311700" y="1505700"/>
            <a:ext cx="3999900" cy="3269100"/>
          </a:xfrm>
          <a:prstGeom prst="rect">
            <a:avLst/>
          </a:prstGeom>
          <a:solidFill>
            <a:srgbClr val="FFFFFF"/>
          </a:solidFill>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ja" sz="1500"/>
              <a:t>経済指標や四半期に公表される財務諸表データ等。</a:t>
            </a:r>
            <a:endParaRPr sz="1500"/>
          </a:p>
          <a:p>
            <a:pPr indent="0" lvl="0" marL="0" marR="0" rtl="0" algn="l">
              <a:lnSpc>
                <a:spcPct val="115000"/>
              </a:lnSpc>
              <a:spcBef>
                <a:spcPts val="1600"/>
              </a:spcBef>
              <a:spcAft>
                <a:spcPts val="0"/>
              </a:spcAft>
              <a:buNone/>
            </a:pPr>
            <a:r>
              <a:rPr lang="ja" sz="1500"/>
              <a:t>以下の点に留意すること</a:t>
            </a:r>
            <a:endParaRPr sz="1500"/>
          </a:p>
          <a:p>
            <a:pPr indent="0" lvl="0" marL="0" marR="0" rtl="0" algn="l">
              <a:lnSpc>
                <a:spcPct val="115000"/>
              </a:lnSpc>
              <a:spcBef>
                <a:spcPts val="1600"/>
              </a:spcBef>
              <a:spcAft>
                <a:spcPts val="0"/>
              </a:spcAft>
              <a:buNone/>
            </a:pPr>
            <a:r>
              <a:rPr lang="ja" sz="1500"/>
              <a:t>・</a:t>
            </a:r>
            <a:r>
              <a:rPr lang="ja" sz="1500"/>
              <a:t>間違いを公表されていること</a:t>
            </a:r>
            <a:endParaRPr sz="1500"/>
          </a:p>
          <a:p>
            <a:pPr indent="0" lvl="0" marL="0" marR="0" rtl="0" algn="l">
              <a:lnSpc>
                <a:spcPct val="115000"/>
              </a:lnSpc>
              <a:spcBef>
                <a:spcPts val="1600"/>
              </a:spcBef>
              <a:spcAft>
                <a:spcPts val="0"/>
              </a:spcAft>
              <a:buNone/>
            </a:pPr>
            <a:r>
              <a:rPr lang="ja" sz="1500"/>
              <a:t>・データは更新されること</a:t>
            </a:r>
            <a:endParaRPr sz="1500"/>
          </a:p>
          <a:p>
            <a:pPr indent="-323850" lvl="0" marL="457200" marR="0" rtl="0" algn="l">
              <a:lnSpc>
                <a:spcPct val="115000"/>
              </a:lnSpc>
              <a:spcBef>
                <a:spcPts val="1600"/>
              </a:spcBef>
              <a:spcAft>
                <a:spcPts val="0"/>
              </a:spcAft>
              <a:buSzPts val="1500"/>
              <a:buChar char="-"/>
            </a:pPr>
            <a:r>
              <a:rPr lang="ja" sz="1500"/>
              <a:t>backfill　</a:t>
            </a:r>
            <a:endParaRPr sz="1500"/>
          </a:p>
          <a:p>
            <a:pPr indent="-323850" lvl="0" marL="457200" marR="0" rtl="0" algn="l">
              <a:lnSpc>
                <a:spcPct val="115000"/>
              </a:lnSpc>
              <a:spcBef>
                <a:spcPts val="0"/>
              </a:spcBef>
              <a:spcAft>
                <a:spcPts val="0"/>
              </a:spcAft>
              <a:buSzPts val="1500"/>
              <a:buChar char="-"/>
            </a:pPr>
            <a:r>
              <a:rPr lang="ja" sz="1500"/>
              <a:t>reinstate  </a:t>
            </a:r>
            <a:endParaRPr sz="1500"/>
          </a:p>
          <a:p>
            <a:pPr indent="0" lvl="0" marL="0" marR="0" rtl="0" algn="l">
              <a:lnSpc>
                <a:spcPct val="115000"/>
              </a:lnSpc>
              <a:spcBef>
                <a:spcPts val="1600"/>
              </a:spcBef>
              <a:spcAft>
                <a:spcPts val="0"/>
              </a:spcAft>
              <a:buNone/>
            </a:pPr>
            <a:r>
              <a:t/>
            </a:r>
            <a:endParaRPr sz="1500"/>
          </a:p>
          <a:p>
            <a:pPr indent="0" lvl="0" marL="0" marR="0" rtl="0" algn="l">
              <a:lnSpc>
                <a:spcPct val="115000"/>
              </a:lnSpc>
              <a:spcBef>
                <a:spcPts val="1600"/>
              </a:spcBef>
              <a:spcAft>
                <a:spcPts val="0"/>
              </a:spcAft>
              <a:buNone/>
            </a:pPr>
            <a:r>
              <a:t/>
            </a:r>
            <a:endParaRPr sz="1500"/>
          </a:p>
          <a:p>
            <a:pPr indent="0" lvl="0" marL="0" marR="0" rtl="0" algn="l">
              <a:lnSpc>
                <a:spcPct val="115000"/>
              </a:lnSpc>
              <a:spcBef>
                <a:spcPts val="1600"/>
              </a:spcBef>
              <a:spcAft>
                <a:spcPts val="0"/>
              </a:spcAft>
              <a:buNone/>
            </a:pPr>
            <a:r>
              <a:t/>
            </a:r>
            <a:endParaRPr sz="1500"/>
          </a:p>
          <a:p>
            <a:pPr indent="0" lvl="0" marL="0" marR="0" rtl="0" algn="l">
              <a:lnSpc>
                <a:spcPct val="115000"/>
              </a:lnSpc>
              <a:spcBef>
                <a:spcPts val="1600"/>
              </a:spcBef>
              <a:spcAft>
                <a:spcPts val="0"/>
              </a:spcAft>
              <a:buNone/>
            </a:pPr>
            <a:r>
              <a:t/>
            </a:r>
            <a:endParaRPr sz="1500"/>
          </a:p>
          <a:p>
            <a:pPr indent="0" lvl="0" marL="0" marR="0" rtl="0" algn="l">
              <a:lnSpc>
                <a:spcPct val="115000"/>
              </a:lnSpc>
              <a:spcBef>
                <a:spcPts val="1600"/>
              </a:spcBef>
              <a:spcAft>
                <a:spcPts val="0"/>
              </a:spcAft>
              <a:buNone/>
            </a:pPr>
            <a:r>
              <a:t/>
            </a:r>
            <a:endParaRPr sz="1500"/>
          </a:p>
          <a:p>
            <a:pPr indent="0" lvl="0" marL="0" marR="0" rtl="0" algn="l">
              <a:lnSpc>
                <a:spcPct val="115000"/>
              </a:lnSpc>
              <a:spcBef>
                <a:spcPts val="1600"/>
              </a:spcBef>
              <a:spcAft>
                <a:spcPts val="1600"/>
              </a:spcAft>
              <a:buNone/>
            </a:pPr>
            <a:r>
              <a:t/>
            </a:r>
            <a:endParaRPr sz="1500"/>
          </a:p>
        </p:txBody>
      </p:sp>
      <p:sp>
        <p:nvSpPr>
          <p:cNvPr id="90" name="Google Shape;90;p17"/>
          <p:cNvSpPr txBox="1"/>
          <p:nvPr>
            <p:ph idx="2" type="body"/>
          </p:nvPr>
        </p:nvSpPr>
        <p:spPr>
          <a:xfrm>
            <a:off x="4832400" y="1505700"/>
            <a:ext cx="3999900" cy="3076200"/>
          </a:xfrm>
          <a:prstGeom prst="rect">
            <a:avLst/>
          </a:prstGeom>
          <a:solidFill>
            <a:srgbClr val="FFFFFF"/>
          </a:solidFill>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ja" sz="1500"/>
              <a:t>修正値は更新し公表日時を更新しないのは誤り。</a:t>
            </a:r>
            <a:endParaRPr sz="1500"/>
          </a:p>
          <a:p>
            <a:pPr indent="0" lvl="0" marL="0" marR="0" rtl="0" algn="l">
              <a:lnSpc>
                <a:spcPct val="115000"/>
              </a:lnSpc>
              <a:spcBef>
                <a:spcPts val="1600"/>
              </a:spcBef>
              <a:spcAft>
                <a:spcPts val="0"/>
              </a:spcAft>
              <a:buNone/>
            </a:pPr>
            <a:r>
              <a:rPr lang="ja" sz="1500"/>
              <a:t>→　正しくは、初期値は更新せずに残し、新しくデータを挿入する</a:t>
            </a:r>
            <a:endParaRPr sz="1500"/>
          </a:p>
          <a:p>
            <a:pPr indent="0" lvl="0" marL="0" rtl="0" algn="l">
              <a:spcBef>
                <a:spcPts val="1600"/>
              </a:spcBef>
              <a:spcAft>
                <a:spcPts val="0"/>
              </a:spcAft>
              <a:buNone/>
            </a:pPr>
            <a:r>
              <a:rPr lang="ja" sz="1500"/>
              <a:t>この間違いとその影響について　　　      CAPTER 11 (バックテスト)にて詳しく述べる</a:t>
            </a:r>
            <a:endParaRPr sz="1500"/>
          </a:p>
          <a:p>
            <a:pPr indent="0" lvl="0" marL="0" rtl="0" algn="l">
              <a:spcBef>
                <a:spcPts val="1600"/>
              </a:spcBef>
              <a:spcAft>
                <a:spcPts val="1600"/>
              </a:spcAft>
              <a:buNone/>
            </a:pPr>
            <a:r>
              <a:rPr lang="ja" sz="1500"/>
              <a:t>※Fundamental Data</a:t>
            </a:r>
            <a:r>
              <a:rPr lang="ja" sz="1500"/>
              <a:t>は公表される頻度は低いし、誰でも手に入るので、このデータだけでは利用価値はほとんど無い。しかし、他のデータと組み合わせて使用​​すると便利。</a:t>
            </a:r>
            <a:endParaRPr sz="1500"/>
          </a:p>
        </p:txBody>
      </p:sp>
      <p:sp>
        <p:nvSpPr>
          <p:cNvPr id="91" name="Google Shape;91;p17"/>
          <p:cNvSpPr txBox="1"/>
          <p:nvPr>
            <p:ph type="title"/>
          </p:nvPr>
        </p:nvSpPr>
        <p:spPr>
          <a:xfrm>
            <a:off x="311700" y="1458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800"/>
              <a:t>2.2 ESSENTIAL TYPES OF FINANCIAL DATA</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Market Data</a:t>
            </a:r>
            <a:endParaRPr/>
          </a:p>
        </p:txBody>
      </p:sp>
      <p:sp>
        <p:nvSpPr>
          <p:cNvPr id="97" name="Google Shape;97;p18"/>
          <p:cNvSpPr txBox="1"/>
          <p:nvPr>
            <p:ph idx="1" type="body"/>
          </p:nvPr>
        </p:nvSpPr>
        <p:spPr>
          <a:xfrm>
            <a:off x="311700" y="1505700"/>
            <a:ext cx="3999900" cy="3076200"/>
          </a:xfrm>
          <a:prstGeom prst="rect">
            <a:avLst/>
          </a:prstGeom>
          <a:solidFill>
            <a:srgbClr val="FFFFFF"/>
          </a:solidFill>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ja" sz="1800"/>
              <a:t>取引所で行われるすべての取引活動データ。</a:t>
            </a:r>
            <a:endParaRPr sz="1800"/>
          </a:p>
          <a:p>
            <a:pPr indent="0" lvl="0" marL="0" marR="0" rtl="0" algn="l">
              <a:lnSpc>
                <a:spcPct val="115000"/>
              </a:lnSpc>
              <a:spcBef>
                <a:spcPts val="1600"/>
              </a:spcBef>
              <a:spcAft>
                <a:spcPts val="0"/>
              </a:spcAft>
              <a:buNone/>
            </a:pPr>
            <a:r>
              <a:rPr lang="ja" sz="1800"/>
              <a:t>データプロバイダーからFIXメッセージのような、あらゆる種類の</a:t>
            </a:r>
            <a:r>
              <a:rPr lang="ja" sz="1800"/>
              <a:t>非構造化情報を得ることが理想的。</a:t>
            </a:r>
            <a:endParaRPr sz="1800"/>
          </a:p>
          <a:p>
            <a:pPr indent="0" lvl="0" marL="0" marR="0" rtl="0" algn="l">
              <a:lnSpc>
                <a:spcPct val="115000"/>
              </a:lnSpc>
              <a:spcBef>
                <a:spcPts val="1600"/>
              </a:spcBef>
              <a:spcAft>
                <a:spcPts val="0"/>
              </a:spcAft>
              <a:buNone/>
            </a:pPr>
            <a:r>
              <a:t/>
            </a:r>
            <a:endParaRPr sz="1800"/>
          </a:p>
          <a:p>
            <a:pPr indent="0" lvl="0" marL="0" marR="0" rtl="0" algn="l">
              <a:lnSpc>
                <a:spcPct val="115000"/>
              </a:lnSpc>
              <a:spcBef>
                <a:spcPts val="1600"/>
              </a:spcBef>
              <a:spcAft>
                <a:spcPts val="0"/>
              </a:spcAft>
              <a:buNone/>
            </a:pPr>
            <a:r>
              <a:t/>
            </a:r>
            <a:endParaRPr sz="1800"/>
          </a:p>
          <a:p>
            <a:pPr indent="0" lvl="0" marL="0" marR="0" rtl="0" algn="l">
              <a:lnSpc>
                <a:spcPct val="115000"/>
              </a:lnSpc>
              <a:spcBef>
                <a:spcPts val="1600"/>
              </a:spcBef>
              <a:spcAft>
                <a:spcPts val="1600"/>
              </a:spcAft>
              <a:buNone/>
            </a:pPr>
            <a:r>
              <a:t/>
            </a:r>
            <a:endParaRPr sz="1800"/>
          </a:p>
        </p:txBody>
      </p:sp>
      <p:sp>
        <p:nvSpPr>
          <p:cNvPr id="98" name="Google Shape;98;p18"/>
          <p:cNvSpPr txBox="1"/>
          <p:nvPr>
            <p:ph idx="2" type="body"/>
          </p:nvPr>
        </p:nvSpPr>
        <p:spPr>
          <a:xfrm>
            <a:off x="4832400" y="1505700"/>
            <a:ext cx="3999900" cy="3076200"/>
          </a:xfrm>
          <a:prstGeom prst="rect">
            <a:avLst/>
          </a:prstGeom>
          <a:solidFill>
            <a:srgbClr val="FFFFFF"/>
          </a:solidFill>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ja" sz="1800"/>
              <a:t>特にFIXデータは魅力。</a:t>
            </a:r>
            <a:endParaRPr sz="1800"/>
          </a:p>
          <a:p>
            <a:pPr indent="0" lvl="0" marL="0" marR="0" rtl="0" algn="l">
              <a:lnSpc>
                <a:spcPct val="115000"/>
              </a:lnSpc>
              <a:spcBef>
                <a:spcPts val="1600"/>
              </a:spcBef>
              <a:spcAft>
                <a:spcPts val="0"/>
              </a:spcAft>
              <a:buNone/>
            </a:pPr>
            <a:r>
              <a:rPr lang="ja" sz="1800"/>
              <a:t>→　なぜなら、処理が簡単ではないから。</a:t>
            </a:r>
            <a:endParaRPr sz="1800"/>
          </a:p>
          <a:p>
            <a:pPr indent="0" lvl="0" marL="0" marR="0" rtl="0" algn="l">
              <a:lnSpc>
                <a:spcPct val="115000"/>
              </a:lnSpc>
              <a:spcBef>
                <a:spcPts val="1600"/>
              </a:spcBef>
              <a:spcAft>
                <a:spcPts val="0"/>
              </a:spcAft>
              <a:buNone/>
            </a:pPr>
            <a:r>
              <a:rPr lang="ja" sz="1800"/>
              <a:t>→　また非常に豊富で、毎日10TB以上が発生してる。</a:t>
            </a:r>
            <a:endParaRPr sz="1800"/>
          </a:p>
          <a:p>
            <a:pPr indent="0" lvl="0" marL="0" marR="0" rtl="0" algn="l">
              <a:lnSpc>
                <a:spcPct val="115000"/>
              </a:lnSpc>
              <a:spcBef>
                <a:spcPts val="1600"/>
              </a:spcBef>
              <a:spcAft>
                <a:spcPts val="1600"/>
              </a:spcAft>
              <a:buNone/>
            </a:pPr>
            <a:r>
              <a:t/>
            </a:r>
            <a:endParaRPr sz="1800"/>
          </a:p>
        </p:txBody>
      </p:sp>
      <p:sp>
        <p:nvSpPr>
          <p:cNvPr id="99" name="Google Shape;99;p18"/>
          <p:cNvSpPr txBox="1"/>
          <p:nvPr>
            <p:ph type="title"/>
          </p:nvPr>
        </p:nvSpPr>
        <p:spPr>
          <a:xfrm>
            <a:off x="311700" y="1458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800"/>
              <a:t>2.2 ESSENTIAL TYPES OF FINANCIAL DATA</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 Analytics</a:t>
            </a:r>
            <a:endParaRPr/>
          </a:p>
        </p:txBody>
      </p:sp>
      <p:sp>
        <p:nvSpPr>
          <p:cNvPr id="105" name="Google Shape;105;p19"/>
          <p:cNvSpPr txBox="1"/>
          <p:nvPr>
            <p:ph idx="1" type="body"/>
          </p:nvPr>
        </p:nvSpPr>
        <p:spPr>
          <a:xfrm>
            <a:off x="311725" y="1505700"/>
            <a:ext cx="3999900" cy="3076200"/>
          </a:xfrm>
          <a:prstGeom prst="rect">
            <a:avLst/>
          </a:prstGeom>
          <a:solidFill>
            <a:srgbClr val="FFFFFF"/>
          </a:solidFill>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ja" sz="1800"/>
              <a:t>fundamental, market, alternative dataの派生データ</a:t>
            </a:r>
            <a:endParaRPr sz="1800"/>
          </a:p>
          <a:p>
            <a:pPr indent="0" lvl="0" marL="0" marR="0" rtl="0" algn="l">
              <a:lnSpc>
                <a:spcPct val="115000"/>
              </a:lnSpc>
              <a:spcBef>
                <a:spcPts val="1600"/>
              </a:spcBef>
              <a:spcAft>
                <a:spcPts val="0"/>
              </a:spcAft>
              <a:buNone/>
            </a:pPr>
            <a:r>
              <a:rPr lang="ja" sz="1800"/>
              <a:t>投資銀行や研究機関、企業のビジネスモデル、活動、業績などを分析した結果、得られる貴重な情報を販売している。</a:t>
            </a:r>
            <a:endParaRPr sz="1800"/>
          </a:p>
          <a:p>
            <a:pPr indent="0" lvl="0" marL="0" marR="0" rtl="0" algn="l">
              <a:lnSpc>
                <a:spcPct val="115000"/>
              </a:lnSpc>
              <a:spcBef>
                <a:spcPts val="1600"/>
              </a:spcBef>
              <a:spcAft>
                <a:spcPts val="0"/>
              </a:spcAft>
              <a:buNone/>
            </a:pPr>
            <a:r>
              <a:rPr lang="ja" sz="1800"/>
              <a:t>専門企業は、代替データから得た統計を販売している。</a:t>
            </a:r>
            <a:endParaRPr sz="1800"/>
          </a:p>
          <a:p>
            <a:pPr indent="0" lvl="0" marL="0" marR="0" rtl="0" algn="l">
              <a:lnSpc>
                <a:spcPct val="115000"/>
              </a:lnSpc>
              <a:spcBef>
                <a:spcPts val="1600"/>
              </a:spcBef>
              <a:spcAft>
                <a:spcPts val="1600"/>
              </a:spcAft>
              <a:buNone/>
            </a:pPr>
            <a:r>
              <a:t/>
            </a:r>
            <a:endParaRPr sz="1800"/>
          </a:p>
        </p:txBody>
      </p:sp>
      <p:sp>
        <p:nvSpPr>
          <p:cNvPr id="106" name="Google Shape;106;p19"/>
          <p:cNvSpPr txBox="1"/>
          <p:nvPr>
            <p:ph idx="2" type="body"/>
          </p:nvPr>
        </p:nvSpPr>
        <p:spPr>
          <a:xfrm>
            <a:off x="4832400" y="1505700"/>
            <a:ext cx="3999900" cy="3076200"/>
          </a:xfrm>
          <a:prstGeom prst="rect">
            <a:avLst/>
          </a:prstGeom>
          <a:solidFill>
            <a:srgbClr val="FFFFFF"/>
          </a:solidFill>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ja" sz="1800"/>
              <a:t>良い点：</a:t>
            </a:r>
            <a:endParaRPr sz="1800"/>
          </a:p>
          <a:p>
            <a:pPr indent="0" lvl="0" marL="0" marR="0" rtl="0" algn="l">
              <a:lnSpc>
                <a:spcPct val="115000"/>
              </a:lnSpc>
              <a:spcBef>
                <a:spcPts val="1600"/>
              </a:spcBef>
              <a:spcAft>
                <a:spcPts val="0"/>
              </a:spcAft>
              <a:buNone/>
            </a:pPr>
            <a:r>
              <a:rPr lang="ja" sz="1800"/>
              <a:t>生データからシグナルを抽出できる可能性がある点</a:t>
            </a:r>
            <a:endParaRPr sz="1800"/>
          </a:p>
          <a:p>
            <a:pPr indent="0" lvl="0" marL="0" marR="0" rtl="0" algn="l">
              <a:lnSpc>
                <a:spcPct val="115000"/>
              </a:lnSpc>
              <a:spcBef>
                <a:spcPts val="1600"/>
              </a:spcBef>
              <a:spcAft>
                <a:spcPts val="0"/>
              </a:spcAft>
              <a:buNone/>
            </a:pPr>
            <a:r>
              <a:rPr lang="ja" sz="1800"/>
              <a:t>悪い点：</a:t>
            </a:r>
            <a:endParaRPr sz="1800"/>
          </a:p>
          <a:p>
            <a:pPr indent="0" lvl="0" marL="0" marR="0" rtl="0" algn="l">
              <a:lnSpc>
                <a:spcPct val="115000"/>
              </a:lnSpc>
              <a:spcBef>
                <a:spcPts val="1600"/>
              </a:spcBef>
              <a:spcAft>
                <a:spcPts val="1600"/>
              </a:spcAft>
              <a:buNone/>
            </a:pPr>
            <a:r>
              <a:rPr lang="ja" sz="1800"/>
              <a:t>分析にコストがかかる可能性がある点</a:t>
            </a:r>
            <a:endParaRPr sz="1800"/>
          </a:p>
        </p:txBody>
      </p:sp>
      <p:sp>
        <p:nvSpPr>
          <p:cNvPr id="107" name="Google Shape;107;p19"/>
          <p:cNvSpPr txBox="1"/>
          <p:nvPr>
            <p:ph type="title"/>
          </p:nvPr>
        </p:nvSpPr>
        <p:spPr>
          <a:xfrm>
            <a:off x="311700" y="1458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800"/>
              <a:t>2.2 ESSENTIAL TYPES OF FINANCIAL DATA</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Alternative Data</a:t>
            </a:r>
            <a:endParaRPr/>
          </a:p>
        </p:txBody>
      </p:sp>
      <p:sp>
        <p:nvSpPr>
          <p:cNvPr id="113" name="Google Shape;113;p20"/>
          <p:cNvSpPr txBox="1"/>
          <p:nvPr>
            <p:ph idx="1" type="body"/>
          </p:nvPr>
        </p:nvSpPr>
        <p:spPr>
          <a:xfrm>
            <a:off x="311700" y="1505700"/>
            <a:ext cx="3999900" cy="3076200"/>
          </a:xfrm>
          <a:prstGeom prst="rect">
            <a:avLst/>
          </a:prstGeom>
          <a:solidFill>
            <a:srgbClr val="FFFFFF"/>
          </a:solidFill>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ja" sz="1800"/>
              <a:t>個人データ（ソーシャルメディア、Web検索など）</a:t>
            </a:r>
            <a:endParaRPr sz="1800"/>
          </a:p>
          <a:p>
            <a:pPr indent="0" lvl="0" marL="0" marR="0" rtl="0" algn="l">
              <a:lnSpc>
                <a:spcPct val="115000"/>
              </a:lnSpc>
              <a:spcBef>
                <a:spcPts val="1600"/>
              </a:spcBef>
              <a:spcAft>
                <a:spcPts val="0"/>
              </a:spcAft>
              <a:buNone/>
            </a:pPr>
            <a:r>
              <a:rPr lang="ja" sz="1800"/>
              <a:t>ビジネスプロセス（取引、企業データ、政府機関など）</a:t>
            </a:r>
            <a:endParaRPr sz="1800"/>
          </a:p>
          <a:p>
            <a:pPr indent="0" lvl="0" marL="0" marR="0" rtl="0" algn="l">
              <a:lnSpc>
                <a:spcPct val="115000"/>
              </a:lnSpc>
              <a:spcBef>
                <a:spcPts val="1600"/>
              </a:spcBef>
              <a:spcAft>
                <a:spcPts val="1600"/>
              </a:spcAft>
              <a:buNone/>
            </a:pPr>
            <a:r>
              <a:rPr lang="ja" sz="1800"/>
              <a:t>センサー（衛星、位置情報、天気）</a:t>
            </a:r>
            <a:endParaRPr sz="1800"/>
          </a:p>
        </p:txBody>
      </p:sp>
      <p:sp>
        <p:nvSpPr>
          <p:cNvPr id="114" name="Google Shape;114;p20"/>
          <p:cNvSpPr txBox="1"/>
          <p:nvPr>
            <p:ph idx="2" type="body"/>
          </p:nvPr>
        </p:nvSpPr>
        <p:spPr>
          <a:xfrm>
            <a:off x="4832400" y="1505700"/>
            <a:ext cx="3999900" cy="3076200"/>
          </a:xfrm>
          <a:prstGeom prst="rect">
            <a:avLst/>
          </a:prstGeom>
          <a:solidFill>
            <a:srgbClr val="FFFFFF"/>
          </a:solidFill>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ja" sz="1800"/>
              <a:t>オルタナティブデータは、ユニークで処理が難しい。</a:t>
            </a:r>
            <a:endParaRPr sz="1800"/>
          </a:p>
          <a:p>
            <a:pPr indent="0" lvl="0" marL="0" marR="0" rtl="0" algn="l">
              <a:lnSpc>
                <a:spcPct val="115000"/>
              </a:lnSpc>
              <a:spcBef>
                <a:spcPts val="1600"/>
              </a:spcBef>
              <a:spcAft>
                <a:spcPts val="0"/>
              </a:spcAft>
              <a:buNone/>
            </a:pPr>
            <a:r>
              <a:rPr lang="ja" sz="1800"/>
              <a:t>保存、操作が難しいデータは最も有望。</a:t>
            </a:r>
            <a:endParaRPr sz="1800"/>
          </a:p>
          <a:p>
            <a:pPr indent="0" lvl="0" marL="0" marR="0" rtl="0" algn="l">
              <a:lnSpc>
                <a:spcPct val="115000"/>
              </a:lnSpc>
              <a:spcBef>
                <a:spcPts val="1600"/>
              </a:spcBef>
              <a:spcAft>
                <a:spcPts val="0"/>
              </a:spcAft>
              <a:buNone/>
            </a:pPr>
            <a:r>
              <a:t/>
            </a:r>
            <a:endParaRPr sz="1800"/>
          </a:p>
          <a:p>
            <a:pPr indent="0" lvl="0" marL="0" marR="0" rtl="0" algn="l">
              <a:lnSpc>
                <a:spcPct val="115000"/>
              </a:lnSpc>
              <a:spcBef>
                <a:spcPts val="1600"/>
              </a:spcBef>
              <a:spcAft>
                <a:spcPts val="1600"/>
              </a:spcAft>
              <a:buNone/>
            </a:pPr>
            <a:r>
              <a:t/>
            </a:r>
            <a:endParaRPr sz="1800"/>
          </a:p>
        </p:txBody>
      </p:sp>
      <p:sp>
        <p:nvSpPr>
          <p:cNvPr id="115" name="Google Shape;115;p20"/>
          <p:cNvSpPr txBox="1"/>
          <p:nvPr>
            <p:ph type="title"/>
          </p:nvPr>
        </p:nvSpPr>
        <p:spPr>
          <a:xfrm>
            <a:off x="311700" y="1458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800"/>
              <a:t>2.2 ESSENTIAL TYPES OF FINANCIAL DATA</a:t>
            </a:r>
            <a:endParaRPr sz="1800"/>
          </a:p>
        </p:txBody>
      </p:sp>
      <p:pic>
        <p:nvPicPr>
          <p:cNvPr id="116" name="Google Shape;116;p20"/>
          <p:cNvPicPr preferRelativeResize="0"/>
          <p:nvPr/>
        </p:nvPicPr>
        <p:blipFill>
          <a:blip r:embed="rId3">
            <a:alphaModFix/>
          </a:blip>
          <a:stretch>
            <a:fillRect/>
          </a:stretch>
        </p:blipFill>
        <p:spPr>
          <a:xfrm>
            <a:off x="4085850" y="3221925"/>
            <a:ext cx="4959176" cy="171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2.3 BARS</a:t>
            </a:r>
            <a:endParaRPr/>
          </a:p>
        </p:txBody>
      </p:sp>
      <p:sp>
        <p:nvSpPr>
          <p:cNvPr id="122" name="Google Shape;122;p21"/>
          <p:cNvSpPr txBox="1"/>
          <p:nvPr>
            <p:ph idx="1" type="body"/>
          </p:nvPr>
        </p:nvSpPr>
        <p:spPr>
          <a:xfrm>
            <a:off x="311725" y="1351700"/>
            <a:ext cx="8435400" cy="3076200"/>
          </a:xfrm>
          <a:prstGeom prst="rect">
            <a:avLst/>
          </a:prstGeom>
          <a:solidFill>
            <a:srgbClr val="FFFFFF"/>
          </a:solidFill>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ja" sz="1800"/>
              <a:t>「Bar」とは？</a:t>
            </a:r>
            <a:endParaRPr sz="1800"/>
          </a:p>
          <a:p>
            <a:pPr indent="0" lvl="0" marL="0" marR="0" rtl="0" algn="l">
              <a:lnSpc>
                <a:spcPct val="115000"/>
              </a:lnSpc>
              <a:spcBef>
                <a:spcPts val="1600"/>
              </a:spcBef>
              <a:spcAft>
                <a:spcPts val="0"/>
              </a:spcAft>
              <a:buNone/>
            </a:pPr>
            <a:r>
              <a:rPr lang="ja" sz="1800"/>
              <a:t>抽出されたデータを格納する</a:t>
            </a:r>
            <a:r>
              <a:rPr lang="ja" sz="1800"/>
              <a:t>テーブルの行のこと</a:t>
            </a:r>
            <a:endParaRPr sz="1800"/>
          </a:p>
          <a:p>
            <a:pPr indent="0" lvl="0" marL="0" marR="0" rtl="0" algn="l">
              <a:lnSpc>
                <a:spcPct val="115000"/>
              </a:lnSpc>
              <a:spcBef>
                <a:spcPts val="1600"/>
              </a:spcBef>
              <a:spcAft>
                <a:spcPts val="0"/>
              </a:spcAft>
              <a:buNone/>
            </a:pPr>
            <a:r>
              <a:rPr lang="ja" sz="1800"/>
              <a:t>market dataに関するbarの作成タイミング</a:t>
            </a:r>
            <a:r>
              <a:rPr lang="ja" sz="1800"/>
              <a:t>は</a:t>
            </a:r>
            <a:r>
              <a:rPr lang="ja" sz="1800"/>
              <a:t>2つのカテゴリーに分類できる。</a:t>
            </a:r>
            <a:endParaRPr sz="1800"/>
          </a:p>
          <a:p>
            <a:pPr indent="0" lvl="0" marL="0" marR="0" rtl="0" algn="l">
              <a:lnSpc>
                <a:spcPct val="115000"/>
              </a:lnSpc>
              <a:spcBef>
                <a:spcPts val="1600"/>
              </a:spcBef>
              <a:spcAft>
                <a:spcPts val="0"/>
              </a:spcAft>
              <a:buNone/>
            </a:pPr>
            <a:r>
              <a:rPr lang="ja" sz="1800"/>
              <a:t>1）Standard Bars</a:t>
            </a:r>
            <a:endParaRPr sz="1800"/>
          </a:p>
          <a:p>
            <a:pPr indent="0" lvl="0" marL="0" marR="0" rtl="0" algn="l">
              <a:lnSpc>
                <a:spcPct val="115000"/>
              </a:lnSpc>
              <a:spcBef>
                <a:spcPts val="0"/>
              </a:spcBef>
              <a:spcAft>
                <a:spcPts val="0"/>
              </a:spcAft>
              <a:buNone/>
            </a:pPr>
            <a:r>
              <a:rPr lang="ja" sz="1800"/>
              <a:t>　一般的、標準的なbar</a:t>
            </a:r>
            <a:endParaRPr sz="1800"/>
          </a:p>
          <a:p>
            <a:pPr indent="0" lvl="0" marL="0" marR="0" rtl="0" algn="l">
              <a:lnSpc>
                <a:spcPct val="115000"/>
              </a:lnSpc>
              <a:spcBef>
                <a:spcPts val="0"/>
              </a:spcBef>
              <a:spcAft>
                <a:spcPts val="0"/>
              </a:spcAft>
              <a:buNone/>
            </a:pPr>
            <a:r>
              <a:t/>
            </a:r>
            <a:endParaRPr sz="1800"/>
          </a:p>
          <a:p>
            <a:pPr indent="0" lvl="0" marL="0" marR="0" rtl="0" algn="l">
              <a:lnSpc>
                <a:spcPct val="100000"/>
              </a:lnSpc>
              <a:spcBef>
                <a:spcPts val="0"/>
              </a:spcBef>
              <a:spcAft>
                <a:spcPts val="0"/>
              </a:spcAft>
              <a:buNone/>
            </a:pPr>
            <a:r>
              <a:rPr lang="ja" sz="1800"/>
              <a:t>2）Information-Driven Bars </a:t>
            </a:r>
            <a:endParaRPr sz="1800"/>
          </a:p>
          <a:p>
            <a:pPr indent="0" lvl="0" marL="0" marR="0" rtl="0" algn="l">
              <a:lnSpc>
                <a:spcPct val="100000"/>
              </a:lnSpc>
              <a:spcBef>
                <a:spcPts val="0"/>
              </a:spcBef>
              <a:spcAft>
                <a:spcPts val="0"/>
              </a:spcAft>
              <a:buNone/>
            </a:pPr>
            <a:r>
              <a:rPr lang="ja" sz="1800"/>
              <a:t>　洗練された人が使う高度なbar</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