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E2E09-B2F4-4B00-8CE1-D3EA7F4DD20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6DCE2-02C3-43D7-8FA6-5BC5103F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42224F-6D21-4CE5-A662-7ED80B6A3BCD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013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5E2B28-CF9D-44E0-9512-D0EA59FDC190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91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EF4448-46E6-4734-8964-B1504B3ECDFE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221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73DEFE-A2B1-4C0A-A5EB-984C9FAFE116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312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C36A21-E597-4F8D-AE1E-76A7AAC6F110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4415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7863A9-DC44-4CA3-8586-9EC4B805DE82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204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554058-80E3-41A8-8278-9F5469748534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3096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F7ACF5-CACA-49D0-97C9-5F7A3ACF49F9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6168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BC139-E807-4F74-9FE1-CA4B4BCDEC30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078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05ADFD-05BF-471E-99CC-C5D877F80003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1324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49EDB8-50F1-4183-BA8F-B3F3E01A9765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749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B51B3D-6BD3-4BBE-8679-DDEC2F692D13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7183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42A929-EC2B-4470-BB57-E1BDA81EC672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4028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CEDB34-DD1B-46BA-AAB9-2BF38207713A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2698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11EC94-931A-4991-B958-63A7E676FF17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195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4F5867-CDFE-4833-9323-9348FBDE986E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5335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B45AA3-31CD-4195-B90C-DC506A88492C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9960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ADD85E-D25C-4C26-B245-B0A8392B744C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346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4DD9EC-AC96-4042-A8CD-1515DA146099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9029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8A0269-4A77-45B8-B561-F8E09AEEA717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4355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FFF1DD-1CA4-4BCE-BEB9-4B95FF410854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5860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A89B3D-078B-4FF3-8299-A1417F06ED1E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659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80026B-2FA8-4CB0-8B9D-AD8CC7B2F339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5246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7C187D-0444-44A1-9EFC-9A206BD03139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210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4DA02E-96B7-46F6-BAE3-2814BFF8D834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930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AC7520-4BE3-410E-96E9-9A6A2BE7145E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195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CC8B05-8EA6-4E0B-B4DE-B580A663A26B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79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66ABB8-04BD-4022-B4E3-925AFCF5A2CC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221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DFD700-564A-462F-B5A3-534B68DA563A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96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A6A223-098C-43F6-8E2E-260536B2E3ED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8187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55C72F-76D7-477E-B0ED-1CF929A7515F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251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B0B5-EA21-4A76-9182-562E4A95FBB1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CEB-AF88-401E-A324-3671B4BF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OpenFile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ceptionMessage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ParseIntError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alesReport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SalesReport2.jav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adArray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tackTrace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ateComponentExceptionDemo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BankAccount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AccountTest.java" TargetMode="External"/><Relationship Id="rId4" Type="http://schemas.openxmlformats.org/officeDocument/2006/relationships/hyperlink" Target="NegativeStartingBalance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</a:t>
            </a:r>
            <a:r>
              <a:rPr lang="en-US" dirty="0" err="1" smtClean="0"/>
              <a:t>Ch</a:t>
            </a:r>
            <a:r>
              <a:rPr lang="en-US" dirty="0" smtClean="0"/>
              <a:t> 11 (first part)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Gaddis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908A8ADB-A830-4ACC-83D0-0D9980A206C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95400"/>
            <a:ext cx="7848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code is designed to handle a </a:t>
            </a:r>
            <a:r>
              <a:rPr lang="en-US" altLang="en-US" sz="2400">
                <a:latin typeface="Courier New" panose="02070309020205020404" pitchFamily="49" charset="0"/>
              </a:rPr>
              <a:t>FileNotFoundException</a:t>
            </a:r>
            <a:r>
              <a:rPr lang="en-US" altLang="en-US" sz="2400"/>
              <a:t> if it is thrown.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File file = new File ("MyFile.txt");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Scanner inputFile = new Scanner(file);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catch (FileNotFoundException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System.out.println("File not found.");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Java Virtual Machine searches for a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clause that can deal with the exception.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</a:t>
            </a:r>
            <a:r>
              <a:rPr lang="en-US" altLang="en-US" sz="2400">
                <a:hlinkClick r:id="rId3" action="ppaction://hlinkfile"/>
              </a:rPr>
              <a:t>OpenFile.java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798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0F18D11C-151A-4C49-B11E-3567138F483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/>
              <a:t>The parameter must be of a type that is compatible with the thrown exception’s type.</a:t>
            </a:r>
          </a:p>
          <a:p>
            <a:pPr eaLnBrk="1" hangingPunct="1"/>
            <a:r>
              <a:rPr lang="en-US" altLang="en-US"/>
              <a:t>After an exception, the program will continue execution at the point just past the catch block.</a:t>
            </a:r>
          </a:p>
        </p:txBody>
      </p:sp>
    </p:spTree>
    <p:extLst>
      <p:ext uri="{BB962C8B-B14F-4D97-AF65-F5344CB8AC3E}">
        <p14:creationId xmlns:p14="http://schemas.microsoft.com/office/powerpoint/2010/main" val="1147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33D76B55-F4CB-41DE-B21D-BABBCEDDF21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/>
              <a:t>Each exception object has a method named </a:t>
            </a:r>
            <a:r>
              <a:rPr lang="en-US" altLang="en-US">
                <a:latin typeface="Courier New" panose="02070309020205020404" pitchFamily="49" charset="0"/>
              </a:rPr>
              <a:t>getMessage</a:t>
            </a:r>
            <a:r>
              <a:rPr lang="en-US" altLang="en-US"/>
              <a:t> that can be used to retrieve the default error message for the exception.</a:t>
            </a:r>
          </a:p>
          <a:p>
            <a:pPr eaLnBrk="1" hangingPunct="1"/>
            <a:r>
              <a:rPr lang="en-US" altLang="en-US"/>
              <a:t>Example: </a:t>
            </a:r>
          </a:p>
          <a:p>
            <a:pPr lvl="1" eaLnBrk="1" hangingPunct="1"/>
            <a:r>
              <a:rPr lang="en-US" altLang="en-US">
                <a:hlinkClick r:id="rId3" action="ppaction://hlinkfile"/>
              </a:rPr>
              <a:t>ExceptionMessage.java</a:t>
            </a:r>
            <a:endParaRPr lang="en-US" altLang="en-US"/>
          </a:p>
          <a:p>
            <a:pPr lvl="1" eaLnBrk="1" hangingPunct="1"/>
            <a:r>
              <a:rPr lang="en-US" altLang="en-US">
                <a:hlinkClick r:id="rId4" action="ppaction://hlinkfile"/>
              </a:rPr>
              <a:t>ParseIntError.java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0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09429F8E-026C-4937-AB4E-B6F33EE3DD3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Polymorphic References To Exceptions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/>
              <a:t>When handling exceptions, you can use a polymorphic reference as a parameter in the </a:t>
            </a:r>
            <a:r>
              <a:rPr lang="en-US" altLang="en-US">
                <a:latin typeface="Courier New" panose="02070309020205020404" pitchFamily="49" charset="0"/>
              </a:rPr>
              <a:t>catch</a:t>
            </a:r>
            <a:r>
              <a:rPr lang="en-US" altLang="en-US"/>
              <a:t> clause.</a:t>
            </a:r>
          </a:p>
          <a:p>
            <a:pPr eaLnBrk="1" hangingPunct="1"/>
            <a:r>
              <a:rPr lang="en-US" altLang="en-US"/>
              <a:t>Most exceptions are derived from the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class.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catch</a:t>
            </a:r>
            <a:r>
              <a:rPr lang="en-US" altLang="en-US"/>
              <a:t> clause that uses a parameter variable of the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type is capable of catching any exception that is derived from the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8582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45EFE062-BEAC-49D6-ABA0-75A32D11A7A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Polymorphic References To Exceptions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371600"/>
            <a:ext cx="82296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number = Integer.parseInt(str);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catch (Exception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System.out.println("The following error occurred: "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                + e.getMessage());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Integer</a:t>
            </a:r>
            <a:r>
              <a:rPr lang="en-US" altLang="en-US" sz="2400"/>
              <a:t> class’s </a:t>
            </a:r>
            <a:r>
              <a:rPr lang="en-US" altLang="en-US" sz="2400">
                <a:latin typeface="Courier New" panose="02070309020205020404" pitchFamily="49" charset="0"/>
              </a:rPr>
              <a:t>parseInt</a:t>
            </a:r>
            <a:r>
              <a:rPr lang="en-US" altLang="en-US" sz="2400"/>
              <a:t> method throws a </a:t>
            </a:r>
            <a:r>
              <a:rPr lang="en-US" altLang="en-US" sz="2400">
                <a:latin typeface="Courier New" panose="02070309020205020404" pitchFamily="49" charset="0"/>
              </a:rPr>
              <a:t>NumberFormatException</a:t>
            </a:r>
            <a:r>
              <a:rPr lang="en-US" altLang="en-US" sz="2400"/>
              <a:t>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NumberFormatException</a:t>
            </a:r>
            <a:r>
              <a:rPr lang="en-US" altLang="en-US" sz="2400"/>
              <a:t> class is derived from the </a:t>
            </a:r>
            <a:r>
              <a:rPr lang="en-US" altLang="en-US" sz="2400">
                <a:latin typeface="Courier New" panose="02070309020205020404" pitchFamily="49" charset="0"/>
              </a:rPr>
              <a:t>Exception</a:t>
            </a:r>
            <a:r>
              <a:rPr lang="en-US" altLang="en-US" sz="240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3873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1765CA28-2DD9-4EE5-953F-34421CCFB88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Handling Multiple Exceptions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The code in the try block may be capable of throwing more than one type of exception.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clause needs to be written for each type of exception that could potentially be thrown.</a:t>
            </a:r>
          </a:p>
          <a:p>
            <a:pPr eaLnBrk="1" hangingPunct="1"/>
            <a:r>
              <a:rPr lang="en-US" altLang="en-US" sz="2400"/>
              <a:t>The JVM will run the first compatible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clause found.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clauses must be listed from most specific to most general.</a:t>
            </a:r>
          </a:p>
          <a:p>
            <a:pPr eaLnBrk="1" hangingPunct="1"/>
            <a:r>
              <a:rPr lang="en-US" altLang="en-US" sz="2400"/>
              <a:t>Example: </a:t>
            </a:r>
            <a:r>
              <a:rPr lang="en-US" altLang="en-US" sz="2400">
                <a:hlinkClick r:id="rId3" action="ppaction://hlinkfile"/>
              </a:rPr>
              <a:t>SalesReport.java</a:t>
            </a:r>
            <a:r>
              <a:rPr lang="en-US" altLang="en-US" sz="2400"/>
              <a:t>, </a:t>
            </a:r>
            <a:r>
              <a:rPr lang="en-US" altLang="en-US" sz="2400">
                <a:hlinkClick r:id="rId4" action="ppaction://hlinkfile"/>
              </a:rPr>
              <a:t>SalesReport2.java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580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825997BD-97A1-438F-90CA-3AAFD19B8CF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Exception Handlers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95400"/>
            <a:ext cx="8153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There can be many polymorphic catch clauses.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try statement may have only one </a:t>
            </a:r>
            <a:r>
              <a:rPr lang="en-US" altLang="en-US" sz="2000">
                <a:latin typeface="Courier New" panose="02070309020205020404" pitchFamily="49" charset="0"/>
              </a:rPr>
              <a:t>catch</a:t>
            </a:r>
            <a:r>
              <a:rPr lang="en-US" altLang="en-US" sz="2000"/>
              <a:t> clause for each specific type of exception.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number = Integer.parseInt(str);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catch (NumberFormatException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System.out.println("Bad number format.");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catch (NumberFormatException e)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// ERROR!!!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  <a:endParaRPr lang="en-US" altLang="en-US" sz="20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System.out.println(str + " is not a number.");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0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42C261A3-0C95-4EC6-86C5-97B5CE9D968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Exception Handlers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NumberFormatException</a:t>
            </a:r>
            <a:r>
              <a:rPr lang="en-US" altLang="en-US" sz="2400"/>
              <a:t> class is derived from the </a:t>
            </a:r>
            <a:r>
              <a:rPr lang="en-US" altLang="en-US" sz="2400">
                <a:latin typeface="Courier New" panose="02070309020205020404" pitchFamily="49" charset="0"/>
              </a:rPr>
              <a:t>IllegalArgumentException</a:t>
            </a:r>
            <a:r>
              <a:rPr lang="en-US" altLang="en-US" sz="2400"/>
              <a:t> class.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number = Integer.parseInt(str);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catch (IllegalArgumentException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System.out.println("Bad number format.");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catch (NumberFormatException e)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// ERROR!!!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System.out.println(str + " is not a number.");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6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A8B2D7A9-0F81-4CEA-934D-EC0433B4A22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0814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Exception Handlers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previous code could be rewritten to work, as follows, with no errors: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number = Integer.parseInt(str);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catch (NumberFormatException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System.out.println(str +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  " is not a number.");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catch (IllegalArgumentException e) </a:t>
            </a:r>
            <a:r>
              <a:rPr lang="en-US" altLang="en-US" sz="1800" b="1">
                <a:solidFill>
                  <a:srgbClr val="00FF00"/>
                </a:solidFill>
                <a:latin typeface="Courier New" panose="02070309020205020404" pitchFamily="49" charset="0"/>
              </a:rPr>
              <a:t>//OK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  <a:endParaRPr lang="en-US" altLang="en-US" sz="1800" b="1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System.out.println("Bad number format.");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0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E59BDB7C-2711-40B8-995A-A5EA27C93BB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finally</a:t>
            </a:r>
            <a:r>
              <a:rPr lang="en-US" altLang="en-US" smtClean="0"/>
              <a:t> Clause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0668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try statement may have an optional </a:t>
            </a:r>
            <a:r>
              <a:rPr lang="en-US" altLang="en-US" sz="2400">
                <a:latin typeface="Courier New" panose="02070309020205020404" pitchFamily="49" charset="0"/>
              </a:rPr>
              <a:t>finally</a:t>
            </a:r>
            <a:r>
              <a:rPr lang="en-US" altLang="en-US" sz="2400"/>
              <a:t> clause.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present, the </a:t>
            </a:r>
            <a:r>
              <a:rPr lang="en-US" altLang="en-US" sz="2400">
                <a:latin typeface="Courier New" panose="02070309020205020404" pitchFamily="49" charset="0"/>
              </a:rPr>
              <a:t>finally</a:t>
            </a:r>
            <a:r>
              <a:rPr lang="en-US" altLang="en-US" sz="2400"/>
              <a:t> clause must appear after all of the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 clauses.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  </a:t>
            </a:r>
            <a:r>
              <a:rPr lang="en-US" altLang="en-US" sz="1800" b="1" i="1"/>
              <a:t>(try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catch (</a:t>
            </a:r>
            <a:r>
              <a:rPr lang="en-US" altLang="en-US" sz="1800" b="1" i="1">
                <a:latin typeface="Courier New" panose="02070309020205020404" pitchFamily="49" charset="0"/>
              </a:rPr>
              <a:t>ExceptionType ParameterName)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  </a:t>
            </a:r>
            <a:r>
              <a:rPr lang="en-US" altLang="en-US" sz="1800" b="1" i="1"/>
              <a:t>(catch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finally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  </a:t>
            </a:r>
            <a:r>
              <a:rPr lang="en-US" altLang="en-US" sz="1800" b="1" i="1"/>
              <a:t>(finally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7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1FD4A3A1-ABFD-4BDA-9F5F-131352446F2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/>
              <a:t>An exception is an object that is generated as the result of an error or an unexpected event.</a:t>
            </a:r>
          </a:p>
          <a:p>
            <a:pPr eaLnBrk="1" hangingPunct="1"/>
            <a:r>
              <a:rPr lang="en-US" altLang="en-US"/>
              <a:t>Exception are said to have been “thrown.” </a:t>
            </a:r>
          </a:p>
          <a:p>
            <a:pPr eaLnBrk="1" hangingPunct="1"/>
            <a:r>
              <a:rPr lang="en-US" altLang="en-US"/>
              <a:t>It is the programmers responsibility to write code that detects and handles exceptions. </a:t>
            </a:r>
          </a:p>
          <a:p>
            <a:pPr eaLnBrk="1" hangingPunct="1"/>
            <a:r>
              <a:rPr lang="en-US" altLang="en-US"/>
              <a:t>Unhandled exceptions will crash a program.</a:t>
            </a:r>
          </a:p>
          <a:p>
            <a:pPr eaLnBrk="1" hangingPunct="1"/>
            <a:r>
              <a:rPr lang="en-US" altLang="en-US"/>
              <a:t>Example: </a:t>
            </a:r>
            <a:r>
              <a:rPr lang="en-US" altLang="en-US">
                <a:hlinkClick r:id="rId3" action="ppaction://hlinkfile"/>
              </a:rPr>
              <a:t>BadArray.java</a:t>
            </a:r>
            <a:endParaRPr lang="en-US" altLang="en-US"/>
          </a:p>
          <a:p>
            <a:pPr eaLnBrk="1" hangingPunct="1"/>
            <a:r>
              <a:rPr lang="en-US" altLang="en-US"/>
              <a:t>Java allows you to create exception handlers. </a:t>
            </a:r>
          </a:p>
        </p:txBody>
      </p:sp>
    </p:spTree>
    <p:extLst>
      <p:ext uri="{BB962C8B-B14F-4D97-AF65-F5344CB8AC3E}">
        <p14:creationId xmlns:p14="http://schemas.microsoft.com/office/powerpoint/2010/main" val="30755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251E0745-EC5D-46D6-BC7E-CBD935B1EFF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finally</a:t>
            </a:r>
            <a:r>
              <a:rPr lang="en-US" altLang="en-US" smtClean="0"/>
              <a:t> Clause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finally block </a:t>
            </a:r>
            <a:r>
              <a:rPr lang="en-US" altLang="en-US"/>
              <a:t>is one or more statements,</a:t>
            </a:r>
          </a:p>
          <a:p>
            <a:pPr lvl="1" eaLnBrk="1" hangingPunct="1"/>
            <a:r>
              <a:rPr lang="en-US" altLang="en-US"/>
              <a:t>that are always executed after the try block has executed and</a:t>
            </a:r>
          </a:p>
          <a:p>
            <a:pPr lvl="1" eaLnBrk="1" hangingPunct="1"/>
            <a:r>
              <a:rPr lang="en-US" altLang="en-US"/>
              <a:t>after any catch blocks have executed if an exception was thrown.</a:t>
            </a:r>
          </a:p>
          <a:p>
            <a:pPr eaLnBrk="1" hangingPunct="1"/>
            <a:r>
              <a:rPr lang="en-US" altLang="en-US"/>
              <a:t>The statements in the finally block execute whether an exception occurs or not.</a:t>
            </a:r>
          </a:p>
        </p:txBody>
      </p:sp>
    </p:spTree>
    <p:extLst>
      <p:ext uri="{BB962C8B-B14F-4D97-AF65-F5344CB8AC3E}">
        <p14:creationId xmlns:p14="http://schemas.microsoft.com/office/powerpoint/2010/main" val="3507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BEFEEFB8-9955-41C1-B237-7DE07F8A100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Stack Trace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9388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call stack </a:t>
            </a:r>
            <a:r>
              <a:rPr lang="en-US" altLang="en-US" sz="2400"/>
              <a:t>is an internal list of all the methods that are currently executing.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stack trace </a:t>
            </a:r>
            <a:r>
              <a:rPr lang="en-US" altLang="en-US" sz="2400"/>
              <a:t>is a list of all the methods in the call stack. </a:t>
            </a:r>
          </a:p>
          <a:p>
            <a:pPr eaLnBrk="1" hangingPunct="1"/>
            <a:r>
              <a:rPr lang="en-US" altLang="en-US" sz="2400"/>
              <a:t>It indicates:</a:t>
            </a:r>
          </a:p>
          <a:p>
            <a:pPr lvl="1" eaLnBrk="1" hangingPunct="1"/>
            <a:r>
              <a:rPr lang="en-US" altLang="en-US" sz="2000"/>
              <a:t>the method that was executing when an exception occurred and</a:t>
            </a:r>
          </a:p>
          <a:p>
            <a:pPr lvl="1" eaLnBrk="1" hangingPunct="1"/>
            <a:r>
              <a:rPr lang="en-US" altLang="en-US" sz="2000"/>
              <a:t>all of the methods that were called in order to execute that method.</a:t>
            </a:r>
          </a:p>
          <a:p>
            <a:pPr eaLnBrk="1" hangingPunct="1"/>
            <a:r>
              <a:rPr lang="en-US" altLang="en-US" sz="2400"/>
              <a:t>Example: </a:t>
            </a:r>
            <a:r>
              <a:rPr lang="en-US" altLang="en-US" sz="2400">
                <a:hlinkClick r:id="rId3" action="ppaction://hlinkfile"/>
              </a:rPr>
              <a:t>StackTrace.java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Multi-Catch (Java 7)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Beginning in Java 7, you can specify more than one exception in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mtClean="0"/>
              <a:t> clause: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828800" y="2895600"/>
            <a:ext cx="8686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catch(NumberFormatException | InputMismatchException ex)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7109" name="Straight Arrow Connector 5"/>
          <p:cNvCxnSpPr>
            <a:cxnSpLocks noChangeShapeType="1"/>
          </p:cNvCxnSpPr>
          <p:nvPr/>
        </p:nvCxnSpPr>
        <p:spPr bwMode="auto">
          <a:xfrm flipH="1" flipV="1">
            <a:off x="5867400" y="4191000"/>
            <a:ext cx="304800" cy="990600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4800600" y="5105401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Separate the exceptions with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40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59436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BAC0C8B8-43E1-4160-BBF9-9051F6B0786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Uncaught Exceptions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an exception is thrown, it cannot be ignored.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must be handled by the program, or by the default exception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the code in a method throws an exception: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normal execution of that method stops,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JVM searches for a compatible exception handler inside the method.</a:t>
            </a:r>
          </a:p>
        </p:txBody>
      </p:sp>
    </p:spTree>
    <p:extLst>
      <p:ext uri="{BB962C8B-B14F-4D97-AF65-F5344CB8AC3E}">
        <p14:creationId xmlns:p14="http://schemas.microsoft.com/office/powerpoint/2010/main" val="19320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653C81FD-615E-4594-8D1E-855CF7074E5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Uncaught Exceptions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If there is no exception handler inside the method:</a:t>
            </a:r>
          </a:p>
          <a:p>
            <a:pPr lvl="1" eaLnBrk="1" hangingPunct="1"/>
            <a:r>
              <a:rPr lang="en-US" altLang="en-US" sz="2000"/>
              <a:t>control of the program is passed to the previous method in the call stack.</a:t>
            </a:r>
          </a:p>
          <a:p>
            <a:pPr lvl="1" eaLnBrk="1" hangingPunct="1"/>
            <a:r>
              <a:rPr lang="en-US" altLang="en-US" sz="2000"/>
              <a:t>If that method has no exception handler, then control is passed again, up the call stack, to the previous method.</a:t>
            </a:r>
          </a:p>
          <a:p>
            <a:pPr eaLnBrk="1" hangingPunct="1"/>
            <a:r>
              <a:rPr lang="en-US" altLang="en-US" sz="2400"/>
              <a:t>If control reaches the </a:t>
            </a:r>
            <a:r>
              <a:rPr lang="en-US" altLang="en-US" sz="2400">
                <a:latin typeface="Courier New" panose="02070309020205020404" pitchFamily="49" charset="0"/>
              </a:rPr>
              <a:t>main</a:t>
            </a:r>
            <a:r>
              <a:rPr lang="en-US" altLang="en-US" sz="2400"/>
              <a:t> method:</a:t>
            </a:r>
          </a:p>
          <a:p>
            <a:pPr lvl="1" eaLnBrk="1" hangingPunct="1"/>
            <a:r>
              <a:rPr lang="en-US" altLang="en-US" sz="2000"/>
              <a:t>the main method must either handle the exception, or</a:t>
            </a:r>
          </a:p>
          <a:p>
            <a:pPr lvl="1" eaLnBrk="1" hangingPunct="1"/>
            <a:r>
              <a:rPr lang="en-US" altLang="en-US" sz="2000"/>
              <a:t>the program is halted and the default exception handler handles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37771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4A9CAE1E-9F83-4F46-8F75-3506D52B81D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81000"/>
            <a:ext cx="83820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Checked and Unchecked Exceptions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There are two categories of exceptions:</a:t>
            </a:r>
          </a:p>
          <a:p>
            <a:pPr lvl="1" eaLnBrk="1" hangingPunct="1"/>
            <a:r>
              <a:rPr lang="en-US" altLang="en-US" sz="2000"/>
              <a:t>unchecked</a:t>
            </a:r>
          </a:p>
          <a:p>
            <a:pPr lvl="1" eaLnBrk="1" hangingPunct="1"/>
            <a:r>
              <a:rPr lang="en-US" altLang="en-US" sz="2000"/>
              <a:t>checked.</a:t>
            </a:r>
          </a:p>
          <a:p>
            <a:pPr eaLnBrk="1" hangingPunct="1"/>
            <a:r>
              <a:rPr lang="en-US" altLang="en-US" sz="2400" i="1"/>
              <a:t>Unchecked exceptions </a:t>
            </a:r>
            <a:r>
              <a:rPr lang="en-US" altLang="en-US" sz="2400"/>
              <a:t>are those that are derived from the </a:t>
            </a:r>
            <a:r>
              <a:rPr lang="en-US" altLang="en-US" sz="2400">
                <a:latin typeface="Courier New" panose="02070309020205020404" pitchFamily="49" charset="0"/>
              </a:rPr>
              <a:t>Error</a:t>
            </a:r>
            <a:r>
              <a:rPr lang="en-US" altLang="en-US" sz="2400"/>
              <a:t> class or the </a:t>
            </a:r>
            <a:r>
              <a:rPr lang="en-US" altLang="en-US" sz="2400">
                <a:latin typeface="Courier New" panose="02070309020205020404" pitchFamily="49" charset="0"/>
              </a:rPr>
              <a:t>RuntimeException</a:t>
            </a:r>
            <a:r>
              <a:rPr lang="en-US" altLang="en-US" sz="2400"/>
              <a:t> class.</a:t>
            </a:r>
          </a:p>
          <a:p>
            <a:pPr eaLnBrk="1" hangingPunct="1"/>
            <a:r>
              <a:rPr lang="en-US" altLang="en-US" sz="2400"/>
              <a:t>Exceptions derived from </a:t>
            </a:r>
            <a:r>
              <a:rPr lang="en-US" altLang="en-US" sz="2400">
                <a:latin typeface="Courier New" panose="02070309020205020404" pitchFamily="49" charset="0"/>
              </a:rPr>
              <a:t>Error</a:t>
            </a:r>
            <a:r>
              <a:rPr lang="en-US" altLang="en-US" sz="2400"/>
              <a:t> are thrown when a critical error occurs, and should not be handled.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RuntimeException</a:t>
            </a:r>
            <a:r>
              <a:rPr lang="en-US" altLang="en-US" sz="2400"/>
              <a:t> serves as a superclass for exceptions that result from programming errors.</a:t>
            </a:r>
          </a:p>
        </p:txBody>
      </p:sp>
    </p:spTree>
    <p:extLst>
      <p:ext uri="{BB962C8B-B14F-4D97-AF65-F5344CB8AC3E}">
        <p14:creationId xmlns:p14="http://schemas.microsoft.com/office/powerpoint/2010/main" val="22505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F2461F76-0010-4CD9-A835-6D21A046177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Checked and Unchecked Exceptions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/>
              <a:t>These exceptions can be avoided with properly written code.</a:t>
            </a:r>
          </a:p>
          <a:p>
            <a:pPr eaLnBrk="1" hangingPunct="1"/>
            <a:r>
              <a:rPr lang="en-US" altLang="en-US"/>
              <a:t>Unchecked exceptions, in most cases, should not be handled.</a:t>
            </a:r>
          </a:p>
          <a:p>
            <a:pPr eaLnBrk="1" hangingPunct="1"/>
            <a:r>
              <a:rPr lang="en-US" altLang="en-US"/>
              <a:t>All exceptions that are </a:t>
            </a:r>
            <a:r>
              <a:rPr lang="en-US" altLang="en-US" i="1"/>
              <a:t>not </a:t>
            </a:r>
            <a:r>
              <a:rPr lang="en-US" altLang="en-US"/>
              <a:t>derived from </a:t>
            </a:r>
            <a:r>
              <a:rPr lang="en-US" altLang="en-US">
                <a:latin typeface="Courier New" panose="02070309020205020404" pitchFamily="49" charset="0"/>
              </a:rPr>
              <a:t>Error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RuntimeException</a:t>
            </a:r>
            <a:r>
              <a:rPr lang="en-US" altLang="en-US"/>
              <a:t> are </a:t>
            </a:r>
            <a:r>
              <a:rPr lang="en-US" altLang="en-US" i="1"/>
              <a:t>checked exceptions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9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EECDBE9A-9268-4588-96B8-0D1A7B08F6A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Checked and Unchecked Exceptions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the code in a method can throw a checked exception, the method:</a:t>
            </a:r>
          </a:p>
          <a:p>
            <a:pPr lvl="1" eaLnBrk="1" hangingPunct="1"/>
            <a:r>
              <a:rPr lang="en-US" altLang="en-US"/>
              <a:t>must handle the exception, or</a:t>
            </a:r>
          </a:p>
          <a:p>
            <a:pPr lvl="1" eaLnBrk="1" hangingPunct="1"/>
            <a:r>
              <a:rPr lang="en-US" altLang="en-US"/>
              <a:t>it must have a </a:t>
            </a:r>
            <a:r>
              <a:rPr lang="en-US" altLang="en-US">
                <a:latin typeface="Courier New" panose="02070309020205020404" pitchFamily="49" charset="0"/>
              </a:rPr>
              <a:t>throws</a:t>
            </a:r>
            <a:r>
              <a:rPr lang="en-US" altLang="en-US"/>
              <a:t> clause listed in the method header.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throws</a:t>
            </a:r>
            <a:r>
              <a:rPr lang="en-US" altLang="en-US"/>
              <a:t> clause informs the compiler what exceptions can be thrown from a method.</a:t>
            </a:r>
          </a:p>
        </p:txBody>
      </p:sp>
    </p:spTree>
    <p:extLst>
      <p:ext uri="{BB962C8B-B14F-4D97-AF65-F5344CB8AC3E}">
        <p14:creationId xmlns:p14="http://schemas.microsoft.com/office/powerpoint/2010/main" val="17528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D867C5BF-EFF6-4D9A-B672-F8427F198EC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Checked and Unchecked Exceptions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71600"/>
            <a:ext cx="7772400" cy="47244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// This method will not compile!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void displayFile(String name)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// Open the file.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File file = new File(name);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Scanner inputFile = new Scanner(file);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// Read and display the file's contents.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while (inputFile.hasNext())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System.out.println(inputFile.nextLine());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// Close the file.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inputFile.close();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D3657FBC-1CE7-4B83-A366-934C7ED5AC0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Checked and Unchecked Exceptions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code in this method is capable of throwing checked exceptions. </a:t>
            </a:r>
          </a:p>
          <a:p>
            <a:pPr eaLnBrk="1" hangingPunct="1"/>
            <a:r>
              <a:rPr lang="en-US" altLang="en-US"/>
              <a:t>The keyword </a:t>
            </a:r>
            <a:r>
              <a:rPr lang="en-US" altLang="en-US">
                <a:latin typeface="Courier New" panose="02070309020205020404" pitchFamily="49" charset="0"/>
              </a:rPr>
              <a:t>throws</a:t>
            </a:r>
            <a:r>
              <a:rPr lang="en-US" altLang="en-US"/>
              <a:t> can be written at the end of the method header, followed by a list of the types of exceptions that the method can throw.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void displayFile(String name)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throws 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7942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5CF000B5-2975-421E-A51A-3A4BAF49690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 i="1"/>
              <a:t>exception handler </a:t>
            </a:r>
            <a:r>
              <a:rPr lang="en-US" altLang="en-US"/>
              <a:t>is a section of code that gracefully responds to exceptions.</a:t>
            </a:r>
          </a:p>
          <a:p>
            <a:pPr eaLnBrk="1" hangingPunct="1"/>
            <a:r>
              <a:rPr lang="en-US" altLang="en-US"/>
              <a:t>The process of intercepting and responding to exceptions is called </a:t>
            </a:r>
            <a:r>
              <a:rPr lang="en-US" altLang="en-US" i="1"/>
              <a:t>exception handling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default exception handler </a:t>
            </a:r>
            <a:r>
              <a:rPr lang="en-US" altLang="en-US"/>
              <a:t>deals with unhandled exceptions.</a:t>
            </a:r>
          </a:p>
          <a:p>
            <a:pPr eaLnBrk="1" hangingPunct="1"/>
            <a:r>
              <a:rPr lang="en-US" altLang="en-US"/>
              <a:t>The default exception handler prints an error message and crashes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260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6A049294-A8D9-4EB1-8030-1C826C15ED9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Throwing Exceptions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You can write code that:</a:t>
            </a:r>
          </a:p>
          <a:p>
            <a:pPr lvl="1" eaLnBrk="1" hangingPunct="1"/>
            <a:r>
              <a:rPr lang="en-US" altLang="en-US" sz="2000"/>
              <a:t>throws one of the standard Java exceptions, or</a:t>
            </a:r>
          </a:p>
          <a:p>
            <a:pPr lvl="1" eaLnBrk="1" hangingPunct="1"/>
            <a:r>
              <a:rPr lang="en-US" altLang="en-US" sz="2000"/>
              <a:t>an instance of a custom exception class that you have designed.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throw</a:t>
            </a:r>
            <a:r>
              <a:rPr lang="en-US" altLang="en-US" sz="2400"/>
              <a:t> statement is used to manually throw an exception.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throw new </a:t>
            </a:r>
            <a:r>
              <a:rPr lang="en-US" altLang="en-US" sz="2000" b="1" i="1">
                <a:latin typeface="Courier New" panose="02070309020205020404" pitchFamily="49" charset="0"/>
              </a:rPr>
              <a:t>ExceptionType(MessageString);</a:t>
            </a:r>
          </a:p>
          <a:p>
            <a:pPr lvl="1" eaLnBrk="1" hangingPunct="1">
              <a:buFontTx/>
              <a:buNone/>
            </a:pPr>
            <a:endParaRPr lang="en-US" altLang="en-US" sz="2000" b="1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throw</a:t>
            </a:r>
            <a:r>
              <a:rPr lang="en-US" altLang="en-US" sz="2400"/>
              <a:t> statement causes an exception object to be created and thrown.</a:t>
            </a:r>
          </a:p>
        </p:txBody>
      </p:sp>
    </p:spTree>
    <p:extLst>
      <p:ext uri="{BB962C8B-B14F-4D97-AF65-F5344CB8AC3E}">
        <p14:creationId xmlns:p14="http://schemas.microsoft.com/office/powerpoint/2010/main" val="6632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37FF7658-0FBA-4DC9-B918-C8E7A0BE710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Throwing Exceptions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MessageString </a:t>
            </a:r>
            <a:r>
              <a:rPr lang="en-US" altLang="en-US" sz="2400"/>
              <a:t>argument contains a custom error message that can be retrieved from the exception object’s </a:t>
            </a:r>
            <a:r>
              <a:rPr lang="en-US" altLang="en-US" sz="2400">
                <a:latin typeface="Courier New" panose="02070309020205020404" pitchFamily="49" charset="0"/>
              </a:rPr>
              <a:t>getMessage</a:t>
            </a:r>
            <a:r>
              <a:rPr lang="en-US" altLang="en-US" sz="2400"/>
              <a:t> method.</a:t>
            </a:r>
          </a:p>
          <a:p>
            <a:pPr eaLnBrk="1" hangingPunct="1"/>
            <a:r>
              <a:rPr lang="en-US" altLang="en-US" sz="2400"/>
              <a:t>If you do not pass a message to the constructor, the exception will have a null message.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throw new Exception("Out of fuel");</a:t>
            </a:r>
            <a:r>
              <a:rPr lang="en-US" altLang="en-US" sz="1800" b="1">
                <a:latin typeface="Courier New" panose="02070309020205020404" pitchFamily="49" charset="0"/>
              </a:rPr>
              <a:t/>
            </a:r>
            <a:br>
              <a:rPr lang="en-US" altLang="en-US" sz="1800" b="1">
                <a:latin typeface="Courier New" panose="02070309020205020404" pitchFamily="49" charset="0"/>
              </a:rPr>
            </a:br>
            <a:endParaRPr lang="en-US" altLang="en-US" sz="18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i="1"/>
              <a:t>Note: Don’t confuse the </a:t>
            </a:r>
            <a:r>
              <a:rPr lang="en-US" altLang="en-US" sz="2000" i="1">
                <a:latin typeface="Courier New" panose="02070309020205020404" pitchFamily="49" charset="0"/>
              </a:rPr>
              <a:t>throw</a:t>
            </a:r>
            <a:r>
              <a:rPr lang="en-US" altLang="en-US" sz="2000" i="1"/>
              <a:t> statement with the </a:t>
            </a:r>
            <a:r>
              <a:rPr lang="en-US" altLang="en-US" sz="2000" i="1">
                <a:latin typeface="Courier New" panose="02070309020205020404" pitchFamily="49" charset="0"/>
              </a:rPr>
              <a:t>throws</a:t>
            </a:r>
            <a:r>
              <a:rPr lang="en-US" altLang="en-US" sz="2000" i="1"/>
              <a:t> clause.</a:t>
            </a:r>
          </a:p>
          <a:p>
            <a:pPr eaLnBrk="1" hangingPunct="1"/>
            <a:r>
              <a:rPr lang="en-US" altLang="en-US" sz="2400"/>
              <a:t>Example: </a:t>
            </a:r>
            <a:r>
              <a:rPr lang="en-US" altLang="en-US" sz="2400">
                <a:hlinkClick r:id="rId3" action="ppaction://hlinkfile"/>
              </a:rPr>
              <a:t>DieExceptionDemo.java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222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EFD45711-5E49-427A-B845-98AFC3D9A07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Exception Classes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create your own exception classes by deriving them from the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class or one of its derived classes.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>
                <a:hlinkClick r:id="rId3" action="ppaction://hlinkfile"/>
              </a:rPr>
              <a:t>BankAccount.java</a:t>
            </a:r>
            <a:endParaRPr lang="en-US" altLang="en-US"/>
          </a:p>
          <a:p>
            <a:pPr lvl="1" eaLnBrk="1" hangingPunct="1"/>
            <a:r>
              <a:rPr lang="en-US" altLang="en-US">
                <a:hlinkClick r:id="rId4" action="ppaction://hlinkfile"/>
              </a:rPr>
              <a:t>NegativeStartingBalance.java</a:t>
            </a:r>
            <a:endParaRPr lang="en-US" altLang="en-US"/>
          </a:p>
          <a:p>
            <a:pPr lvl="1" eaLnBrk="1" hangingPunct="1"/>
            <a:r>
              <a:rPr lang="en-US" altLang="en-US">
                <a:hlinkClick r:id="rId5" action="ppaction://hlinkfile"/>
              </a:rPr>
              <a:t>AccountTest.java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8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B9FCBB3C-6474-4404-A917-B44DE66F9AD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Exception Classes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295400"/>
            <a:ext cx="8686800" cy="4724400"/>
          </a:xfrm>
        </p:spPr>
        <p:txBody>
          <a:bodyPr/>
          <a:lstStyle/>
          <a:p>
            <a:pPr eaLnBrk="1" hangingPunct="1"/>
            <a:r>
              <a:rPr lang="en-US" altLang="en-US"/>
              <a:t>Some examples of exceptions that can affect a bank account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/>
              <a:t>A negative starting balance is passed to the constructor.</a:t>
            </a:r>
          </a:p>
          <a:p>
            <a:pPr lvl="1" eaLnBrk="1" hangingPunct="1"/>
            <a:r>
              <a:rPr lang="en-US" altLang="en-US"/>
              <a:t>A negative interest rate is passed to the constructor.</a:t>
            </a:r>
          </a:p>
          <a:p>
            <a:pPr lvl="1" eaLnBrk="1" hangingPunct="1"/>
            <a:r>
              <a:rPr lang="en-US" altLang="en-US"/>
              <a:t>A negative number is passed to the deposit method.</a:t>
            </a:r>
          </a:p>
          <a:p>
            <a:pPr lvl="1" eaLnBrk="1" hangingPunct="1"/>
            <a:r>
              <a:rPr lang="en-US" altLang="en-US"/>
              <a:t>A negative number is passed to the withdraw method.</a:t>
            </a:r>
          </a:p>
          <a:p>
            <a:pPr lvl="1" eaLnBrk="1" hangingPunct="1"/>
            <a:r>
              <a:rPr lang="en-US" altLang="en-US"/>
              <a:t>The amount passed to the withdraw method exceeds the account’s balance.</a:t>
            </a:r>
          </a:p>
          <a:p>
            <a:pPr eaLnBrk="1" hangingPunct="1"/>
            <a:r>
              <a:rPr lang="en-US" altLang="en-US"/>
              <a:t>We can create exceptions that represent each of these error conditions.</a:t>
            </a:r>
          </a:p>
        </p:txBody>
      </p:sp>
    </p:spTree>
    <p:extLst>
      <p:ext uri="{BB962C8B-B14F-4D97-AF65-F5344CB8AC3E}">
        <p14:creationId xmlns:p14="http://schemas.microsoft.com/office/powerpoint/2010/main" val="14579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59379BC0-7A29-4AEC-A509-7BE8E5DC522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@exception</a:t>
            </a:r>
            <a:r>
              <a:rPr lang="en-US" altLang="en-US" smtClean="0"/>
              <a:t> Tag in Documentation Comments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General format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@exception</a:t>
            </a:r>
            <a:r>
              <a:rPr lang="en-US" altLang="en-US"/>
              <a:t> </a:t>
            </a:r>
            <a:r>
              <a:rPr lang="en-US" altLang="en-US" i="1"/>
              <a:t>ExceptionName Description</a:t>
            </a:r>
            <a:br>
              <a:rPr lang="en-US" altLang="en-US" i="1"/>
            </a:br>
            <a:endParaRPr lang="en-US" altLang="en-US" i="1"/>
          </a:p>
          <a:p>
            <a:pPr eaLnBrk="1" hangingPunct="1"/>
            <a:r>
              <a:rPr lang="en-US" altLang="en-US"/>
              <a:t>The following rules apply</a:t>
            </a:r>
          </a:p>
          <a:p>
            <a:pPr lvl="1" eaLnBrk="1" hangingPunct="1"/>
            <a:r>
              <a:rPr lang="en-US" altLang="en-US" sz="20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@exception</a:t>
            </a:r>
            <a:r>
              <a:rPr lang="en-US" altLang="en-US" sz="2000"/>
              <a:t> tag in a method’s documentation comment must appear after the general description of the method.</a:t>
            </a:r>
          </a:p>
          <a:p>
            <a:pPr lvl="1" eaLnBrk="1" hangingPunct="1"/>
            <a:r>
              <a:rPr lang="en-US" altLang="en-US" sz="2000"/>
              <a:t>The description can span several lines. It ends at the end of the documentation comment (the </a:t>
            </a:r>
            <a:r>
              <a:rPr lang="en-US" altLang="en-US" sz="2000">
                <a:latin typeface="Courier New" panose="02070309020205020404" pitchFamily="49" charset="0"/>
              </a:rPr>
              <a:t>*/</a:t>
            </a:r>
            <a:r>
              <a:rPr lang="en-US" altLang="en-US" sz="2000"/>
              <a:t> symbol) or at the beginning of another tag.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20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744815B9-A1A0-4601-A477-5B7784E017E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Classes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An exception is an object.</a:t>
            </a:r>
          </a:p>
          <a:p>
            <a:pPr eaLnBrk="1" hangingPunct="1"/>
            <a:r>
              <a:rPr lang="en-US" altLang="en-US"/>
              <a:t>Exception objects are created from classes in the Java API hierarchy of exception classes.</a:t>
            </a:r>
          </a:p>
          <a:p>
            <a:pPr eaLnBrk="1" hangingPunct="1"/>
            <a:r>
              <a:rPr lang="en-US" altLang="en-US"/>
              <a:t>All of the exception classes in the hierarchy are derived from the </a:t>
            </a:r>
            <a:r>
              <a:rPr lang="en-US" altLang="en-US">
                <a:latin typeface="Courier New" panose="02070309020205020404" pitchFamily="49" charset="0"/>
              </a:rPr>
              <a:t>Throwable</a:t>
            </a:r>
            <a:r>
              <a:rPr lang="en-US" altLang="en-US"/>
              <a:t> class.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Error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are derived from the </a:t>
            </a:r>
            <a:r>
              <a:rPr lang="en-US" altLang="en-US">
                <a:latin typeface="Courier New" panose="02070309020205020404" pitchFamily="49" charset="0"/>
              </a:rPr>
              <a:t>Throwable</a:t>
            </a:r>
            <a:r>
              <a:rPr lang="en-US" altLang="en-US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510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FB3DF4B0-B37B-4B4C-8344-FB96CE50C8E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Classes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Classes that are derived from </a:t>
            </a:r>
            <a:r>
              <a:rPr lang="en-US" altLang="en-US">
                <a:latin typeface="Courier New" panose="02070309020205020404" pitchFamily="49" charset="0"/>
              </a:rPr>
              <a:t>Error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are for exceptions that are thrown when critical errors occur. (i.e.)</a:t>
            </a:r>
          </a:p>
          <a:p>
            <a:pPr lvl="2" eaLnBrk="1" hangingPunct="1"/>
            <a:r>
              <a:rPr lang="en-US" altLang="en-US"/>
              <a:t>an internal error in the Java Virtual Machine, or </a:t>
            </a:r>
          </a:p>
          <a:p>
            <a:pPr lvl="2" eaLnBrk="1" hangingPunct="1"/>
            <a:r>
              <a:rPr lang="en-US" altLang="en-US"/>
              <a:t>running out of memory.</a:t>
            </a:r>
          </a:p>
          <a:p>
            <a:pPr eaLnBrk="1" hangingPunct="1"/>
            <a:r>
              <a:rPr lang="en-US" altLang="en-US"/>
              <a:t>Applications should not try to handle these errors because they are the result of a serious condition.</a:t>
            </a:r>
          </a:p>
          <a:p>
            <a:pPr eaLnBrk="1" hangingPunct="1"/>
            <a:r>
              <a:rPr lang="en-US" altLang="en-US"/>
              <a:t>Programmers should handle the exceptions that are instances of classes that are derived from the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677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36CE3CFB-517B-417C-A4DA-321BF23D895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 Classes</a:t>
            </a:r>
          </a:p>
        </p:txBody>
      </p:sp>
      <p:grpSp>
        <p:nvGrpSpPr>
          <p:cNvPr id="15364" name="Group 36"/>
          <p:cNvGrpSpPr>
            <a:grpSpLocks/>
          </p:cNvGrpSpPr>
          <p:nvPr/>
        </p:nvGrpSpPr>
        <p:grpSpPr bwMode="auto">
          <a:xfrm>
            <a:off x="3048000" y="1447800"/>
            <a:ext cx="6477000" cy="4572000"/>
            <a:chOff x="1104" y="720"/>
            <a:chExt cx="4080" cy="2880"/>
          </a:xfrm>
        </p:grpSpPr>
        <p:sp>
          <p:nvSpPr>
            <p:cNvPr id="15365" name="Rectangle 7"/>
            <p:cNvSpPr>
              <a:spLocks noChangeArrowheads="1"/>
            </p:cNvSpPr>
            <p:nvPr/>
          </p:nvSpPr>
          <p:spPr bwMode="auto">
            <a:xfrm>
              <a:off x="2400" y="72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Object</a:t>
              </a:r>
            </a:p>
          </p:txBody>
        </p:sp>
        <p:sp>
          <p:nvSpPr>
            <p:cNvPr id="15366" name="Rectangle 8"/>
            <p:cNvSpPr>
              <a:spLocks noChangeArrowheads="1"/>
            </p:cNvSpPr>
            <p:nvPr/>
          </p:nvSpPr>
          <p:spPr bwMode="auto">
            <a:xfrm>
              <a:off x="2400" y="115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Throwable</a:t>
              </a:r>
            </a:p>
          </p:txBody>
        </p:sp>
        <p:sp>
          <p:nvSpPr>
            <p:cNvPr id="15367" name="Rectangle 9"/>
            <p:cNvSpPr>
              <a:spLocks noChangeArrowheads="1"/>
            </p:cNvSpPr>
            <p:nvPr/>
          </p:nvSpPr>
          <p:spPr bwMode="auto">
            <a:xfrm>
              <a:off x="3264" y="1728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Exception</a:t>
              </a:r>
            </a:p>
          </p:txBody>
        </p: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04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Error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3936" y="2400"/>
              <a:ext cx="12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RuntimeException</a:t>
              </a:r>
            </a:p>
          </p:txBody>
        </p: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2688" y="240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IOException</a:t>
              </a:r>
            </a:p>
          </p:txBody>
        </p:sp>
        <p:sp>
          <p:nvSpPr>
            <p:cNvPr id="15371" name="Rectangle 14"/>
            <p:cNvSpPr>
              <a:spLocks noChangeArrowheads="1"/>
            </p:cNvSpPr>
            <p:nvPr/>
          </p:nvSpPr>
          <p:spPr bwMode="auto">
            <a:xfrm>
              <a:off x="2832" y="3408"/>
              <a:ext cx="14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FileNotFoundException</a:t>
              </a:r>
            </a:p>
          </p:txBody>
        </p:sp>
        <p:sp>
          <p:nvSpPr>
            <p:cNvPr id="15372" name="Rectangle 15"/>
            <p:cNvSpPr>
              <a:spLocks noChangeArrowheads="1"/>
            </p:cNvSpPr>
            <p:nvPr/>
          </p:nvSpPr>
          <p:spPr bwMode="auto">
            <a:xfrm>
              <a:off x="1488" y="340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EOFException</a:t>
              </a:r>
            </a:p>
          </p:txBody>
        </p:sp>
        <p:sp>
          <p:nvSpPr>
            <p:cNvPr id="15373" name="Rectangle 21"/>
            <p:cNvSpPr>
              <a:spLocks noChangeArrowheads="1"/>
            </p:cNvSpPr>
            <p:nvPr/>
          </p:nvSpPr>
          <p:spPr bwMode="auto">
            <a:xfrm>
              <a:off x="1152" y="225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…</a:t>
              </a:r>
            </a:p>
          </p:txBody>
        </p:sp>
        <p:cxnSp>
          <p:nvCxnSpPr>
            <p:cNvPr id="15374" name="AutoShape 22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2880" y="91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23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rot="-5400000">
              <a:off x="1920" y="768"/>
              <a:ext cx="384" cy="1536"/>
            </a:xfrm>
            <a:prstGeom prst="bentConnector3">
              <a:avLst>
                <a:gd name="adj1" fmla="val 432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24"/>
            <p:cNvCxnSpPr>
              <a:cxnSpLocks noChangeShapeType="1"/>
              <a:stCxn id="15367" idx="0"/>
              <a:endCxn id="15366" idx="2"/>
            </p:cNvCxnSpPr>
            <p:nvPr/>
          </p:nvCxnSpPr>
          <p:spPr bwMode="auto">
            <a:xfrm rot="5400000" flipH="1">
              <a:off x="3120" y="1104"/>
              <a:ext cx="384" cy="864"/>
            </a:xfrm>
            <a:prstGeom prst="bentConnector3">
              <a:avLst>
                <a:gd name="adj1" fmla="val 432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25"/>
            <p:cNvCxnSpPr>
              <a:cxnSpLocks noChangeShapeType="1"/>
              <a:stCxn id="15373" idx="0"/>
              <a:endCxn id="15368" idx="2"/>
            </p:cNvCxnSpPr>
            <p:nvPr/>
          </p:nvCxnSpPr>
          <p:spPr bwMode="auto">
            <a:xfrm flipV="1">
              <a:off x="1344" y="1920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8" name="Rectangle 26"/>
            <p:cNvSpPr>
              <a:spLocks noChangeArrowheads="1"/>
            </p:cNvSpPr>
            <p:nvPr/>
          </p:nvSpPr>
          <p:spPr bwMode="auto">
            <a:xfrm>
              <a:off x="4368" y="28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…</a:t>
              </a:r>
            </a:p>
          </p:txBody>
        </p:sp>
        <p:sp>
          <p:nvSpPr>
            <p:cNvPr id="15379" name="Rectangle 27"/>
            <p:cNvSpPr>
              <a:spLocks noChangeArrowheads="1"/>
            </p:cNvSpPr>
            <p:nvPr/>
          </p:nvSpPr>
          <p:spPr bwMode="auto">
            <a:xfrm>
              <a:off x="4608" y="34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…</a:t>
              </a:r>
            </a:p>
          </p:txBody>
        </p:sp>
        <p:sp>
          <p:nvSpPr>
            <p:cNvPr id="15380" name="Rectangle 28"/>
            <p:cNvSpPr>
              <a:spLocks noChangeArrowheads="1"/>
            </p:cNvSpPr>
            <p:nvPr/>
          </p:nvSpPr>
          <p:spPr bwMode="auto">
            <a:xfrm>
              <a:off x="2016" y="24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…</a:t>
              </a:r>
            </a:p>
          </p:txBody>
        </p:sp>
        <p:cxnSp>
          <p:nvCxnSpPr>
            <p:cNvPr id="15381" name="AutoShape 29"/>
            <p:cNvCxnSpPr>
              <a:cxnSpLocks noChangeShapeType="1"/>
              <a:stCxn id="15378" idx="0"/>
              <a:endCxn id="15369" idx="2"/>
            </p:cNvCxnSpPr>
            <p:nvPr/>
          </p:nvCxnSpPr>
          <p:spPr bwMode="auto">
            <a:xfrm flipV="1">
              <a:off x="4560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30"/>
            <p:cNvCxnSpPr>
              <a:cxnSpLocks noChangeShapeType="1"/>
              <a:stCxn id="15379" idx="0"/>
              <a:endCxn id="15370" idx="2"/>
            </p:cNvCxnSpPr>
            <p:nvPr/>
          </p:nvCxnSpPr>
          <p:spPr bwMode="auto">
            <a:xfrm rot="5400000" flipH="1">
              <a:off x="3576" y="2184"/>
              <a:ext cx="816" cy="1632"/>
            </a:xfrm>
            <a:prstGeom prst="bentConnector3">
              <a:avLst>
                <a:gd name="adj1" fmla="val 273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31"/>
            <p:cNvCxnSpPr>
              <a:cxnSpLocks noChangeShapeType="1"/>
              <a:stCxn id="15371" idx="0"/>
              <a:endCxn id="15370" idx="2"/>
            </p:cNvCxnSpPr>
            <p:nvPr/>
          </p:nvCxnSpPr>
          <p:spPr bwMode="auto">
            <a:xfrm rot="5400000" flipH="1">
              <a:off x="2964" y="2796"/>
              <a:ext cx="816" cy="408"/>
            </a:xfrm>
            <a:prstGeom prst="bentConnector3">
              <a:avLst>
                <a:gd name="adj1" fmla="val 27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32"/>
            <p:cNvCxnSpPr>
              <a:cxnSpLocks noChangeShapeType="1"/>
              <a:stCxn id="15372" idx="0"/>
              <a:endCxn id="15370" idx="2"/>
            </p:cNvCxnSpPr>
            <p:nvPr/>
          </p:nvCxnSpPr>
          <p:spPr bwMode="auto">
            <a:xfrm rot="-5400000">
              <a:off x="2184" y="2424"/>
              <a:ext cx="816" cy="1152"/>
            </a:xfrm>
            <a:prstGeom prst="bentConnector3">
              <a:avLst>
                <a:gd name="adj1" fmla="val 27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33"/>
            <p:cNvCxnSpPr>
              <a:cxnSpLocks noChangeShapeType="1"/>
              <a:stCxn id="15380" idx="0"/>
              <a:endCxn id="15367" idx="2"/>
            </p:cNvCxnSpPr>
            <p:nvPr/>
          </p:nvCxnSpPr>
          <p:spPr bwMode="auto">
            <a:xfrm rot="-5400000">
              <a:off x="2736" y="1392"/>
              <a:ext cx="480" cy="15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34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rot="-5400000">
              <a:off x="3216" y="1872"/>
              <a:ext cx="480" cy="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35"/>
            <p:cNvCxnSpPr>
              <a:cxnSpLocks noChangeShapeType="1"/>
              <a:stCxn id="15369" idx="0"/>
              <a:endCxn id="15367" idx="2"/>
            </p:cNvCxnSpPr>
            <p:nvPr/>
          </p:nvCxnSpPr>
          <p:spPr bwMode="auto">
            <a:xfrm rot="5400000" flipH="1">
              <a:off x="3912" y="1752"/>
              <a:ext cx="480" cy="8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67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3AF96D3E-5F0C-4826-B864-827A20C69AE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handle an exception, you use a </a:t>
            </a:r>
            <a:r>
              <a:rPr lang="en-US" altLang="en-US" sz="2400" i="1"/>
              <a:t>try </a:t>
            </a:r>
            <a:r>
              <a:rPr lang="en-US" altLang="en-US" sz="2400"/>
              <a:t>statement.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>
                <a:latin typeface="Courier New" panose="02070309020205020404" pitchFamily="49" charset="0"/>
              </a:rPr>
              <a:t>  </a:t>
            </a:r>
            <a:r>
              <a:rPr lang="en-US" altLang="en-US" sz="2000" b="1" i="1"/>
              <a:t>(try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catch (</a:t>
            </a:r>
            <a:r>
              <a:rPr lang="en-US" altLang="en-US" sz="2000" b="1" i="1">
                <a:latin typeface="Courier New" panose="02070309020205020404" pitchFamily="49" charset="0"/>
              </a:rPr>
              <a:t>ExceptionType ParameterName</a:t>
            </a:r>
            <a:r>
              <a:rPr lang="en-US" altLang="en-US" sz="2000" b="1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>
                <a:latin typeface="Courier New" panose="02070309020205020404" pitchFamily="49" charset="0"/>
              </a:rPr>
              <a:t>  </a:t>
            </a:r>
            <a:r>
              <a:rPr lang="en-US" altLang="en-US" sz="2000" b="1" i="1"/>
              <a:t>(catch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First the keyword </a:t>
            </a:r>
            <a:r>
              <a:rPr lang="en-US" altLang="en-US" sz="2400">
                <a:latin typeface="Courier New" panose="02070309020205020404" pitchFamily="49" charset="0"/>
              </a:rPr>
              <a:t>try</a:t>
            </a:r>
            <a:r>
              <a:rPr lang="en-US" altLang="en-US" sz="2400"/>
              <a:t> indicates a block of code will be attempted (the curly braces are required).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block of code is known as a </a:t>
            </a:r>
            <a:r>
              <a:rPr lang="en-US" altLang="en-US" sz="2400" i="1"/>
              <a:t>try block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6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67613580-B649-4E49-9F3E-E53FF315476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try block </a:t>
            </a:r>
            <a:r>
              <a:rPr lang="en-US" altLang="en-US" smtClean="0"/>
              <a:t>is:</a:t>
            </a:r>
          </a:p>
          <a:p>
            <a:pPr lvl="1" eaLnBrk="1" hangingPunct="1"/>
            <a:r>
              <a:rPr lang="en-US" altLang="en-US" smtClean="0"/>
              <a:t>one or more statements that are executed, and</a:t>
            </a:r>
          </a:p>
          <a:p>
            <a:pPr lvl="1" eaLnBrk="1" hangingPunct="1"/>
            <a:r>
              <a:rPr lang="en-US" altLang="en-US" smtClean="0"/>
              <a:t>can potentially throw an exception.</a:t>
            </a:r>
          </a:p>
          <a:p>
            <a:pPr eaLnBrk="1" hangingPunct="1"/>
            <a:r>
              <a:rPr lang="en-US" altLang="en-US" smtClean="0"/>
              <a:t>The application will not halt if the try block throws an exception.</a:t>
            </a:r>
          </a:p>
          <a:p>
            <a:pPr eaLnBrk="1" hangingPunct="1"/>
            <a:r>
              <a:rPr lang="en-US" altLang="en-US" smtClean="0"/>
              <a:t>After the try block, a </a:t>
            </a:r>
            <a:r>
              <a:rPr lang="en-US" altLang="en-US" smtClean="0">
                <a:latin typeface="Courier New" panose="02070309020205020404" pitchFamily="49" charset="0"/>
              </a:rPr>
              <a:t>catch</a:t>
            </a:r>
            <a:r>
              <a:rPr lang="en-US" altLang="en-US" smtClean="0"/>
              <a:t> clause appears.</a:t>
            </a:r>
          </a:p>
        </p:txBody>
      </p:sp>
    </p:spTree>
    <p:extLst>
      <p:ext uri="{BB962C8B-B14F-4D97-AF65-F5344CB8AC3E}">
        <p14:creationId xmlns:p14="http://schemas.microsoft.com/office/powerpoint/2010/main" val="25061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083A1487-BD8A-4151-B565-0A8262A6A85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Exceptions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A catch clause begins with the key word </a:t>
            </a:r>
            <a:r>
              <a:rPr lang="en-US" altLang="en-US" sz="2400">
                <a:latin typeface="Courier New" panose="02070309020205020404" pitchFamily="49" charset="0"/>
              </a:rPr>
              <a:t>catch</a:t>
            </a:r>
            <a:r>
              <a:rPr lang="en-US" altLang="en-US" sz="2400"/>
              <a:t>: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catch (</a:t>
            </a:r>
            <a:r>
              <a:rPr lang="en-US" altLang="en-US" sz="2000" b="1" i="1">
                <a:latin typeface="Courier New" panose="02070309020205020404" pitchFamily="49" charset="0"/>
              </a:rPr>
              <a:t>ExceptionType ParameterName)</a:t>
            </a: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i="1">
                <a:latin typeface="Courier New" panose="02070309020205020404" pitchFamily="49" charset="0"/>
              </a:rPr>
              <a:t>ExceptionType</a:t>
            </a:r>
            <a:r>
              <a:rPr lang="en-US" altLang="en-US" sz="2000" i="1"/>
              <a:t> </a:t>
            </a:r>
            <a:r>
              <a:rPr lang="en-US" altLang="en-US" sz="2000"/>
              <a:t>is the name of an exception class and</a:t>
            </a:r>
          </a:p>
          <a:p>
            <a:pPr lvl="1" eaLnBrk="1" hangingPunct="1"/>
            <a:r>
              <a:rPr lang="en-US" altLang="en-US" sz="2000" i="1">
                <a:latin typeface="Courier New" panose="02070309020205020404" pitchFamily="49" charset="0"/>
              </a:rPr>
              <a:t>ParameterName</a:t>
            </a:r>
            <a:r>
              <a:rPr lang="en-US" altLang="en-US" sz="2000" i="1"/>
              <a:t> </a:t>
            </a:r>
            <a:r>
              <a:rPr lang="en-US" altLang="en-US" sz="2000"/>
              <a:t>is a variable name which will reference the exception object if the code in the try block throws an exception.</a:t>
            </a:r>
          </a:p>
          <a:p>
            <a:pPr eaLnBrk="1" hangingPunct="1"/>
            <a:r>
              <a:rPr lang="en-US" altLang="en-US" sz="2400"/>
              <a:t>The code that immediately follows the catch clause is known as a </a:t>
            </a:r>
            <a:r>
              <a:rPr lang="en-US" altLang="en-US" sz="2400" i="1"/>
              <a:t>catch block </a:t>
            </a:r>
            <a:r>
              <a:rPr lang="en-US" altLang="en-US" sz="2400"/>
              <a:t>(the curly braces are required).</a:t>
            </a:r>
          </a:p>
          <a:p>
            <a:pPr eaLnBrk="1" hangingPunct="1"/>
            <a:r>
              <a:rPr lang="en-US" altLang="en-US" sz="2400"/>
              <a:t>The code in the catch block is executed if the try block throws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2759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1669</Words>
  <Application>Microsoft Office PowerPoint</Application>
  <PresentationFormat>Widescreen</PresentationFormat>
  <Paragraphs>334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Office Theme</vt:lpstr>
      <vt:lpstr>Exceptions Ch 11 (first part)</vt:lpstr>
      <vt:lpstr>Handling Exceptions</vt:lpstr>
      <vt:lpstr>Handling Exceptions</vt:lpstr>
      <vt:lpstr>Exception Classes</vt:lpstr>
      <vt:lpstr>Exception Classes</vt:lpstr>
      <vt:lpstr>Exception Classes</vt:lpstr>
      <vt:lpstr>Handling Exceptions</vt:lpstr>
      <vt:lpstr>Handling Exceptions</vt:lpstr>
      <vt:lpstr>Handling Exceptions</vt:lpstr>
      <vt:lpstr>Handling Exceptions</vt:lpstr>
      <vt:lpstr>Handling Exceptions</vt:lpstr>
      <vt:lpstr>Handling Exceptions</vt:lpstr>
      <vt:lpstr>Polymorphic References To Exceptions</vt:lpstr>
      <vt:lpstr>Polymorphic References To Exceptions</vt:lpstr>
      <vt:lpstr>Handling Multiple Exceptions</vt:lpstr>
      <vt:lpstr>Exception Handlers</vt:lpstr>
      <vt:lpstr>Exception Handlers</vt:lpstr>
      <vt:lpstr>Exception Handlers</vt:lpstr>
      <vt:lpstr>The finally Clause</vt:lpstr>
      <vt:lpstr>The finally Clause</vt:lpstr>
      <vt:lpstr>The Stack Trace</vt:lpstr>
      <vt:lpstr>Multi-Catch (Java 7)</vt:lpstr>
      <vt:lpstr>Uncaught Exceptions</vt:lpstr>
      <vt:lpstr>Uncaught Exceptions</vt:lpstr>
      <vt:lpstr>Checked and Unchecked Exceptions</vt:lpstr>
      <vt:lpstr>Checked and Unchecked Exceptions</vt:lpstr>
      <vt:lpstr>Checked and Unchecked Exceptions</vt:lpstr>
      <vt:lpstr>Checked and Unchecked Exceptions</vt:lpstr>
      <vt:lpstr>Checked and Unchecked Exceptions</vt:lpstr>
      <vt:lpstr>Throwing Exceptions</vt:lpstr>
      <vt:lpstr>Throwing Exceptions</vt:lpstr>
      <vt:lpstr>Creating Exception Classes</vt:lpstr>
      <vt:lpstr>Creating Exception Classes</vt:lpstr>
      <vt:lpstr>@exception Tag in Documentation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Ch 11 (first part)</dc:title>
  <dc:creator>Diane Wolff</dc:creator>
  <cp:lastModifiedBy>Diane Wolff</cp:lastModifiedBy>
  <cp:revision>2</cp:revision>
  <dcterms:created xsi:type="dcterms:W3CDTF">2016-11-20T07:57:37Z</dcterms:created>
  <dcterms:modified xsi:type="dcterms:W3CDTF">2016-11-20T07:59:03Z</dcterms:modified>
</cp:coreProperties>
</file>