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73" r:id="rId2"/>
    <p:sldId id="263" r:id="rId3"/>
    <p:sldId id="275" r:id="rId4"/>
    <p:sldId id="272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/>
              <a:t>C++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/>
              <a:t>C++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/>
              <a:t>C++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戻り値：姿勢行列（各列が各関節の姿勢を表す）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行列とベクトルを使ったコードになるため，外部ライブラリとして</a:t>
            </a:r>
            <a:r>
              <a:rPr lang="en-US" altLang="ja-JP" dirty="0"/>
              <a:t>Eigen</a:t>
            </a:r>
            <a:r>
              <a:rPr lang="ja-JP" altLang="en-US" dirty="0"/>
              <a:t>を導入する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C++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column represents a pose of a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introduce an external library called Eigen, which can handle the linear algebra such as matrices and vectors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4EFE519E-9A99-4DE2-BB94-49600E19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57394"/>
              </p:ext>
            </p:extLst>
          </p:nvPr>
        </p:nvGraphicFramePr>
        <p:xfrm>
          <a:off x="7975408" y="532130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36760" imgH="609480" progId="Equation.DSMT4">
                  <p:embed/>
                </p:oleObj>
              </mc:Choice>
              <mc:Fallback>
                <p:oleObj name="Equation" r:id="rId22" imgW="233676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75408" y="5321300"/>
                        <a:ext cx="3505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048AABBD-7A66-41D4-AD91-400DAA0BE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68761"/>
              </p:ext>
            </p:extLst>
          </p:nvPr>
        </p:nvGraphicFramePr>
        <p:xfrm>
          <a:off x="5401816" y="5322912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609480" progId="Equation.DSMT4">
                  <p:embed/>
                </p:oleObj>
              </mc:Choice>
              <mc:Fallback>
                <p:oleObj name="Equation" r:id="rId24" imgW="558720" imgH="609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EA00929-C5A4-48F6-897C-BDC6C5F46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01816" y="5322912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6240016" y="5778500"/>
            <a:ext cx="1735392" cy="16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6920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609480" progId="Equation.DSMT4">
                  <p:embed/>
                </p:oleObj>
              </mc:Choice>
              <mc:Fallback>
                <p:oleObj name="Equation" r:id="rId26" imgW="647640" imgH="6094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852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609480" progId="Equation.DSMT4">
                  <p:embed/>
                </p:oleObj>
              </mc:Choice>
              <mc:Fallback>
                <p:oleObj name="Equation" r:id="rId28" imgW="62208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44999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40" imgH="609480" progId="Equation.DSMT4">
                  <p:embed/>
                </p:oleObj>
              </mc:Choice>
              <mc:Fallback>
                <p:oleObj name="Equation" r:id="rId30" imgW="64764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0187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34680" imgH="609480" progId="Equation.DSMT4">
                  <p:embed/>
                </p:oleObj>
              </mc:Choice>
              <mc:Fallback>
                <p:oleObj name="Equation" r:id="rId32" imgW="63468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87C4E-6C9C-4E29-8955-325CF98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Eigen</a:t>
            </a:r>
            <a:r>
              <a:rPr kumimoji="1" lang="ja-JP" altLang="en-US" dirty="0"/>
              <a:t>の導入</a:t>
            </a:r>
            <a:br>
              <a:rPr kumimoji="1" lang="en-US" altLang="ja-JP" dirty="0"/>
            </a:br>
            <a:r>
              <a:rPr kumimoji="1" lang="en-US" altLang="ja-JP" sz="2400" dirty="0"/>
              <a:t>Introduction of Eigen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3B1F5-F811-4544-864B-C7DAB0BB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A068C-FAD8-418E-B1CD-74FCB3B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165C6C-01EF-453C-9F6F-E7FACC0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6279D6-2C96-439C-84F1-5C293D7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0485"/>
            <a:ext cx="4160000" cy="3146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95DFD-575F-41D0-8EEE-24C9CF086756}"/>
              </a:ext>
            </a:extLst>
          </p:cNvPr>
          <p:cNvSpPr txBox="1"/>
          <p:nvPr/>
        </p:nvSpPr>
        <p:spPr>
          <a:xfrm>
            <a:off x="5231904" y="155679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Eigen</a:t>
            </a:r>
            <a:r>
              <a:rPr lang="ja-JP" altLang="en-US" dirty="0"/>
              <a:t>は線形代数のための</a:t>
            </a:r>
            <a:r>
              <a:rPr lang="en-US" altLang="ja-JP" dirty="0"/>
              <a:t>C++</a:t>
            </a:r>
            <a:r>
              <a:rPr lang="ja-JP" altLang="en-US" dirty="0"/>
              <a:t>のテンプレートライブラリ．行列，ベクトル，数値解法，関連アルゴリズムが利用可能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簡単な導入：ヘッダファイルをインクルードするだけで，外部ライブラリをリンクする必要がない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Eigen is a C++ template library for linear algebra: matrices, vectors, numerical solvers, and related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Easy to introduce: Just include header files, and no need to specify external libraries, because it is a template library.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B094BA-C111-49BA-8AF6-D48E692032EE}"/>
              </a:ext>
            </a:extLst>
          </p:cNvPr>
          <p:cNvSpPr txBox="1"/>
          <p:nvPr/>
        </p:nvSpPr>
        <p:spPr>
          <a:xfrm>
            <a:off x="983432" y="4848831"/>
            <a:ext cx="4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Eigen site: </a:t>
            </a:r>
            <a:r>
              <a:rPr lang="ja-JP" altLang="en-US" dirty="0"/>
              <a:t>https://eigen.tuxfamily.org/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7B0135-560D-48ED-A5F9-334638B228E1}"/>
              </a:ext>
            </a:extLst>
          </p:cNvPr>
          <p:cNvSpPr txBox="1"/>
          <p:nvPr/>
        </p:nvSpPr>
        <p:spPr>
          <a:xfrm>
            <a:off x="5260572" y="45091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Linux</a:t>
            </a:r>
            <a:r>
              <a:rPr lang="ja-JP" altLang="en-US" dirty="0"/>
              <a:t>へのインストール方法 </a:t>
            </a:r>
            <a:r>
              <a:rPr lang="en-US" altLang="ja-JP" dirty="0"/>
              <a:t>/ Linux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sudo</a:t>
            </a:r>
            <a:r>
              <a:rPr lang="en-US" altLang="ja-JP" dirty="0"/>
              <a:t> apt install libeigen3-dev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Eigen is installed at /</a:t>
            </a:r>
            <a:r>
              <a:rPr lang="en-US" altLang="ja-JP" dirty="0" err="1"/>
              <a:t>usr</a:t>
            </a:r>
            <a:r>
              <a:rPr lang="en-US" altLang="ja-JP" dirty="0"/>
              <a:t>/include/eigen3/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Just g++ as you do in a regular C++ source code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CE6AB-3CBA-45EC-8BFC-EED94510D517}"/>
              </a:ext>
            </a:extLst>
          </p:cNvPr>
          <p:cNvSpPr txBox="1"/>
          <p:nvPr/>
        </p:nvSpPr>
        <p:spPr>
          <a:xfrm>
            <a:off x="767409" y="5813209"/>
            <a:ext cx="10124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ウィンドウズユーザへ，</a:t>
            </a:r>
            <a:r>
              <a:rPr lang="en-US" altLang="ja-JP" sz="1200" dirty="0"/>
              <a:t>WSL/WSL2</a:t>
            </a:r>
            <a:r>
              <a:rPr lang="ja-JP" altLang="en-US" sz="1200" dirty="0"/>
              <a:t>をインストールして，</a:t>
            </a:r>
            <a:r>
              <a:rPr lang="en-US" altLang="ja-JP" sz="1200" dirty="0"/>
              <a:t>Linux</a:t>
            </a:r>
            <a:r>
              <a:rPr lang="ja-JP" altLang="en-US" sz="1200" dirty="0"/>
              <a:t>上で開発することをお勧めします</a:t>
            </a:r>
            <a:endParaRPr lang="en-US" altLang="ja-JP" sz="1200" dirty="0"/>
          </a:p>
          <a:p>
            <a:r>
              <a:rPr lang="en-US" altLang="ja-JP" sz="1200" dirty="0"/>
              <a:t>Windows users: I recommend you install WSL/WSL2 and develop it in Linux</a:t>
            </a:r>
          </a:p>
        </p:txBody>
      </p:sp>
    </p:spTree>
    <p:extLst>
      <p:ext uri="{BB962C8B-B14F-4D97-AF65-F5344CB8AC3E}">
        <p14:creationId xmlns:p14="http://schemas.microsoft.com/office/powerpoint/2010/main" val="16790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必要なインクルードファイルと順運動学関数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Required include files and </a:t>
            </a:r>
            <a:r>
              <a:rPr lang="en-US" altLang="ja-JP" sz="2400" dirty="0">
                <a:cs typeface="Courier New" panose="02070309020205020404" pitchFamily="49" charset="0"/>
              </a:rPr>
              <a:t>f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71BE2769-B9BB-49E6-8C32-6BF49CD7B279}"/>
              </a:ext>
            </a:extLst>
          </p:cNvPr>
          <p:cNvSpPr/>
          <p:nvPr/>
        </p:nvSpPr>
        <p:spPr>
          <a:xfrm>
            <a:off x="6816080" y="1628800"/>
            <a:ext cx="3985592" cy="612648"/>
          </a:xfrm>
          <a:prstGeom prst="accentCallout1">
            <a:avLst>
              <a:gd name="adj1" fmla="val 18751"/>
              <a:gd name="adj2" fmla="val -3417"/>
              <a:gd name="adj3" fmla="val 90189"/>
              <a:gd name="adj4" fmla="val -83326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コンソール出力のため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console out</a:t>
            </a:r>
          </a:p>
        </p:txBody>
      </p:sp>
      <p:sp>
        <p:nvSpPr>
          <p:cNvPr id="12" name="吹き出し: 線 (強調線付き) 11">
            <a:extLst>
              <a:ext uri="{FF2B5EF4-FFF2-40B4-BE49-F238E27FC236}">
                <a16:creationId xmlns:a16="http://schemas.microsoft.com/office/drawing/2014/main" id="{94267ACE-6337-4C7B-ABEF-0B8A235AA259}"/>
              </a:ext>
            </a:extLst>
          </p:cNvPr>
          <p:cNvSpPr/>
          <p:nvPr/>
        </p:nvSpPr>
        <p:spPr>
          <a:xfrm>
            <a:off x="6816080" y="2348880"/>
            <a:ext cx="3985592" cy="612648"/>
          </a:xfrm>
          <a:prstGeom prst="accentCallout1">
            <a:avLst>
              <a:gd name="adj1" fmla="val 12658"/>
              <a:gd name="adj2" fmla="val -3417"/>
              <a:gd name="adj3" fmla="val 14253"/>
              <a:gd name="adj4" fmla="val -8064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三角関数のため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cos() and sin() out</a:t>
            </a:r>
          </a:p>
        </p:txBody>
      </p:sp>
      <p:sp>
        <p:nvSpPr>
          <p:cNvPr id="14" name="吹き出し: 線 (強調線付き) 13">
            <a:extLst>
              <a:ext uri="{FF2B5EF4-FFF2-40B4-BE49-F238E27FC236}">
                <a16:creationId xmlns:a16="http://schemas.microsoft.com/office/drawing/2014/main" id="{89A2F93A-1AF1-4604-B309-A85199FFF5FA}"/>
              </a:ext>
            </a:extLst>
          </p:cNvPr>
          <p:cNvSpPr/>
          <p:nvPr/>
        </p:nvSpPr>
        <p:spPr>
          <a:xfrm>
            <a:off x="6816080" y="3068960"/>
            <a:ext cx="3985592" cy="612648"/>
          </a:xfrm>
          <a:prstGeom prst="accentCallout1">
            <a:avLst>
              <a:gd name="adj1" fmla="val 18751"/>
              <a:gd name="adj2" fmla="val -3885"/>
              <a:gd name="adj3" fmla="val -52277"/>
              <a:gd name="adj4" fmla="val -50264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Eigen</a:t>
            </a:r>
            <a:r>
              <a:rPr lang="ja-JP" altLang="en-US" dirty="0">
                <a:solidFill>
                  <a:schemeClr val="tx1"/>
                </a:solidFill>
              </a:rPr>
              <a:t>によるベクトルと行列表現のため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vectors and matrices with Eigen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705F1-7F21-4243-97AC-EE2E1931626C}"/>
              </a:ext>
            </a:extLst>
          </p:cNvPr>
          <p:cNvSpPr txBox="1"/>
          <p:nvPr/>
        </p:nvSpPr>
        <p:spPr>
          <a:xfrm>
            <a:off x="648072" y="1988840"/>
            <a:ext cx="4511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&lt;iostream&gt;</a:t>
            </a:r>
          </a:p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&lt;eigen3/Eigen/Dense&gt;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FB5D9E-C77C-44F0-AA76-F9A6C8FAAC9A}"/>
              </a:ext>
            </a:extLst>
          </p:cNvPr>
          <p:cNvSpPr txBox="1"/>
          <p:nvPr/>
        </p:nvSpPr>
        <p:spPr>
          <a:xfrm>
            <a:off x="609600" y="3717032"/>
            <a:ext cx="786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</p:txBody>
      </p:sp>
      <p:sp>
        <p:nvSpPr>
          <p:cNvPr id="20" name="吹き出し: 線 (強調線付き) 19">
            <a:extLst>
              <a:ext uri="{FF2B5EF4-FFF2-40B4-BE49-F238E27FC236}">
                <a16:creationId xmlns:a16="http://schemas.microsoft.com/office/drawing/2014/main" id="{EF4C9D13-17DF-4897-8C99-A3ACBFAE05B4}"/>
              </a:ext>
            </a:extLst>
          </p:cNvPr>
          <p:cNvSpPr/>
          <p:nvPr/>
        </p:nvSpPr>
        <p:spPr>
          <a:xfrm>
            <a:off x="4540932" y="5048600"/>
            <a:ext cx="5904656" cy="612648"/>
          </a:xfrm>
          <a:prstGeom prst="accentCallout1">
            <a:avLst>
              <a:gd name="adj1" fmla="val 21796"/>
              <a:gd name="adj2" fmla="val -1696"/>
              <a:gd name="adj3" fmla="val -161106"/>
              <a:gd name="adj4" fmla="val 2613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引数：関節角度ベクトル</a:t>
            </a:r>
            <a:r>
              <a:rPr lang="en-US" altLang="ja-JP" dirty="0">
                <a:solidFill>
                  <a:schemeClr val="tx1"/>
                </a:solidFill>
              </a:rPr>
              <a:t> 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要素ベクトル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Argument: A joint angle vector of 3 double components</a:t>
            </a:r>
          </a:p>
        </p:txBody>
      </p:sp>
      <p:sp>
        <p:nvSpPr>
          <p:cNvPr id="21" name="吹き出し: 線 (強調線付き) 20">
            <a:extLst>
              <a:ext uri="{FF2B5EF4-FFF2-40B4-BE49-F238E27FC236}">
                <a16:creationId xmlns:a16="http://schemas.microsoft.com/office/drawing/2014/main" id="{04B6252A-5E65-4DDB-AA7B-F37391801034}"/>
              </a:ext>
            </a:extLst>
          </p:cNvPr>
          <p:cNvSpPr/>
          <p:nvPr/>
        </p:nvSpPr>
        <p:spPr>
          <a:xfrm>
            <a:off x="767408" y="4221088"/>
            <a:ext cx="10873208" cy="612648"/>
          </a:xfrm>
          <a:prstGeom prst="accentCallout1">
            <a:avLst>
              <a:gd name="adj1" fmla="val 21796"/>
              <a:gd name="adj2" fmla="val -774"/>
              <a:gd name="adj3" fmla="val -39266"/>
              <a:gd name="adj4" fmla="val 1080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戻り値：ロボットアームの姿勢 </a:t>
            </a:r>
            <a:r>
              <a:rPr lang="en-US" altLang="ja-JP" dirty="0">
                <a:solidFill>
                  <a:schemeClr val="tx1"/>
                </a:solidFill>
              </a:rPr>
              <a:t>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3*4</a:t>
            </a:r>
            <a:r>
              <a:rPr lang="ja-JP" altLang="en-US" dirty="0">
                <a:solidFill>
                  <a:schemeClr val="tx1"/>
                </a:solidFill>
              </a:rPr>
              <a:t>行列 </a:t>
            </a:r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各姿勢が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 4</a:t>
            </a:r>
            <a:r>
              <a:rPr lang="ja-JP" altLang="en-US" dirty="0">
                <a:solidFill>
                  <a:schemeClr val="tx1"/>
                </a:solidFill>
              </a:rPr>
              <a:t>姿勢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Return: A robot arm pose of a double 3*4 matrix = each pose has 3 components of 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 * 4 poses</a:t>
            </a: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24DD5BA3-652F-4B45-8678-61970983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9265"/>
              </p:ext>
            </p:extLst>
          </p:nvPr>
        </p:nvGraphicFramePr>
        <p:xfrm>
          <a:off x="634412" y="4934308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609480" progId="Equation.DSMT4">
                  <p:embed/>
                </p:oleObj>
              </mc:Choice>
              <mc:Fallback>
                <p:oleObj name="Equation" r:id="rId2" imgW="23367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4412" y="4934308"/>
                        <a:ext cx="3505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EA00929-C5A4-48F6-897C-BDC6C5F46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69288"/>
              </p:ext>
            </p:extLst>
          </p:nvPr>
        </p:nvGraphicFramePr>
        <p:xfrm>
          <a:off x="10382572" y="4945897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609480" progId="Equation.DSMT4">
                  <p:embed/>
                </p:oleObj>
              </mc:Choice>
              <mc:Fallback>
                <p:oleObj name="Equation" r:id="rId4" imgW="55872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82572" y="4945897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281E-9374-43A1-A158-62D0891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1A822-292F-456B-A237-82F3046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8E0ED-4223-48F6-B6E6-DC4A745F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3CF64A-E5BC-4234-8C33-56A888B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A0DE-8B21-49C4-9886-FAB7BE0A4020}"/>
              </a:ext>
            </a:extLst>
          </p:cNvPr>
          <p:cNvSpPr txBox="1"/>
          <p:nvPr/>
        </p:nvSpPr>
        <p:spPr>
          <a:xfrm>
            <a:off x="491861" y="3081218"/>
            <a:ext cx="10394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  <a:p>
            <a:r>
              <a:rPr lang="en-US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612931525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332</TotalTime>
  <Words>634</Words>
  <Application>Microsoft Office PowerPoint</Application>
  <PresentationFormat>ワイド画面</PresentationFormat>
  <Paragraphs>59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Arial</vt:lpstr>
      <vt:lpstr>Calibri</vt:lpstr>
      <vt:lpstr>Courier New</vt:lpstr>
      <vt:lpstr>MyWhiteBack</vt:lpstr>
      <vt:lpstr>Equation</vt:lpstr>
      <vt:lpstr>MathType 6.0 Equation</vt:lpstr>
      <vt:lpstr>ロボットアームの順運動学: C++によるコーディング Robot Arm Forward Kinematics: C++ Coding  成瀬継太郎（会津大） Keitaro Naruse (Univ. of Aizu)</vt:lpstr>
      <vt:lpstr>ロボットアームの順運動学関数のC++コーディング C++ Coding of Forward Kinematics Function of Robot Arm</vt:lpstr>
      <vt:lpstr>Eigenの導入 Introduction of Eigen</vt:lpstr>
      <vt:lpstr>必要なインクルードファイルと順運動学関数 Required include files and forward kinematics function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337</cp:revision>
  <dcterms:created xsi:type="dcterms:W3CDTF">2021-03-04T07:44:28Z</dcterms:created>
  <dcterms:modified xsi:type="dcterms:W3CDTF">2021-03-14T05:43:19Z</dcterms:modified>
</cp:coreProperties>
</file>