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73" r:id="rId2"/>
    <p:sldId id="263" r:id="rId3"/>
    <p:sldId id="274" r:id="rId4"/>
    <p:sldId id="276" r:id="rId5"/>
    <p:sldId id="27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46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C++ Coding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3.wmf"/><Relationship Id="rId21" Type="http://schemas.openxmlformats.org/officeDocument/2006/relationships/image" Target="../media/image1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4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7.bin"/><Relationship Id="rId8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</a:t>
            </a:r>
            <a:r>
              <a:rPr lang="en-US" altLang="ja-JP" dirty="0" err="1"/>
              <a:t>Matlab</a:t>
            </a:r>
            <a:r>
              <a:rPr lang="ja-JP" altLang="en-US" dirty="0"/>
              <a:t>によるコーディング</a:t>
            </a:r>
            <a:br>
              <a:rPr lang="en-US" altLang="ja-JP" dirty="0"/>
            </a:br>
            <a:r>
              <a:rPr lang="en-US" altLang="ja-JP" dirty="0"/>
              <a:t>Robot Arm Forward Kinematics: </a:t>
            </a:r>
            <a:r>
              <a:rPr lang="en-US" altLang="ja-JP" dirty="0" err="1"/>
              <a:t>Matlab</a:t>
            </a:r>
            <a:r>
              <a:rPr lang="en-US" altLang="ja-JP" dirty="0"/>
              <a:t> Coding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solidFill>
                  <a:schemeClr val="tx1"/>
                </a:solidFill>
              </a:rPr>
              <a:t>Matlab</a:t>
            </a:r>
            <a:r>
              <a:rPr lang="ja-JP" altLang="en-US" dirty="0">
                <a:solidFill>
                  <a:schemeClr val="tx1"/>
                </a:solidFill>
              </a:rPr>
              <a:t>による</a:t>
            </a:r>
            <a:r>
              <a:rPr kumimoji="1" lang="ja-JP" altLang="en-US" dirty="0">
                <a:solidFill>
                  <a:schemeClr val="tx1"/>
                </a:solidFill>
              </a:rPr>
              <a:t>順運動学</a:t>
            </a:r>
            <a:r>
              <a:rPr lang="ja-JP" altLang="en-US" dirty="0">
                <a:solidFill>
                  <a:schemeClr val="tx1"/>
                </a:solidFill>
              </a:rPr>
              <a:t>関数のコーディング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 err="1">
                <a:solidFill>
                  <a:schemeClr val="tx1"/>
                </a:solidFill>
              </a:rPr>
              <a:t>Matlab</a:t>
            </a:r>
            <a:r>
              <a:rPr lang="en-US" altLang="ja-JP" dirty="0">
                <a:solidFill>
                  <a:schemeClr val="tx1"/>
                </a:solidFill>
              </a:rPr>
              <a:t> coding of a forward kinematics function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CDD84468-0F58-4199-8542-B9D7F7A9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7" name="オブジェクト 16">
                        <a:extLst>
                          <a:ext uri="{FF2B5EF4-FFF2-40B4-BE49-F238E27FC236}">
                            <a16:creationId xmlns:a16="http://schemas.microsoft.com/office/drawing/2014/main" id="{160FEED9-5857-4270-9B9E-529822965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5552D89-60A4-4DCD-8023-07A47008F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D9908710-DD52-40A4-8094-4C105D7D1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CFD03DB4-3F00-43F4-9923-E18DD0617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86133359-2FB5-4CBC-86BE-11EB94B67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B5106BD0-D613-40EE-BBC1-7502A0AA2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36C368B2-CC35-46D1-A68E-5468067D9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0590E062-87AC-43A2-9AA5-6491F0EB9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3F246FBF-5F2A-40C6-928D-AFECDE87A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06910AE9-4BBF-42DD-8382-3DBC3C3D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FD1805BB-8229-45E8-BB34-DDAE282A7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ロボットアームの順運動学関数の</a:t>
            </a:r>
            <a:r>
              <a:rPr lang="en-US" altLang="ja-JP" dirty="0" err="1"/>
              <a:t>Matlab</a:t>
            </a:r>
            <a:r>
              <a:rPr lang="en-US" altLang="ja-JP" dirty="0"/>
              <a:t> </a:t>
            </a:r>
            <a:r>
              <a:rPr lang="ja-JP" altLang="en-US" dirty="0"/>
              <a:t>コーディング</a:t>
            </a:r>
            <a:br>
              <a:rPr lang="en-US" altLang="ja-JP" dirty="0"/>
            </a:br>
            <a:r>
              <a:rPr lang="en-US" altLang="ja-JP" sz="2400" dirty="0" err="1"/>
              <a:t>Matlab</a:t>
            </a:r>
            <a:r>
              <a:rPr lang="en-US" altLang="ja-JP" sz="2400" dirty="0"/>
              <a:t> Coding of Forward Kinematics Function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02459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075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78759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76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701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69767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3927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4439751" y="1628800"/>
            <a:ext cx="7142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目的：ロボットアームの順運動学を</a:t>
            </a:r>
            <a:r>
              <a:rPr lang="en-US" altLang="ja-JP" dirty="0" err="1"/>
              <a:t>Matlab</a:t>
            </a:r>
            <a:r>
              <a:rPr lang="ja-JP" altLang="en-US" dirty="0"/>
              <a:t>の関数として実装する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引数：関節角度ベクトル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戻り値：姿勢行列（行が各関節の姿勢を表す）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Objective: To implement a </a:t>
            </a:r>
            <a:r>
              <a:rPr lang="en-US" altLang="ja-JP" dirty="0" err="1"/>
              <a:t>matlab</a:t>
            </a:r>
            <a:r>
              <a:rPr lang="en-US" altLang="ja-JP" dirty="0"/>
              <a:t> function to solve forward kinematics of a robot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Argument: A joint angle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Return: A pose matrix, in which a row represents a pose of each of the joints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648628"/>
              </p:ext>
            </p:extLst>
          </p:nvPr>
        </p:nvGraphicFramePr>
        <p:xfrm>
          <a:off x="2627433" y="274673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27433" y="274673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95838"/>
              </p:ext>
            </p:extLst>
          </p:nvPr>
        </p:nvGraphicFramePr>
        <p:xfrm>
          <a:off x="2700450" y="3974634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00450" y="3974634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951516"/>
              </p:ext>
            </p:extLst>
          </p:nvPr>
        </p:nvGraphicFramePr>
        <p:xfrm>
          <a:off x="1927405" y="4937044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27405" y="4937044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3F46C51-6E23-40F4-B1CD-5BA63DE305C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6632420" y="5032896"/>
            <a:ext cx="1047756" cy="138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D90D0135-3F25-488C-A866-8F845B7D7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733246"/>
              </p:ext>
            </p:extLst>
          </p:nvPr>
        </p:nvGraphicFramePr>
        <p:xfrm>
          <a:off x="141083" y="5189376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15920" imgH="253800" progId="Equation.DSMT4">
                  <p:embed/>
                </p:oleObj>
              </mc:Choice>
              <mc:Fallback>
                <p:oleObj name="Equation" r:id="rId22" imgW="1015920" imgH="25380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1083" y="5189376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7A33BC11-5EDA-48E8-AF86-62429DF48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77687"/>
              </p:ext>
            </p:extLst>
          </p:nvPr>
        </p:nvGraphicFramePr>
        <p:xfrm>
          <a:off x="833562" y="4568415"/>
          <a:ext cx="161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79280" imgH="253800" progId="Equation.DSMT4">
                  <p:embed/>
                </p:oleObj>
              </mc:Choice>
              <mc:Fallback>
                <p:oleObj name="Equation" r:id="rId24" imgW="1079280" imgH="25380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D90D0135-3F25-488C-A866-8F845B7D7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33562" y="4568415"/>
                        <a:ext cx="1619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627AE2D4-D446-4178-B050-D475041F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37555"/>
              </p:ext>
            </p:extLst>
          </p:nvPr>
        </p:nvGraphicFramePr>
        <p:xfrm>
          <a:off x="1421303" y="3362224"/>
          <a:ext cx="1581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54080" imgH="253800" progId="Equation.DSMT4">
                  <p:embed/>
                </p:oleObj>
              </mc:Choice>
              <mc:Fallback>
                <p:oleObj name="Equation" r:id="rId26" imgW="1054080" imgH="2538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7A33BC11-5EDA-48E8-AF86-62429DF4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21303" y="3362224"/>
                        <a:ext cx="1581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B7CDD368-3341-441A-9577-691CAE6AF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57496"/>
              </p:ext>
            </p:extLst>
          </p:nvPr>
        </p:nvGraphicFramePr>
        <p:xfrm>
          <a:off x="1241550" y="2276671"/>
          <a:ext cx="161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79280" imgH="253800" progId="Equation.DSMT4">
                  <p:embed/>
                </p:oleObj>
              </mc:Choice>
              <mc:Fallback>
                <p:oleObj name="Equation" r:id="rId28" imgW="1079280" imgH="253800" progId="Equation.DSMT4">
                  <p:embed/>
                  <p:pic>
                    <p:nvPicPr>
                      <p:cNvPr id="47" name="オブジェクト 46">
                        <a:extLst>
                          <a:ext uri="{FF2B5EF4-FFF2-40B4-BE49-F238E27FC236}">
                            <a16:creationId xmlns:a16="http://schemas.microsoft.com/office/drawing/2014/main" id="{627AE2D4-D446-4178-B050-D475041F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41550" y="2276671"/>
                        <a:ext cx="1619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4CB009FA-ABF8-4BB9-9C9C-DE7BD6048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45373"/>
              </p:ext>
            </p:extLst>
          </p:nvPr>
        </p:nvGraphicFramePr>
        <p:xfrm>
          <a:off x="5299160" y="4842546"/>
          <a:ext cx="13332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88840" imgH="253800" progId="Equation.DSMT4">
                  <p:embed/>
                </p:oleObj>
              </mc:Choice>
              <mc:Fallback>
                <p:oleObj name="Equation" r:id="rId30" imgW="888840" imgH="25380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8EC6FDC0-3CAA-454F-B160-A39FB977A2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99160" y="4842546"/>
                        <a:ext cx="13332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778F1D43-C3A9-404E-A236-3B3EABEFF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767762"/>
              </p:ext>
            </p:extLst>
          </p:nvPr>
        </p:nvGraphicFramePr>
        <p:xfrm>
          <a:off x="7680176" y="4437112"/>
          <a:ext cx="2266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11280" imgH="812520" progId="Equation.DSMT4">
                  <p:embed/>
                </p:oleObj>
              </mc:Choice>
              <mc:Fallback>
                <p:oleObj name="Equation" r:id="rId32" imgW="1511280" imgH="812520" progId="Equation.DSMT4">
                  <p:embed/>
                  <p:pic>
                    <p:nvPicPr>
                      <p:cNvPr id="12" name="オブジェクト 11">
                        <a:extLst>
                          <a:ext uri="{FF2B5EF4-FFF2-40B4-BE49-F238E27FC236}">
                            <a16:creationId xmlns:a16="http://schemas.microsoft.com/office/drawing/2014/main" id="{AFA4DC1E-7D26-47A0-9B53-665917C15E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680176" y="4437112"/>
                        <a:ext cx="22669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C75AC1-ADDE-4CA4-9436-BFA7802F5188}"/>
              </a:ext>
            </a:extLst>
          </p:cNvPr>
          <p:cNvSpPr txBox="1"/>
          <p:nvPr/>
        </p:nvSpPr>
        <p:spPr>
          <a:xfrm>
            <a:off x="6620743" y="558925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92C8F2-F566-4E5D-A822-271B1BD3C95E}"/>
              </a:ext>
            </a:extLst>
          </p:cNvPr>
          <p:cNvSpPr txBox="1"/>
          <p:nvPr/>
        </p:nvSpPr>
        <p:spPr>
          <a:xfrm>
            <a:off x="6612292" y="517853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 = </a:t>
            </a:r>
            <a:r>
              <a:rPr kumimoji="1" lang="en-US" altLang="ja-JP" dirty="0" err="1"/>
              <a:t>fk</a:t>
            </a:r>
            <a:r>
              <a:rPr kumimoji="1" lang="en-US" altLang="ja-JP" dirty="0"/>
              <a:t>(q)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C4F96-2691-4F3F-90F0-0A97D7A5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Matlab</a:t>
            </a:r>
            <a:r>
              <a:rPr lang="ja-JP" altLang="en-US" dirty="0"/>
              <a:t>による順運動学関数の実装：呼び出しとプロット</a:t>
            </a:r>
            <a:br>
              <a:rPr lang="en-US" altLang="ja-JP" dirty="0"/>
            </a:br>
            <a:r>
              <a:rPr lang="en-US" altLang="ja-JP" sz="2400" dirty="0" err="1"/>
              <a:t>Matlab</a:t>
            </a:r>
            <a:r>
              <a:rPr lang="en-US" altLang="ja-JP" sz="2400" dirty="0"/>
              <a:t> Implementation of Forward Kinematics Function: Call and Plot 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B4907-0BA2-4C4A-8D67-0B4A6BA2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351B25-0432-482D-8484-0FE7B87A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993981-32DA-4187-B293-57FB592C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18CB40-FE17-4CA2-A5BC-00BA5280E01A}"/>
              </a:ext>
            </a:extLst>
          </p:cNvPr>
          <p:cNvSpPr txBox="1"/>
          <p:nvPr/>
        </p:nvSpPr>
        <p:spPr>
          <a:xfrm>
            <a:off x="4655840" y="1740872"/>
            <a:ext cx="66109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Joint angles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 = [0.1, 0.4, 0.9];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Forward kinematics calculation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Plot poses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Open a new plot window named Figure 1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figure(1);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p(:,1): A vector of X positions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p(:,2): A vector of Y positions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plot(p(:,1), p(:,2));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plot range</a:t>
            </a:r>
          </a:p>
          <a:p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([-3, 3]);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([-3, 3]);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aspect ratio between x, y, and z</a:t>
            </a:r>
          </a:p>
          <a:p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pbaspect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1]);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grid on plot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grid on;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4ABF47-EC30-4516-9DFA-52A51B31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759544"/>
            <a:ext cx="4267200" cy="320040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7A07173-BA3F-4840-A2D5-4C73E0EA509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632420" y="5397872"/>
            <a:ext cx="1047756" cy="138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オブジェクト 11">
            <a:extLst>
              <a:ext uri="{FF2B5EF4-FFF2-40B4-BE49-F238E27FC236}">
                <a16:creationId xmlns:a16="http://schemas.microsoft.com/office/drawing/2014/main" id="{746A64A6-4817-42CA-8137-3146363B7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702746"/>
              </p:ext>
            </p:extLst>
          </p:nvPr>
        </p:nvGraphicFramePr>
        <p:xfrm>
          <a:off x="5299160" y="5207522"/>
          <a:ext cx="13332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D2B30424-7409-48B0-AA58-266D822A1E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9160" y="5207522"/>
                        <a:ext cx="13332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B82BB32B-F2AC-479C-A376-44EB614C9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041588"/>
              </p:ext>
            </p:extLst>
          </p:nvPr>
        </p:nvGraphicFramePr>
        <p:xfrm>
          <a:off x="7680176" y="4802088"/>
          <a:ext cx="2266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812520" progId="Equation.DSMT4">
                  <p:embed/>
                </p:oleObj>
              </mc:Choice>
              <mc:Fallback>
                <p:oleObj name="Equation" r:id="rId5" imgW="1511280" imgH="812520" progId="Equation.DSMT4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AB8F32C1-31EC-4539-ADBA-5BEE71820F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0176" y="4802088"/>
                        <a:ext cx="22669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CC3A2A-2895-4CF0-97BB-675283B2F0FD}"/>
              </a:ext>
            </a:extLst>
          </p:cNvPr>
          <p:cNvSpPr txBox="1"/>
          <p:nvPr/>
        </p:nvSpPr>
        <p:spPr>
          <a:xfrm>
            <a:off x="6612292" y="554351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 = </a:t>
            </a:r>
            <a:r>
              <a:rPr kumimoji="1" lang="en-US" altLang="ja-JP" dirty="0" err="1"/>
              <a:t>fk</a:t>
            </a:r>
            <a:r>
              <a:rPr kumimoji="1" lang="en-US" altLang="ja-JP" dirty="0"/>
              <a:t>(q)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87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C4F96-2691-4F3F-90F0-0A97D7A5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 err="1"/>
              <a:t>Matlab</a:t>
            </a:r>
            <a:r>
              <a:rPr lang="ja-JP" altLang="en-US" dirty="0"/>
              <a:t>による順運動学関数の実装</a:t>
            </a:r>
            <a:br>
              <a:rPr lang="en-US" altLang="ja-JP" dirty="0"/>
            </a:br>
            <a:r>
              <a:rPr lang="en-US" altLang="ja-JP" sz="2400" dirty="0" err="1"/>
              <a:t>Matlab</a:t>
            </a:r>
            <a:r>
              <a:rPr lang="en-US" altLang="ja-JP" sz="2400" dirty="0"/>
              <a:t> Implementation of Forward Kinematics Function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B4907-0BA2-4C4A-8D67-0B4A6BA2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351B25-0432-482D-8484-0FE7B87A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993981-32DA-4187-B293-57FB592C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18CB40-FE17-4CA2-A5BC-00BA5280E01A}"/>
              </a:ext>
            </a:extLst>
          </p:cNvPr>
          <p:cNvSpPr txBox="1"/>
          <p:nvPr/>
        </p:nvSpPr>
        <p:spPr>
          <a:xfrm>
            <a:off x="4499994" y="1844824"/>
            <a:ext cx="66109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 =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(q)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Robot arm parameters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L1 = 1.0; L2 = 1.0; L3 = 1.0;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Pose calculation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pi = [xi,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qi]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p1 = [0,0,0];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p2 = p1 + [L1 * cos(q(1)), L1* sin(q(1)), q(1)];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p3 = p2 + [L2 * cos(q(1)+q(2)), L2* sin(q(1)+q(2)), q(2)];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p4 = p3 + [L3 * cos(q(1)+q(2)+q(3)), L3* sin(q(1)+q(2)+q(3)), q(3)];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the four poses in a pose vector p 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 = [p1; p2; p3; p4];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4ABF47-EC30-4516-9DFA-52A51B31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759544"/>
            <a:ext cx="4267200" cy="32004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DDCFDB1-75AB-4AE3-A2D8-56AF9CB203F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32420" y="5032896"/>
            <a:ext cx="1047756" cy="138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D2B30424-7409-48B0-AA58-266D822A1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2660"/>
              </p:ext>
            </p:extLst>
          </p:nvPr>
        </p:nvGraphicFramePr>
        <p:xfrm>
          <a:off x="5299160" y="4842546"/>
          <a:ext cx="13332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4CB009FA-ABF8-4BB9-9C9C-DE7BD6048C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9160" y="4842546"/>
                        <a:ext cx="13332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AB8F32C1-31EC-4539-ADBA-5BEE71820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151548"/>
              </p:ext>
            </p:extLst>
          </p:nvPr>
        </p:nvGraphicFramePr>
        <p:xfrm>
          <a:off x="7680176" y="4437112"/>
          <a:ext cx="2266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812520" progId="Equation.DSMT4">
                  <p:embed/>
                </p:oleObj>
              </mc:Choice>
              <mc:Fallback>
                <p:oleObj name="Equation" r:id="rId5" imgW="1511280" imgH="812520" progId="Equation.DSMT4">
                  <p:embed/>
                  <p:pic>
                    <p:nvPicPr>
                      <p:cNvPr id="50" name="オブジェクト 49">
                        <a:extLst>
                          <a:ext uri="{FF2B5EF4-FFF2-40B4-BE49-F238E27FC236}">
                            <a16:creationId xmlns:a16="http://schemas.microsoft.com/office/drawing/2014/main" id="{778F1D43-C3A9-404E-A236-3B3EABEFFA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0176" y="4437112"/>
                        <a:ext cx="22669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C591B4-0D88-471D-A15D-E8005DC1842C}"/>
              </a:ext>
            </a:extLst>
          </p:cNvPr>
          <p:cNvSpPr txBox="1"/>
          <p:nvPr/>
        </p:nvSpPr>
        <p:spPr>
          <a:xfrm>
            <a:off x="6612292" y="517853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 = </a:t>
            </a:r>
            <a:r>
              <a:rPr kumimoji="1" lang="en-US" altLang="ja-JP" dirty="0" err="1"/>
              <a:t>fk</a:t>
            </a:r>
            <a:r>
              <a:rPr kumimoji="1" lang="en-US" altLang="ja-JP" dirty="0"/>
              <a:t>(q)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215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06CB7-82FE-4B8D-A1DC-34A83B6E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Matlab</a:t>
            </a:r>
            <a:r>
              <a:rPr lang="ja-JP" altLang="en-US" dirty="0"/>
              <a:t>の順運動学コードのデモンストレーション</a:t>
            </a:r>
            <a:br>
              <a:rPr kumimoji="1" lang="en-US" altLang="ja-JP" dirty="0"/>
            </a:br>
            <a:r>
              <a:rPr kumimoji="1" lang="en-US" altLang="ja-JP" sz="3200" dirty="0"/>
              <a:t>Demonstration of </a:t>
            </a:r>
            <a:r>
              <a:rPr kumimoji="1" lang="en-US" altLang="ja-JP" sz="3200" dirty="0" err="1"/>
              <a:t>Matlab</a:t>
            </a:r>
            <a:r>
              <a:rPr kumimoji="1" lang="en-US" altLang="ja-JP" sz="3200" dirty="0"/>
              <a:t> Forward Kinematics Code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2E3BA0-68F6-4071-8C0F-7A75F5AF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AC8703-83A5-4735-AB18-3D0432C1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B6E051-07A1-41CB-8B6D-4B53A988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23F63E-819B-429B-AF11-AD58BF89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7" y="1700808"/>
            <a:ext cx="7314286" cy="40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078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401</TotalTime>
  <Words>548</Words>
  <Application>Microsoft Office PowerPoint</Application>
  <PresentationFormat>ワイド画面</PresentationFormat>
  <Paragraphs>64</Paragraphs>
  <Slides>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Arial</vt:lpstr>
      <vt:lpstr>Calibri</vt:lpstr>
      <vt:lpstr>Courier New</vt:lpstr>
      <vt:lpstr>MyWhiteBack</vt:lpstr>
      <vt:lpstr>Equation</vt:lpstr>
      <vt:lpstr>MathType 6.0 Equation</vt:lpstr>
      <vt:lpstr>ロボットアームの順運動学: Matlabによるコーディング Robot Arm Forward Kinematics: Matlab Coding  成瀬継太郎（会津大） Keitaro Naruse (Univ. of Aizu)</vt:lpstr>
      <vt:lpstr>ロボットアームの順運動学関数のMatlab コーディング Matlab Coding of Forward Kinematics Function of Robot Arm</vt:lpstr>
      <vt:lpstr>Matlabによる順運動学関数の実装：呼び出しとプロット Matlab Implementation of Forward Kinematics Function: Call and Plot </vt:lpstr>
      <vt:lpstr>Matlabによる順運動学関数の実装 Matlab Implementation of Forward Kinematics Function</vt:lpstr>
      <vt:lpstr>Matlabの順運動学コードのデモンストレーション Demonstration of Matlab Forward Kinematics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393</cp:revision>
  <dcterms:created xsi:type="dcterms:W3CDTF">2021-03-04T07:44:28Z</dcterms:created>
  <dcterms:modified xsi:type="dcterms:W3CDTF">2021-03-15T03:51:33Z</dcterms:modified>
</cp:coreProperties>
</file>