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71" r:id="rId2"/>
    <p:sldId id="263" r:id="rId3"/>
    <p:sldId id="264" r:id="rId4"/>
    <p:sldId id="266" r:id="rId5"/>
    <p:sldId id="265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837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43606" y="6356351"/>
            <a:ext cx="7104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Kinematics: Theory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744405" y="6356351"/>
            <a:ext cx="1837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5" y="116633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18.wmf"/><Relationship Id="rId21" Type="http://schemas.openxmlformats.org/officeDocument/2006/relationships/image" Target="../media/image1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19.wmf"/><Relationship Id="rId15" Type="http://schemas.openxmlformats.org/officeDocument/2006/relationships/image" Target="../media/image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0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10.wmf"/><Relationship Id="rId25" Type="http://schemas.openxmlformats.org/officeDocument/2006/relationships/image" Target="../media/image23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ロボットアームの運動学</a:t>
            </a:r>
            <a:r>
              <a:rPr lang="en-US" altLang="ja-JP" dirty="0"/>
              <a:t>: </a:t>
            </a:r>
            <a:r>
              <a:rPr lang="ja-JP" altLang="en-US" dirty="0"/>
              <a:t>理論</a:t>
            </a:r>
            <a:br>
              <a:rPr lang="en-US" altLang="ja-JP" dirty="0"/>
            </a:br>
            <a:r>
              <a:rPr lang="en-US" altLang="ja-JP" dirty="0"/>
              <a:t>Robot Arm Kinematics: Theory</a:t>
            </a: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6C66B2D-FA47-4AE3-AB3D-B1DE9C88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成瀬継太郎</a:t>
            </a:r>
            <a:endParaRPr lang="en-US" altLang="ja-JP" dirty="0"/>
          </a:p>
          <a:p>
            <a:r>
              <a:rPr lang="en-US" altLang="ja-JP" dirty="0"/>
              <a:t>Keitaro Naruse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2495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2063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3935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2495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3935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4511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3791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55100"/>
              </p:ext>
            </p:extLst>
          </p:nvPr>
        </p:nvGraphicFramePr>
        <p:xfrm>
          <a:off x="3297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7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2464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3647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54562"/>
              </p:ext>
            </p:extLst>
          </p:nvPr>
        </p:nvGraphicFramePr>
        <p:xfrm>
          <a:off x="4357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69348"/>
              </p:ext>
            </p:extLst>
          </p:nvPr>
        </p:nvGraphicFramePr>
        <p:xfrm>
          <a:off x="4587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7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4328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3215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3791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97492"/>
              </p:ext>
            </p:extLst>
          </p:nvPr>
        </p:nvGraphicFramePr>
        <p:xfrm>
          <a:off x="4262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2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3598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21323"/>
              </p:ext>
            </p:extLst>
          </p:nvPr>
        </p:nvGraphicFramePr>
        <p:xfrm>
          <a:off x="3465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5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2495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15745"/>
              </p:ext>
            </p:extLst>
          </p:nvPr>
        </p:nvGraphicFramePr>
        <p:xfrm>
          <a:off x="4625984" y="4452212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EC7F206F-765B-4A5D-8D35-68721808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25984" y="4452212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78682"/>
              </p:ext>
            </p:extLst>
          </p:nvPr>
        </p:nvGraphicFramePr>
        <p:xfrm>
          <a:off x="5735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35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46615"/>
              </p:ext>
            </p:extLst>
          </p:nvPr>
        </p:nvGraphicFramePr>
        <p:xfrm>
          <a:off x="2257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57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93091"/>
              </p:ext>
            </p:extLst>
          </p:nvPr>
        </p:nvGraphicFramePr>
        <p:xfrm>
          <a:off x="2217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17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2351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5231856" y="1988841"/>
            <a:ext cx="5184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関節角度から手先の姿勢（位置と向き）を求める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閉じた形式の解が求められる</a:t>
            </a:r>
            <a:endParaRPr lang="en-US" altLang="ja-JP" dirty="0"/>
          </a:p>
          <a:p>
            <a:r>
              <a:rPr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 A hand pose (position and orientation)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a closed form solution 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51218"/>
              </p:ext>
            </p:extLst>
          </p:nvPr>
        </p:nvGraphicFramePr>
        <p:xfrm>
          <a:off x="3944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44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3535"/>
              </p:ext>
            </p:extLst>
          </p:nvPr>
        </p:nvGraphicFramePr>
        <p:xfrm>
          <a:off x="4051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51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95418"/>
              </p:ext>
            </p:extLst>
          </p:nvPr>
        </p:nvGraphicFramePr>
        <p:xfrm>
          <a:off x="3033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33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1B04B-061B-49F7-8CBA-F6138B2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br>
              <a:rPr lang="en-US" altLang="ja-JP" dirty="0"/>
            </a:br>
            <a:r>
              <a:rPr lang="en-US" altLang="ja-JP" sz="2400" dirty="0"/>
              <a:t>Inverse Kinematics of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E4F4A-A700-4E93-828D-1A3FC1E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A120B2-1095-42E2-8231-A5AE32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859D4D-20C9-4FA7-8777-84E85E21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01133E-7511-4D17-AE8E-FB77BAC4E1C1}"/>
              </a:ext>
            </a:extLst>
          </p:cNvPr>
          <p:cNvCxnSpPr>
            <a:cxnSpLocks/>
          </p:cNvCxnSpPr>
          <p:nvPr/>
        </p:nvCxnSpPr>
        <p:spPr>
          <a:xfrm flipV="1">
            <a:off x="2495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A8DFDB-DF44-4C06-9802-3F65AC165759}"/>
              </a:ext>
            </a:extLst>
          </p:cNvPr>
          <p:cNvCxnSpPr>
            <a:cxnSpLocks/>
          </p:cNvCxnSpPr>
          <p:nvPr/>
        </p:nvCxnSpPr>
        <p:spPr>
          <a:xfrm>
            <a:off x="2063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512026-A2A0-452F-8535-D3A740467F02}"/>
              </a:ext>
            </a:extLst>
          </p:cNvPr>
          <p:cNvCxnSpPr>
            <a:cxnSpLocks/>
          </p:cNvCxnSpPr>
          <p:nvPr/>
        </p:nvCxnSpPr>
        <p:spPr>
          <a:xfrm flipV="1">
            <a:off x="3935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1602B1-AFD6-4B50-B747-9A6B36F56616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FC36B2-D926-4BE6-B42B-92B139E3A47A}"/>
              </a:ext>
            </a:extLst>
          </p:cNvPr>
          <p:cNvCxnSpPr>
            <a:cxnSpLocks/>
          </p:cNvCxnSpPr>
          <p:nvPr/>
        </p:nvCxnSpPr>
        <p:spPr>
          <a:xfrm flipV="1">
            <a:off x="2495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EF43ED-A0E2-4803-8AA4-2D663CB69875}"/>
              </a:ext>
            </a:extLst>
          </p:cNvPr>
          <p:cNvCxnSpPr>
            <a:cxnSpLocks/>
          </p:cNvCxnSpPr>
          <p:nvPr/>
        </p:nvCxnSpPr>
        <p:spPr>
          <a:xfrm flipV="1">
            <a:off x="3935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BA9B06-A23D-4878-9CD6-7DE2C92D3E7B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143557B-10E8-4B0A-817D-6C404C6A8E64}"/>
              </a:ext>
            </a:extLst>
          </p:cNvPr>
          <p:cNvSpPr>
            <a:spLocks noChangeAspect="1"/>
          </p:cNvSpPr>
          <p:nvPr/>
        </p:nvSpPr>
        <p:spPr>
          <a:xfrm>
            <a:off x="4511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BDC07-420E-48D5-90E1-8D864415EC94}"/>
              </a:ext>
            </a:extLst>
          </p:cNvPr>
          <p:cNvSpPr>
            <a:spLocks noChangeAspect="1"/>
          </p:cNvSpPr>
          <p:nvPr/>
        </p:nvSpPr>
        <p:spPr>
          <a:xfrm>
            <a:off x="3791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660447B4-A47A-4D84-96C1-D72E5B8C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7375"/>
              </p:ext>
            </p:extLst>
          </p:nvPr>
        </p:nvGraphicFramePr>
        <p:xfrm>
          <a:off x="3297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7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CF915DD2-082E-4B60-BB13-65C2047D6C2C}"/>
              </a:ext>
            </a:extLst>
          </p:cNvPr>
          <p:cNvSpPr>
            <a:spLocks noChangeAspect="1"/>
          </p:cNvSpPr>
          <p:nvPr/>
        </p:nvSpPr>
        <p:spPr>
          <a:xfrm>
            <a:off x="2464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A020D74-11E1-4F74-BFB8-56D91774F55C}"/>
              </a:ext>
            </a:extLst>
          </p:cNvPr>
          <p:cNvSpPr>
            <a:spLocks noChangeAspect="1"/>
          </p:cNvSpPr>
          <p:nvPr/>
        </p:nvSpPr>
        <p:spPr>
          <a:xfrm>
            <a:off x="3647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911BA82-0CB2-4D74-B8D8-A677AA024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30834"/>
              </p:ext>
            </p:extLst>
          </p:nvPr>
        </p:nvGraphicFramePr>
        <p:xfrm>
          <a:off x="4357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83C96FCA-4C06-455F-A3B8-641EF19C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57365"/>
              </p:ext>
            </p:extLst>
          </p:nvPr>
        </p:nvGraphicFramePr>
        <p:xfrm>
          <a:off x="4587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7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90C4988F-21A5-406A-9035-27EEFBDA4AB6}"/>
              </a:ext>
            </a:extLst>
          </p:cNvPr>
          <p:cNvSpPr>
            <a:spLocks noChangeAspect="1"/>
          </p:cNvSpPr>
          <p:nvPr/>
        </p:nvSpPr>
        <p:spPr>
          <a:xfrm>
            <a:off x="4328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D38632C-D659-48BE-A4CF-6C4FA296C6A3}"/>
              </a:ext>
            </a:extLst>
          </p:cNvPr>
          <p:cNvCxnSpPr>
            <a:cxnSpLocks/>
          </p:cNvCxnSpPr>
          <p:nvPr/>
        </p:nvCxnSpPr>
        <p:spPr>
          <a:xfrm flipH="1">
            <a:off x="3215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1C6FC5F-8E83-4D1F-8880-5EB23BA42ACA}"/>
              </a:ext>
            </a:extLst>
          </p:cNvPr>
          <p:cNvSpPr>
            <a:spLocks noChangeAspect="1"/>
          </p:cNvSpPr>
          <p:nvPr/>
        </p:nvSpPr>
        <p:spPr>
          <a:xfrm>
            <a:off x="3791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AE35A59-F83B-42E8-81A5-80DB041A4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41340"/>
              </p:ext>
            </p:extLst>
          </p:nvPr>
        </p:nvGraphicFramePr>
        <p:xfrm>
          <a:off x="4262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2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0425F5B8-A187-4C4C-AE09-16D8AB4708EB}"/>
              </a:ext>
            </a:extLst>
          </p:cNvPr>
          <p:cNvSpPr>
            <a:spLocks noChangeAspect="1"/>
          </p:cNvSpPr>
          <p:nvPr/>
        </p:nvSpPr>
        <p:spPr>
          <a:xfrm>
            <a:off x="3598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66EA3D5D-0188-4D5E-9052-00160AAEF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021021"/>
              </p:ext>
            </p:extLst>
          </p:nvPr>
        </p:nvGraphicFramePr>
        <p:xfrm>
          <a:off x="3465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5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B7BB67-F92D-4474-A1BE-65E913B1105C}"/>
              </a:ext>
            </a:extLst>
          </p:cNvPr>
          <p:cNvCxnSpPr>
            <a:cxnSpLocks/>
          </p:cNvCxnSpPr>
          <p:nvPr/>
        </p:nvCxnSpPr>
        <p:spPr>
          <a:xfrm flipV="1">
            <a:off x="2495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A4460D18-1907-47D6-8387-BEBAD6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73974"/>
              </p:ext>
            </p:extLst>
          </p:nvPr>
        </p:nvGraphicFramePr>
        <p:xfrm>
          <a:off x="6779096" y="4828482"/>
          <a:ext cx="1981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609480" progId="Equation.DSMT4">
                  <p:embed/>
                </p:oleObj>
              </mc:Choice>
              <mc:Fallback>
                <p:oleObj name="Equation" r:id="rId12" imgW="1320480" imgH="60948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79096" y="4828482"/>
                        <a:ext cx="1981200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B9C778BF-360E-49BD-92F0-5BC5BE17D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6444"/>
              </p:ext>
            </p:extLst>
          </p:nvPr>
        </p:nvGraphicFramePr>
        <p:xfrm>
          <a:off x="5735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35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78C73209-BB39-4033-BC58-1B89CBAA6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84993"/>
              </p:ext>
            </p:extLst>
          </p:nvPr>
        </p:nvGraphicFramePr>
        <p:xfrm>
          <a:off x="2257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57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CC63375A-2603-463E-B029-98F7E48F1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08788"/>
              </p:ext>
            </p:extLst>
          </p:nvPr>
        </p:nvGraphicFramePr>
        <p:xfrm>
          <a:off x="2217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17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52ADCF88-DFB3-49CC-A0E9-E2C9C8CFB7CA}"/>
              </a:ext>
            </a:extLst>
          </p:cNvPr>
          <p:cNvSpPr>
            <a:spLocks noChangeAspect="1"/>
          </p:cNvSpPr>
          <p:nvPr/>
        </p:nvSpPr>
        <p:spPr>
          <a:xfrm>
            <a:off x="2351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E04C26-F812-462E-8E1F-3F72D995E8B4}"/>
              </a:ext>
            </a:extLst>
          </p:cNvPr>
          <p:cNvSpPr txBox="1"/>
          <p:nvPr/>
        </p:nvSpPr>
        <p:spPr>
          <a:xfrm>
            <a:off x="5375935" y="1988840"/>
            <a:ext cx="4834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手先の位置と向きから関節角度を求める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一般に閉じた形式の解は存在しない．繰り返し計算で求める</a:t>
            </a:r>
            <a:endParaRPr lang="en-US" altLang="ja-JP" dirty="0"/>
          </a:p>
          <a:p>
            <a:r>
              <a:rPr lang="en-US" altLang="ja-JP" dirty="0"/>
              <a:t>Inverse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 A hand position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 general, we cannot find a closed form solution. We solve it by iterative computations </a:t>
            </a: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BAFC774A-9700-45DD-9A5E-1B4DFED7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22757"/>
              </p:ext>
            </p:extLst>
          </p:nvPr>
        </p:nvGraphicFramePr>
        <p:xfrm>
          <a:off x="3944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44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E53FC9C-FF2D-4F72-9460-1CEE7A9F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59492"/>
              </p:ext>
            </p:extLst>
          </p:nvPr>
        </p:nvGraphicFramePr>
        <p:xfrm>
          <a:off x="4051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51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78393261-4DE5-420B-8C08-306C182B8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05186"/>
              </p:ext>
            </p:extLst>
          </p:nvPr>
        </p:nvGraphicFramePr>
        <p:xfrm>
          <a:off x="3033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33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楕円 35">
            <a:extLst>
              <a:ext uri="{FF2B5EF4-FFF2-40B4-BE49-F238E27FC236}">
                <a16:creationId xmlns:a16="http://schemas.microsoft.com/office/drawing/2014/main" id="{5756ED4C-6846-4533-95A7-E07F628D8311}"/>
              </a:ext>
            </a:extLst>
          </p:cNvPr>
          <p:cNvSpPr>
            <a:spLocks noChangeAspect="1"/>
          </p:cNvSpPr>
          <p:nvPr/>
        </p:nvSpPr>
        <p:spPr>
          <a:xfrm>
            <a:off x="4725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5EB13CD5-F4A4-44C3-B542-845B82CD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06500"/>
              </p:ext>
            </p:extLst>
          </p:nvPr>
        </p:nvGraphicFramePr>
        <p:xfrm>
          <a:off x="4895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EEAAC99-808A-44E9-BFD4-38E8393792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95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9B05387-AF1B-4A3D-95C2-C548E318FF03}"/>
              </a:ext>
            </a:extLst>
          </p:cNvPr>
          <p:cNvCxnSpPr>
            <a:cxnSpLocks/>
          </p:cNvCxnSpPr>
          <p:nvPr/>
        </p:nvCxnSpPr>
        <p:spPr>
          <a:xfrm>
            <a:off x="3932877" y="2132825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D362908-0487-4ABE-9D19-9E53E0B8D7B6}"/>
              </a:ext>
            </a:extLst>
          </p:cNvPr>
          <p:cNvCxnSpPr>
            <a:cxnSpLocks/>
          </p:cNvCxnSpPr>
          <p:nvPr/>
        </p:nvCxnSpPr>
        <p:spPr>
          <a:xfrm flipH="1" flipV="1">
            <a:off x="4647672" y="17095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D4646105-BF55-4A10-A80F-D40F6975E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84619"/>
              </p:ext>
            </p:extLst>
          </p:nvPr>
        </p:nvGraphicFramePr>
        <p:xfrm>
          <a:off x="4794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94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A3A5B-17D9-4423-B0BE-129E0E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繰り返し計算による逆運動学解法</a:t>
            </a:r>
            <a:br>
              <a:rPr lang="en-US" altLang="ja-JP" dirty="0"/>
            </a:br>
            <a:r>
              <a:rPr lang="en-US" altLang="ja-JP" sz="2400" dirty="0"/>
              <a:t>Inverse Kinematics Solution by Iterative Computation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CA6070-F87A-4808-85F2-E49DEE5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456EB-2B9F-43FC-9EFD-775C260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9A84FC-A5B8-40B1-820F-92B3343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9B5C23-0004-4DF5-BB93-169CDCBE5FF0}"/>
              </a:ext>
            </a:extLst>
          </p:cNvPr>
          <p:cNvCxnSpPr>
            <a:cxnSpLocks/>
          </p:cNvCxnSpPr>
          <p:nvPr/>
        </p:nvCxnSpPr>
        <p:spPr>
          <a:xfrm flipV="1">
            <a:off x="2495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4277F7-EAC2-4C29-8D2A-7941C45749B9}"/>
              </a:ext>
            </a:extLst>
          </p:cNvPr>
          <p:cNvCxnSpPr>
            <a:cxnSpLocks/>
          </p:cNvCxnSpPr>
          <p:nvPr/>
        </p:nvCxnSpPr>
        <p:spPr>
          <a:xfrm>
            <a:off x="2063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7C460-8CC7-4843-8DED-AF6A94980795}"/>
              </a:ext>
            </a:extLst>
          </p:cNvPr>
          <p:cNvCxnSpPr>
            <a:cxnSpLocks/>
          </p:cNvCxnSpPr>
          <p:nvPr/>
        </p:nvCxnSpPr>
        <p:spPr>
          <a:xfrm flipV="1">
            <a:off x="3935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3A33F9-3959-4CA7-9530-FEBBBFF03077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672F8-FF09-43F5-9F65-F11111CB1713}"/>
              </a:ext>
            </a:extLst>
          </p:cNvPr>
          <p:cNvCxnSpPr>
            <a:cxnSpLocks/>
          </p:cNvCxnSpPr>
          <p:nvPr/>
        </p:nvCxnSpPr>
        <p:spPr>
          <a:xfrm flipV="1">
            <a:off x="2495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EFDB96-3F09-4F95-858D-14DC734B859A}"/>
              </a:ext>
            </a:extLst>
          </p:cNvPr>
          <p:cNvCxnSpPr>
            <a:cxnSpLocks/>
          </p:cNvCxnSpPr>
          <p:nvPr/>
        </p:nvCxnSpPr>
        <p:spPr>
          <a:xfrm flipV="1">
            <a:off x="3935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16C6BE-6FEA-40B6-990C-84B5AF31CEE3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7690F2E3-38A2-40FA-B41B-A5045BDC9ED9}"/>
              </a:ext>
            </a:extLst>
          </p:cNvPr>
          <p:cNvSpPr>
            <a:spLocks noChangeAspect="1"/>
          </p:cNvSpPr>
          <p:nvPr/>
        </p:nvSpPr>
        <p:spPr>
          <a:xfrm>
            <a:off x="4511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85CED5D-08C8-47B1-BA2E-EC3F1D953315}"/>
              </a:ext>
            </a:extLst>
          </p:cNvPr>
          <p:cNvSpPr>
            <a:spLocks noChangeAspect="1"/>
          </p:cNvSpPr>
          <p:nvPr/>
        </p:nvSpPr>
        <p:spPr>
          <a:xfrm>
            <a:off x="3791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32AD542-E518-4520-9772-D68F295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67673"/>
              </p:ext>
            </p:extLst>
          </p:nvPr>
        </p:nvGraphicFramePr>
        <p:xfrm>
          <a:off x="3297238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660447B4-A47A-4D84-96C1-D72E5B8C5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7238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AF0B673C-E996-48F5-B580-90368EEA941A}"/>
              </a:ext>
            </a:extLst>
          </p:cNvPr>
          <p:cNvSpPr>
            <a:spLocks noChangeAspect="1"/>
          </p:cNvSpPr>
          <p:nvPr/>
        </p:nvSpPr>
        <p:spPr>
          <a:xfrm>
            <a:off x="2464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230D43F-B358-4ACA-8BDB-4BB59F0A13BE}"/>
              </a:ext>
            </a:extLst>
          </p:cNvPr>
          <p:cNvSpPr>
            <a:spLocks noChangeAspect="1"/>
          </p:cNvSpPr>
          <p:nvPr/>
        </p:nvSpPr>
        <p:spPr>
          <a:xfrm>
            <a:off x="3647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24B1882-00CB-4647-880B-53954E2F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13679"/>
              </p:ext>
            </p:extLst>
          </p:nvPr>
        </p:nvGraphicFramePr>
        <p:xfrm>
          <a:off x="4357688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911BA82-0CB2-4D74-B8D8-A677AA024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E2B5CA62-EE8A-4675-9673-C373CEAFD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95289"/>
              </p:ext>
            </p:extLst>
          </p:nvPr>
        </p:nvGraphicFramePr>
        <p:xfrm>
          <a:off x="4587875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83C96FCA-4C06-455F-A3B8-641EF19C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7875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499D056E-A2DE-41E9-830E-2DA16E0BBEE9}"/>
              </a:ext>
            </a:extLst>
          </p:cNvPr>
          <p:cNvSpPr>
            <a:spLocks noChangeAspect="1"/>
          </p:cNvSpPr>
          <p:nvPr/>
        </p:nvSpPr>
        <p:spPr>
          <a:xfrm>
            <a:off x="4328393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ED69BA-06D4-4C66-BC59-D187476C6950}"/>
              </a:ext>
            </a:extLst>
          </p:cNvPr>
          <p:cNvCxnSpPr>
            <a:cxnSpLocks/>
          </p:cNvCxnSpPr>
          <p:nvPr/>
        </p:nvCxnSpPr>
        <p:spPr>
          <a:xfrm flipH="1">
            <a:off x="3215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BCAE748-3A40-48AB-972D-3D4D9F448C1A}"/>
              </a:ext>
            </a:extLst>
          </p:cNvPr>
          <p:cNvSpPr>
            <a:spLocks noChangeAspect="1"/>
          </p:cNvSpPr>
          <p:nvPr/>
        </p:nvSpPr>
        <p:spPr>
          <a:xfrm>
            <a:off x="3791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C7C66C22-3B70-4712-9705-DB2C3B05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03359"/>
              </p:ext>
            </p:extLst>
          </p:nvPr>
        </p:nvGraphicFramePr>
        <p:xfrm>
          <a:off x="4262438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2438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582EE0ED-0678-429B-989B-623A3F6F81D1}"/>
              </a:ext>
            </a:extLst>
          </p:cNvPr>
          <p:cNvSpPr>
            <a:spLocks noChangeAspect="1"/>
          </p:cNvSpPr>
          <p:nvPr/>
        </p:nvSpPr>
        <p:spPr>
          <a:xfrm>
            <a:off x="3598987" y="1773071"/>
            <a:ext cx="720000" cy="720000"/>
          </a:xfrm>
          <a:prstGeom prst="arc">
            <a:avLst>
              <a:gd name="adj1" fmla="val 14431860"/>
              <a:gd name="adj2" fmla="val 1954095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3DF3A1C6-FCB5-43C2-8937-8839A9D0F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26330"/>
              </p:ext>
            </p:extLst>
          </p:nvPr>
        </p:nvGraphicFramePr>
        <p:xfrm>
          <a:off x="2631180" y="2664703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34680" progId="Equation.DSMT4">
                  <p:embed/>
                </p:oleObj>
              </mc:Choice>
              <mc:Fallback>
                <p:oleObj name="Equation" r:id="rId10" imgW="1066680" imgH="6346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66EA3D5D-0188-4D5E-9052-00160AAEF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1180" y="2664703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7A541A-1658-4636-9C6F-71C8D5B14356}"/>
              </a:ext>
            </a:extLst>
          </p:cNvPr>
          <p:cNvCxnSpPr>
            <a:cxnSpLocks/>
          </p:cNvCxnSpPr>
          <p:nvPr/>
        </p:nvCxnSpPr>
        <p:spPr>
          <a:xfrm flipV="1">
            <a:off x="2495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CA99702F-D56F-49CA-93BD-E1B6F7337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69297"/>
              </p:ext>
            </p:extLst>
          </p:nvPr>
        </p:nvGraphicFramePr>
        <p:xfrm>
          <a:off x="5735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9C778BF-360E-49BD-92F0-5BC5BE17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68A0FD7D-B394-47B4-B9B3-D72E3689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58788"/>
              </p:ext>
            </p:extLst>
          </p:nvPr>
        </p:nvGraphicFramePr>
        <p:xfrm>
          <a:off x="2257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78C73209-BB39-4033-BC58-1B89CBAA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57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BE62F4AB-96F1-4123-B1C6-C7CC3633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19017"/>
              </p:ext>
            </p:extLst>
          </p:nvPr>
        </p:nvGraphicFramePr>
        <p:xfrm>
          <a:off x="2217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CC63375A-2603-463E-B029-98F7E48F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7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4AEAA7C-5F11-4E1E-99AF-1E3F04F5BF32}"/>
              </a:ext>
            </a:extLst>
          </p:cNvPr>
          <p:cNvSpPr>
            <a:spLocks noChangeAspect="1"/>
          </p:cNvSpPr>
          <p:nvPr/>
        </p:nvSpPr>
        <p:spPr>
          <a:xfrm>
            <a:off x="2351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1F758E-2668-4251-AABB-4EB5E1D36DDB}"/>
              </a:ext>
            </a:extLst>
          </p:cNvPr>
          <p:cNvSpPr txBox="1"/>
          <p:nvPr/>
        </p:nvSpPr>
        <p:spPr>
          <a:xfrm>
            <a:off x="5407119" y="1439443"/>
            <a:ext cx="4834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繰り返し計算による逆運動学解法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手先を動かしたい方向，すなわち手先速度が分かれば，それを実現する関節速度が求められる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これの繰り返しにより，手先の目標位置に到達させることができる</a:t>
            </a:r>
            <a:endParaRPr lang="en-US" altLang="ja-JP" dirty="0"/>
          </a:p>
          <a:p>
            <a:r>
              <a:rPr lang="en-US" altLang="ja-JP" dirty="0"/>
              <a:t>Inverse kinematics solution by iterative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If we know a hand direction to move, we can interpret it as a hand velocity, and can find joint angle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Iterating it, a hand can be reached a target eventually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17A09B2-9FCA-4598-BC8F-A3EEF137EA48}"/>
              </a:ext>
            </a:extLst>
          </p:cNvPr>
          <p:cNvCxnSpPr>
            <a:cxnSpLocks/>
          </p:cNvCxnSpPr>
          <p:nvPr/>
        </p:nvCxnSpPr>
        <p:spPr>
          <a:xfrm>
            <a:off x="3932877" y="2132825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831C3DC2-FDA8-45B4-A488-B44CB409CF1A}"/>
              </a:ext>
            </a:extLst>
          </p:cNvPr>
          <p:cNvSpPr>
            <a:spLocks noChangeAspect="1"/>
          </p:cNvSpPr>
          <p:nvPr/>
        </p:nvSpPr>
        <p:spPr>
          <a:xfrm>
            <a:off x="4725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C85F5B82-7B0A-4B1C-9D01-5A486B5FC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700212"/>
              </p:ext>
            </p:extLst>
          </p:nvPr>
        </p:nvGraphicFramePr>
        <p:xfrm>
          <a:off x="4895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431640" progId="Equation.DSMT4">
                  <p:embed/>
                </p:oleObj>
              </mc:Choice>
              <mc:Fallback>
                <p:oleObj name="Equation" r:id="rId18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95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C78A306-F215-4604-8A50-3BE386BD098D}"/>
              </a:ext>
            </a:extLst>
          </p:cNvPr>
          <p:cNvCxnSpPr>
            <a:cxnSpLocks/>
          </p:cNvCxnSpPr>
          <p:nvPr/>
        </p:nvCxnSpPr>
        <p:spPr>
          <a:xfrm flipH="1" flipV="1">
            <a:off x="4647672" y="17095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DBF6BEE9-F2B7-4908-B978-6C1E04B8E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18142"/>
              </p:ext>
            </p:extLst>
          </p:nvPr>
        </p:nvGraphicFramePr>
        <p:xfrm>
          <a:off x="4794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94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C25C75A1-D19B-40E3-BCF4-4936B945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13623"/>
              </p:ext>
            </p:extLst>
          </p:nvPr>
        </p:nvGraphicFramePr>
        <p:xfrm>
          <a:off x="8368354" y="510859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39600" imgH="711000" progId="Equation.DSMT4">
                  <p:embed/>
                </p:oleObj>
              </mc:Choice>
              <mc:Fallback>
                <p:oleObj name="Equation" r:id="rId22" imgW="939600" imgH="71100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3DF3A1C6-FCB5-43C2-8937-8839A9D0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68354" y="510859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AE65AF8-848B-4F2A-9505-431A070B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52090"/>
              </p:ext>
            </p:extLst>
          </p:nvPr>
        </p:nvGraphicFramePr>
        <p:xfrm>
          <a:off x="6417148" y="5108595"/>
          <a:ext cx="1257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711000" progId="Equation.DSMT4">
                  <p:embed/>
                </p:oleObj>
              </mc:Choice>
              <mc:Fallback>
                <p:oleObj name="Equation" r:id="rId24" imgW="838080" imgH="71100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39BD2F04-30C1-4093-9ED5-C47BFCF18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7148" y="5108595"/>
                        <a:ext cx="1257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094EDF2-492C-466D-9BAF-9B00ACC819C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674448" y="5641995"/>
            <a:ext cx="6939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手先速度と関節</a:t>
            </a:r>
            <a:r>
              <a:rPr lang="ja-JP" altLang="en-US"/>
              <a:t>速度とヤコビアン</a:t>
            </a:r>
            <a:br>
              <a:rPr kumimoji="1" lang="en-US" altLang="ja-JP" dirty="0"/>
            </a:br>
            <a:r>
              <a:rPr kumimoji="1" lang="en-US" altLang="ja-JP" dirty="0"/>
              <a:t>Velocity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C33E5FA4-0EB0-4C5F-BCAF-062B18302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16168"/>
              </p:ext>
            </p:extLst>
          </p:nvPr>
        </p:nvGraphicFramePr>
        <p:xfrm>
          <a:off x="2351584" y="3162194"/>
          <a:ext cx="3238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1244520" progId="Equation.DSMT4">
                  <p:embed/>
                </p:oleObj>
              </mc:Choice>
              <mc:Fallback>
                <p:oleObj name="Equation" r:id="rId2" imgW="2158920" imgH="124452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584" y="3162194"/>
                        <a:ext cx="32385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EA92A3-821F-4C8D-8B50-787AD32C5DA5}"/>
              </a:ext>
            </a:extLst>
          </p:cNvPr>
          <p:cNvSpPr txBox="1"/>
          <p:nvPr/>
        </p:nvSpPr>
        <p:spPr>
          <a:xfrm>
            <a:off x="1981200" y="234293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全微分の原理より次が成り立つ</a:t>
            </a:r>
            <a:endParaRPr lang="en-US" altLang="ja-JP" dirty="0"/>
          </a:p>
          <a:p>
            <a:r>
              <a:rPr lang="en-US" altLang="ja-JP" dirty="0"/>
              <a:t>From the principle of total derivative, the following holds</a:t>
            </a:r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39BD2F04-30C1-4093-9ED5-C47BFCF1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38243"/>
              </p:ext>
            </p:extLst>
          </p:nvPr>
        </p:nvGraphicFramePr>
        <p:xfrm>
          <a:off x="6335216" y="3061289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1295280" progId="Equation.DSMT4">
                  <p:embed/>
                </p:oleObj>
              </mc:Choice>
              <mc:Fallback>
                <p:oleObj name="Equation" r:id="rId4" imgW="2336760" imgH="129528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33E5FA4-0EB0-4C5F-BCAF-062B18302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5216" y="3061289"/>
                        <a:ext cx="3505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7A1B30-A89D-4C49-A333-C1BD1387EE93}"/>
              </a:ext>
            </a:extLst>
          </p:cNvPr>
          <p:cNvSpPr txBox="1"/>
          <p:nvPr/>
        </p:nvSpPr>
        <p:spPr>
          <a:xfrm>
            <a:off x="2063552" y="5369557"/>
            <a:ext cx="81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手先速度と関節速度が行列</a:t>
            </a:r>
            <a:r>
              <a:rPr lang="en-US" altLang="ja-JP" dirty="0"/>
              <a:t>J</a:t>
            </a:r>
            <a:r>
              <a:rPr lang="ja-JP" altLang="en-US" dirty="0"/>
              <a:t>で関係付けられた．この</a:t>
            </a:r>
            <a:r>
              <a:rPr lang="en-US" altLang="ja-JP" dirty="0"/>
              <a:t>J</a:t>
            </a:r>
            <a:r>
              <a:rPr lang="ja-JP" altLang="en-US" dirty="0"/>
              <a:t>はヤコビアンと呼ばれる</a:t>
            </a:r>
            <a:endParaRPr lang="en-US" altLang="ja-JP" dirty="0"/>
          </a:p>
          <a:p>
            <a:r>
              <a:rPr lang="en-US" altLang="ja-JP" dirty="0"/>
              <a:t>Now,</a:t>
            </a:r>
            <a:r>
              <a:rPr lang="ja-JP" altLang="en-US" dirty="0"/>
              <a:t> </a:t>
            </a:r>
            <a:r>
              <a:rPr lang="en-US" altLang="ja-JP" dirty="0"/>
              <a:t>hand and joint velocity is associated with J, which is called Jacobian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EE9E46-9CBD-458E-B231-4D8BF5E41910}"/>
              </a:ext>
            </a:extLst>
          </p:cNvPr>
          <p:cNvSpPr txBox="1"/>
          <p:nvPr/>
        </p:nvSpPr>
        <p:spPr>
          <a:xfrm>
            <a:off x="1981200" y="1521292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逆運動学解を求めるために，手先速度と関節速度の関係を考察する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Let us consider a relation between hand velocity and joint angle velocity </a:t>
            </a:r>
          </a:p>
        </p:txBody>
      </p:sp>
    </p:spTree>
    <p:extLst>
      <p:ext uri="{BB962C8B-B14F-4D97-AF65-F5344CB8AC3E}">
        <p14:creationId xmlns:p14="http://schemas.microsoft.com/office/powerpoint/2010/main" val="7495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記号的ヤコビアンの例</a:t>
            </a:r>
            <a:br>
              <a:rPr lang="en-US" altLang="ja-JP" dirty="0"/>
            </a:br>
            <a:r>
              <a:rPr lang="en-US" altLang="ja-JP" sz="2400" dirty="0"/>
              <a:t>Instance of Symbolic Jacobian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2495600" y="5229184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2063552" y="5949280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3935760" y="3789024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2348864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2495600" y="4869144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3935760" y="2780912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772800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4511856" y="364504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3791744" y="5085168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20079"/>
              </p:ext>
            </p:extLst>
          </p:nvPr>
        </p:nvGraphicFramePr>
        <p:xfrm>
          <a:off x="3297728" y="5614950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3F5E8FCA-2ADF-4F12-8736-3D7F510896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7728" y="5614950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2464656" y="5589320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3647728" y="4784177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13272"/>
              </p:ext>
            </p:extLst>
          </p:nvPr>
        </p:nvGraphicFramePr>
        <p:xfrm>
          <a:off x="4357688" y="4572604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64" name="オブジェクト 63">
                        <a:extLst>
                          <a:ext uri="{FF2B5EF4-FFF2-40B4-BE49-F238E27FC236}">
                            <a16:creationId xmlns:a16="http://schemas.microsoft.com/office/drawing/2014/main" id="{0F99A6A3-F3B5-4C26-8BB8-8FE74716C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4572604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18485"/>
              </p:ext>
            </p:extLst>
          </p:nvPr>
        </p:nvGraphicFramePr>
        <p:xfrm>
          <a:off x="4587850" y="2977783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65" name="オブジェクト 64">
                        <a:extLst>
                          <a:ext uri="{FF2B5EF4-FFF2-40B4-BE49-F238E27FC236}">
                            <a16:creationId xmlns:a16="http://schemas.microsoft.com/office/drawing/2014/main" id="{46346154-2138-4EAE-91F2-F8D4B969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7850" y="2977783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4328393" y="3326203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3215680" y="2348864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3791744" y="2204848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539873"/>
              </p:ext>
            </p:extLst>
          </p:nvPr>
        </p:nvGraphicFramePr>
        <p:xfrm>
          <a:off x="4262438" y="1758876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オブジェクト 68">
                        <a:extLst>
                          <a:ext uri="{FF2B5EF4-FFF2-40B4-BE49-F238E27FC236}">
                            <a16:creationId xmlns:a16="http://schemas.microsoft.com/office/drawing/2014/main" id="{27B91597-BF91-418F-8FC0-A27E6B027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2438" y="1758876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3598987" y="1989095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12183"/>
              </p:ext>
            </p:extLst>
          </p:nvPr>
        </p:nvGraphicFramePr>
        <p:xfrm>
          <a:off x="3465036" y="2433832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71" name="オブジェクト 70">
                        <a:extLst>
                          <a:ext uri="{FF2B5EF4-FFF2-40B4-BE49-F238E27FC236}">
                            <a16:creationId xmlns:a16="http://schemas.microsoft.com/office/drawing/2014/main" id="{829C8D5A-B363-478F-AF57-0783E9272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5036" y="2433832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2495584" y="2348848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43039"/>
              </p:ext>
            </p:extLst>
          </p:nvPr>
        </p:nvGraphicFramePr>
        <p:xfrm>
          <a:off x="5735960" y="603458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73" name="オブジェクト 72">
                        <a:extLst>
                          <a:ext uri="{FF2B5EF4-FFF2-40B4-BE49-F238E27FC236}">
                            <a16:creationId xmlns:a16="http://schemas.microsoft.com/office/drawing/2014/main" id="{EC792295-A9B8-4FE8-ABE9-128123B12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960" y="603458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14775"/>
              </p:ext>
            </p:extLst>
          </p:nvPr>
        </p:nvGraphicFramePr>
        <p:xfrm>
          <a:off x="2257425" y="2552824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74" name="オブジェクト 73">
                        <a:extLst>
                          <a:ext uri="{FF2B5EF4-FFF2-40B4-BE49-F238E27FC236}">
                            <a16:creationId xmlns:a16="http://schemas.microsoft.com/office/drawing/2014/main" id="{4632DC15-EA2E-4B2B-9338-0B63D5787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57425" y="2552824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82279"/>
              </p:ext>
            </p:extLst>
          </p:nvPr>
        </p:nvGraphicFramePr>
        <p:xfrm>
          <a:off x="2217620" y="6056220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75" name="オブジェクト 74">
                        <a:extLst>
                          <a:ext uri="{FF2B5EF4-FFF2-40B4-BE49-F238E27FC236}">
                            <a16:creationId xmlns:a16="http://schemas.microsoft.com/office/drawing/2014/main" id="{4E85BA8A-4B15-46DC-9146-04DEC9E05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7620" y="6056220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2351584" y="580528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92209"/>
              </p:ext>
            </p:extLst>
          </p:nvPr>
        </p:nvGraphicFramePr>
        <p:xfrm>
          <a:off x="3944341" y="2854605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77" name="オブジェクト 76">
                        <a:extLst>
                          <a:ext uri="{FF2B5EF4-FFF2-40B4-BE49-F238E27FC236}">
                            <a16:creationId xmlns:a16="http://schemas.microsoft.com/office/drawing/2014/main" id="{AAEBCB07-0091-447F-97ED-A524A7E2C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44341" y="2854605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14063"/>
              </p:ext>
            </p:extLst>
          </p:nvPr>
        </p:nvGraphicFramePr>
        <p:xfrm>
          <a:off x="4051267" y="4032705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8" name="オブジェクト 77">
                        <a:extLst>
                          <a:ext uri="{FF2B5EF4-FFF2-40B4-BE49-F238E27FC236}">
                            <a16:creationId xmlns:a16="http://schemas.microsoft.com/office/drawing/2014/main" id="{A70D8204-5C34-40A7-8035-83569AECE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51267" y="4032705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89393"/>
              </p:ext>
            </p:extLst>
          </p:nvPr>
        </p:nvGraphicFramePr>
        <p:xfrm>
          <a:off x="3033713" y="5194424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79" name="オブジェクト 78">
                        <a:extLst>
                          <a:ext uri="{FF2B5EF4-FFF2-40B4-BE49-F238E27FC236}">
                            <a16:creationId xmlns:a16="http://schemas.microsoft.com/office/drawing/2014/main" id="{E341CDC3-5275-46A2-9282-FCA851EC0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33713" y="5194424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5FC3E65D-A909-47D2-8A1C-BAFA66D85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55128"/>
              </p:ext>
            </p:extLst>
          </p:nvPr>
        </p:nvGraphicFramePr>
        <p:xfrm>
          <a:off x="695735" y="1324674"/>
          <a:ext cx="10080450" cy="16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64360" imgH="1295280" progId="Equation.DSMT4">
                  <p:embed/>
                </p:oleObj>
              </mc:Choice>
              <mc:Fallback>
                <p:oleObj name="Equation" r:id="rId24" imgW="8064360" imgH="129528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95735" y="1324674"/>
                        <a:ext cx="10080450" cy="16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5275403" y="2471985"/>
            <a:ext cx="5013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Ｊが正方行列なら逆行列を求めることができる</a:t>
            </a:r>
            <a:br>
              <a:rPr lang="en-US" altLang="ja-JP" dirty="0"/>
            </a:br>
            <a:r>
              <a:rPr lang="en-US" altLang="ja-JP" dirty="0"/>
              <a:t>If J is square, we can find an inverse of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Ｊが非正方行列なら，その代わりに疑似逆行列を求めることができる</a:t>
            </a:r>
            <a:br>
              <a:rPr lang="en-US" altLang="ja-JP" dirty="0"/>
            </a:br>
            <a:r>
              <a:rPr lang="en-US" altLang="ja-JP" dirty="0"/>
              <a:t>If J is not, we can find a pseudo inverse of J,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両者は記号的にも数値的に求めることができる</a:t>
            </a:r>
            <a:br>
              <a:rPr lang="en-US" altLang="ja-JP" dirty="0"/>
            </a:br>
            <a:r>
              <a:rPr lang="en-US" altLang="ja-JP" dirty="0"/>
              <a:t>Both can be found symbolically and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応用事例では順運動学を用いて数値的に求めることが多い</a:t>
            </a:r>
            <a:br>
              <a:rPr lang="en-US" altLang="ja-JP" dirty="0"/>
            </a:br>
            <a:r>
              <a:rPr lang="en-US" altLang="ja-JP" dirty="0"/>
              <a:t>In robotics applications, we frequently find J numerically with forward kinematics function.</a:t>
            </a:r>
          </a:p>
        </p:txBody>
      </p:sp>
    </p:spTree>
    <p:extLst>
      <p:ext uri="{BB962C8B-B14F-4D97-AF65-F5344CB8AC3E}">
        <p14:creationId xmlns:p14="http://schemas.microsoft.com/office/powerpoint/2010/main" val="21029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610AA-9ED2-47D4-849F-BC45240B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数値的ヤコビアンの求め方</a:t>
            </a:r>
            <a:br>
              <a:rPr lang="en-US" altLang="ja-JP" dirty="0"/>
            </a:br>
            <a:r>
              <a:rPr lang="en-US" altLang="ja-JP" sz="2400" dirty="0"/>
              <a:t>Method to find Numerical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BB0028-62BD-4D4D-ABCB-BEC61820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D6008-9A14-4340-83C9-B4746325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9A89A9-E893-47F2-825E-8AAEBADE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1B3961E8-9F15-4A21-85F3-992DBE873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15602"/>
              </p:ext>
            </p:extLst>
          </p:nvPr>
        </p:nvGraphicFramePr>
        <p:xfrm>
          <a:off x="1199456" y="1833724"/>
          <a:ext cx="9981900" cy="217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4600" imgH="1447560" progId="Equation.DSMT4">
                  <p:embed/>
                </p:oleObj>
              </mc:Choice>
              <mc:Fallback>
                <p:oleObj name="Equation" r:id="rId2" imgW="6654600" imgH="144756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9456" y="1833724"/>
                        <a:ext cx="9981900" cy="2171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7339C771-61D7-46E1-AF44-890BFAF7D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1243"/>
              </p:ext>
            </p:extLst>
          </p:nvPr>
        </p:nvGraphicFramePr>
        <p:xfrm>
          <a:off x="4019550" y="4292600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457200" progId="Equation.DSMT4">
                  <p:embed/>
                </p:oleObj>
              </mc:Choice>
              <mc:Fallback>
                <p:oleObj name="Equation" r:id="rId4" imgW="2768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9550" y="4292600"/>
                        <a:ext cx="4152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数値計算の不安定性</a:t>
            </a:r>
            <a:br>
              <a:rPr lang="en-US" altLang="ja-JP" dirty="0"/>
            </a:br>
            <a:r>
              <a:rPr lang="en-US" altLang="ja-JP" sz="2400" dirty="0"/>
              <a:t>Unstable Numerical Solution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2495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2063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3935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2495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3935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4511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3791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69408"/>
              </p:ext>
            </p:extLst>
          </p:nvPr>
        </p:nvGraphicFramePr>
        <p:xfrm>
          <a:off x="3297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7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2464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3647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42397"/>
              </p:ext>
            </p:extLst>
          </p:nvPr>
        </p:nvGraphicFramePr>
        <p:xfrm>
          <a:off x="4357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25810"/>
              </p:ext>
            </p:extLst>
          </p:nvPr>
        </p:nvGraphicFramePr>
        <p:xfrm>
          <a:off x="4587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7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4328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3215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3791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13031"/>
              </p:ext>
            </p:extLst>
          </p:nvPr>
        </p:nvGraphicFramePr>
        <p:xfrm>
          <a:off x="4262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2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3598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95425"/>
              </p:ext>
            </p:extLst>
          </p:nvPr>
        </p:nvGraphicFramePr>
        <p:xfrm>
          <a:off x="3465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5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2495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35705"/>
              </p:ext>
            </p:extLst>
          </p:nvPr>
        </p:nvGraphicFramePr>
        <p:xfrm>
          <a:off x="5735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22280"/>
              </p:ext>
            </p:extLst>
          </p:nvPr>
        </p:nvGraphicFramePr>
        <p:xfrm>
          <a:off x="2257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57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60490"/>
              </p:ext>
            </p:extLst>
          </p:nvPr>
        </p:nvGraphicFramePr>
        <p:xfrm>
          <a:off x="2217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7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2351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78516"/>
              </p:ext>
            </p:extLst>
          </p:nvPr>
        </p:nvGraphicFramePr>
        <p:xfrm>
          <a:off x="3944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44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34124"/>
              </p:ext>
            </p:extLst>
          </p:nvPr>
        </p:nvGraphicFramePr>
        <p:xfrm>
          <a:off x="4051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51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11384"/>
              </p:ext>
            </p:extLst>
          </p:nvPr>
        </p:nvGraphicFramePr>
        <p:xfrm>
          <a:off x="3033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33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4915297" y="2546531"/>
            <a:ext cx="5429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Ｊが特異行列のときは逆行列は求められないため，逆運動学解は存在するにも関わらず求めることができない</a:t>
            </a:r>
            <a:br>
              <a:rPr lang="en-US" altLang="ja-JP" dirty="0"/>
            </a:br>
            <a:r>
              <a:rPr lang="en-US" altLang="ja-JP" dirty="0"/>
              <a:t>If J is singular, an inverse does not exist, which means we cannot solve inverse kinematics numerically even if a solution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同様に</a:t>
            </a:r>
            <a:r>
              <a:rPr lang="en-US" altLang="ja-JP" dirty="0"/>
              <a:t>J</a:t>
            </a:r>
            <a:r>
              <a:rPr lang="ja-JP" altLang="en-US" dirty="0"/>
              <a:t>の固有値が非常に小さいときは</a:t>
            </a:r>
            <a:r>
              <a:rPr lang="en-US" altLang="ja-JP" dirty="0"/>
              <a:t>J</a:t>
            </a:r>
            <a:r>
              <a:rPr lang="ja-JP" altLang="en-US" dirty="0"/>
              <a:t>の逆行列の値が極端に大きくなり，数値計算が不安定になる</a:t>
            </a:r>
            <a:br>
              <a:rPr lang="en-US" altLang="ja-JP" dirty="0"/>
            </a:br>
            <a:r>
              <a:rPr lang="en-US" altLang="ja-JP" dirty="0"/>
              <a:t>Similarly, if an eigenvalue of J is very small, a value of J inverse becomes significantly large, and we find unstable numerical solution</a:t>
            </a:r>
          </a:p>
        </p:txBody>
      </p:sp>
      <p:graphicFrame>
        <p:nvGraphicFramePr>
          <p:cNvPr id="109" name="オブジェクト 108">
            <a:extLst>
              <a:ext uri="{FF2B5EF4-FFF2-40B4-BE49-F238E27FC236}">
                <a16:creationId xmlns:a16="http://schemas.microsoft.com/office/drawing/2014/main" id="{156A601E-2FCE-46E7-96CC-8A071A98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3962"/>
              </p:ext>
            </p:extLst>
          </p:nvPr>
        </p:nvGraphicFramePr>
        <p:xfrm>
          <a:off x="5831000" y="1517650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711000" progId="Equation.DSMT4">
                  <p:embed/>
                </p:oleObj>
              </mc:Choice>
              <mc:Fallback>
                <p:oleObj name="Equation" r:id="rId24" imgW="939600" imgH="71100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C25C75A1-D19B-40E3-BCF4-4936B945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31000" y="1517650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55876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152</TotalTime>
  <Words>645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MyWhiteBack</vt:lpstr>
      <vt:lpstr>Equation</vt:lpstr>
      <vt:lpstr>MathType 6.0 Equation</vt:lpstr>
      <vt:lpstr>ロボットアームの運動学: 理論 Robot Arm Kinematics: Theory</vt:lpstr>
      <vt:lpstr>ロボットアームの順運動学 Forward Kinematics of Robot Arm</vt:lpstr>
      <vt:lpstr>ロボットアームの逆運動学 Inverse Kinematics of Robot Arm</vt:lpstr>
      <vt:lpstr>繰り返し計算による逆運動学解法 Inverse Kinematics Solution by Iterative Computation</vt:lpstr>
      <vt:lpstr>手先速度と関節速度とヤコビアン Velocity and Jacobian</vt:lpstr>
      <vt:lpstr>記号的ヤコビアンの例 Instance of Symbolic Jacobian</vt:lpstr>
      <vt:lpstr>数値的ヤコビアンの求め方 Method to find Numerical Jacobian</vt:lpstr>
      <vt:lpstr>数値計算の不安定性 Unstable Numerical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126</cp:revision>
  <dcterms:created xsi:type="dcterms:W3CDTF">2021-03-04T07:44:28Z</dcterms:created>
  <dcterms:modified xsi:type="dcterms:W3CDTF">2021-03-12T05:23:59Z</dcterms:modified>
</cp:coreProperties>
</file>