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73" r:id="rId2"/>
    <p:sldId id="263" r:id="rId3"/>
    <p:sldId id="275" r:id="rId4"/>
    <p:sldId id="272" r:id="rId5"/>
    <p:sldId id="274" r:id="rId6"/>
    <p:sldId id="27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2021-03-16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63552" y="6356351"/>
            <a:ext cx="806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Robot Arm Forward Kinematics: C++ Coding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00456" y="6356351"/>
            <a:ext cx="13819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335361" y="21328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9" name="Picture 2" descr="クリエイティブ・コモンズ・ライセンス">
            <a:extLst>
              <a:ext uri="{FF2B5EF4-FFF2-40B4-BE49-F238E27FC236}">
                <a16:creationId xmlns:a16="http://schemas.microsoft.com/office/drawing/2014/main" id="{6327B9F2-666B-4C0C-ADF5-83CE16039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2" y="1093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.wmf"/><Relationship Id="rId21" Type="http://schemas.openxmlformats.org/officeDocument/2006/relationships/image" Target="../media/image1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4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32D3B64-FD2F-4D6D-AD2E-A3998C228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3266"/>
            <a:ext cx="10363200" cy="2231678"/>
          </a:xfrm>
        </p:spPr>
        <p:txBody>
          <a:bodyPr>
            <a:noAutofit/>
          </a:bodyPr>
          <a:lstStyle/>
          <a:p>
            <a:r>
              <a:rPr lang="ja-JP" altLang="en-US" dirty="0"/>
              <a:t>ロボットアームの順運動学</a:t>
            </a:r>
            <a:r>
              <a:rPr lang="en-US" altLang="ja-JP" dirty="0"/>
              <a:t>: C++</a:t>
            </a:r>
            <a:r>
              <a:rPr lang="ja-JP" altLang="en-US" dirty="0"/>
              <a:t>によるコーディング</a:t>
            </a:r>
            <a:br>
              <a:rPr lang="en-US" altLang="ja-JP" dirty="0"/>
            </a:br>
            <a:r>
              <a:rPr lang="en-US" altLang="ja-JP" dirty="0"/>
              <a:t>Robot Arm Forward Kinematics: C++ Coding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2400" dirty="0"/>
              <a:t>成瀬継太郎（会津大）</a:t>
            </a:r>
            <a:br>
              <a:rPr lang="en-US" altLang="ja-JP" sz="2400" dirty="0"/>
            </a:br>
            <a:r>
              <a:rPr lang="en-US" altLang="ja-JP" sz="2400" dirty="0"/>
              <a:t>Keitaro Naruse (Univ. of Aizu)</a:t>
            </a:r>
            <a:endParaRPr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A7451C-EBF6-4D82-80C5-7368D5861538}"/>
              </a:ext>
            </a:extLst>
          </p:cNvPr>
          <p:cNvSpPr/>
          <p:nvPr/>
        </p:nvSpPr>
        <p:spPr>
          <a:xfrm>
            <a:off x="6096000" y="3732239"/>
            <a:ext cx="5472608" cy="25854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dirty="0">
                <a:solidFill>
                  <a:schemeClr val="tx1"/>
                </a:solidFill>
              </a:rPr>
              <a:t>まとめ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Eigen</a:t>
            </a:r>
            <a:r>
              <a:rPr kumimoji="1" lang="ja-JP" altLang="en-US" dirty="0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C++</a:t>
            </a:r>
            <a:r>
              <a:rPr lang="ja-JP" altLang="en-US" dirty="0">
                <a:solidFill>
                  <a:schemeClr val="tx1"/>
                </a:solidFill>
              </a:rPr>
              <a:t>による</a:t>
            </a:r>
            <a:r>
              <a:rPr kumimoji="1" lang="ja-JP" altLang="en-US" dirty="0">
                <a:solidFill>
                  <a:schemeClr val="tx1"/>
                </a:solidFill>
              </a:rPr>
              <a:t>順運動学</a:t>
            </a:r>
            <a:r>
              <a:rPr lang="ja-JP" altLang="en-US" dirty="0">
                <a:solidFill>
                  <a:schemeClr val="tx1"/>
                </a:solidFill>
              </a:rPr>
              <a:t>関数のコーディング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 err="1">
                <a:solidFill>
                  <a:schemeClr val="tx1"/>
                </a:solidFill>
              </a:rPr>
              <a:t>Gnuplot</a:t>
            </a:r>
            <a:r>
              <a:rPr lang="ja-JP" altLang="en-US" dirty="0">
                <a:solidFill>
                  <a:schemeClr val="tx1"/>
                </a:solidFill>
              </a:rPr>
              <a:t>によるロボットアームの表示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tx1"/>
                </a:solidFill>
              </a:rPr>
              <a:t>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C++ coding of a forward kinematics function with Eigen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Display of a robot arm pose by </a:t>
            </a:r>
            <a:r>
              <a:rPr kumimoji="1" lang="en-US" altLang="ja-JP" dirty="0" err="1">
                <a:solidFill>
                  <a:schemeClr val="tx1"/>
                </a:solidFill>
              </a:rPr>
              <a:t>gnupot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CDD84468-0F58-4199-8542-B9D7F7A95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445" y="4527081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609480" progId="Equation.DSMT4">
                  <p:embed/>
                </p:oleObj>
              </mc:Choice>
              <mc:Fallback>
                <p:oleObj name="Equation" r:id="rId2" imgW="1091880" imgH="609480" progId="Equation.DSMT4">
                  <p:embed/>
                  <p:pic>
                    <p:nvPicPr>
                      <p:cNvPr id="3" name="オブジェクト 2">
                        <a:extLst>
                          <a:ext uri="{FF2B5EF4-FFF2-40B4-BE49-F238E27FC236}">
                            <a16:creationId xmlns:a16="http://schemas.microsoft.com/office/drawing/2014/main" id="{CDD84468-0F58-4199-8542-B9D7F7A9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3445" y="4527081"/>
                        <a:ext cx="1638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D34D29A-7767-4B8B-BB6F-F6782BC50B47}"/>
              </a:ext>
            </a:extLst>
          </p:cNvPr>
          <p:cNvCxnSpPr>
            <a:cxnSpLocks/>
          </p:cNvCxnSpPr>
          <p:nvPr/>
        </p:nvCxnSpPr>
        <p:spPr>
          <a:xfrm flipV="1">
            <a:off x="1759310" y="5729665"/>
            <a:ext cx="1146101" cy="57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D900EB-7392-40A2-989E-2C44FD6CFF3B}"/>
              </a:ext>
            </a:extLst>
          </p:cNvPr>
          <p:cNvCxnSpPr>
            <a:cxnSpLocks/>
          </p:cNvCxnSpPr>
          <p:nvPr/>
        </p:nvCxnSpPr>
        <p:spPr>
          <a:xfrm>
            <a:off x="1415480" y="6302729"/>
            <a:ext cx="3209083" cy="682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6BD730-C6F3-491A-AF8C-5B6BF8698A7B}"/>
              </a:ext>
            </a:extLst>
          </p:cNvPr>
          <p:cNvCxnSpPr>
            <a:cxnSpLocks/>
          </p:cNvCxnSpPr>
          <p:nvPr/>
        </p:nvCxnSpPr>
        <p:spPr>
          <a:xfrm flipV="1">
            <a:off x="2905411" y="4583564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2897A4-632D-4C8C-9817-B529FC17293C}"/>
              </a:ext>
            </a:extLst>
          </p:cNvPr>
          <p:cNvCxnSpPr>
            <a:cxnSpLocks/>
          </p:cNvCxnSpPr>
          <p:nvPr/>
        </p:nvCxnSpPr>
        <p:spPr>
          <a:xfrm flipH="1" flipV="1">
            <a:off x="2905411" y="3437463"/>
            <a:ext cx="573051" cy="114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8BAA664-9E24-4211-8E66-085C6EAE6A38}"/>
              </a:ext>
            </a:extLst>
          </p:cNvPr>
          <p:cNvCxnSpPr>
            <a:cxnSpLocks/>
          </p:cNvCxnSpPr>
          <p:nvPr/>
        </p:nvCxnSpPr>
        <p:spPr>
          <a:xfrm flipV="1">
            <a:off x="1759310" y="5443140"/>
            <a:ext cx="1719152" cy="8595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5B4EB23-6072-4F22-AF8D-6D0E16129594}"/>
              </a:ext>
            </a:extLst>
          </p:cNvPr>
          <p:cNvCxnSpPr>
            <a:cxnSpLocks/>
          </p:cNvCxnSpPr>
          <p:nvPr/>
        </p:nvCxnSpPr>
        <p:spPr>
          <a:xfrm flipV="1">
            <a:off x="2905411" y="3781294"/>
            <a:ext cx="974186" cy="19483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A9020E-B891-48DF-8D4D-D70616DCCC54}"/>
              </a:ext>
            </a:extLst>
          </p:cNvPr>
          <p:cNvCxnSpPr>
            <a:cxnSpLocks/>
          </p:cNvCxnSpPr>
          <p:nvPr/>
        </p:nvCxnSpPr>
        <p:spPr>
          <a:xfrm flipH="1" flipV="1">
            <a:off x="2676191" y="2979023"/>
            <a:ext cx="802271" cy="160454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85A55E18-C1DA-4C2C-AB35-814F8EB3B0FD}"/>
              </a:ext>
            </a:extLst>
          </p:cNvPr>
          <p:cNvSpPr>
            <a:spLocks noChangeAspect="1"/>
          </p:cNvSpPr>
          <p:nvPr/>
        </p:nvSpPr>
        <p:spPr>
          <a:xfrm>
            <a:off x="3363877" y="4468980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0894BB1-0414-4E93-927E-9873A494B4E8}"/>
              </a:ext>
            </a:extLst>
          </p:cNvPr>
          <p:cNvSpPr>
            <a:spLocks noChangeAspect="1"/>
          </p:cNvSpPr>
          <p:nvPr/>
        </p:nvSpPr>
        <p:spPr>
          <a:xfrm>
            <a:off x="2790801" y="5615055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オブジェクト 16">
            <a:extLst>
              <a:ext uri="{FF2B5EF4-FFF2-40B4-BE49-F238E27FC236}">
                <a16:creationId xmlns:a16="http://schemas.microsoft.com/office/drawing/2014/main" id="{160FEED9-5857-4270-9B9E-52982296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656" y="6036663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17" name="オブジェクト 16">
                        <a:extLst>
                          <a:ext uri="{FF2B5EF4-FFF2-40B4-BE49-F238E27FC236}">
                            <a16:creationId xmlns:a16="http://schemas.microsoft.com/office/drawing/2014/main" id="{160FEED9-5857-4270-9B9E-529822965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7656" y="6036663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円弧 17">
            <a:extLst>
              <a:ext uri="{FF2B5EF4-FFF2-40B4-BE49-F238E27FC236}">
                <a16:creationId xmlns:a16="http://schemas.microsoft.com/office/drawing/2014/main" id="{E4CBCE79-1342-46B1-A1CB-5AD77F1E3240}"/>
              </a:ext>
            </a:extLst>
          </p:cNvPr>
          <p:cNvSpPr>
            <a:spLocks noChangeAspect="1"/>
          </p:cNvSpPr>
          <p:nvPr/>
        </p:nvSpPr>
        <p:spPr>
          <a:xfrm>
            <a:off x="1734685" y="6016267"/>
            <a:ext cx="572987" cy="572987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DADD291-1164-4BD9-8587-9E68167EA9C4}"/>
              </a:ext>
            </a:extLst>
          </p:cNvPr>
          <p:cNvSpPr>
            <a:spLocks noChangeAspect="1"/>
          </p:cNvSpPr>
          <p:nvPr/>
        </p:nvSpPr>
        <p:spPr>
          <a:xfrm>
            <a:off x="2676191" y="5375522"/>
            <a:ext cx="572987" cy="572987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45552D89-60A4-4DCD-8023-07A47008F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188" y="5207148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0" name="オブジェクト 19">
                        <a:extLst>
                          <a:ext uri="{FF2B5EF4-FFF2-40B4-BE49-F238E27FC236}">
                            <a16:creationId xmlns:a16="http://schemas.microsoft.com/office/drawing/2014/main" id="{45552D89-60A4-4DCD-8023-07A47008F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188" y="5207148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オブジェクト 20">
            <a:extLst>
              <a:ext uri="{FF2B5EF4-FFF2-40B4-BE49-F238E27FC236}">
                <a16:creationId xmlns:a16="http://schemas.microsoft.com/office/drawing/2014/main" id="{D9908710-DD52-40A4-8094-4C105D7D1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354" y="3937966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21" name="オブジェクト 20">
                        <a:extLst>
                          <a:ext uri="{FF2B5EF4-FFF2-40B4-BE49-F238E27FC236}">
                            <a16:creationId xmlns:a16="http://schemas.microsoft.com/office/drawing/2014/main" id="{D9908710-DD52-40A4-8094-4C105D7D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4354" y="3937966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円弧 21">
            <a:extLst>
              <a:ext uri="{FF2B5EF4-FFF2-40B4-BE49-F238E27FC236}">
                <a16:creationId xmlns:a16="http://schemas.microsoft.com/office/drawing/2014/main" id="{B103DA67-5718-41F3-8082-360B3D936867}"/>
              </a:ext>
            </a:extLst>
          </p:cNvPr>
          <p:cNvSpPr>
            <a:spLocks noChangeAspect="1"/>
          </p:cNvSpPr>
          <p:nvPr/>
        </p:nvSpPr>
        <p:spPr>
          <a:xfrm>
            <a:off x="3217875" y="4215244"/>
            <a:ext cx="572987" cy="572987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683E805-A6EE-4F61-97B5-75800A98C5DA}"/>
              </a:ext>
            </a:extLst>
          </p:cNvPr>
          <p:cNvCxnSpPr>
            <a:cxnSpLocks/>
          </p:cNvCxnSpPr>
          <p:nvPr/>
        </p:nvCxnSpPr>
        <p:spPr>
          <a:xfrm flipH="1">
            <a:off x="2332361" y="3437463"/>
            <a:ext cx="11461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57735-DB70-4988-B571-A13BC11FFA57}"/>
              </a:ext>
            </a:extLst>
          </p:cNvPr>
          <p:cNvSpPr>
            <a:spLocks noChangeAspect="1"/>
          </p:cNvSpPr>
          <p:nvPr/>
        </p:nvSpPr>
        <p:spPr>
          <a:xfrm>
            <a:off x="2790801" y="3322853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オブジェクト 24">
            <a:extLst>
              <a:ext uri="{FF2B5EF4-FFF2-40B4-BE49-F238E27FC236}">
                <a16:creationId xmlns:a16="http://schemas.microsoft.com/office/drawing/2014/main" id="{CFD03DB4-3F00-43F4-9923-E18DD0617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386" y="2967942"/>
          <a:ext cx="190080" cy="26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25" name="オブジェクト 24">
                        <a:extLst>
                          <a:ext uri="{FF2B5EF4-FFF2-40B4-BE49-F238E27FC236}">
                            <a16:creationId xmlns:a16="http://schemas.microsoft.com/office/drawing/2014/main" id="{CFD03DB4-3F00-43F4-9923-E18DD0617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65386" y="2967942"/>
                        <a:ext cx="190080" cy="26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円弧 25">
            <a:extLst>
              <a:ext uri="{FF2B5EF4-FFF2-40B4-BE49-F238E27FC236}">
                <a16:creationId xmlns:a16="http://schemas.microsoft.com/office/drawing/2014/main" id="{1CA5973D-07B8-423B-90A1-E49EB92552D9}"/>
              </a:ext>
            </a:extLst>
          </p:cNvPr>
          <p:cNvSpPr>
            <a:spLocks noChangeAspect="1"/>
          </p:cNvSpPr>
          <p:nvPr/>
        </p:nvSpPr>
        <p:spPr>
          <a:xfrm>
            <a:off x="2637402" y="3151154"/>
            <a:ext cx="572987" cy="572987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27" name="オブジェクト 26">
            <a:extLst>
              <a:ext uri="{FF2B5EF4-FFF2-40B4-BE49-F238E27FC236}">
                <a16:creationId xmlns:a16="http://schemas.microsoft.com/office/drawing/2014/main" id="{86133359-2FB5-4CBC-86BE-11EB94B6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802" y="3505081"/>
          <a:ext cx="4190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431640" progId="Equation.DSMT4">
                  <p:embed/>
                </p:oleObj>
              </mc:Choice>
              <mc:Fallback>
                <p:oleObj name="Equation" r:id="rId12" imgW="279360" imgH="431640" progId="Equation.DSMT4">
                  <p:embed/>
                  <p:pic>
                    <p:nvPicPr>
                      <p:cNvPr id="27" name="オブジェクト 26">
                        <a:extLst>
                          <a:ext uri="{FF2B5EF4-FFF2-40B4-BE49-F238E27FC236}">
                            <a16:creationId xmlns:a16="http://schemas.microsoft.com/office/drawing/2014/main" id="{86133359-2FB5-4CBC-86BE-11EB94B67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0802" y="3505081"/>
                        <a:ext cx="4190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BD015E5-1428-4C2D-975B-CB4AA6E3E74B}"/>
              </a:ext>
            </a:extLst>
          </p:cNvPr>
          <p:cNvCxnSpPr>
            <a:cxnSpLocks/>
          </p:cNvCxnSpPr>
          <p:nvPr/>
        </p:nvCxnSpPr>
        <p:spPr>
          <a:xfrm flipV="1">
            <a:off x="1759298" y="3437451"/>
            <a:ext cx="0" cy="3151803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オブジェクト 28">
            <a:extLst>
              <a:ext uri="{FF2B5EF4-FFF2-40B4-BE49-F238E27FC236}">
                <a16:creationId xmlns:a16="http://schemas.microsoft.com/office/drawing/2014/main" id="{B5106BD0-D613-40EE-BBC1-7502A0AA2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037" y="637061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29" name="オブジェクト 28">
                        <a:extLst>
                          <a:ext uri="{FF2B5EF4-FFF2-40B4-BE49-F238E27FC236}">
                            <a16:creationId xmlns:a16="http://schemas.microsoft.com/office/drawing/2014/main" id="{B5106BD0-D613-40EE-BBC1-7502A0AA2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38037" y="637061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>
            <a:extLst>
              <a:ext uri="{FF2B5EF4-FFF2-40B4-BE49-F238E27FC236}">
                <a16:creationId xmlns:a16="http://schemas.microsoft.com/office/drawing/2014/main" id="{36C368B2-CC35-46D1-A68E-5468067D9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9766" y="3599778"/>
          <a:ext cx="209520" cy="24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30" name="オブジェクト 29">
                        <a:extLst>
                          <a:ext uri="{FF2B5EF4-FFF2-40B4-BE49-F238E27FC236}">
                            <a16:creationId xmlns:a16="http://schemas.microsoft.com/office/drawing/2014/main" id="{36C368B2-CC35-46D1-A68E-5468067D9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9766" y="3599778"/>
                        <a:ext cx="209520" cy="24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オブジェクト 30">
            <a:extLst>
              <a:ext uri="{FF2B5EF4-FFF2-40B4-BE49-F238E27FC236}">
                <a16:creationId xmlns:a16="http://schemas.microsoft.com/office/drawing/2014/main" id="{0590E062-87AC-43A2-9AA5-6491F0EB9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089" y="6387832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31" name="オブジェクト 30">
                        <a:extLst>
                          <a:ext uri="{FF2B5EF4-FFF2-40B4-BE49-F238E27FC236}">
                            <a16:creationId xmlns:a16="http://schemas.microsoft.com/office/drawing/2014/main" id="{0590E062-87AC-43A2-9AA5-6491F0EB9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38089" y="6387832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楕円 31">
            <a:extLst>
              <a:ext uri="{FF2B5EF4-FFF2-40B4-BE49-F238E27FC236}">
                <a16:creationId xmlns:a16="http://schemas.microsoft.com/office/drawing/2014/main" id="{0F304702-87F2-4BE2-84DB-4953794CE163}"/>
              </a:ext>
            </a:extLst>
          </p:cNvPr>
          <p:cNvSpPr>
            <a:spLocks noChangeAspect="1"/>
          </p:cNvSpPr>
          <p:nvPr/>
        </p:nvSpPr>
        <p:spPr>
          <a:xfrm>
            <a:off x="1644700" y="6188131"/>
            <a:ext cx="229195" cy="2291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3F246FBF-5F2A-40C6-928D-AFECDE87A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2240" y="3839939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3F246FBF-5F2A-40C6-928D-AFECDE87A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2240" y="3839939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オブジェクト 33">
            <a:extLst>
              <a:ext uri="{FF2B5EF4-FFF2-40B4-BE49-F238E27FC236}">
                <a16:creationId xmlns:a16="http://schemas.microsoft.com/office/drawing/2014/main" id="{06910AE9-4BBF-42DD-8382-3DBC3C3D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334" y="4777488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34" name="オブジェクト 33">
                        <a:extLst>
                          <a:ext uri="{FF2B5EF4-FFF2-40B4-BE49-F238E27FC236}">
                            <a16:creationId xmlns:a16="http://schemas.microsoft.com/office/drawing/2014/main" id="{06910AE9-4BBF-42DD-8382-3DBC3C3DB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334" y="4777488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オブジェクト 34">
            <a:extLst>
              <a:ext uri="{FF2B5EF4-FFF2-40B4-BE49-F238E27FC236}">
                <a16:creationId xmlns:a16="http://schemas.microsoft.com/office/drawing/2014/main" id="{FD1805BB-8229-45E8-BB34-DDAE282A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49" y="5702002"/>
          <a:ext cx="2473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35" name="オブジェクト 34">
                        <a:extLst>
                          <a:ext uri="{FF2B5EF4-FFF2-40B4-BE49-F238E27FC236}">
                            <a16:creationId xmlns:a16="http://schemas.microsoft.com/office/drawing/2014/main" id="{FD1805BB-8229-45E8-BB34-DDAE282A7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7549" y="5702002"/>
                        <a:ext cx="2473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9BE5390-995F-4F16-A6AE-3CCF6A1832E0}"/>
              </a:ext>
            </a:extLst>
          </p:cNvPr>
          <p:cNvCxnSpPr>
            <a:cxnSpLocks/>
          </p:cNvCxnSpPr>
          <p:nvPr/>
        </p:nvCxnSpPr>
        <p:spPr>
          <a:xfrm flipV="1">
            <a:off x="1127448" y="5013160"/>
            <a:ext cx="1440160" cy="72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タイトル 53">
            <a:extLst>
              <a:ext uri="{FF2B5EF4-FFF2-40B4-BE49-F238E27FC236}">
                <a16:creationId xmlns:a16="http://schemas.microsoft.com/office/drawing/2014/main" id="{24820D27-8D4B-4A16-9F89-40C0BE3B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ロボットアームの順運動学関数の</a:t>
            </a:r>
            <a:r>
              <a:rPr lang="en-US" altLang="ja-JP" dirty="0"/>
              <a:t>C++</a:t>
            </a:r>
            <a:r>
              <a:rPr lang="ja-JP" altLang="en-US" dirty="0"/>
              <a:t>コーディング</a:t>
            </a:r>
            <a:br>
              <a:rPr lang="en-US" altLang="ja-JP" dirty="0"/>
            </a:br>
            <a:r>
              <a:rPr lang="en-US" altLang="ja-JP" sz="2400" dirty="0"/>
              <a:t>C++ Coding of Forward Kinematics Function of Robot Arm</a:t>
            </a:r>
            <a:endParaRPr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C1F187-681E-4399-AF6E-4639FC3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5C077-73C0-4AEE-9C3C-5E40E58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FB5D3F-27BB-424D-9668-8BAC7FF3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9F7A7-6C0A-440D-B560-409C7B065F83}"/>
              </a:ext>
            </a:extLst>
          </p:cNvPr>
          <p:cNvCxnSpPr>
            <a:cxnSpLocks/>
          </p:cNvCxnSpPr>
          <p:nvPr/>
        </p:nvCxnSpPr>
        <p:spPr>
          <a:xfrm>
            <a:off x="695400" y="5733256"/>
            <a:ext cx="4032448" cy="8570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375582-075E-42D2-9FFA-443DC5F8414B}"/>
              </a:ext>
            </a:extLst>
          </p:cNvPr>
          <p:cNvCxnSpPr>
            <a:cxnSpLocks/>
          </p:cNvCxnSpPr>
          <p:nvPr/>
        </p:nvCxnSpPr>
        <p:spPr>
          <a:xfrm flipV="1">
            <a:off x="2567608" y="357300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F0604B-5609-4235-842A-0808F5C976A1}"/>
              </a:ext>
            </a:extLst>
          </p:cNvPr>
          <p:cNvCxnSpPr>
            <a:cxnSpLocks/>
          </p:cNvCxnSpPr>
          <p:nvPr/>
        </p:nvCxnSpPr>
        <p:spPr>
          <a:xfrm flipH="1" flipV="1">
            <a:off x="2567608" y="2132840"/>
            <a:ext cx="72008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88731C-9742-40F9-8235-1BC05D9D1303}"/>
              </a:ext>
            </a:extLst>
          </p:cNvPr>
          <p:cNvCxnSpPr>
            <a:cxnSpLocks/>
          </p:cNvCxnSpPr>
          <p:nvPr/>
        </p:nvCxnSpPr>
        <p:spPr>
          <a:xfrm flipV="1">
            <a:off x="1127448" y="4653120"/>
            <a:ext cx="2160240" cy="1080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3431720-86E5-4B87-9866-E61E83B9EAC5}"/>
              </a:ext>
            </a:extLst>
          </p:cNvPr>
          <p:cNvCxnSpPr>
            <a:cxnSpLocks/>
          </p:cNvCxnSpPr>
          <p:nvPr/>
        </p:nvCxnSpPr>
        <p:spPr>
          <a:xfrm flipV="1">
            <a:off x="2567608" y="2564888"/>
            <a:ext cx="1224136" cy="24482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2BD5A98-5F72-42CA-B266-2CA995ADA55D}"/>
              </a:ext>
            </a:extLst>
          </p:cNvPr>
          <p:cNvCxnSpPr>
            <a:cxnSpLocks/>
          </p:cNvCxnSpPr>
          <p:nvPr/>
        </p:nvCxnSpPr>
        <p:spPr>
          <a:xfrm flipH="1" flipV="1">
            <a:off x="2279576" y="1556776"/>
            <a:ext cx="1008112" cy="201622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9259972-7B5C-4A0D-9B78-AE69B6375AF3}"/>
              </a:ext>
            </a:extLst>
          </p:cNvPr>
          <p:cNvSpPr>
            <a:spLocks noChangeAspect="1"/>
          </p:cNvSpPr>
          <p:nvPr/>
        </p:nvSpPr>
        <p:spPr>
          <a:xfrm>
            <a:off x="3143704" y="342901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EC64447-3778-4C77-ADE2-F7F798708EE6}"/>
              </a:ext>
            </a:extLst>
          </p:cNvPr>
          <p:cNvSpPr>
            <a:spLocks noChangeAspect="1"/>
          </p:cNvSpPr>
          <p:nvPr/>
        </p:nvSpPr>
        <p:spPr>
          <a:xfrm>
            <a:off x="2423592" y="486914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オブジェクト 32">
            <a:extLst>
              <a:ext uri="{FF2B5EF4-FFF2-40B4-BE49-F238E27FC236}">
                <a16:creationId xmlns:a16="http://schemas.microsoft.com/office/drawing/2014/main" id="{1B4F6AF7-C05B-49D0-B337-78236BDAC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302459"/>
              </p:ext>
            </p:extLst>
          </p:nvPr>
        </p:nvGraphicFramePr>
        <p:xfrm>
          <a:off x="1929576" y="5398926"/>
          <a:ext cx="2284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86" name="オブジェクト 85">
                        <a:extLst>
                          <a:ext uri="{FF2B5EF4-FFF2-40B4-BE49-F238E27FC236}">
                            <a16:creationId xmlns:a16="http://schemas.microsoft.com/office/drawing/2014/main" id="{A9D11813-6364-446E-B8A6-88AE56061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9576" y="5398926"/>
                        <a:ext cx="2284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円弧 33">
            <a:extLst>
              <a:ext uri="{FF2B5EF4-FFF2-40B4-BE49-F238E27FC236}">
                <a16:creationId xmlns:a16="http://schemas.microsoft.com/office/drawing/2014/main" id="{43120BDA-3752-4BF6-9D5B-0B58C1AE73C8}"/>
              </a:ext>
            </a:extLst>
          </p:cNvPr>
          <p:cNvSpPr>
            <a:spLocks noChangeAspect="1"/>
          </p:cNvSpPr>
          <p:nvPr/>
        </p:nvSpPr>
        <p:spPr>
          <a:xfrm>
            <a:off x="1096504" y="5373296"/>
            <a:ext cx="720000" cy="720000"/>
          </a:xfrm>
          <a:prstGeom prst="arc">
            <a:avLst>
              <a:gd name="adj1" fmla="val 18723435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3C4626E5-56A9-4A17-933F-97400B08EE76}"/>
              </a:ext>
            </a:extLst>
          </p:cNvPr>
          <p:cNvSpPr>
            <a:spLocks noChangeAspect="1"/>
          </p:cNvSpPr>
          <p:nvPr/>
        </p:nvSpPr>
        <p:spPr>
          <a:xfrm>
            <a:off x="2279576" y="4568153"/>
            <a:ext cx="720000" cy="720000"/>
          </a:xfrm>
          <a:prstGeom prst="arc">
            <a:avLst>
              <a:gd name="adj1" fmla="val 17612764"/>
              <a:gd name="adj2" fmla="val 203605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aphicFrame>
        <p:nvGraphicFramePr>
          <p:cNvPr id="36" name="オブジェクト 35">
            <a:extLst>
              <a:ext uri="{FF2B5EF4-FFF2-40B4-BE49-F238E27FC236}">
                <a16:creationId xmlns:a16="http://schemas.microsoft.com/office/drawing/2014/main" id="{DE39564D-8E0A-42AF-80ED-C414A891E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5075"/>
              </p:ext>
            </p:extLst>
          </p:nvPr>
        </p:nvGraphicFramePr>
        <p:xfrm>
          <a:off x="2989536" y="435658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33" name="オブジェクト 32">
                        <a:extLst>
                          <a:ext uri="{FF2B5EF4-FFF2-40B4-BE49-F238E27FC236}">
                            <a16:creationId xmlns:a16="http://schemas.microsoft.com/office/drawing/2014/main" id="{1B4F6AF7-C05B-49D0-B337-78236BDAC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9536" y="435658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>
            <a:extLst>
              <a:ext uri="{FF2B5EF4-FFF2-40B4-BE49-F238E27FC236}">
                <a16:creationId xmlns:a16="http://schemas.microsoft.com/office/drawing/2014/main" id="{6A35407E-24F4-493A-843E-BA4B42BD1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78759"/>
              </p:ext>
            </p:extLst>
          </p:nvPr>
        </p:nvGraphicFramePr>
        <p:xfrm>
          <a:off x="3219698" y="2761759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36" name="オブジェクト 35">
                        <a:extLst>
                          <a:ext uri="{FF2B5EF4-FFF2-40B4-BE49-F238E27FC236}">
                            <a16:creationId xmlns:a16="http://schemas.microsoft.com/office/drawing/2014/main" id="{DE39564D-8E0A-42AF-80ED-C414A891E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9698" y="2761759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円弧 37">
            <a:extLst>
              <a:ext uri="{FF2B5EF4-FFF2-40B4-BE49-F238E27FC236}">
                <a16:creationId xmlns:a16="http://schemas.microsoft.com/office/drawing/2014/main" id="{247E4913-2280-49D9-82AB-81FE47DE6520}"/>
              </a:ext>
            </a:extLst>
          </p:cNvPr>
          <p:cNvSpPr>
            <a:spLocks noChangeAspect="1"/>
          </p:cNvSpPr>
          <p:nvPr/>
        </p:nvSpPr>
        <p:spPr>
          <a:xfrm>
            <a:off x="2960241" y="3110179"/>
            <a:ext cx="720000" cy="720000"/>
          </a:xfrm>
          <a:prstGeom prst="arc">
            <a:avLst>
              <a:gd name="adj1" fmla="val 13843597"/>
              <a:gd name="adj2" fmla="val 17979227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55C927A-3593-43EF-8475-09CAEE41276D}"/>
              </a:ext>
            </a:extLst>
          </p:cNvPr>
          <p:cNvCxnSpPr>
            <a:cxnSpLocks/>
          </p:cNvCxnSpPr>
          <p:nvPr/>
        </p:nvCxnSpPr>
        <p:spPr>
          <a:xfrm flipH="1">
            <a:off x="1847528" y="2132840"/>
            <a:ext cx="144016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EB56302-D01E-4637-A536-1A81B5C783F3}"/>
              </a:ext>
            </a:extLst>
          </p:cNvPr>
          <p:cNvSpPr>
            <a:spLocks noChangeAspect="1"/>
          </p:cNvSpPr>
          <p:nvPr/>
        </p:nvSpPr>
        <p:spPr>
          <a:xfrm>
            <a:off x="2423592" y="1988824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4" name="オブジェクト 43">
            <a:extLst>
              <a:ext uri="{FF2B5EF4-FFF2-40B4-BE49-F238E27FC236}">
                <a16:creationId xmlns:a16="http://schemas.microsoft.com/office/drawing/2014/main" id="{26ECA73C-3C09-4F53-9AA3-81C9DC9E9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12676"/>
              </p:ext>
            </p:extLst>
          </p:nvPr>
        </p:nvGraphicFramePr>
        <p:xfrm>
          <a:off x="2894286" y="1542852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37" name="オブジェクト 36">
                        <a:extLst>
                          <a:ext uri="{FF2B5EF4-FFF2-40B4-BE49-F238E27FC236}">
                            <a16:creationId xmlns:a16="http://schemas.microsoft.com/office/drawing/2014/main" id="{6A35407E-24F4-493A-843E-BA4B42BD1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4286" y="1542852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円弧 44">
            <a:extLst>
              <a:ext uri="{FF2B5EF4-FFF2-40B4-BE49-F238E27FC236}">
                <a16:creationId xmlns:a16="http://schemas.microsoft.com/office/drawing/2014/main" id="{461D5833-2202-41E7-9C5C-14CBE2833E3A}"/>
              </a:ext>
            </a:extLst>
          </p:cNvPr>
          <p:cNvSpPr>
            <a:spLocks noChangeAspect="1"/>
          </p:cNvSpPr>
          <p:nvPr/>
        </p:nvSpPr>
        <p:spPr>
          <a:xfrm>
            <a:off x="2230835" y="1773071"/>
            <a:ext cx="720000" cy="720000"/>
          </a:xfrm>
          <a:prstGeom prst="arc">
            <a:avLst>
              <a:gd name="adj1" fmla="val 14431860"/>
              <a:gd name="adj2" fmla="val 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6B0C3EC-4CBB-4045-9FC4-334A65F8965C}"/>
              </a:ext>
            </a:extLst>
          </p:cNvPr>
          <p:cNvCxnSpPr>
            <a:cxnSpLocks/>
          </p:cNvCxnSpPr>
          <p:nvPr/>
        </p:nvCxnSpPr>
        <p:spPr>
          <a:xfrm flipV="1">
            <a:off x="1127432" y="2132824"/>
            <a:ext cx="0" cy="3960472"/>
          </a:xfrm>
          <a:prstGeom prst="line">
            <a:avLst/>
          </a:prstGeom>
          <a:ln w="31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オブジェクト 55">
            <a:extLst>
              <a:ext uri="{FF2B5EF4-FFF2-40B4-BE49-F238E27FC236}">
                <a16:creationId xmlns:a16="http://schemas.microsoft.com/office/drawing/2014/main" id="{4728C99B-A75E-4DF4-8B84-41A1886AB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27016"/>
              </p:ext>
            </p:extLst>
          </p:nvPr>
        </p:nvGraphicFramePr>
        <p:xfrm>
          <a:off x="4367808" y="5818558"/>
          <a:ext cx="190080" cy="20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67808" y="5818558"/>
                        <a:ext cx="190080" cy="20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オブジェクト 56">
            <a:extLst>
              <a:ext uri="{FF2B5EF4-FFF2-40B4-BE49-F238E27FC236}">
                <a16:creationId xmlns:a16="http://schemas.microsoft.com/office/drawing/2014/main" id="{2D8759E0-DF3F-4A38-94E3-A469F3490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369767"/>
              </p:ext>
            </p:extLst>
          </p:nvPr>
        </p:nvGraphicFramePr>
        <p:xfrm>
          <a:off x="889273" y="2336800"/>
          <a:ext cx="209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6" name="オブジェクト 55">
                        <a:extLst>
                          <a:ext uri="{FF2B5EF4-FFF2-40B4-BE49-F238E27FC236}">
                            <a16:creationId xmlns:a16="http://schemas.microsoft.com/office/drawing/2014/main" id="{4728C99B-A75E-4DF4-8B84-41A1886AB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273" y="2336800"/>
                        <a:ext cx="2095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オブジェクト 57">
            <a:extLst>
              <a:ext uri="{FF2B5EF4-FFF2-40B4-BE49-F238E27FC236}">
                <a16:creationId xmlns:a16="http://schemas.microsoft.com/office/drawing/2014/main" id="{2E53BAC9-C379-4218-9530-3445DFD3E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39271"/>
              </p:ext>
            </p:extLst>
          </p:nvPr>
        </p:nvGraphicFramePr>
        <p:xfrm>
          <a:off x="849468" y="584019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39680" progId="Equation.DSMT4">
                  <p:embed/>
                </p:oleObj>
              </mc:Choice>
              <mc:Fallback>
                <p:oleObj name="Equation" r:id="rId14" imgW="126720" imgH="139680" progId="Equation.DSMT4">
                  <p:embed/>
                  <p:pic>
                    <p:nvPicPr>
                      <p:cNvPr id="57" name="オブジェクト 56">
                        <a:extLst>
                          <a:ext uri="{FF2B5EF4-FFF2-40B4-BE49-F238E27FC236}">
                            <a16:creationId xmlns:a16="http://schemas.microsoft.com/office/drawing/2014/main" id="{2D8759E0-DF3F-4A38-94E3-A469F3490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468" y="584019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4CBA465B-9342-4331-9282-0C8818368D66}"/>
              </a:ext>
            </a:extLst>
          </p:cNvPr>
          <p:cNvSpPr>
            <a:spLocks noChangeAspect="1"/>
          </p:cNvSpPr>
          <p:nvPr/>
        </p:nvSpPr>
        <p:spPr>
          <a:xfrm>
            <a:off x="983432" y="5589256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7706B3-7E12-4206-B7F3-75A26045020F}"/>
              </a:ext>
            </a:extLst>
          </p:cNvPr>
          <p:cNvSpPr txBox="1"/>
          <p:nvPr/>
        </p:nvSpPr>
        <p:spPr>
          <a:xfrm>
            <a:off x="4439751" y="1628800"/>
            <a:ext cx="7142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目的：ロボットアームの順運動学を</a:t>
            </a:r>
            <a:r>
              <a:rPr lang="en-US" altLang="ja-JP" dirty="0"/>
              <a:t>C++</a:t>
            </a:r>
            <a:r>
              <a:rPr lang="ja-JP" altLang="en-US" dirty="0"/>
              <a:t>の関数として実装する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引数：関節角度ベクトル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戻り値：姿勢行列（各列が各関節の姿勢を表す）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行列とベクトルを使ったコードになるため，外部ライブラリとして</a:t>
            </a:r>
            <a:r>
              <a:rPr lang="en-US" altLang="ja-JP" dirty="0"/>
              <a:t>Eigen</a:t>
            </a:r>
            <a:r>
              <a:rPr lang="ja-JP" altLang="en-US" dirty="0"/>
              <a:t>を導入する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Objective: To implement a C++ function to solve forward kinematics of a robot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Argument: A joint angle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Return: A pose matrix, in which a column represents a pose of a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We introduce an external library called Eigen, which can handle the linear algebra such as matrices and vectors</a:t>
            </a:r>
          </a:p>
        </p:txBody>
      </p:sp>
      <p:graphicFrame>
        <p:nvGraphicFramePr>
          <p:cNvPr id="61" name="オブジェクト 60">
            <a:extLst>
              <a:ext uri="{FF2B5EF4-FFF2-40B4-BE49-F238E27FC236}">
                <a16:creationId xmlns:a16="http://schemas.microsoft.com/office/drawing/2014/main" id="{B2AE2AEB-9DD8-4B1B-B111-03F3090D4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971773"/>
              </p:ext>
            </p:extLst>
          </p:nvPr>
        </p:nvGraphicFramePr>
        <p:xfrm>
          <a:off x="2576189" y="2638581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28600" progId="Equation.DSMT4">
                  <p:embed/>
                </p:oleObj>
              </mc:Choice>
              <mc:Fallback>
                <p:oleObj name="Equation" r:id="rId16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76189" y="2638581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オブジェクト 61">
            <a:extLst>
              <a:ext uri="{FF2B5EF4-FFF2-40B4-BE49-F238E27FC236}">
                <a16:creationId xmlns:a16="http://schemas.microsoft.com/office/drawing/2014/main" id="{25C41C9A-DB1B-487D-96F0-E72120517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95838"/>
              </p:ext>
            </p:extLst>
          </p:nvPr>
        </p:nvGraphicFramePr>
        <p:xfrm>
          <a:off x="2700450" y="3974634"/>
          <a:ext cx="266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00450" y="3974634"/>
                        <a:ext cx="26622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オブジェクト 62">
            <a:extLst>
              <a:ext uri="{FF2B5EF4-FFF2-40B4-BE49-F238E27FC236}">
                <a16:creationId xmlns:a16="http://schemas.microsoft.com/office/drawing/2014/main" id="{452EDA13-5EDA-4577-98B2-AE8F652C9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77068"/>
              </p:ext>
            </p:extLst>
          </p:nvPr>
        </p:nvGraphicFramePr>
        <p:xfrm>
          <a:off x="1665561" y="4978400"/>
          <a:ext cx="247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61" name="オブジェクト 60">
                        <a:extLst>
                          <a:ext uri="{FF2B5EF4-FFF2-40B4-BE49-F238E27FC236}">
                            <a16:creationId xmlns:a16="http://schemas.microsoft.com/office/drawing/2014/main" id="{B2AE2AEB-9DD8-4B1B-B111-03F3090D4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65561" y="4978400"/>
                        <a:ext cx="2476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オブジェクト 38">
            <a:extLst>
              <a:ext uri="{FF2B5EF4-FFF2-40B4-BE49-F238E27FC236}">
                <a16:creationId xmlns:a16="http://schemas.microsoft.com/office/drawing/2014/main" id="{4EFE519E-9A99-4DE2-BB94-49600E19F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73489"/>
              </p:ext>
            </p:extLst>
          </p:nvPr>
        </p:nvGraphicFramePr>
        <p:xfrm>
          <a:off x="7985125" y="5321300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23800" imgH="609480" progId="Equation.DSMT4">
                  <p:embed/>
                </p:oleObj>
              </mc:Choice>
              <mc:Fallback>
                <p:oleObj name="Equation" r:id="rId22" imgW="23238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85125" y="5321300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>
            <a:extLst>
              <a:ext uri="{FF2B5EF4-FFF2-40B4-BE49-F238E27FC236}">
                <a16:creationId xmlns:a16="http://schemas.microsoft.com/office/drawing/2014/main" id="{048AABBD-7A66-41D4-AD91-400DAA0BE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01182"/>
              </p:ext>
            </p:extLst>
          </p:nvPr>
        </p:nvGraphicFramePr>
        <p:xfrm>
          <a:off x="5401816" y="5322912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720" imgH="609480" progId="Equation.DSMT4">
                  <p:embed/>
                </p:oleObj>
              </mc:Choice>
              <mc:Fallback>
                <p:oleObj name="Equation" r:id="rId24" imgW="558720" imgH="609480" progId="Equation.DSMT4">
                  <p:embed/>
                  <p:pic>
                    <p:nvPicPr>
                      <p:cNvPr id="23" name="オブジェクト 22">
                        <a:extLst>
                          <a:ext uri="{FF2B5EF4-FFF2-40B4-BE49-F238E27FC236}">
                            <a16:creationId xmlns:a16="http://schemas.microsoft.com/office/drawing/2014/main" id="{BEA00929-C5A4-48F6-897C-BDC6C5F467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01816" y="5322912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3F46C51-6E23-40F4-B1CD-5BA63DE305CD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 flipV="1">
            <a:off x="6240016" y="5778500"/>
            <a:ext cx="1735392" cy="161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オブジェクト 41">
            <a:extLst>
              <a:ext uri="{FF2B5EF4-FFF2-40B4-BE49-F238E27FC236}">
                <a16:creationId xmlns:a16="http://schemas.microsoft.com/office/drawing/2014/main" id="{D90D0135-3F25-488C-A866-8F845B7D7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69202"/>
              </p:ext>
            </p:extLst>
          </p:nvPr>
        </p:nvGraphicFramePr>
        <p:xfrm>
          <a:off x="301885" y="4657476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609480" progId="Equation.DSMT4">
                  <p:embed/>
                </p:oleObj>
              </mc:Choice>
              <mc:Fallback>
                <p:oleObj name="Equation" r:id="rId26" imgW="647640" imgH="609480" progId="Equation.DSMT4">
                  <p:embed/>
                  <p:pic>
                    <p:nvPicPr>
                      <p:cNvPr id="46" name="オブジェクト 45">
                        <a:extLst>
                          <a:ext uri="{FF2B5EF4-FFF2-40B4-BE49-F238E27FC236}">
                            <a16:creationId xmlns:a16="http://schemas.microsoft.com/office/drawing/2014/main" id="{C94D1B68-1273-4615-99B0-7A7D3EB8B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1885" y="4657476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オブジェクト 42">
            <a:extLst>
              <a:ext uri="{FF2B5EF4-FFF2-40B4-BE49-F238E27FC236}">
                <a16:creationId xmlns:a16="http://schemas.microsoft.com/office/drawing/2014/main" id="{7A33BC11-5EDA-48E8-AF86-62429DF48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63852"/>
              </p:ext>
            </p:extLst>
          </p:nvPr>
        </p:nvGraphicFramePr>
        <p:xfrm>
          <a:off x="1630363" y="4043363"/>
          <a:ext cx="933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22080" imgH="609480" progId="Equation.DSMT4">
                  <p:embed/>
                </p:oleObj>
              </mc:Choice>
              <mc:Fallback>
                <p:oleObj name="Equation" r:id="rId28" imgW="622080" imgH="609480" progId="Equation.DSMT4">
                  <p:embed/>
                  <p:pic>
                    <p:nvPicPr>
                      <p:cNvPr id="42" name="オブジェクト 41">
                        <a:extLst>
                          <a:ext uri="{FF2B5EF4-FFF2-40B4-BE49-F238E27FC236}">
                            <a16:creationId xmlns:a16="http://schemas.microsoft.com/office/drawing/2014/main" id="{D90D0135-3F25-488C-A866-8F845B7D7B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30363" y="4043363"/>
                        <a:ext cx="933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オブジェクト 46">
            <a:extLst>
              <a:ext uri="{FF2B5EF4-FFF2-40B4-BE49-F238E27FC236}">
                <a16:creationId xmlns:a16="http://schemas.microsoft.com/office/drawing/2014/main" id="{627AE2D4-D446-4178-B050-D475041F4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44999"/>
              </p:ext>
            </p:extLst>
          </p:nvPr>
        </p:nvGraphicFramePr>
        <p:xfrm>
          <a:off x="2011088" y="3064441"/>
          <a:ext cx="97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47640" imgH="609480" progId="Equation.DSMT4">
                  <p:embed/>
                </p:oleObj>
              </mc:Choice>
              <mc:Fallback>
                <p:oleObj name="Equation" r:id="rId30" imgW="647640" imgH="609480" progId="Equation.DSMT4">
                  <p:embed/>
                  <p:pic>
                    <p:nvPicPr>
                      <p:cNvPr id="43" name="オブジェクト 42">
                        <a:extLst>
                          <a:ext uri="{FF2B5EF4-FFF2-40B4-BE49-F238E27FC236}">
                            <a16:creationId xmlns:a16="http://schemas.microsoft.com/office/drawing/2014/main" id="{7A33BC11-5EDA-48E8-AF86-62429DF4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11088" y="3064441"/>
                        <a:ext cx="9715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オブジェクト 48">
            <a:extLst>
              <a:ext uri="{FF2B5EF4-FFF2-40B4-BE49-F238E27FC236}">
                <a16:creationId xmlns:a16="http://schemas.microsoft.com/office/drawing/2014/main" id="{B7CDD368-3341-441A-9577-691CAE6AF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410187"/>
              </p:ext>
            </p:extLst>
          </p:nvPr>
        </p:nvGraphicFramePr>
        <p:xfrm>
          <a:off x="1455738" y="2078038"/>
          <a:ext cx="95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34680" imgH="609480" progId="Equation.DSMT4">
                  <p:embed/>
                </p:oleObj>
              </mc:Choice>
              <mc:Fallback>
                <p:oleObj name="Equation" r:id="rId32" imgW="634680" imgH="609480" progId="Equation.DSMT4">
                  <p:embed/>
                  <p:pic>
                    <p:nvPicPr>
                      <p:cNvPr id="47" name="オブジェクト 46">
                        <a:extLst>
                          <a:ext uri="{FF2B5EF4-FFF2-40B4-BE49-F238E27FC236}">
                            <a16:creationId xmlns:a16="http://schemas.microsoft.com/office/drawing/2014/main" id="{627AE2D4-D446-4178-B050-D475041F4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55738" y="2078038"/>
                        <a:ext cx="952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6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87C4E-6C9C-4E29-8955-325CF98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Eigen</a:t>
            </a:r>
            <a:r>
              <a:rPr kumimoji="1" lang="ja-JP" altLang="en-US" dirty="0"/>
              <a:t>の導入</a:t>
            </a:r>
            <a:br>
              <a:rPr kumimoji="1" lang="en-US" altLang="ja-JP" dirty="0"/>
            </a:br>
            <a:r>
              <a:rPr kumimoji="1" lang="en-US" altLang="ja-JP" sz="2400" dirty="0"/>
              <a:t>Introduction of Eigen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D3B1F5-F811-4544-864B-C7DAB0BB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A068C-FAD8-418E-B1CD-74FCB3B8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165C6C-01EF-453C-9F6F-E7FACC07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6279D6-2C96-439C-84F1-5C293D77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50485"/>
            <a:ext cx="4160000" cy="314666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C95DFD-575F-41D0-8EEE-24C9CF086756}"/>
              </a:ext>
            </a:extLst>
          </p:cNvPr>
          <p:cNvSpPr txBox="1"/>
          <p:nvPr/>
        </p:nvSpPr>
        <p:spPr>
          <a:xfrm>
            <a:off x="5231904" y="1556792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Eigen</a:t>
            </a:r>
            <a:r>
              <a:rPr lang="ja-JP" altLang="en-US" dirty="0"/>
              <a:t>は線形代数のための</a:t>
            </a:r>
            <a:r>
              <a:rPr lang="en-US" altLang="ja-JP" dirty="0"/>
              <a:t>C++</a:t>
            </a:r>
            <a:r>
              <a:rPr lang="ja-JP" altLang="en-US" dirty="0"/>
              <a:t>のテンプレートライブラリ．行列，ベクトル，数値解法，関連アルゴリズムが利用可能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簡単な導入：ヘッダファイルをインクルードするだけで，外部ライブラリをリンクする必要がない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Eigen is a C++ template library for linear algebra: matrices, vectors, numerical solvers, and related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Easy to introduce: Just include header files, and no need to specify external libraries, because it is a template library.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B094BA-C111-49BA-8AF6-D48E692032EE}"/>
              </a:ext>
            </a:extLst>
          </p:cNvPr>
          <p:cNvSpPr txBox="1"/>
          <p:nvPr/>
        </p:nvSpPr>
        <p:spPr>
          <a:xfrm>
            <a:off x="983432" y="4848831"/>
            <a:ext cx="4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Eigen site: </a:t>
            </a:r>
            <a:r>
              <a:rPr lang="ja-JP" altLang="en-US" dirty="0"/>
              <a:t>https://eigen.tuxfamily.org/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7B0135-560D-48ED-A5F9-334638B228E1}"/>
              </a:ext>
            </a:extLst>
          </p:cNvPr>
          <p:cNvSpPr txBox="1"/>
          <p:nvPr/>
        </p:nvSpPr>
        <p:spPr>
          <a:xfrm>
            <a:off x="5260572" y="450912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Linux</a:t>
            </a:r>
            <a:r>
              <a:rPr lang="ja-JP" altLang="en-US" dirty="0"/>
              <a:t>へのインストール方法 </a:t>
            </a:r>
            <a:r>
              <a:rPr lang="en-US" altLang="ja-JP" dirty="0"/>
              <a:t>/ Linux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sudo</a:t>
            </a:r>
            <a:r>
              <a:rPr lang="en-US" altLang="ja-JP" dirty="0"/>
              <a:t> apt install libeigen3-dev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Eigen is installed at /</a:t>
            </a:r>
            <a:r>
              <a:rPr lang="en-US" altLang="ja-JP" dirty="0" err="1"/>
              <a:t>usr</a:t>
            </a:r>
            <a:r>
              <a:rPr lang="en-US" altLang="ja-JP" dirty="0"/>
              <a:t>/include/eigen3/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Just g++ as you do in a regular C++ source code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DCE6AB-3CBA-45EC-8BFC-EED94510D517}"/>
              </a:ext>
            </a:extLst>
          </p:cNvPr>
          <p:cNvSpPr txBox="1"/>
          <p:nvPr/>
        </p:nvSpPr>
        <p:spPr>
          <a:xfrm>
            <a:off x="767409" y="5813209"/>
            <a:ext cx="10124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ウィンドウズユーザへ，</a:t>
            </a:r>
            <a:r>
              <a:rPr lang="en-US" altLang="ja-JP" sz="1200" dirty="0"/>
              <a:t>C++</a:t>
            </a:r>
            <a:r>
              <a:rPr lang="ja-JP" altLang="en-US" sz="1200" dirty="0"/>
              <a:t>でのプログラム開発は</a:t>
            </a:r>
            <a:r>
              <a:rPr lang="en-US" altLang="ja-JP" sz="1200" dirty="0"/>
              <a:t>WSL/WSL2</a:t>
            </a:r>
            <a:r>
              <a:rPr lang="ja-JP" altLang="en-US" sz="1200" dirty="0"/>
              <a:t>をインストールして，</a:t>
            </a:r>
            <a:r>
              <a:rPr lang="en-US" altLang="ja-JP" sz="1200"/>
              <a:t>Ubuntu</a:t>
            </a:r>
            <a:r>
              <a:rPr lang="ja-JP" altLang="en-US" sz="1200"/>
              <a:t>上</a:t>
            </a:r>
            <a:r>
              <a:rPr lang="ja-JP" altLang="en-US" sz="1200" dirty="0"/>
              <a:t>で開発することをお勧めします</a:t>
            </a:r>
            <a:endParaRPr lang="en-US" altLang="ja-JP" sz="1200" dirty="0"/>
          </a:p>
          <a:p>
            <a:r>
              <a:rPr lang="en-US" altLang="ja-JP" sz="1200" dirty="0"/>
              <a:t>Windows users: I recommend you install WSL/WSL2 and develop a C++ program in Ubuntu</a:t>
            </a:r>
          </a:p>
        </p:txBody>
      </p:sp>
    </p:spTree>
    <p:extLst>
      <p:ext uri="{BB962C8B-B14F-4D97-AF65-F5344CB8AC3E}">
        <p14:creationId xmlns:p14="http://schemas.microsoft.com/office/powerpoint/2010/main" val="167908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1E9CA-7D84-4ECE-BCDC-1D224094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必要なインクルードファイルと順運動学関数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Required Include Files and </a:t>
            </a:r>
            <a:r>
              <a:rPr lang="en-US" altLang="ja-JP" sz="2400" dirty="0">
                <a:cs typeface="Courier New" panose="02070309020205020404" pitchFamily="49" charset="0"/>
              </a:rPr>
              <a:t>F</a:t>
            </a:r>
            <a:r>
              <a:rPr lang="en-US" altLang="ja-JP" sz="2400" b="0" i="0" u="none" strike="noStrike" dirty="0">
                <a:cs typeface="Courier New" panose="02070309020205020404" pitchFamily="49" charset="0"/>
              </a:rPr>
              <a:t>orward Kinematics Function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3B31F8-6F78-4083-91A2-2E449F5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C67E6-0EB8-476A-B33B-F522B88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D73EC0-F648-41D8-8B0E-5CD6744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F2938E-9508-454E-A842-E5350AF9BECB}"/>
              </a:ext>
            </a:extLst>
          </p:cNvPr>
          <p:cNvSpPr txBox="1"/>
          <p:nvPr/>
        </p:nvSpPr>
        <p:spPr>
          <a:xfrm>
            <a:off x="609600" y="5960313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200" dirty="0">
                <a:cs typeface="Courier New" panose="02070309020205020404" pitchFamily="49" charset="0"/>
              </a:rPr>
              <a:t>Code is available at</a:t>
            </a:r>
            <a:r>
              <a:rPr lang="ja-JP" altLang="en-US" sz="1200" dirty="0">
                <a:cs typeface="Courier New" panose="02070309020205020404" pitchFamily="49" charset="0"/>
              </a:rPr>
              <a:t> </a:t>
            </a:r>
            <a:r>
              <a:rPr lang="en-US" altLang="ja-JP" sz="1200" dirty="0">
                <a:cs typeface="Courier New" panose="02070309020205020404" pitchFamily="49" charset="0"/>
              </a:rPr>
              <a:t>https://github.com/keitaronaruse/Naruse-robotics-tutorial/blob/main/src/cpp/fk-3link-planar.cc</a:t>
            </a:r>
            <a:endParaRPr lang="en-US" altLang="ja-JP" sz="1200" b="0" i="0" u="none" strike="noStrike" dirty="0">
              <a:cs typeface="Courier New" panose="02070309020205020404" pitchFamily="49" charset="0"/>
            </a:endParaRPr>
          </a:p>
        </p:txBody>
      </p:sp>
      <p:sp>
        <p:nvSpPr>
          <p:cNvPr id="6" name="吹き出し: 線 (強調線付き) 5">
            <a:extLst>
              <a:ext uri="{FF2B5EF4-FFF2-40B4-BE49-F238E27FC236}">
                <a16:creationId xmlns:a16="http://schemas.microsoft.com/office/drawing/2014/main" id="{71BE2769-B9BB-49E6-8C32-6BF49CD7B279}"/>
              </a:ext>
            </a:extLst>
          </p:cNvPr>
          <p:cNvSpPr/>
          <p:nvPr/>
        </p:nvSpPr>
        <p:spPr>
          <a:xfrm>
            <a:off x="6816080" y="1628800"/>
            <a:ext cx="3985592" cy="612648"/>
          </a:xfrm>
          <a:prstGeom prst="accentCallout1">
            <a:avLst>
              <a:gd name="adj1" fmla="val 18751"/>
              <a:gd name="adj2" fmla="val -3417"/>
              <a:gd name="adj3" fmla="val 21279"/>
              <a:gd name="adj4" fmla="val -98210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コンソール出力のため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console out</a:t>
            </a:r>
          </a:p>
        </p:txBody>
      </p:sp>
      <p:sp>
        <p:nvSpPr>
          <p:cNvPr id="12" name="吹き出し: 線 (強調線付き) 11">
            <a:extLst>
              <a:ext uri="{FF2B5EF4-FFF2-40B4-BE49-F238E27FC236}">
                <a16:creationId xmlns:a16="http://schemas.microsoft.com/office/drawing/2014/main" id="{94267ACE-6337-4C7B-ABEF-0B8A235AA259}"/>
              </a:ext>
            </a:extLst>
          </p:cNvPr>
          <p:cNvSpPr/>
          <p:nvPr/>
        </p:nvSpPr>
        <p:spPr>
          <a:xfrm>
            <a:off x="6816080" y="2348880"/>
            <a:ext cx="3985592" cy="612648"/>
          </a:xfrm>
          <a:prstGeom prst="accentCallout1">
            <a:avLst>
              <a:gd name="adj1" fmla="val 12658"/>
              <a:gd name="adj2" fmla="val -3417"/>
              <a:gd name="adj3" fmla="val -72925"/>
              <a:gd name="adj4" fmla="val -9414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三角関数のため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cos() and sin() out</a:t>
            </a:r>
          </a:p>
        </p:txBody>
      </p:sp>
      <p:sp>
        <p:nvSpPr>
          <p:cNvPr id="14" name="吹き出し: 線 (強調線付き) 13">
            <a:extLst>
              <a:ext uri="{FF2B5EF4-FFF2-40B4-BE49-F238E27FC236}">
                <a16:creationId xmlns:a16="http://schemas.microsoft.com/office/drawing/2014/main" id="{89A2F93A-1AF1-4604-B309-A85199FFF5FA}"/>
              </a:ext>
            </a:extLst>
          </p:cNvPr>
          <p:cNvSpPr/>
          <p:nvPr/>
        </p:nvSpPr>
        <p:spPr>
          <a:xfrm>
            <a:off x="6816080" y="3068960"/>
            <a:ext cx="3985592" cy="612648"/>
          </a:xfrm>
          <a:prstGeom prst="accentCallout1">
            <a:avLst>
              <a:gd name="adj1" fmla="val 18751"/>
              <a:gd name="adj2" fmla="val -3885"/>
              <a:gd name="adj3" fmla="val -153437"/>
              <a:gd name="adj4" fmla="val -8787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ja-JP" dirty="0">
                <a:solidFill>
                  <a:schemeClr val="tx1"/>
                </a:solidFill>
              </a:rPr>
              <a:t>Eigen</a:t>
            </a:r>
            <a:r>
              <a:rPr lang="ja-JP" altLang="en-US" dirty="0">
                <a:solidFill>
                  <a:schemeClr val="tx1"/>
                </a:solidFill>
              </a:rPr>
              <a:t>によるベクトルと行列表現のため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For vectors and matrices with Eigen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6705F1-7F21-4243-97AC-EE2E1931626C}"/>
              </a:ext>
            </a:extLst>
          </p:cNvPr>
          <p:cNvSpPr txBox="1"/>
          <p:nvPr/>
        </p:nvSpPr>
        <p:spPr>
          <a:xfrm>
            <a:off x="648072" y="1484784"/>
            <a:ext cx="616800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&lt;iostream&gt;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 &lt;eigen3/Eigen/Dense&gt;</a:t>
            </a:r>
          </a:p>
          <a:p>
            <a:endParaRPr lang="en-US" altLang="ja-JP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Eigen::Matrix&lt;double, 3, 4&gt; 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(const Eigen::Vector3d&amp; q)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Robot arm link parameters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const double L1 = 1.0, L2 = 1.0, L3 = 1.0;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 pose vector of joints and hand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Eigen::Vector3d p0, p1, p2, p3;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 vector of the pose vectors as a matrix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 = (p0, p1, p2, p3)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Eigen::Matrix&lt;double, 3, 4&gt; p;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吹き出し: 線 (強調線付き) 19">
            <a:extLst>
              <a:ext uri="{FF2B5EF4-FFF2-40B4-BE49-F238E27FC236}">
                <a16:creationId xmlns:a16="http://schemas.microsoft.com/office/drawing/2014/main" id="{EF4C9D13-17DF-4897-8C99-A3ACBFAE05B4}"/>
              </a:ext>
            </a:extLst>
          </p:cNvPr>
          <p:cNvSpPr/>
          <p:nvPr/>
        </p:nvSpPr>
        <p:spPr>
          <a:xfrm>
            <a:off x="4540932" y="5048600"/>
            <a:ext cx="5904656" cy="612648"/>
          </a:xfrm>
          <a:prstGeom prst="accentCallout1">
            <a:avLst>
              <a:gd name="adj1" fmla="val 21796"/>
              <a:gd name="adj2" fmla="val -1696"/>
              <a:gd name="adj3" fmla="val -401238"/>
              <a:gd name="adj4" fmla="val 1325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ja-JP" altLang="en-US" dirty="0">
                <a:solidFill>
                  <a:schemeClr val="tx1"/>
                </a:solidFill>
              </a:rPr>
              <a:t>引数：関節角度ベクトル</a:t>
            </a:r>
            <a:r>
              <a:rPr lang="en-US" altLang="ja-JP" dirty="0">
                <a:solidFill>
                  <a:schemeClr val="tx1"/>
                </a:solidFill>
              </a:rPr>
              <a:t> 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要素ベクトル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Argument: A joint angle vector of 3 double components</a:t>
            </a:r>
          </a:p>
        </p:txBody>
      </p:sp>
      <p:sp>
        <p:nvSpPr>
          <p:cNvPr id="21" name="吹き出し: 線 (強調線付き) 20">
            <a:extLst>
              <a:ext uri="{FF2B5EF4-FFF2-40B4-BE49-F238E27FC236}">
                <a16:creationId xmlns:a16="http://schemas.microsoft.com/office/drawing/2014/main" id="{04B6252A-5E65-4DDB-AA7B-F37391801034}"/>
              </a:ext>
            </a:extLst>
          </p:cNvPr>
          <p:cNvSpPr/>
          <p:nvPr/>
        </p:nvSpPr>
        <p:spPr>
          <a:xfrm>
            <a:off x="767408" y="4400528"/>
            <a:ext cx="10873208" cy="612648"/>
          </a:xfrm>
          <a:prstGeom prst="accentCallout1">
            <a:avLst>
              <a:gd name="adj1" fmla="val 21796"/>
              <a:gd name="adj2" fmla="val -774"/>
              <a:gd name="adj3" fmla="val -31951"/>
              <a:gd name="adj4" fmla="val 2132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戻り値：ロボットアームの姿勢 </a:t>
            </a:r>
            <a:r>
              <a:rPr lang="en-US" altLang="ja-JP" dirty="0">
                <a:solidFill>
                  <a:schemeClr val="tx1"/>
                </a:solidFill>
              </a:rPr>
              <a:t>double</a:t>
            </a:r>
            <a:r>
              <a:rPr lang="ja-JP" altLang="en-US" dirty="0">
                <a:solidFill>
                  <a:schemeClr val="tx1"/>
                </a:solidFill>
              </a:rPr>
              <a:t>型</a:t>
            </a:r>
            <a:r>
              <a:rPr lang="en-US" altLang="ja-JP" dirty="0">
                <a:solidFill>
                  <a:schemeClr val="tx1"/>
                </a:solidFill>
              </a:rPr>
              <a:t>3*4</a:t>
            </a:r>
            <a:r>
              <a:rPr lang="ja-JP" altLang="en-US" dirty="0">
                <a:solidFill>
                  <a:schemeClr val="tx1"/>
                </a:solidFill>
              </a:rPr>
              <a:t>行列 </a:t>
            </a:r>
            <a:r>
              <a:rPr lang="en-US" altLang="ja-JP" dirty="0">
                <a:solidFill>
                  <a:schemeClr val="tx1"/>
                </a:solidFill>
              </a:rPr>
              <a:t>= </a:t>
            </a:r>
            <a:r>
              <a:rPr lang="ja-JP" altLang="en-US" dirty="0">
                <a:solidFill>
                  <a:schemeClr val="tx1"/>
                </a:solidFill>
              </a:rPr>
              <a:t>各姿勢が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要素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 4</a:t>
            </a:r>
            <a:r>
              <a:rPr lang="ja-JP" altLang="en-US" dirty="0">
                <a:solidFill>
                  <a:schemeClr val="tx1"/>
                </a:solidFill>
              </a:rPr>
              <a:t>姿勢</a:t>
            </a:r>
            <a:endParaRPr lang="en-US" altLang="ja-JP" dirty="0">
              <a:solidFill>
                <a:schemeClr val="tx1"/>
              </a:solidFill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</a:rPr>
              <a:t>Return: A robot arm pose of a double 3*4 matrix = each pose has 3 components of (</a:t>
            </a:r>
            <a:r>
              <a:rPr lang="en-US" altLang="ja-JP" dirty="0" err="1">
                <a:solidFill>
                  <a:schemeClr val="tx1"/>
                </a:solidFill>
              </a:rPr>
              <a:t>x,y,q</a:t>
            </a:r>
            <a:r>
              <a:rPr lang="en-US" altLang="ja-JP" dirty="0">
                <a:solidFill>
                  <a:schemeClr val="tx1"/>
                </a:solidFill>
              </a:rPr>
              <a:t>) * 4 poses</a:t>
            </a:r>
          </a:p>
        </p:txBody>
      </p:sp>
      <p:graphicFrame>
        <p:nvGraphicFramePr>
          <p:cNvPr id="22" name="オブジェクト 21">
            <a:extLst>
              <a:ext uri="{FF2B5EF4-FFF2-40B4-BE49-F238E27FC236}">
                <a16:creationId xmlns:a16="http://schemas.microsoft.com/office/drawing/2014/main" id="{24DD5BA3-652F-4B45-8678-61970983F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132730"/>
              </p:ext>
            </p:extLst>
          </p:nvPr>
        </p:nvGraphicFramePr>
        <p:xfrm>
          <a:off x="644525" y="5033966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609480" progId="Equation.DSMT4">
                  <p:embed/>
                </p:oleObj>
              </mc:Choice>
              <mc:Fallback>
                <p:oleObj name="Equation" r:id="rId2" imgW="23238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525" y="5033966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オブジェクト 22">
            <a:extLst>
              <a:ext uri="{FF2B5EF4-FFF2-40B4-BE49-F238E27FC236}">
                <a16:creationId xmlns:a16="http://schemas.microsoft.com/office/drawing/2014/main" id="{BEA00929-C5A4-48F6-897C-BDC6C5F46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14013"/>
              </p:ext>
            </p:extLst>
          </p:nvPr>
        </p:nvGraphicFramePr>
        <p:xfrm>
          <a:off x="10382572" y="4945897"/>
          <a:ext cx="83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609480" progId="Equation.DSMT4">
                  <p:embed/>
                </p:oleObj>
              </mc:Choice>
              <mc:Fallback>
                <p:oleObj name="Equation" r:id="rId4" imgW="55872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82572" y="4945897"/>
                        <a:ext cx="838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2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1281E-9374-43A1-A158-62D0891C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順運動学関数の続き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Forward Kinematics Function (Continued)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1A822-292F-456B-A237-82F3046E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8E0ED-4223-48F6-B6E6-DC4A745F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3CF64A-E5BC-4234-8C33-56A888B0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43A0DE-8B21-49C4-9886-FAB7BE0A4020}"/>
              </a:ext>
            </a:extLst>
          </p:cNvPr>
          <p:cNvSpPr txBox="1"/>
          <p:nvPr/>
        </p:nvSpPr>
        <p:spPr>
          <a:xfrm>
            <a:off x="496434" y="1700808"/>
            <a:ext cx="1039499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Forward kinematics calculation 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p0: A pose of the first joint = the base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p0 &lt;&lt; 0.0, 0.0, 0.0;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(0) = p0;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p1: A pose of the second joint = the end of the first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p1 &lt;&lt; L1 * std::cos(q(0)), L1 * std::sin(q(0)), q(0); p1 = p0 + p1;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 = p1;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p2: A pose of the third joint = the end of the second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p2 &lt;&lt; L2 * std::cos(q(0)+q(1)), L2 * std::sin(q(0)+q(1)), q(1); p2 = p1 + p2;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 = p2;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p3: A pose of the hand tip = the end of the third link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p3 &lt;&lt; L3 * std::cos(q(0)+q(1)+q(2)), L3 * std::sin(q(0)+q(1)+q(2)), q(2); p3 = p2 + p3;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Assign p3 to the 3rd column of the matrix p</a:t>
            </a: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1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p.col</a:t>
            </a:r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 = p3;</a:t>
            </a:r>
          </a:p>
          <a:p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1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return(p);</a:t>
            </a:r>
          </a:p>
          <a:p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1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2745BBA3-9512-4955-8E3E-0F9A9AC58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14883"/>
              </p:ext>
            </p:extLst>
          </p:nvPr>
        </p:nvGraphicFramePr>
        <p:xfrm>
          <a:off x="5375920" y="4869160"/>
          <a:ext cx="3486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609480" progId="Equation.DSMT4">
                  <p:embed/>
                </p:oleObj>
              </mc:Choice>
              <mc:Fallback>
                <p:oleObj name="Equation" r:id="rId2" imgW="2323800" imgH="609480" progId="Equation.DSMT4">
                  <p:embed/>
                  <p:pic>
                    <p:nvPicPr>
                      <p:cNvPr id="22" name="オブジェクト 21">
                        <a:extLst>
                          <a:ext uri="{FF2B5EF4-FFF2-40B4-BE49-F238E27FC236}">
                            <a16:creationId xmlns:a16="http://schemas.microsoft.com/office/drawing/2014/main" id="{24DD5BA3-652F-4B45-8678-61970983F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5920" y="4869160"/>
                        <a:ext cx="3486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>
            <a:extLst>
              <a:ext uri="{FF2B5EF4-FFF2-40B4-BE49-F238E27FC236}">
                <a16:creationId xmlns:a16="http://schemas.microsoft.com/office/drawing/2014/main" id="{D7B3D608-B16B-4301-AA79-A5493B4EC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43574"/>
              </p:ext>
            </p:extLst>
          </p:nvPr>
        </p:nvGraphicFramePr>
        <p:xfrm>
          <a:off x="3215680" y="486916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609480" progId="Equation.DSMT4">
                  <p:embed/>
                </p:oleObj>
              </mc:Choice>
              <mc:Fallback>
                <p:oleObj name="Equation" r:id="rId4" imgW="609480" imgH="609480" progId="Equation.DSMT4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2745BBA3-9512-4955-8E3E-0F9A9AC58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680" y="4869160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3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89E6394-62FF-4B72-8282-1FFC9683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2780928"/>
            <a:ext cx="4876800" cy="29260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EBBEC2-8F34-4EF2-B855-3C26ACFA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順運動学関数の実行と</a:t>
            </a:r>
            <a:r>
              <a:rPr lang="en-US" altLang="ja-JP" dirty="0" err="1"/>
              <a:t>Gnuplot</a:t>
            </a:r>
            <a:r>
              <a:rPr lang="ja-JP" altLang="en-US" dirty="0"/>
              <a:t>によるアーム姿勢の描画</a:t>
            </a:r>
            <a:br>
              <a:rPr kumimoji="1" lang="en-US" altLang="ja-JP" dirty="0"/>
            </a:br>
            <a:r>
              <a:rPr lang="en-US" altLang="ja-JP" sz="2400" b="0" i="0" u="none" strike="noStrike" dirty="0">
                <a:cs typeface="Courier New" panose="02070309020205020404" pitchFamily="49" charset="0"/>
              </a:rPr>
              <a:t>Run Forward Kinematics Function and Robot Arm Pose Draw by </a:t>
            </a:r>
            <a:r>
              <a:rPr lang="en-US" altLang="ja-JP" sz="2400" b="0" i="0" u="none" strike="noStrike" dirty="0" err="1">
                <a:cs typeface="Courier New" panose="02070309020205020404" pitchFamily="49" charset="0"/>
              </a:rPr>
              <a:t>Gnuplot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06817F-30BA-4998-85A6-BF014886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2021-03-16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1C1C06-41F7-4283-905E-17D13F55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Robot Arm Forward Kinematics: C++ Coding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6CA017-0353-4CE3-9444-84DA41FA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773777-A4E5-4CC0-BA4A-57B775F75927}"/>
              </a:ext>
            </a:extLst>
          </p:cNvPr>
          <p:cNvSpPr txBox="1"/>
          <p:nvPr/>
        </p:nvSpPr>
        <p:spPr>
          <a:xfrm>
            <a:off x="640196" y="1556792"/>
            <a:ext cx="52982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fk-3link-planar.cc 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A joint angle vector (q1, q2, q3)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Eigen::Vector3d q;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Initial value is (0.1, 0.4, 0.9) [rad]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 &lt;&lt; 0.1, 0.4, 0.9;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A set of poses as a matrix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p = (p0, p1, p2, p3)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Eigen::Matrix&lt;double, 3, 4&gt; p;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Forward kinematics solution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 =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(q);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Console out the joint angle vector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q &lt;&lt; std::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Console out the pose matrix = a vector of poses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For plotting, we transpose it 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p.transpose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std::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kumimoji="1"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return(0);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BC3E34-763D-4CDB-AE89-4999589A7E30}"/>
              </a:ext>
            </a:extLst>
          </p:cNvPr>
          <p:cNvSpPr txBox="1"/>
          <p:nvPr/>
        </p:nvSpPr>
        <p:spPr>
          <a:xfrm>
            <a:off x="9135758" y="2887737"/>
            <a:ext cx="2416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fk-3link-planar.cc</a:t>
            </a:r>
          </a:p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arm-pose.txt</a:t>
            </a:r>
          </a:p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gnuplot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arm-</a:t>
            </a:r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pose.plt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ja-JP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81B159-2942-4AC0-83F9-21A77AD8E3B0}"/>
              </a:ext>
            </a:extLst>
          </p:cNvPr>
          <p:cNvSpPr txBox="1"/>
          <p:nvPr/>
        </p:nvSpPr>
        <p:spPr>
          <a:xfrm>
            <a:off x="6253561" y="1522232"/>
            <a:ext cx="352839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arm-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pose.plt</a:t>
            </a:r>
            <a:endParaRPr lang="en-US" altLang="ja-JP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xrange[-3:3]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yrange[-3:3]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size square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size ratio 1</a:t>
            </a:r>
          </a:p>
          <a:p>
            <a:r>
              <a:rPr lang="ja-JP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plot "arm-pose.txt" using 1:2 w lp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300E9F-6AC9-4503-A872-61F2A7A72EA0}"/>
              </a:ext>
            </a:extLst>
          </p:cNvPr>
          <p:cNvSpPr txBox="1"/>
          <p:nvPr/>
        </p:nvSpPr>
        <p:spPr>
          <a:xfrm>
            <a:off x="609600" y="6019832"/>
            <a:ext cx="11031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cs typeface="Courier New" panose="02070309020205020404" pitchFamily="49" charset="0"/>
              </a:rPr>
              <a:t>Code is available at</a:t>
            </a:r>
            <a:r>
              <a:rPr lang="ja-JP" altLang="en-US" sz="1200" dirty="0">
                <a:cs typeface="Courier New" panose="02070309020205020404" pitchFamily="49" charset="0"/>
              </a:rPr>
              <a:t> </a:t>
            </a:r>
            <a:r>
              <a:rPr lang="en-US" altLang="ja-JP" sz="1200" dirty="0">
                <a:cs typeface="Courier New" panose="02070309020205020404" pitchFamily="49" charset="0"/>
              </a:rPr>
              <a:t>https://github.com/keitaronaruse/Naruse-robotics-tutorial/blob/main/src/cpp</a:t>
            </a:r>
            <a:r>
              <a:rPr lang="en-US" altLang="ja-JP" sz="1200">
                <a:cs typeface="Courier New" panose="02070309020205020404" pitchFamily="49" charset="0"/>
              </a:rPr>
              <a:t>/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arm-pose.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ja-JP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95090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/>
      <a:lstStyle>
        <a:defPPr algn="l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1" id="{DB3D3A5A-005E-497D-A557-DFAD4B6E9706}" vid="{D222CFA3-4016-4E95-8C1E-6E2E4F453C4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363</TotalTime>
  <Words>1271</Words>
  <Application>Microsoft Office PowerPoint</Application>
  <PresentationFormat>ワイド画面</PresentationFormat>
  <Paragraphs>132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Courier New</vt:lpstr>
      <vt:lpstr>MyWhiteBack</vt:lpstr>
      <vt:lpstr>Equation</vt:lpstr>
      <vt:lpstr>ロボットアームの順運動学: C++によるコーディング Robot Arm Forward Kinematics: C++ Coding  成瀬継太郎（会津大） Keitaro Naruse (Univ. of Aizu)</vt:lpstr>
      <vt:lpstr>ロボットアームの順運動学関数のC++コーディング C++ Coding of Forward Kinematics Function of Robot Arm</vt:lpstr>
      <vt:lpstr>Eigenの導入 Introduction of Eigen</vt:lpstr>
      <vt:lpstr>必要なインクルードファイルと順運動学関数 Required Include Files and Forward Kinematics Function</vt:lpstr>
      <vt:lpstr>順運動学関数の続き Forward Kinematics Function (Continued)</vt:lpstr>
      <vt:lpstr>順運動学関数の実行とGnuplotによるアーム姿勢の描画 Run Forward Kinematics Function and Robot Arm Pose Draw by Gnuplot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ロボットアームの順運動学 Forward Kinematics of Robot Arm</dc:title>
  <dc:creator>成瀬継太郎</dc:creator>
  <cp:lastModifiedBy>成瀬継太郎</cp:lastModifiedBy>
  <cp:revision>402</cp:revision>
  <dcterms:created xsi:type="dcterms:W3CDTF">2021-03-04T07:44:28Z</dcterms:created>
  <dcterms:modified xsi:type="dcterms:W3CDTF">2021-03-16T02:47:13Z</dcterms:modified>
</cp:coreProperties>
</file>