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0"/>
  </p:notesMasterIdLst>
  <p:handoutMasterIdLst>
    <p:handoutMasterId r:id="rId11"/>
  </p:handoutMasterIdLst>
  <p:sldIdLst>
    <p:sldId id="271" r:id="rId2"/>
    <p:sldId id="263" r:id="rId3"/>
    <p:sldId id="264" r:id="rId4"/>
    <p:sldId id="265" r:id="rId5"/>
    <p:sldId id="266" r:id="rId6"/>
    <p:sldId id="269" r:id="rId7"/>
    <p:sldId id="270" r:id="rId8"/>
    <p:sldId id="267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2021-03-12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Kinematics: Theory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20.wmf"/><Relationship Id="rId21" Type="http://schemas.openxmlformats.org/officeDocument/2006/relationships/image" Target="../media/image17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10.wmf"/><Relationship Id="rId25" Type="http://schemas.openxmlformats.org/officeDocument/2006/relationships/image" Target="../media/image26.wmf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40.bin"/><Relationship Id="rId5" Type="http://schemas.openxmlformats.org/officeDocument/2006/relationships/image" Target="../media/image21.wmf"/><Relationship Id="rId15" Type="http://schemas.openxmlformats.org/officeDocument/2006/relationships/image" Target="../media/image9.w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2.wmf"/><Relationship Id="rId21" Type="http://schemas.openxmlformats.org/officeDocument/2006/relationships/image" Target="../media/image27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10.wmf"/><Relationship Id="rId25" Type="http://schemas.openxmlformats.org/officeDocument/2006/relationships/image" Target="../media/image28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52.bin"/><Relationship Id="rId5" Type="http://schemas.openxmlformats.org/officeDocument/2006/relationships/image" Target="../media/image3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5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2.wmf"/><Relationship Id="rId21" Type="http://schemas.openxmlformats.org/officeDocument/2006/relationships/image" Target="../media/image27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10.wmf"/><Relationship Id="rId25" Type="http://schemas.openxmlformats.org/officeDocument/2006/relationships/image" Target="../media/image25.wmf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66.bin"/><Relationship Id="rId5" Type="http://schemas.openxmlformats.org/officeDocument/2006/relationships/image" Target="../media/image3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ロボットアームの運動学</a:t>
            </a:r>
            <a:r>
              <a:rPr lang="en-US" altLang="ja-JP" dirty="0"/>
              <a:t>: </a:t>
            </a:r>
            <a:r>
              <a:rPr lang="ja-JP" altLang="en-US" dirty="0"/>
              <a:t>理論</a:t>
            </a:r>
            <a:br>
              <a:rPr lang="en-US" altLang="ja-JP" dirty="0"/>
            </a:br>
            <a:r>
              <a:rPr lang="en-US" altLang="ja-JP" dirty="0"/>
              <a:t>Robot Arm Kinematics: Theory</a:t>
            </a: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6C66B2D-FA47-4AE3-AB3D-B1DE9C889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成瀬継太郎</a:t>
            </a:r>
            <a:endParaRPr lang="en-US" altLang="ja-JP" dirty="0"/>
          </a:p>
          <a:p>
            <a:r>
              <a:rPr lang="en-US" altLang="ja-JP" dirty="0"/>
              <a:t>Keitaro Naruse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0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E5390-995F-4F16-A6AE-3CCF6A1832E0}"/>
              </a:ext>
            </a:extLst>
          </p:cNvPr>
          <p:cNvCxnSpPr>
            <a:cxnSpLocks/>
          </p:cNvCxnSpPr>
          <p:nvPr/>
        </p:nvCxnSpPr>
        <p:spPr>
          <a:xfrm flipV="1">
            <a:off x="971600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</a:t>
            </a:r>
            <a:br>
              <a:rPr lang="en-US" altLang="ja-JP" dirty="0"/>
            </a:br>
            <a:r>
              <a:rPr lang="en-US" altLang="ja-JP" sz="2400" dirty="0"/>
              <a:t>Forward Kinematics of Robot Arm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9F7A7-6C0A-440D-B560-409C7B065F83}"/>
              </a:ext>
            </a:extLst>
          </p:cNvPr>
          <p:cNvCxnSpPr>
            <a:cxnSpLocks/>
          </p:cNvCxnSpPr>
          <p:nvPr/>
        </p:nvCxnSpPr>
        <p:spPr>
          <a:xfrm>
            <a:off x="539552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375582-075E-42D2-9FFA-443DC5F8414B}"/>
              </a:ext>
            </a:extLst>
          </p:cNvPr>
          <p:cNvCxnSpPr>
            <a:cxnSpLocks/>
          </p:cNvCxnSpPr>
          <p:nvPr/>
        </p:nvCxnSpPr>
        <p:spPr>
          <a:xfrm flipV="1">
            <a:off x="2411760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0604B-5609-4235-842A-0808F5C976A1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88731C-9742-40F9-8235-1BC05D9D1303}"/>
              </a:ext>
            </a:extLst>
          </p:cNvPr>
          <p:cNvCxnSpPr>
            <a:cxnSpLocks/>
          </p:cNvCxnSpPr>
          <p:nvPr/>
        </p:nvCxnSpPr>
        <p:spPr>
          <a:xfrm flipV="1">
            <a:off x="971600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3431720-86E5-4B87-9866-E61E83B9EAC5}"/>
              </a:ext>
            </a:extLst>
          </p:cNvPr>
          <p:cNvCxnSpPr>
            <a:cxnSpLocks/>
          </p:cNvCxnSpPr>
          <p:nvPr/>
        </p:nvCxnSpPr>
        <p:spPr>
          <a:xfrm flipV="1">
            <a:off x="2411760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BD5A98-5F72-42CA-B266-2CA995ADA55D}"/>
              </a:ext>
            </a:extLst>
          </p:cNvPr>
          <p:cNvCxnSpPr>
            <a:cxnSpLocks/>
          </p:cNvCxnSpPr>
          <p:nvPr/>
        </p:nvCxnSpPr>
        <p:spPr>
          <a:xfrm flipH="1" flipV="1">
            <a:off x="2123728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9259972-7B5C-4A0D-9B78-AE69B6375AF3}"/>
              </a:ext>
            </a:extLst>
          </p:cNvPr>
          <p:cNvSpPr>
            <a:spLocks noChangeAspect="1"/>
          </p:cNvSpPr>
          <p:nvPr/>
        </p:nvSpPr>
        <p:spPr>
          <a:xfrm>
            <a:off x="2987856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C64447-3778-4C77-ADE2-F7F798708EE6}"/>
              </a:ext>
            </a:extLst>
          </p:cNvPr>
          <p:cNvSpPr>
            <a:spLocks noChangeAspect="1"/>
          </p:cNvSpPr>
          <p:nvPr/>
        </p:nvSpPr>
        <p:spPr>
          <a:xfrm>
            <a:off x="2267744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1B4F6AF7-C05B-49D0-B337-78236BDAC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355100"/>
              </p:ext>
            </p:extLst>
          </p:nvPr>
        </p:nvGraphicFramePr>
        <p:xfrm>
          <a:off x="1773728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86" name="オブジェクト 85">
                        <a:extLst>
                          <a:ext uri="{FF2B5EF4-FFF2-40B4-BE49-F238E27FC236}">
                            <a16:creationId xmlns:a16="http://schemas.microsoft.com/office/drawing/2014/main" id="{A9D11813-6364-446E-B8A6-88AE56061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3728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円弧 33">
            <a:extLst>
              <a:ext uri="{FF2B5EF4-FFF2-40B4-BE49-F238E27FC236}">
                <a16:creationId xmlns:a16="http://schemas.microsoft.com/office/drawing/2014/main" id="{43120BDA-3752-4BF6-9D5B-0B58C1AE73C8}"/>
              </a:ext>
            </a:extLst>
          </p:cNvPr>
          <p:cNvSpPr>
            <a:spLocks noChangeAspect="1"/>
          </p:cNvSpPr>
          <p:nvPr/>
        </p:nvSpPr>
        <p:spPr>
          <a:xfrm>
            <a:off x="940656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C4626E5-56A9-4A17-933F-97400B08EE76}"/>
              </a:ext>
            </a:extLst>
          </p:cNvPr>
          <p:cNvSpPr>
            <a:spLocks noChangeAspect="1"/>
          </p:cNvSpPr>
          <p:nvPr/>
        </p:nvSpPr>
        <p:spPr>
          <a:xfrm>
            <a:off x="2123728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E39564D-8E0A-42AF-80ED-C414A891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654562"/>
              </p:ext>
            </p:extLst>
          </p:nvPr>
        </p:nvGraphicFramePr>
        <p:xfrm>
          <a:off x="2833688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688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A35407E-24F4-493A-843E-BA4B42BD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169348"/>
              </p:ext>
            </p:extLst>
          </p:nvPr>
        </p:nvGraphicFramePr>
        <p:xfrm>
          <a:off x="3063850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3850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円弧 37">
            <a:extLst>
              <a:ext uri="{FF2B5EF4-FFF2-40B4-BE49-F238E27FC236}">
                <a16:creationId xmlns:a16="http://schemas.microsoft.com/office/drawing/2014/main" id="{247E4913-2280-49D9-82AB-81FE47DE6520}"/>
              </a:ext>
            </a:extLst>
          </p:cNvPr>
          <p:cNvSpPr>
            <a:spLocks noChangeAspect="1"/>
          </p:cNvSpPr>
          <p:nvPr/>
        </p:nvSpPr>
        <p:spPr>
          <a:xfrm>
            <a:off x="2804393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55C927A-3593-43EF-8475-09CAEE41276D}"/>
              </a:ext>
            </a:extLst>
          </p:cNvPr>
          <p:cNvCxnSpPr>
            <a:cxnSpLocks/>
          </p:cNvCxnSpPr>
          <p:nvPr/>
        </p:nvCxnSpPr>
        <p:spPr>
          <a:xfrm flipH="1">
            <a:off x="1691680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EB56302-D01E-4637-A536-1A81B5C783F3}"/>
              </a:ext>
            </a:extLst>
          </p:cNvPr>
          <p:cNvSpPr>
            <a:spLocks noChangeAspect="1"/>
          </p:cNvSpPr>
          <p:nvPr/>
        </p:nvSpPr>
        <p:spPr>
          <a:xfrm>
            <a:off x="2267744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26ECA73C-3C09-4F53-9AA3-81C9DC9E9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897492"/>
              </p:ext>
            </p:extLst>
          </p:nvPr>
        </p:nvGraphicFramePr>
        <p:xfrm>
          <a:off x="2738438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38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円弧 44">
            <a:extLst>
              <a:ext uri="{FF2B5EF4-FFF2-40B4-BE49-F238E27FC236}">
                <a16:creationId xmlns:a16="http://schemas.microsoft.com/office/drawing/2014/main" id="{461D5833-2202-41E7-9C5C-14CBE2833E3A}"/>
              </a:ext>
            </a:extLst>
          </p:cNvPr>
          <p:cNvSpPr>
            <a:spLocks noChangeAspect="1"/>
          </p:cNvSpPr>
          <p:nvPr/>
        </p:nvSpPr>
        <p:spPr>
          <a:xfrm>
            <a:off x="2074987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C94D1B68-1273-4615-99B0-7A7D3EB8B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921323"/>
              </p:ext>
            </p:extLst>
          </p:nvPr>
        </p:nvGraphicFramePr>
        <p:xfrm>
          <a:off x="1941036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41036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B0C3EC-4CBB-4045-9FC4-334A65F8965C}"/>
              </a:ext>
            </a:extLst>
          </p:cNvPr>
          <p:cNvCxnSpPr>
            <a:cxnSpLocks/>
          </p:cNvCxnSpPr>
          <p:nvPr/>
        </p:nvCxnSpPr>
        <p:spPr>
          <a:xfrm flipV="1">
            <a:off x="971584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オブジェクト 54">
            <a:extLst>
              <a:ext uri="{FF2B5EF4-FFF2-40B4-BE49-F238E27FC236}">
                <a16:creationId xmlns:a16="http://schemas.microsoft.com/office/drawing/2014/main" id="{999316FE-1086-4EE9-A19A-1B0254C33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515745"/>
              </p:ext>
            </p:extLst>
          </p:nvPr>
        </p:nvGraphicFramePr>
        <p:xfrm>
          <a:off x="3101984" y="4452212"/>
          <a:ext cx="59626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74760" imgH="685800" progId="Equation.DSMT4">
                  <p:embed/>
                </p:oleObj>
              </mc:Choice>
              <mc:Fallback>
                <p:oleObj name="Equation" r:id="rId12" imgW="3974760" imgH="68580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EC7F206F-765B-4A5D-8D35-687218089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01984" y="4452212"/>
                        <a:ext cx="5962650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4728C99B-A75E-4DF4-8B84-41A1886AB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78682"/>
              </p:ext>
            </p:extLst>
          </p:nvPr>
        </p:nvGraphicFramePr>
        <p:xfrm>
          <a:off x="4211960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11960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D8759E0-DF3F-4A38-94E3-A469F3490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446615"/>
              </p:ext>
            </p:extLst>
          </p:nvPr>
        </p:nvGraphicFramePr>
        <p:xfrm>
          <a:off x="733425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33425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オブジェクト 57">
            <a:extLst>
              <a:ext uri="{FF2B5EF4-FFF2-40B4-BE49-F238E27FC236}">
                <a16:creationId xmlns:a16="http://schemas.microsoft.com/office/drawing/2014/main" id="{2E53BAC9-C379-4218-9530-3445DFD3E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293091"/>
              </p:ext>
            </p:extLst>
          </p:nvPr>
        </p:nvGraphicFramePr>
        <p:xfrm>
          <a:off x="693620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3620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4CBA465B-9342-4331-9282-0C8818368D66}"/>
              </a:ext>
            </a:extLst>
          </p:cNvPr>
          <p:cNvSpPr>
            <a:spLocks noChangeAspect="1"/>
          </p:cNvSpPr>
          <p:nvPr/>
        </p:nvSpPr>
        <p:spPr>
          <a:xfrm>
            <a:off x="827584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7706B3-7E12-4206-B7F3-75A26045020F}"/>
              </a:ext>
            </a:extLst>
          </p:cNvPr>
          <p:cNvSpPr txBox="1"/>
          <p:nvPr/>
        </p:nvSpPr>
        <p:spPr>
          <a:xfrm>
            <a:off x="3707856" y="1988840"/>
            <a:ext cx="5184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順運動学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関節角度から手先の姿勢（位置と向き）を求める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閉じた形式の解が求められる</a:t>
            </a:r>
            <a:endParaRPr kumimoji="1" lang="en-US" altLang="ja-JP" dirty="0"/>
          </a:p>
          <a:p>
            <a:r>
              <a:rPr kumimoji="1" lang="en-US" altLang="ja-JP" dirty="0"/>
              <a:t>Forward kinematics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Given: Joint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Find:  A hand pose (position and orientation)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 can find a closed form solution </a:t>
            </a:r>
            <a:endParaRPr kumimoji="1" lang="en-US" altLang="ja-JP" dirty="0"/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B2AE2AEB-9DD8-4B1B-B111-03F3090D4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951218"/>
              </p:ext>
            </p:extLst>
          </p:nvPr>
        </p:nvGraphicFramePr>
        <p:xfrm>
          <a:off x="2420341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20341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25C41C9A-DB1B-487D-96F0-E72120517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03535"/>
              </p:ext>
            </p:extLst>
          </p:nvPr>
        </p:nvGraphicFramePr>
        <p:xfrm>
          <a:off x="2527267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27267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452EDA13-5EDA-4577-98B2-AE8F652C9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395418"/>
              </p:ext>
            </p:extLst>
          </p:nvPr>
        </p:nvGraphicFramePr>
        <p:xfrm>
          <a:off x="1509713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09713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1B04B-061B-49F7-8CBA-F6138B27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ロボットアームの逆運動学</a:t>
            </a:r>
            <a:br>
              <a:rPr lang="en-US" altLang="ja-JP" dirty="0"/>
            </a:br>
            <a:r>
              <a:rPr lang="en-US" altLang="ja-JP" sz="3200" dirty="0"/>
              <a:t>Inverse Kinematics of Robot Arm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EE4F4A-A700-4E93-828D-1A3FC1EE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A120B2-1095-42E2-8231-A5AE32CA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859D4D-20C9-4FA7-8777-84E85E21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E01133E-7511-4D17-AE8E-FB77BAC4E1C1}"/>
              </a:ext>
            </a:extLst>
          </p:cNvPr>
          <p:cNvCxnSpPr>
            <a:cxnSpLocks/>
          </p:cNvCxnSpPr>
          <p:nvPr/>
        </p:nvCxnSpPr>
        <p:spPr>
          <a:xfrm flipV="1">
            <a:off x="971600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4A8DFDB-DF44-4C06-9802-3F65AC165759}"/>
              </a:ext>
            </a:extLst>
          </p:cNvPr>
          <p:cNvCxnSpPr>
            <a:cxnSpLocks/>
          </p:cNvCxnSpPr>
          <p:nvPr/>
        </p:nvCxnSpPr>
        <p:spPr>
          <a:xfrm>
            <a:off x="539552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3512026-A2A0-452F-8535-D3A740467F02}"/>
              </a:ext>
            </a:extLst>
          </p:cNvPr>
          <p:cNvCxnSpPr>
            <a:cxnSpLocks/>
          </p:cNvCxnSpPr>
          <p:nvPr/>
        </p:nvCxnSpPr>
        <p:spPr>
          <a:xfrm flipV="1">
            <a:off x="2411760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C1602B1-AFD6-4B50-B747-9A6B36F56616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3FC36B2-D926-4BE6-B42B-92B139E3A47A}"/>
              </a:ext>
            </a:extLst>
          </p:cNvPr>
          <p:cNvCxnSpPr>
            <a:cxnSpLocks/>
          </p:cNvCxnSpPr>
          <p:nvPr/>
        </p:nvCxnSpPr>
        <p:spPr>
          <a:xfrm flipV="1">
            <a:off x="971600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3EF43ED-A0E2-4803-8AA4-2D663CB69875}"/>
              </a:ext>
            </a:extLst>
          </p:cNvPr>
          <p:cNvCxnSpPr>
            <a:cxnSpLocks/>
          </p:cNvCxnSpPr>
          <p:nvPr/>
        </p:nvCxnSpPr>
        <p:spPr>
          <a:xfrm flipV="1">
            <a:off x="2411760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CBA9B06-A23D-4878-9CD6-7DE2C92D3E7B}"/>
              </a:ext>
            </a:extLst>
          </p:cNvPr>
          <p:cNvCxnSpPr>
            <a:cxnSpLocks/>
          </p:cNvCxnSpPr>
          <p:nvPr/>
        </p:nvCxnSpPr>
        <p:spPr>
          <a:xfrm flipH="1" flipV="1">
            <a:off x="2123728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D143557B-10E8-4B0A-817D-6C404C6A8E64}"/>
              </a:ext>
            </a:extLst>
          </p:cNvPr>
          <p:cNvSpPr>
            <a:spLocks noChangeAspect="1"/>
          </p:cNvSpPr>
          <p:nvPr/>
        </p:nvSpPr>
        <p:spPr>
          <a:xfrm>
            <a:off x="2987856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AEBDC07-420E-48D5-90E1-8D864415EC94}"/>
              </a:ext>
            </a:extLst>
          </p:cNvPr>
          <p:cNvSpPr>
            <a:spLocks noChangeAspect="1"/>
          </p:cNvSpPr>
          <p:nvPr/>
        </p:nvSpPr>
        <p:spPr>
          <a:xfrm>
            <a:off x="2267744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660447B4-A47A-4D84-96C1-D72E5B8C5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57375"/>
              </p:ext>
            </p:extLst>
          </p:nvPr>
        </p:nvGraphicFramePr>
        <p:xfrm>
          <a:off x="1773728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3728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円弧 15">
            <a:extLst>
              <a:ext uri="{FF2B5EF4-FFF2-40B4-BE49-F238E27FC236}">
                <a16:creationId xmlns:a16="http://schemas.microsoft.com/office/drawing/2014/main" id="{CF915DD2-082E-4B60-BB13-65C2047D6C2C}"/>
              </a:ext>
            </a:extLst>
          </p:cNvPr>
          <p:cNvSpPr>
            <a:spLocks noChangeAspect="1"/>
          </p:cNvSpPr>
          <p:nvPr/>
        </p:nvSpPr>
        <p:spPr>
          <a:xfrm>
            <a:off x="940656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6A020D74-11E1-4F74-BFB8-56D91774F55C}"/>
              </a:ext>
            </a:extLst>
          </p:cNvPr>
          <p:cNvSpPr>
            <a:spLocks noChangeAspect="1"/>
          </p:cNvSpPr>
          <p:nvPr/>
        </p:nvSpPr>
        <p:spPr>
          <a:xfrm>
            <a:off x="2123728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0911BA82-0CB2-4D74-B8D8-A677AA024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230834"/>
              </p:ext>
            </p:extLst>
          </p:nvPr>
        </p:nvGraphicFramePr>
        <p:xfrm>
          <a:off x="2833688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688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83C96FCA-4C06-455F-A3B8-641EF19C2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57365"/>
              </p:ext>
            </p:extLst>
          </p:nvPr>
        </p:nvGraphicFramePr>
        <p:xfrm>
          <a:off x="3063850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3850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円弧 19">
            <a:extLst>
              <a:ext uri="{FF2B5EF4-FFF2-40B4-BE49-F238E27FC236}">
                <a16:creationId xmlns:a16="http://schemas.microsoft.com/office/drawing/2014/main" id="{90C4988F-21A5-406A-9035-27EEFBDA4AB6}"/>
              </a:ext>
            </a:extLst>
          </p:cNvPr>
          <p:cNvSpPr>
            <a:spLocks noChangeAspect="1"/>
          </p:cNvSpPr>
          <p:nvPr/>
        </p:nvSpPr>
        <p:spPr>
          <a:xfrm>
            <a:off x="2804393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D38632C-D659-48BE-A4CF-6C4FA296C6A3}"/>
              </a:ext>
            </a:extLst>
          </p:cNvPr>
          <p:cNvCxnSpPr>
            <a:cxnSpLocks/>
          </p:cNvCxnSpPr>
          <p:nvPr/>
        </p:nvCxnSpPr>
        <p:spPr>
          <a:xfrm flipH="1">
            <a:off x="1691680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81C6FC5F-8E83-4D1F-8880-5EB23BA42ACA}"/>
              </a:ext>
            </a:extLst>
          </p:cNvPr>
          <p:cNvSpPr>
            <a:spLocks noChangeAspect="1"/>
          </p:cNvSpPr>
          <p:nvPr/>
        </p:nvSpPr>
        <p:spPr>
          <a:xfrm>
            <a:off x="2267744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BAE35A59-F83B-42E8-81A5-80DB041A4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41340"/>
              </p:ext>
            </p:extLst>
          </p:nvPr>
        </p:nvGraphicFramePr>
        <p:xfrm>
          <a:off x="2738438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38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円弧 23">
            <a:extLst>
              <a:ext uri="{FF2B5EF4-FFF2-40B4-BE49-F238E27FC236}">
                <a16:creationId xmlns:a16="http://schemas.microsoft.com/office/drawing/2014/main" id="{0425F5B8-A187-4C4C-AE09-16D8AB4708EB}"/>
              </a:ext>
            </a:extLst>
          </p:cNvPr>
          <p:cNvSpPr>
            <a:spLocks noChangeAspect="1"/>
          </p:cNvSpPr>
          <p:nvPr/>
        </p:nvSpPr>
        <p:spPr>
          <a:xfrm>
            <a:off x="2074987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66EA3D5D-0188-4D5E-9052-00160AAEF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021021"/>
              </p:ext>
            </p:extLst>
          </p:nvPr>
        </p:nvGraphicFramePr>
        <p:xfrm>
          <a:off x="1941036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41036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3B7BB67-F92D-4474-A1BE-65E913B1105C}"/>
              </a:ext>
            </a:extLst>
          </p:cNvPr>
          <p:cNvCxnSpPr>
            <a:cxnSpLocks/>
          </p:cNvCxnSpPr>
          <p:nvPr/>
        </p:nvCxnSpPr>
        <p:spPr>
          <a:xfrm flipV="1">
            <a:off x="971584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A4460D18-1907-47D6-8387-BEBAD663B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673974"/>
              </p:ext>
            </p:extLst>
          </p:nvPr>
        </p:nvGraphicFramePr>
        <p:xfrm>
          <a:off x="5255096" y="4828481"/>
          <a:ext cx="1981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20480" imgH="609480" progId="Equation.DSMT4">
                  <p:embed/>
                </p:oleObj>
              </mc:Choice>
              <mc:Fallback>
                <p:oleObj name="Equation" r:id="rId12" imgW="1320480" imgH="609480" progId="Equation.DSMT4">
                  <p:embed/>
                  <p:pic>
                    <p:nvPicPr>
                      <p:cNvPr id="55" name="オブジェクト 54">
                        <a:extLst>
                          <a:ext uri="{FF2B5EF4-FFF2-40B4-BE49-F238E27FC236}">
                            <a16:creationId xmlns:a16="http://schemas.microsoft.com/office/drawing/2014/main" id="{999316FE-1086-4EE9-A19A-1B0254C33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55096" y="4828481"/>
                        <a:ext cx="1981200" cy="91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B9C778BF-360E-49BD-92F0-5BC5BE17D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346444"/>
              </p:ext>
            </p:extLst>
          </p:nvPr>
        </p:nvGraphicFramePr>
        <p:xfrm>
          <a:off x="4211960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11960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78C73209-BB39-4033-BC58-1B89CBAA6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984993"/>
              </p:ext>
            </p:extLst>
          </p:nvPr>
        </p:nvGraphicFramePr>
        <p:xfrm>
          <a:off x="733425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33425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CC63375A-2603-463E-B029-98F7E48F1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208788"/>
              </p:ext>
            </p:extLst>
          </p:nvPr>
        </p:nvGraphicFramePr>
        <p:xfrm>
          <a:off x="693620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58" name="オブジェクト 57">
                        <a:extLst>
                          <a:ext uri="{FF2B5EF4-FFF2-40B4-BE49-F238E27FC236}">
                            <a16:creationId xmlns:a16="http://schemas.microsoft.com/office/drawing/2014/main" id="{2E53BAC9-C379-4218-9530-3445DFD3EB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3620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楕円 30">
            <a:extLst>
              <a:ext uri="{FF2B5EF4-FFF2-40B4-BE49-F238E27FC236}">
                <a16:creationId xmlns:a16="http://schemas.microsoft.com/office/drawing/2014/main" id="{52ADCF88-DFB3-49CC-A0E9-E2C9C8CFB7CA}"/>
              </a:ext>
            </a:extLst>
          </p:cNvPr>
          <p:cNvSpPr>
            <a:spLocks noChangeAspect="1"/>
          </p:cNvSpPr>
          <p:nvPr/>
        </p:nvSpPr>
        <p:spPr>
          <a:xfrm>
            <a:off x="827584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DE04C26-F812-462E-8E1F-3F72D995E8B4}"/>
              </a:ext>
            </a:extLst>
          </p:cNvPr>
          <p:cNvSpPr txBox="1"/>
          <p:nvPr/>
        </p:nvSpPr>
        <p:spPr>
          <a:xfrm>
            <a:off x="3851935" y="1988840"/>
            <a:ext cx="4834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逆運動学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手先の位置と向きから関節角度を求める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一般に閉じた形式の解は存在しない．繰り返し計算で求める</a:t>
            </a:r>
            <a:endParaRPr lang="en-US" altLang="ja-JP" dirty="0"/>
          </a:p>
          <a:p>
            <a:r>
              <a:rPr kumimoji="1" lang="en-US" altLang="ja-JP" dirty="0"/>
              <a:t>Inverse kinematics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Given:  A hand position and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Find: Joint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In general, we cannot find a closed form solution. We solve it by iterative computations </a:t>
            </a:r>
            <a:endParaRPr kumimoji="1" lang="en-US" altLang="ja-JP" dirty="0"/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BAFC774A-9700-45DD-9A5E-1B4DFED78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822757"/>
              </p:ext>
            </p:extLst>
          </p:nvPr>
        </p:nvGraphicFramePr>
        <p:xfrm>
          <a:off x="2420341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20341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1E53FC9C-FF2D-4F72-9460-1CEE7A9F0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859492"/>
              </p:ext>
            </p:extLst>
          </p:nvPr>
        </p:nvGraphicFramePr>
        <p:xfrm>
          <a:off x="2527267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62" name="オブジェクト 61">
                        <a:extLst>
                          <a:ext uri="{FF2B5EF4-FFF2-40B4-BE49-F238E27FC236}">
                            <a16:creationId xmlns:a16="http://schemas.microsoft.com/office/drawing/2014/main" id="{25C41C9A-DB1B-487D-96F0-E72120517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27267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78393261-4DE5-420B-8C08-306C182B8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305186"/>
              </p:ext>
            </p:extLst>
          </p:nvPr>
        </p:nvGraphicFramePr>
        <p:xfrm>
          <a:off x="1509713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63" name="オブジェクト 62">
                        <a:extLst>
                          <a:ext uri="{FF2B5EF4-FFF2-40B4-BE49-F238E27FC236}">
                            <a16:creationId xmlns:a16="http://schemas.microsoft.com/office/drawing/2014/main" id="{452EDA13-5EDA-4577-98B2-AE8F652C9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09713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楕円 35">
            <a:extLst>
              <a:ext uri="{FF2B5EF4-FFF2-40B4-BE49-F238E27FC236}">
                <a16:creationId xmlns:a16="http://schemas.microsoft.com/office/drawing/2014/main" id="{5756ED4C-6846-4533-95A7-E07F628D8311}"/>
              </a:ext>
            </a:extLst>
          </p:cNvPr>
          <p:cNvSpPr>
            <a:spLocks noChangeAspect="1"/>
          </p:cNvSpPr>
          <p:nvPr/>
        </p:nvSpPr>
        <p:spPr>
          <a:xfrm>
            <a:off x="3201730" y="22690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5EB13CD5-F4A4-44C3-B542-845B82CDC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706500"/>
              </p:ext>
            </p:extLst>
          </p:nvPr>
        </p:nvGraphicFramePr>
        <p:xfrm>
          <a:off x="3371240" y="2030533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55320" imgH="431640" progId="Equation.DSMT4">
                  <p:embed/>
                </p:oleObj>
              </mc:Choice>
              <mc:Fallback>
                <p:oleObj name="Equation" r:id="rId26" imgW="355320" imgH="43164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0EEAAC99-808A-44E9-BFD4-38E8393792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371240" y="2030533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9B05387-AF1B-4A3D-95C2-C548E318FF03}"/>
              </a:ext>
            </a:extLst>
          </p:cNvPr>
          <p:cNvCxnSpPr>
            <a:cxnSpLocks/>
          </p:cNvCxnSpPr>
          <p:nvPr/>
        </p:nvCxnSpPr>
        <p:spPr>
          <a:xfrm>
            <a:off x="2408877" y="2132824"/>
            <a:ext cx="778798" cy="27746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D362908-0487-4ABE-9D19-9E53E0B8D7B6}"/>
              </a:ext>
            </a:extLst>
          </p:cNvPr>
          <p:cNvCxnSpPr>
            <a:cxnSpLocks/>
          </p:cNvCxnSpPr>
          <p:nvPr/>
        </p:nvCxnSpPr>
        <p:spPr>
          <a:xfrm flipH="1" flipV="1">
            <a:off x="3123671" y="1709581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D4646105-BF55-4A10-A80F-D40F6975E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84619"/>
              </p:ext>
            </p:extLst>
          </p:nvPr>
        </p:nvGraphicFramePr>
        <p:xfrm>
          <a:off x="3270783" y="1758328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7480" imgH="228600" progId="Equation.DSMT4">
                  <p:embed/>
                </p:oleObj>
              </mc:Choice>
              <mc:Fallback>
                <p:oleObj name="Equation" r:id="rId28" imgW="177480" imgH="22860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BAE35A59-F83B-42E8-81A5-80DB041A4F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270783" y="1758328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4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88EF5-7F58-4C80-A7BC-C3C11FC9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手先速度と関節</a:t>
            </a:r>
            <a:r>
              <a:rPr lang="ja-JP" altLang="en-US"/>
              <a:t>速度とヤコビアン</a:t>
            </a:r>
            <a:br>
              <a:rPr kumimoji="1" lang="en-US" altLang="ja-JP" dirty="0"/>
            </a:br>
            <a:r>
              <a:rPr kumimoji="1" lang="en-US" altLang="ja-JP" dirty="0"/>
              <a:t>Velocity and Jacobian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44710D-CD43-45C3-9D66-B9E4F141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5110E6-A560-4FA4-87E1-DCE67D0C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B99A37-ECFF-43F6-B265-4292742C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C33E5FA4-0EB0-4C5F-BCAF-062B18302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516168"/>
              </p:ext>
            </p:extLst>
          </p:nvPr>
        </p:nvGraphicFramePr>
        <p:xfrm>
          <a:off x="827584" y="3162194"/>
          <a:ext cx="32385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1244520" progId="Equation.DSMT4">
                  <p:embed/>
                </p:oleObj>
              </mc:Choice>
              <mc:Fallback>
                <p:oleObj name="Equation" r:id="rId2" imgW="2158920" imgH="1244520" progId="Equation.DSMT4">
                  <p:embed/>
                  <p:pic>
                    <p:nvPicPr>
                      <p:cNvPr id="55" name="オブジェクト 54">
                        <a:extLst>
                          <a:ext uri="{FF2B5EF4-FFF2-40B4-BE49-F238E27FC236}">
                            <a16:creationId xmlns:a16="http://schemas.microsoft.com/office/drawing/2014/main" id="{999316FE-1086-4EE9-A19A-1B0254C33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3162194"/>
                        <a:ext cx="32385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EA92A3-821F-4C8D-8B50-787AD32C5DA5}"/>
              </a:ext>
            </a:extLst>
          </p:cNvPr>
          <p:cNvSpPr txBox="1"/>
          <p:nvPr/>
        </p:nvSpPr>
        <p:spPr>
          <a:xfrm>
            <a:off x="457200" y="2342931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全微分の原理より次が成り立つ</a:t>
            </a:r>
            <a:endParaRPr lang="en-US" altLang="ja-JP" dirty="0"/>
          </a:p>
          <a:p>
            <a:r>
              <a:rPr kumimoji="1" lang="en-US" altLang="ja-JP" dirty="0"/>
              <a:t>From the principle of total derivative, the following holds</a:t>
            </a:r>
          </a:p>
        </p:txBody>
      </p:sp>
      <p:graphicFrame>
        <p:nvGraphicFramePr>
          <p:cNvPr id="8" name="オブジェクト 7">
            <a:extLst>
              <a:ext uri="{FF2B5EF4-FFF2-40B4-BE49-F238E27FC236}">
                <a16:creationId xmlns:a16="http://schemas.microsoft.com/office/drawing/2014/main" id="{39BD2F04-30C1-4093-9ED5-C47BFCF18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38243"/>
              </p:ext>
            </p:extLst>
          </p:nvPr>
        </p:nvGraphicFramePr>
        <p:xfrm>
          <a:off x="4811216" y="3061289"/>
          <a:ext cx="35052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1295280" progId="Equation.DSMT4">
                  <p:embed/>
                </p:oleObj>
              </mc:Choice>
              <mc:Fallback>
                <p:oleObj name="Equation" r:id="rId4" imgW="2336760" imgH="1295280" progId="Equation.DSMT4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C33E5FA4-0EB0-4C5F-BCAF-062B183026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1216" y="3061289"/>
                        <a:ext cx="3505200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7A1B30-A89D-4C49-A333-C1BD1387EE93}"/>
              </a:ext>
            </a:extLst>
          </p:cNvPr>
          <p:cNvSpPr txBox="1"/>
          <p:nvPr/>
        </p:nvSpPr>
        <p:spPr>
          <a:xfrm>
            <a:off x="539552" y="5369556"/>
            <a:ext cx="814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手先速度と関節速度が行列</a:t>
            </a:r>
            <a:r>
              <a:rPr lang="en-US" altLang="ja-JP" dirty="0"/>
              <a:t>J</a:t>
            </a:r>
            <a:r>
              <a:rPr lang="ja-JP" altLang="en-US" dirty="0"/>
              <a:t>で関係付けられた．この</a:t>
            </a:r>
            <a:r>
              <a:rPr lang="en-US" altLang="ja-JP" dirty="0"/>
              <a:t>J</a:t>
            </a:r>
            <a:r>
              <a:rPr lang="ja-JP" altLang="en-US" dirty="0"/>
              <a:t>はヤコビアンと呼ばれる</a:t>
            </a:r>
            <a:endParaRPr lang="en-US" altLang="ja-JP" dirty="0"/>
          </a:p>
          <a:p>
            <a:r>
              <a:rPr kumimoji="1" lang="en-US" altLang="ja-JP" dirty="0"/>
              <a:t>Now,</a:t>
            </a:r>
            <a:r>
              <a:rPr lang="ja-JP" altLang="en-US" dirty="0"/>
              <a:t> </a:t>
            </a:r>
            <a:r>
              <a:rPr lang="en-US" altLang="ja-JP" dirty="0"/>
              <a:t>hand and joint velocity is associated with </a:t>
            </a:r>
            <a:r>
              <a:rPr kumimoji="1" lang="en-US" altLang="ja-JP" dirty="0"/>
              <a:t>J, which is called Jacobian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EE9E46-9CBD-458E-B231-4D8BF5E41910}"/>
              </a:ext>
            </a:extLst>
          </p:cNvPr>
          <p:cNvSpPr txBox="1"/>
          <p:nvPr/>
        </p:nvSpPr>
        <p:spPr>
          <a:xfrm>
            <a:off x="457199" y="1521291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逆運動学解を求めるために，手先速度と関節速度の関係を考察する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Let us consider a relation between hand velocity and joint angle velocity </a:t>
            </a:r>
          </a:p>
        </p:txBody>
      </p:sp>
    </p:spTree>
    <p:extLst>
      <p:ext uri="{BB962C8B-B14F-4D97-AF65-F5344CB8AC3E}">
        <p14:creationId xmlns:p14="http://schemas.microsoft.com/office/powerpoint/2010/main" val="74951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A3A5B-17D9-4423-B0BE-129E0E81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繰り返し計算による逆運動学解法</a:t>
            </a:r>
            <a:br>
              <a:rPr lang="en-US" altLang="ja-JP" dirty="0"/>
            </a:br>
            <a:r>
              <a:rPr lang="en-US" altLang="ja-JP" sz="2400" dirty="0"/>
              <a:t>Inverse Kinematics Solution by Iterative Computation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CA6070-F87A-4808-85F2-E49DEE57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456EB-2B9F-43FC-9EFD-775C2604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9A84FC-A5B8-40B1-820F-92B3343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19B5C23-0004-4DF5-BB93-169CDCBE5FF0}"/>
              </a:ext>
            </a:extLst>
          </p:cNvPr>
          <p:cNvCxnSpPr>
            <a:cxnSpLocks/>
          </p:cNvCxnSpPr>
          <p:nvPr/>
        </p:nvCxnSpPr>
        <p:spPr>
          <a:xfrm flipV="1">
            <a:off x="971600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E4277F7-EAC2-4C29-8D2A-7941C45749B9}"/>
              </a:ext>
            </a:extLst>
          </p:cNvPr>
          <p:cNvCxnSpPr>
            <a:cxnSpLocks/>
          </p:cNvCxnSpPr>
          <p:nvPr/>
        </p:nvCxnSpPr>
        <p:spPr>
          <a:xfrm>
            <a:off x="539552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567C460-8CC7-4843-8DED-AF6A94980795}"/>
              </a:ext>
            </a:extLst>
          </p:cNvPr>
          <p:cNvCxnSpPr>
            <a:cxnSpLocks/>
          </p:cNvCxnSpPr>
          <p:nvPr/>
        </p:nvCxnSpPr>
        <p:spPr>
          <a:xfrm flipV="1">
            <a:off x="2411760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3A33F9-3959-4CA7-9530-FEBBBFF03077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37672F8-FF09-43F5-9F65-F11111CB1713}"/>
              </a:ext>
            </a:extLst>
          </p:cNvPr>
          <p:cNvCxnSpPr>
            <a:cxnSpLocks/>
          </p:cNvCxnSpPr>
          <p:nvPr/>
        </p:nvCxnSpPr>
        <p:spPr>
          <a:xfrm flipV="1">
            <a:off x="971600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EEFDB96-3F09-4F95-858D-14DC734B859A}"/>
              </a:ext>
            </a:extLst>
          </p:cNvPr>
          <p:cNvCxnSpPr>
            <a:cxnSpLocks/>
          </p:cNvCxnSpPr>
          <p:nvPr/>
        </p:nvCxnSpPr>
        <p:spPr>
          <a:xfrm flipV="1">
            <a:off x="2411760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D16C6BE-6FEA-40B6-990C-84B5AF31CEE3}"/>
              </a:ext>
            </a:extLst>
          </p:cNvPr>
          <p:cNvCxnSpPr>
            <a:cxnSpLocks/>
          </p:cNvCxnSpPr>
          <p:nvPr/>
        </p:nvCxnSpPr>
        <p:spPr>
          <a:xfrm flipH="1" flipV="1">
            <a:off x="2123728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7690F2E3-38A2-40FA-B41B-A5045BDC9ED9}"/>
              </a:ext>
            </a:extLst>
          </p:cNvPr>
          <p:cNvSpPr>
            <a:spLocks noChangeAspect="1"/>
          </p:cNvSpPr>
          <p:nvPr/>
        </p:nvSpPr>
        <p:spPr>
          <a:xfrm>
            <a:off x="2987856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85CED5D-08C8-47B1-BA2E-EC3F1D953315}"/>
              </a:ext>
            </a:extLst>
          </p:cNvPr>
          <p:cNvSpPr>
            <a:spLocks noChangeAspect="1"/>
          </p:cNvSpPr>
          <p:nvPr/>
        </p:nvSpPr>
        <p:spPr>
          <a:xfrm>
            <a:off x="2267744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オブジェクト 14">
            <a:extLst>
              <a:ext uri="{FF2B5EF4-FFF2-40B4-BE49-F238E27FC236}">
                <a16:creationId xmlns:a16="http://schemas.microsoft.com/office/drawing/2014/main" id="{232AD542-E518-4520-9772-D68F295B9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367673"/>
              </p:ext>
            </p:extLst>
          </p:nvPr>
        </p:nvGraphicFramePr>
        <p:xfrm>
          <a:off x="1773238" y="5389563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41200" progId="Equation.DSMT4">
                  <p:embed/>
                </p:oleObj>
              </mc:Choice>
              <mc:Fallback>
                <p:oleObj name="Equation" r:id="rId2" imgW="152280" imgH="241200" progId="Equation.DSMT4">
                  <p:embed/>
                  <p:pic>
                    <p:nvPicPr>
                      <p:cNvPr id="15" name="オブジェクト 14">
                        <a:extLst>
                          <a:ext uri="{FF2B5EF4-FFF2-40B4-BE49-F238E27FC236}">
                            <a16:creationId xmlns:a16="http://schemas.microsoft.com/office/drawing/2014/main" id="{660447B4-A47A-4D84-96C1-D72E5B8C58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3238" y="5389563"/>
                        <a:ext cx="2286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円弧 15">
            <a:extLst>
              <a:ext uri="{FF2B5EF4-FFF2-40B4-BE49-F238E27FC236}">
                <a16:creationId xmlns:a16="http://schemas.microsoft.com/office/drawing/2014/main" id="{AF0B673C-E996-48F5-B580-90368EEA941A}"/>
              </a:ext>
            </a:extLst>
          </p:cNvPr>
          <p:cNvSpPr>
            <a:spLocks noChangeAspect="1"/>
          </p:cNvSpPr>
          <p:nvPr/>
        </p:nvSpPr>
        <p:spPr>
          <a:xfrm>
            <a:off x="940656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6230D43F-B358-4ACA-8BDB-4BB59F0A13BE}"/>
              </a:ext>
            </a:extLst>
          </p:cNvPr>
          <p:cNvSpPr>
            <a:spLocks noChangeAspect="1"/>
          </p:cNvSpPr>
          <p:nvPr/>
        </p:nvSpPr>
        <p:spPr>
          <a:xfrm>
            <a:off x="2123728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オブジェクト 17">
            <a:extLst>
              <a:ext uri="{FF2B5EF4-FFF2-40B4-BE49-F238E27FC236}">
                <a16:creationId xmlns:a16="http://schemas.microsoft.com/office/drawing/2014/main" id="{024B1882-00CB-4647-880B-53954E2FA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613679"/>
              </p:ext>
            </p:extLst>
          </p:nvPr>
        </p:nvGraphicFramePr>
        <p:xfrm>
          <a:off x="2833688" y="434657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41200" progId="Equation.DSMT4">
                  <p:embed/>
                </p:oleObj>
              </mc:Choice>
              <mc:Fallback>
                <p:oleObj name="Equation" r:id="rId4" imgW="164880" imgH="241200" progId="Equation.DSMT4">
                  <p:embed/>
                  <p:pic>
                    <p:nvPicPr>
                      <p:cNvPr id="18" name="オブジェクト 17">
                        <a:extLst>
                          <a:ext uri="{FF2B5EF4-FFF2-40B4-BE49-F238E27FC236}">
                            <a16:creationId xmlns:a16="http://schemas.microsoft.com/office/drawing/2014/main" id="{0911BA82-0CB2-4D74-B8D8-A677AA0249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688" y="434657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オブジェクト 18">
            <a:extLst>
              <a:ext uri="{FF2B5EF4-FFF2-40B4-BE49-F238E27FC236}">
                <a16:creationId xmlns:a16="http://schemas.microsoft.com/office/drawing/2014/main" id="{E2B5CA62-EE8A-4675-9673-C373CEAFD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595289"/>
              </p:ext>
            </p:extLst>
          </p:nvPr>
        </p:nvGraphicFramePr>
        <p:xfrm>
          <a:off x="3063875" y="2752725"/>
          <a:ext cx="247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19" name="オブジェクト 18">
                        <a:extLst>
                          <a:ext uri="{FF2B5EF4-FFF2-40B4-BE49-F238E27FC236}">
                            <a16:creationId xmlns:a16="http://schemas.microsoft.com/office/drawing/2014/main" id="{83C96FCA-4C06-455F-A3B8-641EF19C2F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3875" y="2752725"/>
                        <a:ext cx="2476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円弧 19">
            <a:extLst>
              <a:ext uri="{FF2B5EF4-FFF2-40B4-BE49-F238E27FC236}">
                <a16:creationId xmlns:a16="http://schemas.microsoft.com/office/drawing/2014/main" id="{499D056E-A2DE-41E9-830E-2DA16E0BBEE9}"/>
              </a:ext>
            </a:extLst>
          </p:cNvPr>
          <p:cNvSpPr>
            <a:spLocks noChangeAspect="1"/>
          </p:cNvSpPr>
          <p:nvPr/>
        </p:nvSpPr>
        <p:spPr>
          <a:xfrm>
            <a:off x="2804393" y="3110179"/>
            <a:ext cx="720000" cy="720000"/>
          </a:xfrm>
          <a:prstGeom prst="arc">
            <a:avLst>
              <a:gd name="adj1" fmla="val 14315737"/>
              <a:gd name="adj2" fmla="val 17979227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8ED69BA-06D4-4C66-BC59-D187476C6950}"/>
              </a:ext>
            </a:extLst>
          </p:cNvPr>
          <p:cNvCxnSpPr>
            <a:cxnSpLocks/>
          </p:cNvCxnSpPr>
          <p:nvPr/>
        </p:nvCxnSpPr>
        <p:spPr>
          <a:xfrm flipH="1">
            <a:off x="1691680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BCAE748-3A40-48AB-972D-3D4D9F448C1A}"/>
              </a:ext>
            </a:extLst>
          </p:cNvPr>
          <p:cNvSpPr>
            <a:spLocks noChangeAspect="1"/>
          </p:cNvSpPr>
          <p:nvPr/>
        </p:nvSpPr>
        <p:spPr>
          <a:xfrm>
            <a:off x="2267744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C7C66C22-3B70-4712-9705-DB2C3B053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903359"/>
              </p:ext>
            </p:extLst>
          </p:nvPr>
        </p:nvGraphicFramePr>
        <p:xfrm>
          <a:off x="2738438" y="1524000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BAE35A59-F83B-42E8-81A5-80DB041A4F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38" y="1524000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円弧 23">
            <a:extLst>
              <a:ext uri="{FF2B5EF4-FFF2-40B4-BE49-F238E27FC236}">
                <a16:creationId xmlns:a16="http://schemas.microsoft.com/office/drawing/2014/main" id="{582EE0ED-0678-429B-989B-623A3F6F81D1}"/>
              </a:ext>
            </a:extLst>
          </p:cNvPr>
          <p:cNvSpPr>
            <a:spLocks noChangeAspect="1"/>
          </p:cNvSpPr>
          <p:nvPr/>
        </p:nvSpPr>
        <p:spPr>
          <a:xfrm>
            <a:off x="2074987" y="1773071"/>
            <a:ext cx="720000" cy="720000"/>
          </a:xfrm>
          <a:prstGeom prst="arc">
            <a:avLst>
              <a:gd name="adj1" fmla="val 14431860"/>
              <a:gd name="adj2" fmla="val 19540950"/>
            </a:avLst>
          </a:prstGeom>
          <a:ln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3DF3A1C6-FCB5-43C2-8937-8839A9D0F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826330"/>
              </p:ext>
            </p:extLst>
          </p:nvPr>
        </p:nvGraphicFramePr>
        <p:xfrm>
          <a:off x="1107180" y="2664703"/>
          <a:ext cx="1600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680" imgH="634680" progId="Equation.DSMT4">
                  <p:embed/>
                </p:oleObj>
              </mc:Choice>
              <mc:Fallback>
                <p:oleObj name="Equation" r:id="rId10" imgW="1066680" imgH="63468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66EA3D5D-0188-4D5E-9052-00160AAEF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07180" y="2664703"/>
                        <a:ext cx="16002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7A541A-1658-4636-9C6F-71C8D5B14356}"/>
              </a:ext>
            </a:extLst>
          </p:cNvPr>
          <p:cNvCxnSpPr>
            <a:cxnSpLocks/>
          </p:cNvCxnSpPr>
          <p:nvPr/>
        </p:nvCxnSpPr>
        <p:spPr>
          <a:xfrm flipV="1">
            <a:off x="971584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CA99702F-D56F-49CA-93BD-E1B6F7337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869297"/>
              </p:ext>
            </p:extLst>
          </p:nvPr>
        </p:nvGraphicFramePr>
        <p:xfrm>
          <a:off x="4211960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28" name="オブジェクト 27">
                        <a:extLst>
                          <a:ext uri="{FF2B5EF4-FFF2-40B4-BE49-F238E27FC236}">
                            <a16:creationId xmlns:a16="http://schemas.microsoft.com/office/drawing/2014/main" id="{B9C778BF-360E-49BD-92F0-5BC5BE17D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1960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68A0FD7D-B394-47B4-B9B3-D72E36898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58788"/>
              </p:ext>
            </p:extLst>
          </p:nvPr>
        </p:nvGraphicFramePr>
        <p:xfrm>
          <a:off x="733425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78C73209-BB39-4033-BC58-1B89CBAA69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3425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BE62F4AB-96F1-4123-B1C6-C7CC36331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519017"/>
              </p:ext>
            </p:extLst>
          </p:nvPr>
        </p:nvGraphicFramePr>
        <p:xfrm>
          <a:off x="693620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39680" progId="Equation.DSMT4">
                  <p:embed/>
                </p:oleObj>
              </mc:Choice>
              <mc:Fallback>
                <p:oleObj name="Equation" r:id="rId16" imgW="126720" imgH="1396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CC63375A-2603-463E-B029-98F7E48F1D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3620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楕円 30">
            <a:extLst>
              <a:ext uri="{FF2B5EF4-FFF2-40B4-BE49-F238E27FC236}">
                <a16:creationId xmlns:a16="http://schemas.microsoft.com/office/drawing/2014/main" id="{B4AEAA7C-5F11-4E1E-99AF-1E3F04F5BF32}"/>
              </a:ext>
            </a:extLst>
          </p:cNvPr>
          <p:cNvSpPr>
            <a:spLocks noChangeAspect="1"/>
          </p:cNvSpPr>
          <p:nvPr/>
        </p:nvSpPr>
        <p:spPr>
          <a:xfrm>
            <a:off x="827584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81F758E-2668-4251-AABB-4EB5E1D36DDB}"/>
              </a:ext>
            </a:extLst>
          </p:cNvPr>
          <p:cNvSpPr txBox="1"/>
          <p:nvPr/>
        </p:nvSpPr>
        <p:spPr>
          <a:xfrm>
            <a:off x="3883119" y="1439442"/>
            <a:ext cx="4834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繰り返し計算による逆運動学解法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手先を動かしたい方向，すなわち手先速度が分かれば，それを実現する関節速度が求められる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これの繰り返しにより，手先の目標位置に到達させることができる</a:t>
            </a:r>
            <a:endParaRPr kumimoji="1" lang="en-US" altLang="ja-JP" dirty="0"/>
          </a:p>
          <a:p>
            <a:r>
              <a:rPr kumimoji="1" lang="en-US" altLang="ja-JP" dirty="0"/>
              <a:t>Inverse kinematics solution by iterative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If we know a </a:t>
            </a:r>
            <a:r>
              <a:rPr lang="en-US" altLang="ja-JP" dirty="0"/>
              <a:t>hand direction to move, we can interpret it as a hand velocity, and </a:t>
            </a:r>
            <a:r>
              <a:rPr kumimoji="1" lang="en-US" altLang="ja-JP" dirty="0"/>
              <a:t>can find joint angle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Iterating it, a hand can be reached a target eventually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17A09B2-9FCA-4598-BC8F-A3EEF137EA48}"/>
              </a:ext>
            </a:extLst>
          </p:cNvPr>
          <p:cNvCxnSpPr>
            <a:cxnSpLocks/>
          </p:cNvCxnSpPr>
          <p:nvPr/>
        </p:nvCxnSpPr>
        <p:spPr>
          <a:xfrm>
            <a:off x="2408877" y="2132824"/>
            <a:ext cx="778798" cy="27746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831C3DC2-FDA8-45B4-A488-B44CB409CF1A}"/>
              </a:ext>
            </a:extLst>
          </p:cNvPr>
          <p:cNvSpPr>
            <a:spLocks noChangeAspect="1"/>
          </p:cNvSpPr>
          <p:nvPr/>
        </p:nvSpPr>
        <p:spPr>
          <a:xfrm>
            <a:off x="3201730" y="2269020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C85F5B82-7B0A-4B1C-9D01-5A486B5FC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700212"/>
              </p:ext>
            </p:extLst>
          </p:nvPr>
        </p:nvGraphicFramePr>
        <p:xfrm>
          <a:off x="3371240" y="2030533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5320" imgH="431640" progId="Equation.DSMT4">
                  <p:embed/>
                </p:oleObj>
              </mc:Choice>
              <mc:Fallback>
                <p:oleObj name="Equation" r:id="rId18" imgW="355320" imgH="43164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5EB13CD5-F4A4-44C3-B542-845B82CDC9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371240" y="2030533"/>
                        <a:ext cx="533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C78A306-F215-4604-8A50-3BE386BD098D}"/>
              </a:ext>
            </a:extLst>
          </p:cNvPr>
          <p:cNvCxnSpPr>
            <a:cxnSpLocks/>
          </p:cNvCxnSpPr>
          <p:nvPr/>
        </p:nvCxnSpPr>
        <p:spPr>
          <a:xfrm flipH="1" flipV="1">
            <a:off x="3123671" y="1709581"/>
            <a:ext cx="222059" cy="67964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DBF6BEE9-F2B7-4908-B978-6C1E04B8E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418142"/>
              </p:ext>
            </p:extLst>
          </p:nvPr>
        </p:nvGraphicFramePr>
        <p:xfrm>
          <a:off x="3270783" y="1758328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D4646105-BF55-4A10-A80F-D40F6975E5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70783" y="1758328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オブジェクト 44">
            <a:extLst>
              <a:ext uri="{FF2B5EF4-FFF2-40B4-BE49-F238E27FC236}">
                <a16:creationId xmlns:a16="http://schemas.microsoft.com/office/drawing/2014/main" id="{C25C75A1-D19B-40E3-BCF4-4936B945C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13623"/>
              </p:ext>
            </p:extLst>
          </p:nvPr>
        </p:nvGraphicFramePr>
        <p:xfrm>
          <a:off x="6844354" y="5108595"/>
          <a:ext cx="140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39600" imgH="711000" progId="Equation.DSMT4">
                  <p:embed/>
                </p:oleObj>
              </mc:Choice>
              <mc:Fallback>
                <p:oleObj name="Equation" r:id="rId22" imgW="939600" imgH="71100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3DF3A1C6-FCB5-43C2-8937-8839A9D0FA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844354" y="5108595"/>
                        <a:ext cx="1409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4AE65AF8-848B-4F2A-9505-431A070BA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152090"/>
              </p:ext>
            </p:extLst>
          </p:nvPr>
        </p:nvGraphicFramePr>
        <p:xfrm>
          <a:off x="4893148" y="5108595"/>
          <a:ext cx="1257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38080" imgH="711000" progId="Equation.DSMT4">
                  <p:embed/>
                </p:oleObj>
              </mc:Choice>
              <mc:Fallback>
                <p:oleObj name="Equation" r:id="rId24" imgW="838080" imgH="711000" progId="Equation.DSMT4">
                  <p:embed/>
                  <p:pic>
                    <p:nvPicPr>
                      <p:cNvPr id="8" name="オブジェクト 7">
                        <a:extLst>
                          <a:ext uri="{FF2B5EF4-FFF2-40B4-BE49-F238E27FC236}">
                            <a16:creationId xmlns:a16="http://schemas.microsoft.com/office/drawing/2014/main" id="{39BD2F04-30C1-4093-9ED5-C47BFCF189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93148" y="5108595"/>
                        <a:ext cx="12573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094EDF2-492C-466D-9BAF-9B00ACC819C5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150448" y="5641995"/>
            <a:ext cx="69390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6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記号的ヤコビ行列の例</a:t>
            </a:r>
            <a:br>
              <a:rPr lang="en-US" altLang="ja-JP" dirty="0"/>
            </a:br>
            <a:r>
              <a:rPr lang="en-US" altLang="ja-JP" sz="2400" dirty="0"/>
              <a:t>Instance of Symbolic Jacobian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53299A1-0A08-486E-9725-9A9463CDA026}"/>
              </a:ext>
            </a:extLst>
          </p:cNvPr>
          <p:cNvCxnSpPr>
            <a:cxnSpLocks/>
          </p:cNvCxnSpPr>
          <p:nvPr/>
        </p:nvCxnSpPr>
        <p:spPr>
          <a:xfrm flipV="1">
            <a:off x="971600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A561716-EB23-4AFB-8D0A-16B6E91E215C}"/>
              </a:ext>
            </a:extLst>
          </p:cNvPr>
          <p:cNvCxnSpPr>
            <a:cxnSpLocks/>
          </p:cNvCxnSpPr>
          <p:nvPr/>
        </p:nvCxnSpPr>
        <p:spPr>
          <a:xfrm>
            <a:off x="539552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DFF6567-98B5-49AA-AEE6-AABA5880B6FC}"/>
              </a:ext>
            </a:extLst>
          </p:cNvPr>
          <p:cNvCxnSpPr>
            <a:cxnSpLocks/>
          </p:cNvCxnSpPr>
          <p:nvPr/>
        </p:nvCxnSpPr>
        <p:spPr>
          <a:xfrm flipV="1">
            <a:off x="2411760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22055B3-D975-4152-A3BB-E73FFA95B596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C2FAA50-65AC-4467-AFC5-EF395B8AB340}"/>
              </a:ext>
            </a:extLst>
          </p:cNvPr>
          <p:cNvCxnSpPr>
            <a:cxnSpLocks/>
          </p:cNvCxnSpPr>
          <p:nvPr/>
        </p:nvCxnSpPr>
        <p:spPr>
          <a:xfrm flipV="1">
            <a:off x="971600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1FE4879-EB68-4284-AF2E-E4A3405FA8E4}"/>
              </a:ext>
            </a:extLst>
          </p:cNvPr>
          <p:cNvCxnSpPr>
            <a:cxnSpLocks/>
          </p:cNvCxnSpPr>
          <p:nvPr/>
        </p:nvCxnSpPr>
        <p:spPr>
          <a:xfrm flipV="1">
            <a:off x="2411760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D965683-9347-40EF-86EB-6E812D51FD81}"/>
              </a:ext>
            </a:extLst>
          </p:cNvPr>
          <p:cNvCxnSpPr>
            <a:cxnSpLocks/>
          </p:cNvCxnSpPr>
          <p:nvPr/>
        </p:nvCxnSpPr>
        <p:spPr>
          <a:xfrm flipH="1" flipV="1">
            <a:off x="2123728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E660A415-AEF0-4435-9A87-9D03E24E7FCA}"/>
              </a:ext>
            </a:extLst>
          </p:cNvPr>
          <p:cNvSpPr>
            <a:spLocks noChangeAspect="1"/>
          </p:cNvSpPr>
          <p:nvPr/>
        </p:nvSpPr>
        <p:spPr>
          <a:xfrm>
            <a:off x="2987856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0221367A-B5D6-45A9-AEA8-CFCCA35013E2}"/>
              </a:ext>
            </a:extLst>
          </p:cNvPr>
          <p:cNvSpPr>
            <a:spLocks noChangeAspect="1"/>
          </p:cNvSpPr>
          <p:nvPr/>
        </p:nvSpPr>
        <p:spPr>
          <a:xfrm>
            <a:off x="2267744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3F5E8FCA-2ADF-4F12-8736-3D7F51089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3728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3F5E8FCA-2ADF-4F12-8736-3D7F510896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3728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円弧 61">
            <a:extLst>
              <a:ext uri="{FF2B5EF4-FFF2-40B4-BE49-F238E27FC236}">
                <a16:creationId xmlns:a16="http://schemas.microsoft.com/office/drawing/2014/main" id="{DBF1CD63-9F4F-4C10-B5AA-1FA1775A4239}"/>
              </a:ext>
            </a:extLst>
          </p:cNvPr>
          <p:cNvSpPr>
            <a:spLocks noChangeAspect="1"/>
          </p:cNvSpPr>
          <p:nvPr/>
        </p:nvSpPr>
        <p:spPr>
          <a:xfrm>
            <a:off x="940656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弧 62">
            <a:extLst>
              <a:ext uri="{FF2B5EF4-FFF2-40B4-BE49-F238E27FC236}">
                <a16:creationId xmlns:a16="http://schemas.microsoft.com/office/drawing/2014/main" id="{B83E9E47-CCC5-43D0-AA89-FA0BE2DC7075}"/>
              </a:ext>
            </a:extLst>
          </p:cNvPr>
          <p:cNvSpPr>
            <a:spLocks noChangeAspect="1"/>
          </p:cNvSpPr>
          <p:nvPr/>
        </p:nvSpPr>
        <p:spPr>
          <a:xfrm>
            <a:off x="2123728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4" name="オブジェクト 63">
            <a:extLst>
              <a:ext uri="{FF2B5EF4-FFF2-40B4-BE49-F238E27FC236}">
                <a16:creationId xmlns:a16="http://schemas.microsoft.com/office/drawing/2014/main" id="{0F99A6A3-F3B5-4C26-8BB8-8FE74716C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3688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64" name="オブジェクト 63">
                        <a:extLst>
                          <a:ext uri="{FF2B5EF4-FFF2-40B4-BE49-F238E27FC236}">
                            <a16:creationId xmlns:a16="http://schemas.microsoft.com/office/drawing/2014/main" id="{0F99A6A3-F3B5-4C26-8BB8-8FE74716C7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688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オブジェクト 64">
            <a:extLst>
              <a:ext uri="{FF2B5EF4-FFF2-40B4-BE49-F238E27FC236}">
                <a16:creationId xmlns:a16="http://schemas.microsoft.com/office/drawing/2014/main" id="{46346154-2138-4EAE-91F2-F8D4B9698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3850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65" name="オブジェクト 64">
                        <a:extLst>
                          <a:ext uri="{FF2B5EF4-FFF2-40B4-BE49-F238E27FC236}">
                            <a16:creationId xmlns:a16="http://schemas.microsoft.com/office/drawing/2014/main" id="{46346154-2138-4EAE-91F2-F8D4B9698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3850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円弧 65">
            <a:extLst>
              <a:ext uri="{FF2B5EF4-FFF2-40B4-BE49-F238E27FC236}">
                <a16:creationId xmlns:a16="http://schemas.microsoft.com/office/drawing/2014/main" id="{7BCC948B-C984-42E1-8833-5797B06D8C0E}"/>
              </a:ext>
            </a:extLst>
          </p:cNvPr>
          <p:cNvSpPr>
            <a:spLocks noChangeAspect="1"/>
          </p:cNvSpPr>
          <p:nvPr/>
        </p:nvSpPr>
        <p:spPr>
          <a:xfrm>
            <a:off x="2804393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8E22C97-6EB7-4256-BAEE-DF9DC8EAF01D}"/>
              </a:ext>
            </a:extLst>
          </p:cNvPr>
          <p:cNvCxnSpPr>
            <a:cxnSpLocks/>
          </p:cNvCxnSpPr>
          <p:nvPr/>
        </p:nvCxnSpPr>
        <p:spPr>
          <a:xfrm flipH="1">
            <a:off x="1691680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4BD9517D-6C02-4E78-86C7-590B66570983}"/>
              </a:ext>
            </a:extLst>
          </p:cNvPr>
          <p:cNvSpPr>
            <a:spLocks noChangeAspect="1"/>
          </p:cNvSpPr>
          <p:nvPr/>
        </p:nvSpPr>
        <p:spPr>
          <a:xfrm>
            <a:off x="2267744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9" name="オブジェクト 68">
            <a:extLst>
              <a:ext uri="{FF2B5EF4-FFF2-40B4-BE49-F238E27FC236}">
                <a16:creationId xmlns:a16="http://schemas.microsoft.com/office/drawing/2014/main" id="{27B91597-BF91-418F-8FC0-A27E6B027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8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69" name="オブジェクト 68">
                        <a:extLst>
                          <a:ext uri="{FF2B5EF4-FFF2-40B4-BE49-F238E27FC236}">
                            <a16:creationId xmlns:a16="http://schemas.microsoft.com/office/drawing/2014/main" id="{27B91597-BF91-418F-8FC0-A27E6B027B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38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円弧 69">
            <a:extLst>
              <a:ext uri="{FF2B5EF4-FFF2-40B4-BE49-F238E27FC236}">
                <a16:creationId xmlns:a16="http://schemas.microsoft.com/office/drawing/2014/main" id="{DFAC4DEE-25CE-4934-A1F3-77D318B002A7}"/>
              </a:ext>
            </a:extLst>
          </p:cNvPr>
          <p:cNvSpPr>
            <a:spLocks noChangeAspect="1"/>
          </p:cNvSpPr>
          <p:nvPr/>
        </p:nvSpPr>
        <p:spPr>
          <a:xfrm>
            <a:off x="2074987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オブジェクト 70">
            <a:extLst>
              <a:ext uri="{FF2B5EF4-FFF2-40B4-BE49-F238E27FC236}">
                <a16:creationId xmlns:a16="http://schemas.microsoft.com/office/drawing/2014/main" id="{829C8D5A-B363-478F-AF57-0783E9272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1036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71" name="オブジェクト 70">
                        <a:extLst>
                          <a:ext uri="{FF2B5EF4-FFF2-40B4-BE49-F238E27FC236}">
                            <a16:creationId xmlns:a16="http://schemas.microsoft.com/office/drawing/2014/main" id="{829C8D5A-B363-478F-AF57-0783E92725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41036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BF390FC-47AA-4E02-A62C-DBCCB8A3B82D}"/>
              </a:ext>
            </a:extLst>
          </p:cNvPr>
          <p:cNvCxnSpPr>
            <a:cxnSpLocks/>
          </p:cNvCxnSpPr>
          <p:nvPr/>
        </p:nvCxnSpPr>
        <p:spPr>
          <a:xfrm flipV="1">
            <a:off x="971584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オブジェクト 72">
            <a:extLst>
              <a:ext uri="{FF2B5EF4-FFF2-40B4-BE49-F238E27FC236}">
                <a16:creationId xmlns:a16="http://schemas.microsoft.com/office/drawing/2014/main" id="{EC792295-A9B8-4FE8-ABE9-128123B12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960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73" name="オブジェクト 72">
                        <a:extLst>
                          <a:ext uri="{FF2B5EF4-FFF2-40B4-BE49-F238E27FC236}">
                            <a16:creationId xmlns:a16="http://schemas.microsoft.com/office/drawing/2014/main" id="{EC792295-A9B8-4FE8-ABE9-128123B123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1960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オブジェクト 73">
            <a:extLst>
              <a:ext uri="{FF2B5EF4-FFF2-40B4-BE49-F238E27FC236}">
                <a16:creationId xmlns:a16="http://schemas.microsoft.com/office/drawing/2014/main" id="{4632DC15-EA2E-4B2B-9338-0B63D5787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74" name="オブジェクト 73">
                        <a:extLst>
                          <a:ext uri="{FF2B5EF4-FFF2-40B4-BE49-F238E27FC236}">
                            <a16:creationId xmlns:a16="http://schemas.microsoft.com/office/drawing/2014/main" id="{4632DC15-EA2E-4B2B-9338-0B63D57878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3425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オブジェクト 74">
            <a:extLst>
              <a:ext uri="{FF2B5EF4-FFF2-40B4-BE49-F238E27FC236}">
                <a16:creationId xmlns:a16="http://schemas.microsoft.com/office/drawing/2014/main" id="{4E85BA8A-4B15-46DC-9146-04DEC9E05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620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39680" progId="Equation.DSMT4">
                  <p:embed/>
                </p:oleObj>
              </mc:Choice>
              <mc:Fallback>
                <p:oleObj name="Equation" r:id="rId16" imgW="126720" imgH="139680" progId="Equation.DSMT4">
                  <p:embed/>
                  <p:pic>
                    <p:nvPicPr>
                      <p:cNvPr id="75" name="オブジェクト 74">
                        <a:extLst>
                          <a:ext uri="{FF2B5EF4-FFF2-40B4-BE49-F238E27FC236}">
                            <a16:creationId xmlns:a16="http://schemas.microsoft.com/office/drawing/2014/main" id="{4E85BA8A-4B15-46DC-9146-04DEC9E05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3620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楕円 75">
            <a:extLst>
              <a:ext uri="{FF2B5EF4-FFF2-40B4-BE49-F238E27FC236}">
                <a16:creationId xmlns:a16="http://schemas.microsoft.com/office/drawing/2014/main" id="{0B6477C0-5E87-4154-8C23-6E2F17814454}"/>
              </a:ext>
            </a:extLst>
          </p:cNvPr>
          <p:cNvSpPr>
            <a:spLocks noChangeAspect="1"/>
          </p:cNvSpPr>
          <p:nvPr/>
        </p:nvSpPr>
        <p:spPr>
          <a:xfrm>
            <a:off x="827584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7" name="オブジェクト 76">
            <a:extLst>
              <a:ext uri="{FF2B5EF4-FFF2-40B4-BE49-F238E27FC236}">
                <a16:creationId xmlns:a16="http://schemas.microsoft.com/office/drawing/2014/main" id="{AAEBCB07-0091-447F-97ED-A524A7E2C3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0341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77" name="オブジェクト 76">
                        <a:extLst>
                          <a:ext uri="{FF2B5EF4-FFF2-40B4-BE49-F238E27FC236}">
                            <a16:creationId xmlns:a16="http://schemas.microsoft.com/office/drawing/2014/main" id="{AAEBCB07-0091-447F-97ED-A524A7E2C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20341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オブジェクト 77">
            <a:extLst>
              <a:ext uri="{FF2B5EF4-FFF2-40B4-BE49-F238E27FC236}">
                <a16:creationId xmlns:a16="http://schemas.microsoft.com/office/drawing/2014/main" id="{A70D8204-5C34-40A7-8035-83569AECE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7267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78" name="オブジェクト 77">
                        <a:extLst>
                          <a:ext uri="{FF2B5EF4-FFF2-40B4-BE49-F238E27FC236}">
                            <a16:creationId xmlns:a16="http://schemas.microsoft.com/office/drawing/2014/main" id="{A70D8204-5C34-40A7-8035-83569AECE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27267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オブジェクト 78">
            <a:extLst>
              <a:ext uri="{FF2B5EF4-FFF2-40B4-BE49-F238E27FC236}">
                <a16:creationId xmlns:a16="http://schemas.microsoft.com/office/drawing/2014/main" id="{E341CDC3-5275-46A2-9282-FCA851EC0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9713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228600" progId="Equation.DSMT4">
                  <p:embed/>
                </p:oleObj>
              </mc:Choice>
              <mc:Fallback>
                <p:oleObj name="Equation" r:id="rId22" imgW="164880" imgH="228600" progId="Equation.DSMT4">
                  <p:embed/>
                  <p:pic>
                    <p:nvPicPr>
                      <p:cNvPr id="79" name="オブジェクト 78">
                        <a:extLst>
                          <a:ext uri="{FF2B5EF4-FFF2-40B4-BE49-F238E27FC236}">
                            <a16:creationId xmlns:a16="http://schemas.microsoft.com/office/drawing/2014/main" id="{E341CDC3-5275-46A2-9282-FCA851EC0C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09713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5FC3E65D-A909-47D2-8A1C-BAFA66D85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750" y="1253039"/>
          <a:ext cx="8064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064360" imgH="1295280" progId="Equation.DSMT4">
                  <p:embed/>
                </p:oleObj>
              </mc:Choice>
              <mc:Fallback>
                <p:oleObj name="Equation" r:id="rId24" imgW="8064360" imgH="1295280" progId="Equation.DSMT4">
                  <p:embed/>
                  <p:pic>
                    <p:nvPicPr>
                      <p:cNvPr id="41" name="オブジェクト 40">
                        <a:extLst>
                          <a:ext uri="{FF2B5EF4-FFF2-40B4-BE49-F238E27FC236}">
                            <a16:creationId xmlns:a16="http://schemas.microsoft.com/office/drawing/2014/main" id="{5FC3E65D-A909-47D2-8A1C-BAFA66D85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74750" y="1253039"/>
                        <a:ext cx="8064500" cy="1295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C553B26-1A33-4426-AFA9-99B44624323F}"/>
              </a:ext>
            </a:extLst>
          </p:cNvPr>
          <p:cNvSpPr txBox="1"/>
          <p:nvPr/>
        </p:nvSpPr>
        <p:spPr>
          <a:xfrm>
            <a:off x="3751403" y="2191977"/>
            <a:ext cx="5013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Ｊが正方行列なら逆行列を求めることができる</a:t>
            </a:r>
            <a:br>
              <a:rPr lang="en-US" altLang="ja-JP" dirty="0"/>
            </a:br>
            <a:r>
              <a:rPr kumimoji="1" lang="en-US" altLang="ja-JP" dirty="0"/>
              <a:t>If J is square, we can find an inverse of J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Ｊが非正方行列なら，その代わりに疑似逆行列を求めることができる</a:t>
            </a:r>
            <a:br>
              <a:rPr lang="en-US" altLang="ja-JP" dirty="0"/>
            </a:br>
            <a:r>
              <a:rPr lang="en-US" altLang="ja-JP" dirty="0"/>
              <a:t>If J is not, we can find a pseudo inverse of J, instead.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両者は記号的にも数値的に求めることができる</a:t>
            </a:r>
            <a:br>
              <a:rPr lang="en-US" altLang="ja-JP" dirty="0"/>
            </a:br>
            <a:r>
              <a:rPr kumimoji="1" lang="en-US" altLang="ja-JP" dirty="0"/>
              <a:t>Both can be found symbolically and numerically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応用事例</a:t>
            </a:r>
            <a:r>
              <a:rPr kumimoji="1" lang="ja-JP" altLang="en-US" dirty="0"/>
              <a:t>では順運動学を用いて数値的に求めることが多い</a:t>
            </a:r>
            <a:br>
              <a:rPr kumimoji="1" lang="en-US" altLang="ja-JP" dirty="0"/>
            </a:br>
            <a:r>
              <a:rPr kumimoji="1" lang="en-US" altLang="ja-JP" dirty="0"/>
              <a:t>In robotics applications, we frequently find J numerically with forward kinematics function.</a:t>
            </a:r>
          </a:p>
        </p:txBody>
      </p:sp>
    </p:spTree>
    <p:extLst>
      <p:ext uri="{BB962C8B-B14F-4D97-AF65-F5344CB8AC3E}">
        <p14:creationId xmlns:p14="http://schemas.microsoft.com/office/powerpoint/2010/main" val="210299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610AA-9ED2-47D4-849F-BC45240B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数値的ヤコビ行列の例</a:t>
            </a:r>
            <a:br>
              <a:rPr lang="en-US" altLang="ja-JP" dirty="0"/>
            </a:br>
            <a:r>
              <a:rPr lang="en-US" altLang="ja-JP" sz="2400" dirty="0"/>
              <a:t>Instance of Numerical Jacobian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BB0028-62BD-4D4D-ABCB-BEC61820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1D6008-9A14-4340-83C9-B4746325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9A89A9-E893-47F2-825E-8AAEBADE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1B3961E8-9F15-4A21-85F3-992DBE873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355396"/>
              </p:ext>
            </p:extLst>
          </p:nvPr>
        </p:nvGraphicFramePr>
        <p:xfrm>
          <a:off x="1341495" y="1844824"/>
          <a:ext cx="6654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54600" imgH="1447560" progId="Equation.DSMT4">
                  <p:embed/>
                </p:oleObj>
              </mc:Choice>
              <mc:Fallback>
                <p:oleObj name="Equation" r:id="rId2" imgW="6654600" imgH="1447560" progId="Equation.DSMT4">
                  <p:embed/>
                  <p:pic>
                    <p:nvPicPr>
                      <p:cNvPr id="41" name="オブジェクト 40">
                        <a:extLst>
                          <a:ext uri="{FF2B5EF4-FFF2-40B4-BE49-F238E27FC236}">
                            <a16:creationId xmlns:a16="http://schemas.microsoft.com/office/drawing/2014/main" id="{5FC3E65D-A909-47D2-8A1C-BAFA66D85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1495" y="1844824"/>
                        <a:ext cx="6654800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7339C771-61D7-46E1-AF44-890BFAF7D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744648"/>
              </p:ext>
            </p:extLst>
          </p:nvPr>
        </p:nvGraphicFramePr>
        <p:xfrm>
          <a:off x="2483768" y="4005064"/>
          <a:ext cx="405756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457200" progId="Equation.DSMT4">
                  <p:embed/>
                </p:oleObj>
              </mc:Choice>
              <mc:Fallback>
                <p:oleObj name="Equation" r:id="rId4" imgW="2705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4005064"/>
                        <a:ext cx="405756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6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数値計算の不安定性</a:t>
            </a:r>
            <a:br>
              <a:rPr lang="en-US" altLang="ja-JP" dirty="0"/>
            </a:br>
            <a:r>
              <a:rPr lang="en-US" altLang="ja-JP" sz="2400" dirty="0"/>
              <a:t>Unstable Numerical Solution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Kinematics: Theory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8</a:t>
            </a:fld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53299A1-0A08-486E-9725-9A9463CDA026}"/>
              </a:ext>
            </a:extLst>
          </p:cNvPr>
          <p:cNvCxnSpPr>
            <a:cxnSpLocks/>
          </p:cNvCxnSpPr>
          <p:nvPr/>
        </p:nvCxnSpPr>
        <p:spPr>
          <a:xfrm flipV="1">
            <a:off x="971600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A561716-EB23-4AFB-8D0A-16B6E91E215C}"/>
              </a:ext>
            </a:extLst>
          </p:cNvPr>
          <p:cNvCxnSpPr>
            <a:cxnSpLocks/>
          </p:cNvCxnSpPr>
          <p:nvPr/>
        </p:nvCxnSpPr>
        <p:spPr>
          <a:xfrm>
            <a:off x="539552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DFF6567-98B5-49AA-AEE6-AABA5880B6FC}"/>
              </a:ext>
            </a:extLst>
          </p:cNvPr>
          <p:cNvCxnSpPr>
            <a:cxnSpLocks/>
          </p:cNvCxnSpPr>
          <p:nvPr/>
        </p:nvCxnSpPr>
        <p:spPr>
          <a:xfrm flipV="1">
            <a:off x="2411760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22055B3-D975-4152-A3BB-E73FFA95B596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C2FAA50-65AC-4467-AFC5-EF395B8AB340}"/>
              </a:ext>
            </a:extLst>
          </p:cNvPr>
          <p:cNvCxnSpPr>
            <a:cxnSpLocks/>
          </p:cNvCxnSpPr>
          <p:nvPr/>
        </p:nvCxnSpPr>
        <p:spPr>
          <a:xfrm flipV="1">
            <a:off x="971600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1FE4879-EB68-4284-AF2E-E4A3405FA8E4}"/>
              </a:ext>
            </a:extLst>
          </p:cNvPr>
          <p:cNvCxnSpPr>
            <a:cxnSpLocks/>
          </p:cNvCxnSpPr>
          <p:nvPr/>
        </p:nvCxnSpPr>
        <p:spPr>
          <a:xfrm flipV="1">
            <a:off x="2411760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D965683-9347-40EF-86EB-6E812D51FD81}"/>
              </a:ext>
            </a:extLst>
          </p:cNvPr>
          <p:cNvCxnSpPr>
            <a:cxnSpLocks/>
          </p:cNvCxnSpPr>
          <p:nvPr/>
        </p:nvCxnSpPr>
        <p:spPr>
          <a:xfrm flipH="1" flipV="1">
            <a:off x="2123728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E660A415-AEF0-4435-9A87-9D03E24E7FCA}"/>
              </a:ext>
            </a:extLst>
          </p:cNvPr>
          <p:cNvSpPr>
            <a:spLocks noChangeAspect="1"/>
          </p:cNvSpPr>
          <p:nvPr/>
        </p:nvSpPr>
        <p:spPr>
          <a:xfrm>
            <a:off x="2987856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0221367A-B5D6-45A9-AEA8-CFCCA35013E2}"/>
              </a:ext>
            </a:extLst>
          </p:cNvPr>
          <p:cNvSpPr>
            <a:spLocks noChangeAspect="1"/>
          </p:cNvSpPr>
          <p:nvPr/>
        </p:nvSpPr>
        <p:spPr>
          <a:xfrm>
            <a:off x="2267744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3F5E8FCA-2ADF-4F12-8736-3D7F51089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169408"/>
              </p:ext>
            </p:extLst>
          </p:nvPr>
        </p:nvGraphicFramePr>
        <p:xfrm>
          <a:off x="1773728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3728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円弧 61">
            <a:extLst>
              <a:ext uri="{FF2B5EF4-FFF2-40B4-BE49-F238E27FC236}">
                <a16:creationId xmlns:a16="http://schemas.microsoft.com/office/drawing/2014/main" id="{DBF1CD63-9F4F-4C10-B5AA-1FA1775A4239}"/>
              </a:ext>
            </a:extLst>
          </p:cNvPr>
          <p:cNvSpPr>
            <a:spLocks noChangeAspect="1"/>
          </p:cNvSpPr>
          <p:nvPr/>
        </p:nvSpPr>
        <p:spPr>
          <a:xfrm>
            <a:off x="940656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弧 62">
            <a:extLst>
              <a:ext uri="{FF2B5EF4-FFF2-40B4-BE49-F238E27FC236}">
                <a16:creationId xmlns:a16="http://schemas.microsoft.com/office/drawing/2014/main" id="{B83E9E47-CCC5-43D0-AA89-FA0BE2DC7075}"/>
              </a:ext>
            </a:extLst>
          </p:cNvPr>
          <p:cNvSpPr>
            <a:spLocks noChangeAspect="1"/>
          </p:cNvSpPr>
          <p:nvPr/>
        </p:nvSpPr>
        <p:spPr>
          <a:xfrm>
            <a:off x="2123728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4" name="オブジェクト 63">
            <a:extLst>
              <a:ext uri="{FF2B5EF4-FFF2-40B4-BE49-F238E27FC236}">
                <a16:creationId xmlns:a16="http://schemas.microsoft.com/office/drawing/2014/main" id="{0F99A6A3-F3B5-4C26-8BB8-8FE74716C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442397"/>
              </p:ext>
            </p:extLst>
          </p:nvPr>
        </p:nvGraphicFramePr>
        <p:xfrm>
          <a:off x="2833688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688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オブジェクト 64">
            <a:extLst>
              <a:ext uri="{FF2B5EF4-FFF2-40B4-BE49-F238E27FC236}">
                <a16:creationId xmlns:a16="http://schemas.microsoft.com/office/drawing/2014/main" id="{46346154-2138-4EAE-91F2-F8D4B9698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225810"/>
              </p:ext>
            </p:extLst>
          </p:nvPr>
        </p:nvGraphicFramePr>
        <p:xfrm>
          <a:off x="3063850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3850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円弧 65">
            <a:extLst>
              <a:ext uri="{FF2B5EF4-FFF2-40B4-BE49-F238E27FC236}">
                <a16:creationId xmlns:a16="http://schemas.microsoft.com/office/drawing/2014/main" id="{7BCC948B-C984-42E1-8833-5797B06D8C0E}"/>
              </a:ext>
            </a:extLst>
          </p:cNvPr>
          <p:cNvSpPr>
            <a:spLocks noChangeAspect="1"/>
          </p:cNvSpPr>
          <p:nvPr/>
        </p:nvSpPr>
        <p:spPr>
          <a:xfrm>
            <a:off x="2804393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8E22C97-6EB7-4256-BAEE-DF9DC8EAF01D}"/>
              </a:ext>
            </a:extLst>
          </p:cNvPr>
          <p:cNvCxnSpPr>
            <a:cxnSpLocks/>
          </p:cNvCxnSpPr>
          <p:nvPr/>
        </p:nvCxnSpPr>
        <p:spPr>
          <a:xfrm flipH="1">
            <a:off x="1691680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4BD9517D-6C02-4E78-86C7-590B66570983}"/>
              </a:ext>
            </a:extLst>
          </p:cNvPr>
          <p:cNvSpPr>
            <a:spLocks noChangeAspect="1"/>
          </p:cNvSpPr>
          <p:nvPr/>
        </p:nvSpPr>
        <p:spPr>
          <a:xfrm>
            <a:off x="2267744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9" name="オブジェクト 68">
            <a:extLst>
              <a:ext uri="{FF2B5EF4-FFF2-40B4-BE49-F238E27FC236}">
                <a16:creationId xmlns:a16="http://schemas.microsoft.com/office/drawing/2014/main" id="{27B91597-BF91-418F-8FC0-A27E6B027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613031"/>
              </p:ext>
            </p:extLst>
          </p:nvPr>
        </p:nvGraphicFramePr>
        <p:xfrm>
          <a:off x="2738438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38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円弧 69">
            <a:extLst>
              <a:ext uri="{FF2B5EF4-FFF2-40B4-BE49-F238E27FC236}">
                <a16:creationId xmlns:a16="http://schemas.microsoft.com/office/drawing/2014/main" id="{DFAC4DEE-25CE-4934-A1F3-77D318B002A7}"/>
              </a:ext>
            </a:extLst>
          </p:cNvPr>
          <p:cNvSpPr>
            <a:spLocks noChangeAspect="1"/>
          </p:cNvSpPr>
          <p:nvPr/>
        </p:nvSpPr>
        <p:spPr>
          <a:xfrm>
            <a:off x="2074987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オブジェクト 70">
            <a:extLst>
              <a:ext uri="{FF2B5EF4-FFF2-40B4-BE49-F238E27FC236}">
                <a16:creationId xmlns:a16="http://schemas.microsoft.com/office/drawing/2014/main" id="{829C8D5A-B363-478F-AF57-0783E9272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195425"/>
              </p:ext>
            </p:extLst>
          </p:nvPr>
        </p:nvGraphicFramePr>
        <p:xfrm>
          <a:off x="1941036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41036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BF390FC-47AA-4E02-A62C-DBCCB8A3B82D}"/>
              </a:ext>
            </a:extLst>
          </p:cNvPr>
          <p:cNvCxnSpPr>
            <a:cxnSpLocks/>
          </p:cNvCxnSpPr>
          <p:nvPr/>
        </p:nvCxnSpPr>
        <p:spPr>
          <a:xfrm flipV="1">
            <a:off x="971584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オブジェクト 72">
            <a:extLst>
              <a:ext uri="{FF2B5EF4-FFF2-40B4-BE49-F238E27FC236}">
                <a16:creationId xmlns:a16="http://schemas.microsoft.com/office/drawing/2014/main" id="{EC792295-A9B8-4FE8-ABE9-128123B12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135705"/>
              </p:ext>
            </p:extLst>
          </p:nvPr>
        </p:nvGraphicFramePr>
        <p:xfrm>
          <a:off x="4211960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1960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オブジェクト 73">
            <a:extLst>
              <a:ext uri="{FF2B5EF4-FFF2-40B4-BE49-F238E27FC236}">
                <a16:creationId xmlns:a16="http://schemas.microsoft.com/office/drawing/2014/main" id="{4632DC15-EA2E-4B2B-9338-0B63D5787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522280"/>
              </p:ext>
            </p:extLst>
          </p:nvPr>
        </p:nvGraphicFramePr>
        <p:xfrm>
          <a:off x="733425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3425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オブジェクト 74">
            <a:extLst>
              <a:ext uri="{FF2B5EF4-FFF2-40B4-BE49-F238E27FC236}">
                <a16:creationId xmlns:a16="http://schemas.microsoft.com/office/drawing/2014/main" id="{4E85BA8A-4B15-46DC-9146-04DEC9E05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160490"/>
              </p:ext>
            </p:extLst>
          </p:nvPr>
        </p:nvGraphicFramePr>
        <p:xfrm>
          <a:off x="693620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39680" progId="Equation.DSMT4">
                  <p:embed/>
                </p:oleObj>
              </mc:Choice>
              <mc:Fallback>
                <p:oleObj name="Equation" r:id="rId16" imgW="126720" imgH="139680" progId="Equation.DSMT4">
                  <p:embed/>
                  <p:pic>
                    <p:nvPicPr>
                      <p:cNvPr id="58" name="オブジェクト 57">
                        <a:extLst>
                          <a:ext uri="{FF2B5EF4-FFF2-40B4-BE49-F238E27FC236}">
                            <a16:creationId xmlns:a16="http://schemas.microsoft.com/office/drawing/2014/main" id="{2E53BAC9-C379-4218-9530-3445DFD3EB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3620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楕円 75">
            <a:extLst>
              <a:ext uri="{FF2B5EF4-FFF2-40B4-BE49-F238E27FC236}">
                <a16:creationId xmlns:a16="http://schemas.microsoft.com/office/drawing/2014/main" id="{0B6477C0-5E87-4154-8C23-6E2F17814454}"/>
              </a:ext>
            </a:extLst>
          </p:cNvPr>
          <p:cNvSpPr>
            <a:spLocks noChangeAspect="1"/>
          </p:cNvSpPr>
          <p:nvPr/>
        </p:nvSpPr>
        <p:spPr>
          <a:xfrm>
            <a:off x="827584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7" name="オブジェクト 76">
            <a:extLst>
              <a:ext uri="{FF2B5EF4-FFF2-40B4-BE49-F238E27FC236}">
                <a16:creationId xmlns:a16="http://schemas.microsoft.com/office/drawing/2014/main" id="{AAEBCB07-0091-447F-97ED-A524A7E2C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278516"/>
              </p:ext>
            </p:extLst>
          </p:nvPr>
        </p:nvGraphicFramePr>
        <p:xfrm>
          <a:off x="2420341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20341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オブジェクト 77">
            <a:extLst>
              <a:ext uri="{FF2B5EF4-FFF2-40B4-BE49-F238E27FC236}">
                <a16:creationId xmlns:a16="http://schemas.microsoft.com/office/drawing/2014/main" id="{A70D8204-5C34-40A7-8035-83569AECE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34124"/>
              </p:ext>
            </p:extLst>
          </p:nvPr>
        </p:nvGraphicFramePr>
        <p:xfrm>
          <a:off x="2527267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62" name="オブジェクト 61">
                        <a:extLst>
                          <a:ext uri="{FF2B5EF4-FFF2-40B4-BE49-F238E27FC236}">
                            <a16:creationId xmlns:a16="http://schemas.microsoft.com/office/drawing/2014/main" id="{25C41C9A-DB1B-487D-96F0-E72120517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27267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オブジェクト 78">
            <a:extLst>
              <a:ext uri="{FF2B5EF4-FFF2-40B4-BE49-F238E27FC236}">
                <a16:creationId xmlns:a16="http://schemas.microsoft.com/office/drawing/2014/main" id="{E341CDC3-5275-46A2-9282-FCA851EC0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611384"/>
              </p:ext>
            </p:extLst>
          </p:nvPr>
        </p:nvGraphicFramePr>
        <p:xfrm>
          <a:off x="1509713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228600" progId="Equation.DSMT4">
                  <p:embed/>
                </p:oleObj>
              </mc:Choice>
              <mc:Fallback>
                <p:oleObj name="Equation" r:id="rId22" imgW="164880" imgH="228600" progId="Equation.DSMT4">
                  <p:embed/>
                  <p:pic>
                    <p:nvPicPr>
                      <p:cNvPr id="63" name="オブジェクト 62">
                        <a:extLst>
                          <a:ext uri="{FF2B5EF4-FFF2-40B4-BE49-F238E27FC236}">
                            <a16:creationId xmlns:a16="http://schemas.microsoft.com/office/drawing/2014/main" id="{452EDA13-5EDA-4577-98B2-AE8F652C9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09713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C553B26-1A33-4426-AFA9-99B44624323F}"/>
              </a:ext>
            </a:extLst>
          </p:cNvPr>
          <p:cNvSpPr txBox="1"/>
          <p:nvPr/>
        </p:nvSpPr>
        <p:spPr>
          <a:xfrm>
            <a:off x="3391297" y="2546530"/>
            <a:ext cx="5429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Ｊが特異行列のときは逆行列は求められないため，逆運動学解は存在するにも関わらず求めることができない</a:t>
            </a:r>
            <a:br>
              <a:rPr kumimoji="1" lang="en-US" altLang="ja-JP" dirty="0"/>
            </a:br>
            <a:r>
              <a:rPr kumimoji="1" lang="en-US" altLang="ja-JP" dirty="0"/>
              <a:t>If J is singular, an inverse does not exist, which means we cannot solve inverse kinematics numerically even if a solution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同様に</a:t>
            </a:r>
            <a:r>
              <a:rPr kumimoji="1" lang="en-US" altLang="ja-JP" dirty="0"/>
              <a:t>J</a:t>
            </a:r>
            <a:r>
              <a:rPr kumimoji="1" lang="ja-JP" altLang="en-US" dirty="0"/>
              <a:t>の固有値が非常に小さいときは</a:t>
            </a:r>
            <a:r>
              <a:rPr kumimoji="1" lang="en-US" altLang="ja-JP" dirty="0"/>
              <a:t>J</a:t>
            </a:r>
            <a:r>
              <a:rPr kumimoji="1" lang="ja-JP" altLang="en-US" dirty="0"/>
              <a:t>の逆行列の値が極端に大きくなり，数値計算が不安定になる</a:t>
            </a:r>
            <a:br>
              <a:rPr kumimoji="1" lang="en-US" altLang="ja-JP" dirty="0"/>
            </a:br>
            <a:r>
              <a:rPr kumimoji="1" lang="en-US" altLang="ja-JP" dirty="0"/>
              <a:t>Similarly, if an eigenvalue of J is very small, a value of J inverse </a:t>
            </a:r>
            <a:r>
              <a:rPr lang="en-US" altLang="ja-JP" dirty="0"/>
              <a:t>becomes </a:t>
            </a:r>
            <a:r>
              <a:rPr kumimoji="1" lang="en-US" altLang="ja-JP" dirty="0"/>
              <a:t>significantly large, and we find </a:t>
            </a:r>
            <a:r>
              <a:rPr lang="en-US" altLang="ja-JP" dirty="0"/>
              <a:t>unstable </a:t>
            </a:r>
            <a:r>
              <a:rPr kumimoji="1" lang="en-US" altLang="ja-JP" dirty="0"/>
              <a:t>numerical solution</a:t>
            </a:r>
          </a:p>
        </p:txBody>
      </p:sp>
      <p:graphicFrame>
        <p:nvGraphicFramePr>
          <p:cNvPr id="109" name="オブジェクト 108">
            <a:extLst>
              <a:ext uri="{FF2B5EF4-FFF2-40B4-BE49-F238E27FC236}">
                <a16:creationId xmlns:a16="http://schemas.microsoft.com/office/drawing/2014/main" id="{156A601E-2FCE-46E7-96CC-8A071A982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83962"/>
              </p:ext>
            </p:extLst>
          </p:nvPr>
        </p:nvGraphicFramePr>
        <p:xfrm>
          <a:off x="4307000" y="1517650"/>
          <a:ext cx="140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39600" imgH="711000" progId="Equation.DSMT4">
                  <p:embed/>
                </p:oleObj>
              </mc:Choice>
              <mc:Fallback>
                <p:oleObj name="Equation" r:id="rId24" imgW="939600" imgH="711000" progId="Equation.DSMT4">
                  <p:embed/>
                  <p:pic>
                    <p:nvPicPr>
                      <p:cNvPr id="45" name="オブジェクト 44">
                        <a:extLst>
                          <a:ext uri="{FF2B5EF4-FFF2-40B4-BE49-F238E27FC236}">
                            <a16:creationId xmlns:a16="http://schemas.microsoft.com/office/drawing/2014/main" id="{C25C75A1-D19B-40E3-BCF4-4936B945C9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307000" y="1517650"/>
                        <a:ext cx="1409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755876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DB3D3A5A-005E-497D-A557-DFAD4B6E9706}" vid="{D222CFA3-4016-4E95-8C1E-6E2E4F453C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117</TotalTime>
  <Words>646</Words>
  <Application>Microsoft Office PowerPoint</Application>
  <PresentationFormat>画面に合わせる (4:3)</PresentationFormat>
  <Paragraphs>63</Paragraphs>
  <Slides>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Calibri</vt:lpstr>
      <vt:lpstr>MyWhiteBack</vt:lpstr>
      <vt:lpstr>Equation</vt:lpstr>
      <vt:lpstr>ロボットアームの運動学: 理論 Robot Arm Kinematics: Theory</vt:lpstr>
      <vt:lpstr>ロボットアームの順運動学 Forward Kinematics of Robot Arm</vt:lpstr>
      <vt:lpstr>ロボットアームの逆運動学 Inverse Kinematics of Robot Arm</vt:lpstr>
      <vt:lpstr>手先速度と関節速度とヤコビアン Velocity and Jacobian</vt:lpstr>
      <vt:lpstr>繰り返し計算による逆運動学解法 Inverse Kinematics Solution by Iterative Computation</vt:lpstr>
      <vt:lpstr>記号的ヤコビ行列の例 Instance of Symbolic Jacobian</vt:lpstr>
      <vt:lpstr>数値的ヤコビ行列の例 Instance of Numerical Jacobian</vt:lpstr>
      <vt:lpstr>数値計算の不安定性 Unstable Numerical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 Forward Kinematics of Robot Arm</dc:title>
  <dc:creator>成瀬継太郎</dc:creator>
  <cp:lastModifiedBy>成瀬継太郎</cp:lastModifiedBy>
  <cp:revision>115</cp:revision>
  <dcterms:created xsi:type="dcterms:W3CDTF">2021-03-04T07:44:28Z</dcterms:created>
  <dcterms:modified xsi:type="dcterms:W3CDTF">2021-03-12T03:57:24Z</dcterms:modified>
</cp:coreProperties>
</file>