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5"/>
  </p:notesMasterIdLst>
  <p:handoutMasterIdLst>
    <p:handoutMasterId r:id="rId6"/>
  </p:handoutMasterIdLst>
  <p:sldIdLst>
    <p:sldId id="271" r:id="rId2"/>
    <p:sldId id="263" r:id="rId3"/>
    <p:sldId id="27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2021-03-13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63552" y="6356351"/>
            <a:ext cx="806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Forward Kinematics: Eigen Code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00456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335361" y="21328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9" name="Picture 2" descr="クリエイティブ・コモンズ・ライセンス">
            <a:extLst>
              <a:ext uri="{FF2B5EF4-FFF2-40B4-BE49-F238E27FC236}">
                <a16:creationId xmlns:a16="http://schemas.microsoft.com/office/drawing/2014/main" id="{6327B9F2-666B-4C0C-ADF5-83CE16039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" y="1093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</a:t>
            </a:r>
            <a:r>
              <a:rPr lang="en-US" altLang="ja-JP" dirty="0"/>
              <a:t>: Eigen</a:t>
            </a:r>
            <a:r>
              <a:rPr lang="ja-JP" altLang="en-US" dirty="0"/>
              <a:t>によるコード</a:t>
            </a:r>
            <a:br>
              <a:rPr lang="en-US" altLang="ja-JP" dirty="0"/>
            </a:br>
            <a:r>
              <a:rPr lang="en-US" altLang="ja-JP" dirty="0"/>
              <a:t>Robot Arm Forward Kinematics: Eigen Code</a:t>
            </a: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6C66B2D-FA47-4AE3-AB3D-B1DE9C889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成瀬継太郎</a:t>
            </a:r>
            <a:endParaRPr lang="en-US" altLang="ja-JP" dirty="0"/>
          </a:p>
          <a:p>
            <a:r>
              <a:rPr lang="en-US" altLang="ja-JP" dirty="0"/>
              <a:t>Keitaro Naruse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0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E5390-995F-4F16-A6AE-3CCF6A1832E0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</a:t>
            </a:r>
            <a:br>
              <a:rPr lang="en-US" altLang="ja-JP" dirty="0"/>
            </a:br>
            <a:r>
              <a:rPr lang="en-US" altLang="ja-JP" sz="2400" dirty="0"/>
              <a:t>Forward Kinematics of Robot Arm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9F7A7-6C0A-440D-B560-409C7B065F83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375582-075E-42D2-9FFA-443DC5F8414B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0604B-5609-4235-842A-0808F5C976A1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88731C-9742-40F9-8235-1BC05D9D1303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3431720-86E5-4B87-9866-E61E83B9EAC5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BD5A98-5F72-42CA-B266-2CA995ADA55D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9259972-7B5C-4A0D-9B78-AE69B6375AF3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C64447-3778-4C77-ADE2-F7F798708EE6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1B4F6AF7-C05B-49D0-B337-78236BDAC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302459"/>
              </p:ext>
            </p:extLst>
          </p:nvPr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86" name="オブジェクト 85">
                        <a:extLst>
                          <a:ext uri="{FF2B5EF4-FFF2-40B4-BE49-F238E27FC236}">
                            <a16:creationId xmlns:a16="http://schemas.microsoft.com/office/drawing/2014/main" id="{A9D11813-6364-446E-B8A6-88AE56061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円弧 33">
            <a:extLst>
              <a:ext uri="{FF2B5EF4-FFF2-40B4-BE49-F238E27FC236}">
                <a16:creationId xmlns:a16="http://schemas.microsoft.com/office/drawing/2014/main" id="{43120BDA-3752-4BF6-9D5B-0B58C1AE73C8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C4626E5-56A9-4A17-933F-97400B08EE76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E39564D-8E0A-42AF-80ED-C414A891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5075"/>
              </p:ext>
            </p:extLst>
          </p:nvPr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A35407E-24F4-493A-843E-BA4B42BD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78759"/>
              </p:ext>
            </p:extLst>
          </p:nvPr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円弧 37">
            <a:extLst>
              <a:ext uri="{FF2B5EF4-FFF2-40B4-BE49-F238E27FC236}">
                <a16:creationId xmlns:a16="http://schemas.microsoft.com/office/drawing/2014/main" id="{247E4913-2280-49D9-82AB-81FE47DE6520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55C927A-3593-43EF-8475-09CAEE41276D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EB56302-D01E-4637-A536-1A81B5C783F3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26ECA73C-3C09-4F53-9AA3-81C9DC9E9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12676"/>
              </p:ext>
            </p:extLst>
          </p:nvPr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円弧 44">
            <a:extLst>
              <a:ext uri="{FF2B5EF4-FFF2-40B4-BE49-F238E27FC236}">
                <a16:creationId xmlns:a16="http://schemas.microsoft.com/office/drawing/2014/main" id="{461D5833-2202-41E7-9C5C-14CBE2833E3A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C94D1B68-1273-4615-99B0-7A7D3EB8B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987877"/>
              </p:ext>
            </p:extLst>
          </p:nvPr>
        </p:nvGraphicFramePr>
        <p:xfrm>
          <a:off x="2096884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96884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B0C3EC-4CBB-4045-9FC4-334A65F8965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オブジェクト 54">
            <a:extLst>
              <a:ext uri="{FF2B5EF4-FFF2-40B4-BE49-F238E27FC236}">
                <a16:creationId xmlns:a16="http://schemas.microsoft.com/office/drawing/2014/main" id="{999316FE-1086-4EE9-A19A-1B0254C33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946758"/>
              </p:ext>
            </p:extLst>
          </p:nvPr>
        </p:nvGraphicFramePr>
        <p:xfrm>
          <a:off x="5159896" y="4634136"/>
          <a:ext cx="59626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74760" imgH="685800" progId="Equation.DSMT4">
                  <p:embed/>
                </p:oleObj>
              </mc:Choice>
              <mc:Fallback>
                <p:oleObj name="Equation" r:id="rId12" imgW="3974760" imgH="68580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EC7F206F-765B-4A5D-8D35-687218089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59896" y="4634136"/>
                        <a:ext cx="5962650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4728C99B-A75E-4DF4-8B84-41A1886AB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27016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D8759E0-DF3F-4A38-94E3-A469F3490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369767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オブジェクト 57">
            <a:extLst>
              <a:ext uri="{FF2B5EF4-FFF2-40B4-BE49-F238E27FC236}">
                <a16:creationId xmlns:a16="http://schemas.microsoft.com/office/drawing/2014/main" id="{2E53BAC9-C379-4218-9530-3445DFD3E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39271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4CBA465B-9342-4331-9282-0C8818368D66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7706B3-7E12-4206-B7F3-75A26045020F}"/>
              </a:ext>
            </a:extLst>
          </p:cNvPr>
          <p:cNvSpPr txBox="1"/>
          <p:nvPr/>
        </p:nvSpPr>
        <p:spPr>
          <a:xfrm>
            <a:off x="5159896" y="1628800"/>
            <a:ext cx="6047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順運動学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入力：各関節角度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出力：各参照点（手先，関節）の姿勢（位置と向き）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閉じた形式で解を表現できる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Forward kinematics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Given: A set of joint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Find:  A set of poses (position and orientation)</a:t>
            </a:r>
            <a:r>
              <a:rPr lang="ja-JP" altLang="en-US" dirty="0"/>
              <a:t> </a:t>
            </a:r>
            <a:r>
              <a:rPr lang="en-US" altLang="ja-JP" dirty="0"/>
              <a:t>of</a:t>
            </a:r>
            <a:r>
              <a:rPr lang="ja-JP" altLang="en-US" dirty="0"/>
              <a:t> </a:t>
            </a:r>
            <a:r>
              <a:rPr lang="en-US" altLang="ja-JP" dirty="0"/>
              <a:t>reference</a:t>
            </a:r>
            <a:r>
              <a:rPr lang="ja-JP" altLang="en-US" dirty="0"/>
              <a:t> </a:t>
            </a:r>
            <a:r>
              <a:rPr lang="en-US" altLang="ja-JP" dirty="0"/>
              <a:t>points</a:t>
            </a:r>
            <a:r>
              <a:rPr lang="ja-JP" altLang="en-US" dirty="0"/>
              <a:t> </a:t>
            </a:r>
            <a:r>
              <a:rPr lang="en-US" altLang="ja-JP" dirty="0"/>
              <a:t>such</a:t>
            </a:r>
            <a:r>
              <a:rPr lang="ja-JP" altLang="en-US" dirty="0"/>
              <a:t> </a:t>
            </a:r>
            <a:r>
              <a:rPr lang="en-US" altLang="ja-JP" dirty="0"/>
              <a:t>as</a:t>
            </a:r>
            <a:r>
              <a:rPr lang="ja-JP" altLang="en-US" dirty="0"/>
              <a:t> </a:t>
            </a:r>
            <a:r>
              <a:rPr lang="en-US" altLang="ja-JP" dirty="0"/>
              <a:t>a hand tip and joints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 can find it in a closed form</a:t>
            </a: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B2AE2AEB-9DD8-4B1B-B111-03F3090D4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971773"/>
              </p:ext>
            </p:extLst>
          </p:nvPr>
        </p:nvGraphicFramePr>
        <p:xfrm>
          <a:off x="2576189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76189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25C41C9A-DB1B-487D-96F0-E72120517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348053"/>
              </p:ext>
            </p:extLst>
          </p:nvPr>
        </p:nvGraphicFramePr>
        <p:xfrm>
          <a:off x="2683115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83115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452EDA13-5EDA-4577-98B2-AE8F652C9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77068"/>
              </p:ext>
            </p:extLst>
          </p:nvPr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1E9CA-7D84-4ECE-BCDC-1D224094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平面</a:t>
            </a:r>
            <a:r>
              <a:rPr lang="en-US" altLang="ja-JP" dirty="0"/>
              <a:t>3</a:t>
            </a:r>
            <a:r>
              <a:rPr lang="ja-JP" altLang="en-US" dirty="0"/>
              <a:t>リンクロボットアームの</a:t>
            </a:r>
            <a:r>
              <a:rPr kumimoji="1" lang="ja-JP" altLang="en-US" dirty="0"/>
              <a:t>順運動学の</a:t>
            </a:r>
            <a:r>
              <a:rPr kumimoji="1" lang="en-US" altLang="ja-JP" dirty="0"/>
              <a:t>C++</a:t>
            </a:r>
            <a:r>
              <a:rPr kumimoji="1" lang="ja-JP" altLang="en-US" dirty="0"/>
              <a:t>コード</a:t>
            </a:r>
            <a:br>
              <a:rPr kumimoji="1" lang="en-US" altLang="ja-JP" dirty="0"/>
            </a:br>
            <a:r>
              <a:rPr kumimoji="1" lang="en-US" altLang="ja-JP" sz="2400" dirty="0"/>
              <a:t>Sample C++ Code of Forward Kinematics</a:t>
            </a:r>
            <a:r>
              <a:rPr lang="ja-JP" altLang="en-US" sz="2400" dirty="0"/>
              <a:t> </a:t>
            </a:r>
            <a:r>
              <a:rPr lang="en-US" altLang="ja-JP" sz="2400" dirty="0"/>
              <a:t>of</a:t>
            </a:r>
            <a:r>
              <a:rPr lang="ja-JP" altLang="en-US" sz="2400" dirty="0"/>
              <a:t> </a:t>
            </a:r>
            <a:r>
              <a:rPr lang="en-US" altLang="ja-JP" sz="2400" dirty="0"/>
              <a:t>Planar 3-Link Robot Arm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3B31F8-6F78-4083-91A2-2E449F5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C67E6-0EB8-476A-B33B-F522B88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D73EC0-F648-41D8-8B0E-5CD6744F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4F792E1-1B60-4A18-92CC-F94FB6A8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32" y="1795846"/>
            <a:ext cx="3658434" cy="368383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E959BB8-C552-414A-A2CE-03B29EB67C37}"/>
              </a:ext>
            </a:extLst>
          </p:cNvPr>
          <p:cNvSpPr txBox="1"/>
          <p:nvPr/>
        </p:nvSpPr>
        <p:spPr>
          <a:xfrm>
            <a:off x="4367808" y="178522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dirty="0">
                <a:cs typeface="Courier New" panose="02070309020205020404" pitchFamily="49" charset="0"/>
              </a:rPr>
              <a:t>C++</a:t>
            </a:r>
            <a:r>
              <a:rPr lang="ja-JP" altLang="en-US" dirty="0">
                <a:cs typeface="Courier New" panose="02070309020205020404" pitchFamily="49" charset="0"/>
              </a:rPr>
              <a:t>と</a:t>
            </a:r>
            <a:r>
              <a:rPr lang="en-US" altLang="ja-JP" dirty="0">
                <a:cs typeface="Courier New" panose="02070309020205020404" pitchFamily="49" charset="0"/>
              </a:rPr>
              <a:t>Eigen</a:t>
            </a:r>
            <a:r>
              <a:rPr lang="ja-JP" altLang="en-US" dirty="0">
                <a:cs typeface="Courier New" panose="02070309020205020404" pitchFamily="49" charset="0"/>
              </a:rPr>
              <a:t>によるサンプルコード（一部のみ）</a:t>
            </a:r>
            <a:endParaRPr lang="en-US" altLang="ja-JP" dirty="0">
              <a:cs typeface="Courier New" panose="02070309020205020404" pitchFamily="49" charset="0"/>
            </a:endParaRPr>
          </a:p>
          <a:p>
            <a:pPr algn="l"/>
            <a:r>
              <a:rPr lang="en-US" altLang="ja-JP" sz="1800" b="0" i="0" u="none" strike="noStrike" dirty="0">
                <a:cs typeface="Courier New" panose="02070309020205020404" pitchFamily="49" charset="0"/>
              </a:rPr>
              <a:t>C++ code with Eigen (Only a part)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F2938E-9508-454E-A842-E5350AF9BECB}"/>
              </a:ext>
            </a:extLst>
          </p:cNvPr>
          <p:cNvSpPr txBox="1"/>
          <p:nvPr/>
        </p:nvSpPr>
        <p:spPr>
          <a:xfrm>
            <a:off x="609600" y="5860297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200" dirty="0">
                <a:cs typeface="Courier New" panose="02070309020205020404" pitchFamily="49" charset="0"/>
              </a:rPr>
              <a:t>Code is available at https://github.com/keitaronaruse/Naruse-robotics-tutorial/blob/main/src/mathematica/FK-3LinkPlanarArm.nb</a:t>
            </a:r>
            <a:endParaRPr lang="en-US" altLang="ja-JP" sz="1200" b="0" i="0" u="none" strike="noStrike" dirty="0">
              <a:cs typeface="Courier New" panose="020703090202050204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84D8746-6C64-480A-966D-C1467D83F01D}"/>
              </a:ext>
            </a:extLst>
          </p:cNvPr>
          <p:cNvSpPr txBox="1"/>
          <p:nvPr/>
        </p:nvSpPr>
        <p:spPr>
          <a:xfrm>
            <a:off x="4583832" y="2894362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 Robot arm link parameters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double L1 = 1.0, L2 = 1.0, L3 = 1.0;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 A pose vector of joints and hand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Eigen::Vector3d p0, p1, p2, p3;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 A vector of the pose vectors as a matrix</a:t>
            </a:r>
          </a:p>
          <a:p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 = (p0, p1, p2, p3)</a:t>
            </a:r>
          </a:p>
          <a:p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::Matrix&lt;double, 3, 4&gt; p;</a:t>
            </a:r>
            <a:endParaRPr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2783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DB3D3A5A-005E-497D-A557-DFAD4B6E9706}" vid="{D222CFA3-4016-4E95-8C1E-6E2E4F453C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243</TotalTime>
  <Words>269</Words>
  <Application>Microsoft Office PowerPoint</Application>
  <PresentationFormat>ワイド画面</PresentationFormat>
  <Paragraphs>32</Paragraphs>
  <Slides>3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Arial</vt:lpstr>
      <vt:lpstr>Calibri</vt:lpstr>
      <vt:lpstr>Courier New</vt:lpstr>
      <vt:lpstr>MyWhiteBack</vt:lpstr>
      <vt:lpstr>Equation</vt:lpstr>
      <vt:lpstr>ロボットアームの順運動学: Eigenによるコード Robot Arm Forward Kinematics: Eigen Code</vt:lpstr>
      <vt:lpstr>ロボットアームの順運動学 Forward Kinematics of Robot Arm</vt:lpstr>
      <vt:lpstr>平面3リンクロボットアームの順運動学のC++コード Sample C++ Code of Forward Kinematics of Planar 3-Link Robot 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 Forward Kinematics of Robot Arm</dc:title>
  <dc:creator>成瀬継太郎</dc:creator>
  <cp:lastModifiedBy>成瀬継太郎</cp:lastModifiedBy>
  <cp:revision>211</cp:revision>
  <dcterms:created xsi:type="dcterms:W3CDTF">2021-03-04T07:44:28Z</dcterms:created>
  <dcterms:modified xsi:type="dcterms:W3CDTF">2021-03-13T06:09:57Z</dcterms:modified>
</cp:coreProperties>
</file>