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6"/>
  </p:notesMasterIdLst>
  <p:handoutMasterIdLst>
    <p:handoutMasterId r:id="rId7"/>
  </p:handoutMasterIdLst>
  <p:sldIdLst>
    <p:sldId id="271" r:id="rId2"/>
    <p:sldId id="263" r:id="rId3"/>
    <p:sldId id="272" r:id="rId4"/>
    <p:sldId id="273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9" d="100"/>
          <a:sy n="119" d="100"/>
        </p:scale>
        <p:origin x="216" y="10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9B2B17-C70B-492E-BC1F-EEFD9BA1F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43732-97EA-43E8-80FF-CBE99BE7E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461C-9488-4B33-8404-FB69A384252D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9CDA5-3E80-469F-A690-B9A7D0A29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4563EA-69FB-40D2-BAAF-3DF1708D0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80082-30CC-49CF-873B-8F31C4934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D6BA-2164-40E7-BA8B-970E642CDFC3}" type="datetimeFigureOut">
              <a:rPr kumimoji="1" lang="ja-JP" altLang="en-US" smtClean="0"/>
              <a:t>2021/3/14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97965-6EED-41C4-9524-993B001C7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3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Principle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Principle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Principle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Principle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1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Principle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Principle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Principle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9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Principle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9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Principle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Principle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Principle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381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2021-03-14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63552" y="6356351"/>
            <a:ext cx="806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K.Naruse(UAizu) Robot Arm Forward Kinematics: Principle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200456" y="6356351"/>
            <a:ext cx="1381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CD68D70-93DA-4EE4-9A1A-18650286EF0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142755-E942-4ABF-BC08-9119EA177625}"/>
              </a:ext>
            </a:extLst>
          </p:cNvPr>
          <p:cNvSpPr txBox="1"/>
          <p:nvPr userDrawn="1"/>
        </p:nvSpPr>
        <p:spPr>
          <a:xfrm>
            <a:off x="335361" y="21328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/>
          </a:p>
        </p:txBody>
      </p:sp>
      <p:pic>
        <p:nvPicPr>
          <p:cNvPr id="9" name="Picture 2" descr="クリエイティブ・コモンズ・ライセンス">
            <a:extLst>
              <a:ext uri="{FF2B5EF4-FFF2-40B4-BE49-F238E27FC236}">
                <a16:creationId xmlns:a16="http://schemas.microsoft.com/office/drawing/2014/main" id="{6327B9F2-666B-4C0C-ADF5-83CE16039B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2" y="1093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.wmf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3.wmf"/><Relationship Id="rId21" Type="http://schemas.openxmlformats.org/officeDocument/2006/relationships/image" Target="../media/image11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oleObject" Target="../embeddings/oleObject2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4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32D3B64-FD2F-4D6D-AD2E-A3998C228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93266"/>
            <a:ext cx="10363200" cy="2231678"/>
          </a:xfrm>
        </p:spPr>
        <p:txBody>
          <a:bodyPr>
            <a:noAutofit/>
          </a:bodyPr>
          <a:lstStyle/>
          <a:p>
            <a:r>
              <a:rPr lang="ja-JP" altLang="en-US" dirty="0"/>
              <a:t>ロボットアームの順運動学</a:t>
            </a:r>
            <a:r>
              <a:rPr lang="en-US" altLang="ja-JP" dirty="0"/>
              <a:t>: </a:t>
            </a:r>
            <a:r>
              <a:rPr lang="ja-JP" altLang="en-US" dirty="0"/>
              <a:t>原理</a:t>
            </a:r>
            <a:br>
              <a:rPr lang="en-US" altLang="ja-JP" dirty="0"/>
            </a:br>
            <a:r>
              <a:rPr lang="en-US" altLang="ja-JP" dirty="0"/>
              <a:t>Robot Arm Forward Kinematics: Principle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sz="2400" dirty="0"/>
              <a:t>成瀬継太郎（会津大）</a:t>
            </a:r>
            <a:br>
              <a:rPr lang="en-US" altLang="ja-JP" sz="2400" dirty="0"/>
            </a:br>
            <a:r>
              <a:rPr lang="en-US" altLang="ja-JP" sz="2400" dirty="0"/>
              <a:t>Keitaro Naruse (Univ. of Aizu)</a:t>
            </a:r>
            <a:endParaRPr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AA7451C-EBF6-4D82-80C5-7368D5861538}"/>
              </a:ext>
            </a:extLst>
          </p:cNvPr>
          <p:cNvSpPr/>
          <p:nvPr/>
        </p:nvSpPr>
        <p:spPr>
          <a:xfrm>
            <a:off x="6096000" y="3732239"/>
            <a:ext cx="5472608" cy="25854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ja-JP" altLang="en-US" dirty="0">
                <a:solidFill>
                  <a:schemeClr val="tx1"/>
                </a:solidFill>
              </a:rPr>
              <a:t>まとめ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chemeClr val="tx1"/>
                </a:solidFill>
              </a:rPr>
              <a:t>順運動学：</a:t>
            </a:r>
            <a:r>
              <a:rPr lang="ja-JP" altLang="en-US" dirty="0">
                <a:solidFill>
                  <a:schemeClr val="tx1"/>
                </a:solidFill>
              </a:rPr>
              <a:t>関節角度からロボットアームの姿勢（位置と向き）を求めること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endParaRPr kumimoji="1" lang="en-US" altLang="ja-JP" dirty="0">
              <a:solidFill>
                <a:schemeClr val="tx1"/>
              </a:solidFill>
            </a:endParaRPr>
          </a:p>
          <a:p>
            <a:pPr algn="l"/>
            <a:r>
              <a:rPr kumimoji="1" lang="en-US" altLang="ja-JP" dirty="0">
                <a:solidFill>
                  <a:schemeClr val="tx1"/>
                </a:solidFill>
              </a:rPr>
              <a:t>Summary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Forward kinematics: From joint angles to robot arm pose (position and orientation)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オブジェクト 2">
            <a:extLst>
              <a:ext uri="{FF2B5EF4-FFF2-40B4-BE49-F238E27FC236}">
                <a16:creationId xmlns:a16="http://schemas.microsoft.com/office/drawing/2014/main" id="{CDD84468-0F58-4199-8542-B9D7F7A95E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417705"/>
              </p:ext>
            </p:extLst>
          </p:nvPr>
        </p:nvGraphicFramePr>
        <p:xfrm>
          <a:off x="3813445" y="4527081"/>
          <a:ext cx="1638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609480" progId="Equation.DSMT4">
                  <p:embed/>
                </p:oleObj>
              </mc:Choice>
              <mc:Fallback>
                <p:oleObj name="Equation" r:id="rId2" imgW="109188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3445" y="4527081"/>
                        <a:ext cx="16383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D34D29A-7767-4B8B-BB6F-F6782BC50B47}"/>
              </a:ext>
            </a:extLst>
          </p:cNvPr>
          <p:cNvCxnSpPr>
            <a:cxnSpLocks/>
          </p:cNvCxnSpPr>
          <p:nvPr/>
        </p:nvCxnSpPr>
        <p:spPr>
          <a:xfrm flipV="1">
            <a:off x="1759310" y="5729665"/>
            <a:ext cx="1146101" cy="57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BD900EB-7392-40A2-989E-2C44FD6CFF3B}"/>
              </a:ext>
            </a:extLst>
          </p:cNvPr>
          <p:cNvCxnSpPr>
            <a:cxnSpLocks/>
          </p:cNvCxnSpPr>
          <p:nvPr/>
        </p:nvCxnSpPr>
        <p:spPr>
          <a:xfrm>
            <a:off x="1415480" y="6302729"/>
            <a:ext cx="3209083" cy="682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C6BD730-C6F3-491A-AF8C-5B6BF8698A7B}"/>
              </a:ext>
            </a:extLst>
          </p:cNvPr>
          <p:cNvCxnSpPr>
            <a:cxnSpLocks/>
          </p:cNvCxnSpPr>
          <p:nvPr/>
        </p:nvCxnSpPr>
        <p:spPr>
          <a:xfrm flipV="1">
            <a:off x="2905411" y="4583564"/>
            <a:ext cx="573051" cy="1146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42897A4-632D-4C8C-9817-B529FC17293C}"/>
              </a:ext>
            </a:extLst>
          </p:cNvPr>
          <p:cNvCxnSpPr>
            <a:cxnSpLocks/>
          </p:cNvCxnSpPr>
          <p:nvPr/>
        </p:nvCxnSpPr>
        <p:spPr>
          <a:xfrm flipH="1" flipV="1">
            <a:off x="2905411" y="3437463"/>
            <a:ext cx="573051" cy="1146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8BAA664-9E24-4211-8E66-085C6EAE6A38}"/>
              </a:ext>
            </a:extLst>
          </p:cNvPr>
          <p:cNvCxnSpPr>
            <a:cxnSpLocks/>
          </p:cNvCxnSpPr>
          <p:nvPr/>
        </p:nvCxnSpPr>
        <p:spPr>
          <a:xfrm flipV="1">
            <a:off x="1759310" y="5443140"/>
            <a:ext cx="1719152" cy="85958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5B4EB23-6072-4F22-AF8D-6D0E16129594}"/>
              </a:ext>
            </a:extLst>
          </p:cNvPr>
          <p:cNvCxnSpPr>
            <a:cxnSpLocks/>
          </p:cNvCxnSpPr>
          <p:nvPr/>
        </p:nvCxnSpPr>
        <p:spPr>
          <a:xfrm flipV="1">
            <a:off x="2905411" y="3781294"/>
            <a:ext cx="974186" cy="194837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3A9020E-B891-48DF-8D4D-D70616DCCC54}"/>
              </a:ext>
            </a:extLst>
          </p:cNvPr>
          <p:cNvCxnSpPr>
            <a:cxnSpLocks/>
          </p:cNvCxnSpPr>
          <p:nvPr/>
        </p:nvCxnSpPr>
        <p:spPr>
          <a:xfrm flipH="1" flipV="1">
            <a:off x="2676191" y="2979023"/>
            <a:ext cx="802271" cy="160454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85A55E18-C1DA-4C2C-AB35-814F8EB3B0FD}"/>
              </a:ext>
            </a:extLst>
          </p:cNvPr>
          <p:cNvSpPr>
            <a:spLocks noChangeAspect="1"/>
          </p:cNvSpPr>
          <p:nvPr/>
        </p:nvSpPr>
        <p:spPr>
          <a:xfrm>
            <a:off x="3363877" y="4468980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0894BB1-0414-4E93-927E-9873A494B4E8}"/>
              </a:ext>
            </a:extLst>
          </p:cNvPr>
          <p:cNvSpPr>
            <a:spLocks noChangeAspect="1"/>
          </p:cNvSpPr>
          <p:nvPr/>
        </p:nvSpPr>
        <p:spPr>
          <a:xfrm>
            <a:off x="2790801" y="5615055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オブジェクト 16">
            <a:extLst>
              <a:ext uri="{FF2B5EF4-FFF2-40B4-BE49-F238E27FC236}">
                <a16:creationId xmlns:a16="http://schemas.microsoft.com/office/drawing/2014/main" id="{160FEED9-5857-4270-9B9E-529822965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078466"/>
              </p:ext>
            </p:extLst>
          </p:nvPr>
        </p:nvGraphicFramePr>
        <p:xfrm>
          <a:off x="2397656" y="6036663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1B4F6AF7-C05B-49D0-B337-78236BDACE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97656" y="6036663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円弧 17">
            <a:extLst>
              <a:ext uri="{FF2B5EF4-FFF2-40B4-BE49-F238E27FC236}">
                <a16:creationId xmlns:a16="http://schemas.microsoft.com/office/drawing/2014/main" id="{E4CBCE79-1342-46B1-A1CB-5AD77F1E3240}"/>
              </a:ext>
            </a:extLst>
          </p:cNvPr>
          <p:cNvSpPr>
            <a:spLocks noChangeAspect="1"/>
          </p:cNvSpPr>
          <p:nvPr/>
        </p:nvSpPr>
        <p:spPr>
          <a:xfrm>
            <a:off x="1734685" y="6016267"/>
            <a:ext cx="572987" cy="572987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2DADD291-1164-4BD9-8587-9E68167EA9C4}"/>
              </a:ext>
            </a:extLst>
          </p:cNvPr>
          <p:cNvSpPr>
            <a:spLocks noChangeAspect="1"/>
          </p:cNvSpPr>
          <p:nvPr/>
        </p:nvSpPr>
        <p:spPr>
          <a:xfrm>
            <a:off x="2676191" y="5375522"/>
            <a:ext cx="572987" cy="572987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45552D89-60A4-4DCD-8023-07A47008F2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995460"/>
              </p:ext>
            </p:extLst>
          </p:nvPr>
        </p:nvGraphicFramePr>
        <p:xfrm>
          <a:off x="3241188" y="5207148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36" name="オブジェクト 35">
                        <a:extLst>
                          <a:ext uri="{FF2B5EF4-FFF2-40B4-BE49-F238E27FC236}">
                            <a16:creationId xmlns:a16="http://schemas.microsoft.com/office/drawing/2014/main" id="{DE39564D-8E0A-42AF-80ED-C414A891E3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1188" y="5207148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オブジェクト 20">
            <a:extLst>
              <a:ext uri="{FF2B5EF4-FFF2-40B4-BE49-F238E27FC236}">
                <a16:creationId xmlns:a16="http://schemas.microsoft.com/office/drawing/2014/main" id="{D9908710-DD52-40A4-8094-4C105D7D13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551693"/>
              </p:ext>
            </p:extLst>
          </p:nvPr>
        </p:nvGraphicFramePr>
        <p:xfrm>
          <a:off x="3424354" y="3937966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6A35407E-24F4-493A-843E-BA4B42BD1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24354" y="3937966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円弧 21">
            <a:extLst>
              <a:ext uri="{FF2B5EF4-FFF2-40B4-BE49-F238E27FC236}">
                <a16:creationId xmlns:a16="http://schemas.microsoft.com/office/drawing/2014/main" id="{B103DA67-5718-41F3-8082-360B3D936867}"/>
              </a:ext>
            </a:extLst>
          </p:cNvPr>
          <p:cNvSpPr>
            <a:spLocks noChangeAspect="1"/>
          </p:cNvSpPr>
          <p:nvPr/>
        </p:nvSpPr>
        <p:spPr>
          <a:xfrm>
            <a:off x="3217875" y="4215244"/>
            <a:ext cx="572987" cy="572987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683E805-A6EE-4F61-97B5-75800A98C5DA}"/>
              </a:ext>
            </a:extLst>
          </p:cNvPr>
          <p:cNvCxnSpPr>
            <a:cxnSpLocks/>
          </p:cNvCxnSpPr>
          <p:nvPr/>
        </p:nvCxnSpPr>
        <p:spPr>
          <a:xfrm flipH="1">
            <a:off x="2332361" y="3437463"/>
            <a:ext cx="114610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45F57735-DB70-4988-B571-A13BC11FFA57}"/>
              </a:ext>
            </a:extLst>
          </p:cNvPr>
          <p:cNvSpPr>
            <a:spLocks noChangeAspect="1"/>
          </p:cNvSpPr>
          <p:nvPr/>
        </p:nvSpPr>
        <p:spPr>
          <a:xfrm>
            <a:off x="2790801" y="3322853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" name="オブジェクト 24">
            <a:extLst>
              <a:ext uri="{FF2B5EF4-FFF2-40B4-BE49-F238E27FC236}">
                <a16:creationId xmlns:a16="http://schemas.microsoft.com/office/drawing/2014/main" id="{CFD03DB4-3F00-43F4-9923-E18DD06172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845200"/>
              </p:ext>
            </p:extLst>
          </p:nvPr>
        </p:nvGraphicFramePr>
        <p:xfrm>
          <a:off x="3165386" y="2967942"/>
          <a:ext cx="190080" cy="26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44" name="オブジェクト 43">
                        <a:extLst>
                          <a:ext uri="{FF2B5EF4-FFF2-40B4-BE49-F238E27FC236}">
                            <a16:creationId xmlns:a16="http://schemas.microsoft.com/office/drawing/2014/main" id="{26ECA73C-3C09-4F53-9AA3-81C9DC9E95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65386" y="2967942"/>
                        <a:ext cx="190080" cy="26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円弧 25">
            <a:extLst>
              <a:ext uri="{FF2B5EF4-FFF2-40B4-BE49-F238E27FC236}">
                <a16:creationId xmlns:a16="http://schemas.microsoft.com/office/drawing/2014/main" id="{1CA5973D-07B8-423B-90A1-E49EB92552D9}"/>
              </a:ext>
            </a:extLst>
          </p:cNvPr>
          <p:cNvSpPr>
            <a:spLocks noChangeAspect="1"/>
          </p:cNvSpPr>
          <p:nvPr/>
        </p:nvSpPr>
        <p:spPr>
          <a:xfrm>
            <a:off x="2637402" y="3151154"/>
            <a:ext cx="572987" cy="572987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27" name="オブジェクト 26">
            <a:extLst>
              <a:ext uri="{FF2B5EF4-FFF2-40B4-BE49-F238E27FC236}">
                <a16:creationId xmlns:a16="http://schemas.microsoft.com/office/drawing/2014/main" id="{86133359-2FB5-4CBC-86BE-11EB94B676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502318"/>
              </p:ext>
            </p:extLst>
          </p:nvPr>
        </p:nvGraphicFramePr>
        <p:xfrm>
          <a:off x="2530802" y="3505081"/>
          <a:ext cx="41904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360" imgH="431640" progId="Equation.DSMT4">
                  <p:embed/>
                </p:oleObj>
              </mc:Choice>
              <mc:Fallback>
                <p:oleObj name="Equation" r:id="rId12" imgW="279360" imgH="431640" progId="Equation.DSMT4">
                  <p:embed/>
                  <p:pic>
                    <p:nvPicPr>
                      <p:cNvPr id="46" name="オブジェクト 45">
                        <a:extLst>
                          <a:ext uri="{FF2B5EF4-FFF2-40B4-BE49-F238E27FC236}">
                            <a16:creationId xmlns:a16="http://schemas.microsoft.com/office/drawing/2014/main" id="{C94D1B68-1273-4615-99B0-7A7D3EB8B0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30802" y="3505081"/>
                        <a:ext cx="419040" cy="64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BD015E5-1428-4C2D-975B-CB4AA6E3E74B}"/>
              </a:ext>
            </a:extLst>
          </p:cNvPr>
          <p:cNvCxnSpPr>
            <a:cxnSpLocks/>
          </p:cNvCxnSpPr>
          <p:nvPr/>
        </p:nvCxnSpPr>
        <p:spPr>
          <a:xfrm flipV="1">
            <a:off x="1759298" y="3437451"/>
            <a:ext cx="0" cy="3151803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オブジェクト 28">
            <a:extLst>
              <a:ext uri="{FF2B5EF4-FFF2-40B4-BE49-F238E27FC236}">
                <a16:creationId xmlns:a16="http://schemas.microsoft.com/office/drawing/2014/main" id="{B5106BD0-D613-40EE-BBC1-7502A0AA2A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229092"/>
              </p:ext>
            </p:extLst>
          </p:nvPr>
        </p:nvGraphicFramePr>
        <p:xfrm>
          <a:off x="4338037" y="6370612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56" name="オブジェクト 55">
                        <a:extLst>
                          <a:ext uri="{FF2B5EF4-FFF2-40B4-BE49-F238E27FC236}">
                            <a16:creationId xmlns:a16="http://schemas.microsoft.com/office/drawing/2014/main" id="{4728C99B-A75E-4DF4-8B84-41A1886AB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38037" y="6370612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>
            <a:extLst>
              <a:ext uri="{FF2B5EF4-FFF2-40B4-BE49-F238E27FC236}">
                <a16:creationId xmlns:a16="http://schemas.microsoft.com/office/drawing/2014/main" id="{36C368B2-CC35-46D1-A68E-5468067D9B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023382"/>
              </p:ext>
            </p:extLst>
          </p:nvPr>
        </p:nvGraphicFramePr>
        <p:xfrm>
          <a:off x="1569766" y="3599778"/>
          <a:ext cx="209520" cy="24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" imgH="164880" progId="Equation.DSMT4">
                  <p:embed/>
                </p:oleObj>
              </mc:Choice>
              <mc:Fallback>
                <p:oleObj name="Equation" r:id="rId16" imgW="139680" imgH="164880" progId="Equation.DSMT4">
                  <p:embed/>
                  <p:pic>
                    <p:nvPicPr>
                      <p:cNvPr id="57" name="オブジェクト 56">
                        <a:extLst>
                          <a:ext uri="{FF2B5EF4-FFF2-40B4-BE49-F238E27FC236}">
                            <a16:creationId xmlns:a16="http://schemas.microsoft.com/office/drawing/2014/main" id="{2D8759E0-DF3F-4A38-94E3-A469F34904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69766" y="3599778"/>
                        <a:ext cx="209520" cy="247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オブジェクト 30">
            <a:extLst>
              <a:ext uri="{FF2B5EF4-FFF2-40B4-BE49-F238E27FC236}">
                <a16:creationId xmlns:a16="http://schemas.microsoft.com/office/drawing/2014/main" id="{0590E062-87AC-43A2-9AA5-6491F0EB9A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221054"/>
              </p:ext>
            </p:extLst>
          </p:nvPr>
        </p:nvGraphicFramePr>
        <p:xfrm>
          <a:off x="1538089" y="6387832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139680" progId="Equation.DSMT4">
                  <p:embed/>
                </p:oleObj>
              </mc:Choice>
              <mc:Fallback>
                <p:oleObj name="Equation" r:id="rId18" imgW="126720" imgH="139680" progId="Equation.DSMT4">
                  <p:embed/>
                  <p:pic>
                    <p:nvPicPr>
                      <p:cNvPr id="58" name="オブジェクト 57">
                        <a:extLst>
                          <a:ext uri="{FF2B5EF4-FFF2-40B4-BE49-F238E27FC236}">
                            <a16:creationId xmlns:a16="http://schemas.microsoft.com/office/drawing/2014/main" id="{2E53BAC9-C379-4218-9530-3445DFD3EB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38089" y="6387832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楕円 31">
            <a:extLst>
              <a:ext uri="{FF2B5EF4-FFF2-40B4-BE49-F238E27FC236}">
                <a16:creationId xmlns:a16="http://schemas.microsoft.com/office/drawing/2014/main" id="{0F304702-87F2-4BE2-84DB-4953794CE163}"/>
              </a:ext>
            </a:extLst>
          </p:cNvPr>
          <p:cNvSpPr>
            <a:spLocks noChangeAspect="1"/>
          </p:cNvSpPr>
          <p:nvPr/>
        </p:nvSpPr>
        <p:spPr>
          <a:xfrm>
            <a:off x="1644700" y="6188131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3F246FBF-5F2A-40C6-928D-AFECDE87A4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744259"/>
              </p:ext>
            </p:extLst>
          </p:nvPr>
        </p:nvGraphicFramePr>
        <p:xfrm>
          <a:off x="2912240" y="3839939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912240" y="3839939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オブジェクト 33">
            <a:extLst>
              <a:ext uri="{FF2B5EF4-FFF2-40B4-BE49-F238E27FC236}">
                <a16:creationId xmlns:a16="http://schemas.microsoft.com/office/drawing/2014/main" id="{06910AE9-4BBF-42DD-8382-3DBC3C3DB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767591"/>
              </p:ext>
            </p:extLst>
          </p:nvPr>
        </p:nvGraphicFramePr>
        <p:xfrm>
          <a:off x="2997334" y="4777488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62" name="オブジェクト 61">
                        <a:extLst>
                          <a:ext uri="{FF2B5EF4-FFF2-40B4-BE49-F238E27FC236}">
                            <a16:creationId xmlns:a16="http://schemas.microsoft.com/office/drawing/2014/main" id="{25C41C9A-DB1B-487D-96F0-E721205170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997334" y="4777488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オブジェクト 34">
            <a:extLst>
              <a:ext uri="{FF2B5EF4-FFF2-40B4-BE49-F238E27FC236}">
                <a16:creationId xmlns:a16="http://schemas.microsoft.com/office/drawing/2014/main" id="{FD1805BB-8229-45E8-BB34-DDAE282A74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303556"/>
              </p:ext>
            </p:extLst>
          </p:nvPr>
        </p:nvGraphicFramePr>
        <p:xfrm>
          <a:off x="2187549" y="5702002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4880" imgH="228600" progId="Equation.DSMT4">
                  <p:embed/>
                </p:oleObj>
              </mc:Choice>
              <mc:Fallback>
                <p:oleObj name="Equation" r:id="rId24" imgW="164880" imgH="228600" progId="Equation.DSMT4">
                  <p:embed/>
                  <p:pic>
                    <p:nvPicPr>
                      <p:cNvPr id="63" name="オブジェクト 62">
                        <a:extLst>
                          <a:ext uri="{FF2B5EF4-FFF2-40B4-BE49-F238E27FC236}">
                            <a16:creationId xmlns:a16="http://schemas.microsoft.com/office/drawing/2014/main" id="{452EDA13-5EDA-4577-98B2-AE8F652C96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87549" y="5702002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002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9BE5390-995F-4F16-A6AE-3CCF6A1832E0}"/>
              </a:ext>
            </a:extLst>
          </p:cNvPr>
          <p:cNvCxnSpPr>
            <a:cxnSpLocks/>
          </p:cNvCxnSpPr>
          <p:nvPr/>
        </p:nvCxnSpPr>
        <p:spPr>
          <a:xfrm flipV="1">
            <a:off x="1127448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タイトル 53">
            <a:extLst>
              <a:ext uri="{FF2B5EF4-FFF2-40B4-BE49-F238E27FC236}">
                <a16:creationId xmlns:a16="http://schemas.microsoft.com/office/drawing/2014/main" id="{24820D27-8D4B-4A16-9F89-40C0BE3B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ロボットアームの順運動学</a:t>
            </a:r>
            <a:br>
              <a:rPr lang="en-US" altLang="ja-JP" dirty="0"/>
            </a:br>
            <a:r>
              <a:rPr lang="en-US" altLang="ja-JP" sz="2400" dirty="0"/>
              <a:t>Forward Kinematics of Robot Arm</a:t>
            </a:r>
            <a:endParaRPr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C1F187-681E-4399-AF6E-4639FC3A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E5C077-73C0-4AEE-9C3C-5E40E583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Principle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FB5D3F-27BB-424D-9668-8BAC7FF3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D79F7A7-6C0A-440D-B560-409C7B065F83}"/>
              </a:ext>
            </a:extLst>
          </p:cNvPr>
          <p:cNvCxnSpPr>
            <a:cxnSpLocks/>
          </p:cNvCxnSpPr>
          <p:nvPr/>
        </p:nvCxnSpPr>
        <p:spPr>
          <a:xfrm>
            <a:off x="695400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E375582-075E-42D2-9FFA-443DC5F8414B}"/>
              </a:ext>
            </a:extLst>
          </p:cNvPr>
          <p:cNvCxnSpPr>
            <a:cxnSpLocks/>
          </p:cNvCxnSpPr>
          <p:nvPr/>
        </p:nvCxnSpPr>
        <p:spPr>
          <a:xfrm flipV="1">
            <a:off x="2567608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3F0604B-5609-4235-842A-0808F5C976A1}"/>
              </a:ext>
            </a:extLst>
          </p:cNvPr>
          <p:cNvCxnSpPr>
            <a:cxnSpLocks/>
          </p:cNvCxnSpPr>
          <p:nvPr/>
        </p:nvCxnSpPr>
        <p:spPr>
          <a:xfrm flipH="1" flipV="1">
            <a:off x="2567608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488731C-9742-40F9-8235-1BC05D9D1303}"/>
              </a:ext>
            </a:extLst>
          </p:cNvPr>
          <p:cNvCxnSpPr>
            <a:cxnSpLocks/>
          </p:cNvCxnSpPr>
          <p:nvPr/>
        </p:nvCxnSpPr>
        <p:spPr>
          <a:xfrm flipV="1">
            <a:off x="1127448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3431720-86E5-4B87-9866-E61E83B9EAC5}"/>
              </a:ext>
            </a:extLst>
          </p:cNvPr>
          <p:cNvCxnSpPr>
            <a:cxnSpLocks/>
          </p:cNvCxnSpPr>
          <p:nvPr/>
        </p:nvCxnSpPr>
        <p:spPr>
          <a:xfrm flipV="1">
            <a:off x="2567608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2BD5A98-5F72-42CA-B266-2CA995ADA55D}"/>
              </a:ext>
            </a:extLst>
          </p:cNvPr>
          <p:cNvCxnSpPr>
            <a:cxnSpLocks/>
          </p:cNvCxnSpPr>
          <p:nvPr/>
        </p:nvCxnSpPr>
        <p:spPr>
          <a:xfrm flipH="1" flipV="1">
            <a:off x="2279576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9259972-7B5C-4A0D-9B78-AE69B6375AF3}"/>
              </a:ext>
            </a:extLst>
          </p:cNvPr>
          <p:cNvSpPr>
            <a:spLocks noChangeAspect="1"/>
          </p:cNvSpPr>
          <p:nvPr/>
        </p:nvSpPr>
        <p:spPr>
          <a:xfrm>
            <a:off x="3143704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EC64447-3778-4C77-ADE2-F7F798708EE6}"/>
              </a:ext>
            </a:extLst>
          </p:cNvPr>
          <p:cNvSpPr>
            <a:spLocks noChangeAspect="1"/>
          </p:cNvSpPr>
          <p:nvPr/>
        </p:nvSpPr>
        <p:spPr>
          <a:xfrm>
            <a:off x="2423592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1B4F6AF7-C05B-49D0-B337-78236BDACE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9576" y="5398926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1B4F6AF7-C05B-49D0-B337-78236BDACE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29576" y="5398926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円弧 33">
            <a:extLst>
              <a:ext uri="{FF2B5EF4-FFF2-40B4-BE49-F238E27FC236}">
                <a16:creationId xmlns:a16="http://schemas.microsoft.com/office/drawing/2014/main" id="{43120BDA-3752-4BF6-9D5B-0B58C1AE73C8}"/>
              </a:ext>
            </a:extLst>
          </p:cNvPr>
          <p:cNvSpPr>
            <a:spLocks noChangeAspect="1"/>
          </p:cNvSpPr>
          <p:nvPr/>
        </p:nvSpPr>
        <p:spPr>
          <a:xfrm>
            <a:off x="1096504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円弧 34">
            <a:extLst>
              <a:ext uri="{FF2B5EF4-FFF2-40B4-BE49-F238E27FC236}">
                <a16:creationId xmlns:a16="http://schemas.microsoft.com/office/drawing/2014/main" id="{3C4626E5-56A9-4A17-933F-97400B08EE76}"/>
              </a:ext>
            </a:extLst>
          </p:cNvPr>
          <p:cNvSpPr>
            <a:spLocks noChangeAspect="1"/>
          </p:cNvSpPr>
          <p:nvPr/>
        </p:nvSpPr>
        <p:spPr>
          <a:xfrm>
            <a:off x="2279576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36" name="オブジェクト 35">
            <a:extLst>
              <a:ext uri="{FF2B5EF4-FFF2-40B4-BE49-F238E27FC236}">
                <a16:creationId xmlns:a16="http://schemas.microsoft.com/office/drawing/2014/main" id="{DE39564D-8E0A-42AF-80ED-C414A891E3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9536" y="435658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36" name="オブジェクト 35">
                        <a:extLst>
                          <a:ext uri="{FF2B5EF4-FFF2-40B4-BE49-F238E27FC236}">
                            <a16:creationId xmlns:a16="http://schemas.microsoft.com/office/drawing/2014/main" id="{DE39564D-8E0A-42AF-80ED-C414A891E3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9536" y="435658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オブジェクト 36">
            <a:extLst>
              <a:ext uri="{FF2B5EF4-FFF2-40B4-BE49-F238E27FC236}">
                <a16:creationId xmlns:a16="http://schemas.microsoft.com/office/drawing/2014/main" id="{6A35407E-24F4-493A-843E-BA4B42BD1D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9698" y="2761759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6A35407E-24F4-493A-843E-BA4B42BD1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19698" y="2761759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円弧 37">
            <a:extLst>
              <a:ext uri="{FF2B5EF4-FFF2-40B4-BE49-F238E27FC236}">
                <a16:creationId xmlns:a16="http://schemas.microsoft.com/office/drawing/2014/main" id="{247E4913-2280-49D9-82AB-81FE47DE6520}"/>
              </a:ext>
            </a:extLst>
          </p:cNvPr>
          <p:cNvSpPr>
            <a:spLocks noChangeAspect="1"/>
          </p:cNvSpPr>
          <p:nvPr/>
        </p:nvSpPr>
        <p:spPr>
          <a:xfrm>
            <a:off x="2960241" y="3110179"/>
            <a:ext cx="720000" cy="720000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55C927A-3593-43EF-8475-09CAEE41276D}"/>
              </a:ext>
            </a:extLst>
          </p:cNvPr>
          <p:cNvCxnSpPr>
            <a:cxnSpLocks/>
          </p:cNvCxnSpPr>
          <p:nvPr/>
        </p:nvCxnSpPr>
        <p:spPr>
          <a:xfrm flipH="1">
            <a:off x="1847528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2EB56302-D01E-4637-A536-1A81B5C783F3}"/>
              </a:ext>
            </a:extLst>
          </p:cNvPr>
          <p:cNvSpPr>
            <a:spLocks noChangeAspect="1"/>
          </p:cNvSpPr>
          <p:nvPr/>
        </p:nvSpPr>
        <p:spPr>
          <a:xfrm>
            <a:off x="2423592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4" name="オブジェクト 43">
            <a:extLst>
              <a:ext uri="{FF2B5EF4-FFF2-40B4-BE49-F238E27FC236}">
                <a16:creationId xmlns:a16="http://schemas.microsoft.com/office/drawing/2014/main" id="{26ECA73C-3C09-4F53-9AA3-81C9DC9E95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4286" y="1542852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44" name="オブジェクト 43">
                        <a:extLst>
                          <a:ext uri="{FF2B5EF4-FFF2-40B4-BE49-F238E27FC236}">
                            <a16:creationId xmlns:a16="http://schemas.microsoft.com/office/drawing/2014/main" id="{26ECA73C-3C09-4F53-9AA3-81C9DC9E95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4286" y="1542852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円弧 44">
            <a:extLst>
              <a:ext uri="{FF2B5EF4-FFF2-40B4-BE49-F238E27FC236}">
                <a16:creationId xmlns:a16="http://schemas.microsoft.com/office/drawing/2014/main" id="{461D5833-2202-41E7-9C5C-14CBE2833E3A}"/>
              </a:ext>
            </a:extLst>
          </p:cNvPr>
          <p:cNvSpPr>
            <a:spLocks noChangeAspect="1"/>
          </p:cNvSpPr>
          <p:nvPr/>
        </p:nvSpPr>
        <p:spPr>
          <a:xfrm>
            <a:off x="2230835" y="1773071"/>
            <a:ext cx="720000" cy="720000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46" name="オブジェクト 45">
            <a:extLst>
              <a:ext uri="{FF2B5EF4-FFF2-40B4-BE49-F238E27FC236}">
                <a16:creationId xmlns:a16="http://schemas.microsoft.com/office/drawing/2014/main" id="{C94D1B68-1273-4615-99B0-7A7D3EB8B0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6884" y="2217808"/>
          <a:ext cx="419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360" imgH="431640" progId="Equation.DSMT4">
                  <p:embed/>
                </p:oleObj>
              </mc:Choice>
              <mc:Fallback>
                <p:oleObj name="Equation" r:id="rId10" imgW="279360" imgH="431640" progId="Equation.DSMT4">
                  <p:embed/>
                  <p:pic>
                    <p:nvPicPr>
                      <p:cNvPr id="46" name="オブジェクト 45">
                        <a:extLst>
                          <a:ext uri="{FF2B5EF4-FFF2-40B4-BE49-F238E27FC236}">
                            <a16:creationId xmlns:a16="http://schemas.microsoft.com/office/drawing/2014/main" id="{C94D1B68-1273-4615-99B0-7A7D3EB8B0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96884" y="2217808"/>
                        <a:ext cx="4191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6B0C3EC-4CBB-4045-9FC4-334A65F8965C}"/>
              </a:ext>
            </a:extLst>
          </p:cNvPr>
          <p:cNvCxnSpPr>
            <a:cxnSpLocks/>
          </p:cNvCxnSpPr>
          <p:nvPr/>
        </p:nvCxnSpPr>
        <p:spPr>
          <a:xfrm flipV="1">
            <a:off x="1127432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オブジェクト 54">
            <a:extLst>
              <a:ext uri="{FF2B5EF4-FFF2-40B4-BE49-F238E27FC236}">
                <a16:creationId xmlns:a16="http://schemas.microsoft.com/office/drawing/2014/main" id="{999316FE-1086-4EE9-A19A-1B0254C336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549798"/>
              </p:ext>
            </p:extLst>
          </p:nvPr>
        </p:nvGraphicFramePr>
        <p:xfrm>
          <a:off x="5159896" y="4634136"/>
          <a:ext cx="596265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74760" imgH="685800" progId="Equation.DSMT4">
                  <p:embed/>
                </p:oleObj>
              </mc:Choice>
              <mc:Fallback>
                <p:oleObj name="Equation" r:id="rId12" imgW="3974760" imgH="685800" progId="Equation.DSMT4">
                  <p:embed/>
                  <p:pic>
                    <p:nvPicPr>
                      <p:cNvPr id="55" name="オブジェクト 54">
                        <a:extLst>
                          <a:ext uri="{FF2B5EF4-FFF2-40B4-BE49-F238E27FC236}">
                            <a16:creationId xmlns:a16="http://schemas.microsoft.com/office/drawing/2014/main" id="{999316FE-1086-4EE9-A19A-1B0254C336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59896" y="4634136"/>
                        <a:ext cx="5962650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オブジェクト 55">
            <a:extLst>
              <a:ext uri="{FF2B5EF4-FFF2-40B4-BE49-F238E27FC236}">
                <a16:creationId xmlns:a16="http://schemas.microsoft.com/office/drawing/2014/main" id="{4728C99B-A75E-4DF4-8B84-41A1886AB2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7808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56" name="オブジェクト 55">
                        <a:extLst>
                          <a:ext uri="{FF2B5EF4-FFF2-40B4-BE49-F238E27FC236}">
                            <a16:creationId xmlns:a16="http://schemas.microsoft.com/office/drawing/2014/main" id="{4728C99B-A75E-4DF4-8B84-41A1886AB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67808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オブジェクト 56">
            <a:extLst>
              <a:ext uri="{FF2B5EF4-FFF2-40B4-BE49-F238E27FC236}">
                <a16:creationId xmlns:a16="http://schemas.microsoft.com/office/drawing/2014/main" id="{2D8759E0-DF3F-4A38-94E3-A469F34904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273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" imgH="164880" progId="Equation.DSMT4">
                  <p:embed/>
                </p:oleObj>
              </mc:Choice>
              <mc:Fallback>
                <p:oleObj name="Equation" r:id="rId16" imgW="139680" imgH="164880" progId="Equation.DSMT4">
                  <p:embed/>
                  <p:pic>
                    <p:nvPicPr>
                      <p:cNvPr id="57" name="オブジェクト 56">
                        <a:extLst>
                          <a:ext uri="{FF2B5EF4-FFF2-40B4-BE49-F238E27FC236}">
                            <a16:creationId xmlns:a16="http://schemas.microsoft.com/office/drawing/2014/main" id="{2D8759E0-DF3F-4A38-94E3-A469F34904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9273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オブジェクト 57">
            <a:extLst>
              <a:ext uri="{FF2B5EF4-FFF2-40B4-BE49-F238E27FC236}">
                <a16:creationId xmlns:a16="http://schemas.microsoft.com/office/drawing/2014/main" id="{2E53BAC9-C379-4218-9530-3445DFD3EB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9468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139680" progId="Equation.DSMT4">
                  <p:embed/>
                </p:oleObj>
              </mc:Choice>
              <mc:Fallback>
                <p:oleObj name="Equation" r:id="rId18" imgW="126720" imgH="139680" progId="Equation.DSMT4">
                  <p:embed/>
                  <p:pic>
                    <p:nvPicPr>
                      <p:cNvPr id="58" name="オブジェクト 57">
                        <a:extLst>
                          <a:ext uri="{FF2B5EF4-FFF2-40B4-BE49-F238E27FC236}">
                            <a16:creationId xmlns:a16="http://schemas.microsoft.com/office/drawing/2014/main" id="{2E53BAC9-C379-4218-9530-3445DFD3EB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49468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楕円 5">
            <a:extLst>
              <a:ext uri="{FF2B5EF4-FFF2-40B4-BE49-F238E27FC236}">
                <a16:creationId xmlns:a16="http://schemas.microsoft.com/office/drawing/2014/main" id="{4CBA465B-9342-4331-9282-0C8818368D66}"/>
              </a:ext>
            </a:extLst>
          </p:cNvPr>
          <p:cNvSpPr>
            <a:spLocks noChangeAspect="1"/>
          </p:cNvSpPr>
          <p:nvPr/>
        </p:nvSpPr>
        <p:spPr>
          <a:xfrm>
            <a:off x="983432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57706B3-7E12-4206-B7F3-75A26045020F}"/>
              </a:ext>
            </a:extLst>
          </p:cNvPr>
          <p:cNvSpPr txBox="1"/>
          <p:nvPr/>
        </p:nvSpPr>
        <p:spPr>
          <a:xfrm>
            <a:off x="5159896" y="1628800"/>
            <a:ext cx="60470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順運動学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入力：各関節角度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出力：各参照点（手先，関節）の姿勢（位置と向き）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解を閉じた形式で表現</a:t>
            </a:r>
            <a:r>
              <a:rPr lang="ja-JP" altLang="en-US" dirty="0"/>
              <a:t>できる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Forward kinematics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Given: A set of joint 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Find:  A set of poses (position and orientation)</a:t>
            </a:r>
            <a:r>
              <a:rPr lang="ja-JP" altLang="en-US" dirty="0"/>
              <a:t> </a:t>
            </a:r>
            <a:r>
              <a:rPr lang="en-US" altLang="ja-JP" dirty="0"/>
              <a:t>of</a:t>
            </a:r>
            <a:r>
              <a:rPr lang="ja-JP" altLang="en-US" dirty="0"/>
              <a:t> </a:t>
            </a:r>
            <a:r>
              <a:rPr lang="en-US" altLang="ja-JP" dirty="0"/>
              <a:t>reference</a:t>
            </a:r>
            <a:r>
              <a:rPr lang="ja-JP" altLang="en-US" dirty="0"/>
              <a:t> </a:t>
            </a:r>
            <a:r>
              <a:rPr lang="en-US" altLang="ja-JP" dirty="0"/>
              <a:t>points</a:t>
            </a:r>
            <a:r>
              <a:rPr lang="ja-JP" altLang="en-US" dirty="0"/>
              <a:t> </a:t>
            </a:r>
            <a:r>
              <a:rPr lang="en-US" altLang="ja-JP" dirty="0"/>
              <a:t>such</a:t>
            </a:r>
            <a:r>
              <a:rPr lang="ja-JP" altLang="en-US" dirty="0"/>
              <a:t> </a:t>
            </a:r>
            <a:r>
              <a:rPr lang="en-US" altLang="ja-JP" dirty="0"/>
              <a:t>as</a:t>
            </a:r>
            <a:r>
              <a:rPr lang="ja-JP" altLang="en-US" dirty="0"/>
              <a:t> </a:t>
            </a:r>
            <a:r>
              <a:rPr lang="en-US" altLang="ja-JP" dirty="0"/>
              <a:t>a hand tip and joints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We can find it in a closed form</a:t>
            </a:r>
          </a:p>
        </p:txBody>
      </p:sp>
      <p:graphicFrame>
        <p:nvGraphicFramePr>
          <p:cNvPr id="61" name="オブジェクト 60">
            <a:extLst>
              <a:ext uri="{FF2B5EF4-FFF2-40B4-BE49-F238E27FC236}">
                <a16:creationId xmlns:a16="http://schemas.microsoft.com/office/drawing/2014/main" id="{B2AE2AEB-9DD8-4B1B-B111-03F3090D40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6189" y="26385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576189" y="26385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オブジェクト 61">
            <a:extLst>
              <a:ext uri="{FF2B5EF4-FFF2-40B4-BE49-F238E27FC236}">
                <a16:creationId xmlns:a16="http://schemas.microsoft.com/office/drawing/2014/main" id="{25C41C9A-DB1B-487D-96F0-E721205170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3115" y="38166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62" name="オブジェクト 61">
                        <a:extLst>
                          <a:ext uri="{FF2B5EF4-FFF2-40B4-BE49-F238E27FC236}">
                            <a16:creationId xmlns:a16="http://schemas.microsoft.com/office/drawing/2014/main" id="{25C41C9A-DB1B-487D-96F0-E721205170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683115" y="38166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オブジェクト 62">
            <a:extLst>
              <a:ext uri="{FF2B5EF4-FFF2-40B4-BE49-F238E27FC236}">
                <a16:creationId xmlns:a16="http://schemas.microsoft.com/office/drawing/2014/main" id="{452EDA13-5EDA-4577-98B2-AE8F652C96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5561" y="497840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4880" imgH="228600" progId="Equation.DSMT4">
                  <p:embed/>
                </p:oleObj>
              </mc:Choice>
              <mc:Fallback>
                <p:oleObj name="Equation" r:id="rId24" imgW="164880" imgH="228600" progId="Equation.DSMT4">
                  <p:embed/>
                  <p:pic>
                    <p:nvPicPr>
                      <p:cNvPr id="63" name="オブジェクト 62">
                        <a:extLst>
                          <a:ext uri="{FF2B5EF4-FFF2-40B4-BE49-F238E27FC236}">
                            <a16:creationId xmlns:a16="http://schemas.microsoft.com/office/drawing/2014/main" id="{452EDA13-5EDA-4577-98B2-AE8F652C96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665561" y="497840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66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1E9CA-7D84-4ECE-BCDC-1D224094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平面</a:t>
            </a:r>
            <a:r>
              <a:rPr lang="en-US" altLang="ja-JP" dirty="0"/>
              <a:t>3</a:t>
            </a:r>
            <a:r>
              <a:rPr lang="ja-JP" altLang="en-US" dirty="0"/>
              <a:t>リンクロボットアームの</a:t>
            </a:r>
            <a:r>
              <a:rPr kumimoji="1" lang="ja-JP" altLang="en-US" dirty="0"/>
              <a:t>順運動学のサンプルコード</a:t>
            </a:r>
            <a:br>
              <a:rPr kumimoji="1" lang="en-US" altLang="ja-JP" dirty="0"/>
            </a:br>
            <a:r>
              <a:rPr kumimoji="1" lang="en-US" altLang="ja-JP" sz="2400" dirty="0"/>
              <a:t>Sample Code of Forward Kinematics</a:t>
            </a:r>
            <a:r>
              <a:rPr lang="ja-JP" altLang="en-US" sz="2400" dirty="0"/>
              <a:t> </a:t>
            </a:r>
            <a:r>
              <a:rPr lang="en-US" altLang="ja-JP" sz="2400" dirty="0"/>
              <a:t>of</a:t>
            </a:r>
            <a:r>
              <a:rPr lang="ja-JP" altLang="en-US" sz="2400" dirty="0"/>
              <a:t> </a:t>
            </a:r>
            <a:r>
              <a:rPr lang="en-US" altLang="ja-JP" sz="2400" dirty="0"/>
              <a:t>Planar 3-Link Robot Arm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3B31F8-6F78-4083-91A2-2E449F50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2C67E6-0EB8-476A-B33B-F522B884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Principle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D73EC0-F648-41D8-8B0E-5CD6744F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4F792E1-1B60-4A18-92CC-F94FB6A84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32" y="1795846"/>
            <a:ext cx="3658434" cy="368383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AD74D2-93CD-438D-834A-AA075288A373}"/>
              </a:ext>
            </a:extLst>
          </p:cNvPr>
          <p:cNvSpPr txBox="1"/>
          <p:nvPr/>
        </p:nvSpPr>
        <p:spPr>
          <a:xfrm>
            <a:off x="4367808" y="2510894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200" b="0" i="0" u="none" strike="noStrike" dirty="0">
                <a:latin typeface="Courier New" panose="02070309020205020404" pitchFamily="49" charset="0"/>
                <a:cs typeface="Courier New" panose="02070309020205020404" pitchFamily="49" charset="0"/>
              </a:rPr>
              <a:t>FK[q_]:=</a:t>
            </a:r>
          </a:p>
          <a:p>
            <a:pPr algn="l"/>
            <a:r>
              <a:rPr lang="en-US" altLang="ja-JP" sz="1200" b="0" i="0" u="none" strike="noStrike" dirty="0">
                <a:latin typeface="Courier New" panose="02070309020205020404" pitchFamily="49" charset="0"/>
                <a:cs typeface="Courier New" panose="02070309020205020404" pitchFamily="49" charset="0"/>
              </a:rPr>
              <a:t> Module[{p1, p2, p3, p4},</a:t>
            </a:r>
          </a:p>
          <a:p>
            <a:pPr algn="l"/>
            <a:r>
              <a:rPr lang="en-US" altLang="ja-JP" sz="1200" b="0" i="0" u="none" strike="noStrike" dirty="0">
                <a:latin typeface="Courier New" panose="02070309020205020404" pitchFamily="49" charset="0"/>
                <a:cs typeface="Courier New" panose="02070309020205020404" pitchFamily="49" charset="0"/>
              </a:rPr>
              <a:t>  p1 = {0,0,0};</a:t>
            </a:r>
          </a:p>
          <a:p>
            <a:pPr algn="l"/>
            <a:r>
              <a:rPr lang="es-ES" altLang="ja-JP" sz="1200" b="0" i="0" u="none" strike="noStrike" dirty="0">
                <a:latin typeface="Courier New" panose="02070309020205020404" pitchFamily="49" charset="0"/>
                <a:cs typeface="Courier New" panose="02070309020205020404" pitchFamily="49" charset="0"/>
              </a:rPr>
              <a:t>  p2 = p1+{L1 Cos[q[[1]]],L1 Sin[q[[1]]],q[[1]]};</a:t>
            </a:r>
          </a:p>
          <a:p>
            <a:pPr algn="l"/>
            <a:r>
              <a:rPr lang="en-US" altLang="ja-JP" sz="1200" b="0" i="0" u="none" strike="noStrike" dirty="0">
                <a:latin typeface="Courier New" panose="02070309020205020404" pitchFamily="49" charset="0"/>
                <a:cs typeface="Courier New" panose="02070309020205020404" pitchFamily="49" charset="0"/>
              </a:rPr>
              <a:t>  p3 = p2+{L2 Cos[q[[1]]+q[[2]]],L2 Sin[q[[1]]+q[[2]]],q[[2]]};</a:t>
            </a:r>
          </a:p>
          <a:p>
            <a:pPr algn="l"/>
            <a:r>
              <a:rPr lang="en-US" altLang="ja-JP" sz="1200" b="0" i="0" u="none" strike="noStrike" dirty="0">
                <a:latin typeface="Courier New" panose="02070309020205020404" pitchFamily="49" charset="0"/>
                <a:cs typeface="Courier New" panose="02070309020205020404" pitchFamily="49" charset="0"/>
              </a:rPr>
              <a:t>  p4 = p3+{L3 Cos[q[[1]]+q[[2]]+q[[3]]],L3 Sin[q[[1]]+q[[2]]+q[[3]]],q[[3]]};</a:t>
            </a:r>
          </a:p>
          <a:p>
            <a:pPr algn="l"/>
            <a:r>
              <a:rPr lang="en-US" altLang="ja-JP" sz="1200" b="0" i="0" u="none" strike="noStrike" dirty="0">
                <a:latin typeface="Courier New" panose="02070309020205020404" pitchFamily="49" charset="0"/>
                <a:cs typeface="Courier New" panose="02070309020205020404" pitchFamily="49" charset="0"/>
              </a:rPr>
              <a:t>  {p1,p2,p3,p4}</a:t>
            </a:r>
          </a:p>
          <a:p>
            <a:pPr algn="l"/>
            <a:r>
              <a:rPr lang="ja-JP" altLang="en-US" sz="1200" b="0" i="0" u="none" strike="no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200" b="0" i="0" u="none" strike="noStrike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algn="l"/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 = {0.1, 0.4, 0.9}</a:t>
            </a:r>
          </a:p>
          <a:p>
            <a:pPr algn="l"/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 = FK[q]</a:t>
            </a:r>
          </a:p>
          <a:p>
            <a:pPr algn="l"/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ListPlot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[{p[[1,1;;2]], p[[2,1;;2]], p[[3,1;;2]], p[[4,1;;2]]},</a:t>
            </a:r>
          </a:p>
          <a:p>
            <a:pPr algn="l"/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Joined -&gt; True,</a:t>
            </a:r>
          </a:p>
          <a:p>
            <a:pPr algn="l"/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PlotRange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{{-3, 3}, {-3, 3}},</a:t>
            </a:r>
          </a:p>
          <a:p>
            <a:pPr algn="l"/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Frame -&gt; True,</a:t>
            </a:r>
          </a:p>
          <a:p>
            <a:pPr algn="l"/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AspectRatio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1]</a:t>
            </a:r>
            <a:endParaRPr kumimoji="1" lang="ja-JP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E959BB8-C552-414A-A2CE-03B29EB67C37}"/>
              </a:ext>
            </a:extLst>
          </p:cNvPr>
          <p:cNvSpPr txBox="1"/>
          <p:nvPr/>
        </p:nvSpPr>
        <p:spPr>
          <a:xfrm>
            <a:off x="4367808" y="1785226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dirty="0">
                <a:cs typeface="Courier New" panose="02070309020205020404" pitchFamily="49" charset="0"/>
              </a:rPr>
              <a:t>マセマティカによるサンプルコード</a:t>
            </a:r>
            <a:r>
              <a:rPr lang="ja-JP" altLang="en-US">
                <a:cs typeface="Courier New" panose="02070309020205020404" pitchFamily="49" charset="0"/>
              </a:rPr>
              <a:t>（一部のみ）</a:t>
            </a:r>
            <a:endParaRPr lang="en-US" altLang="ja-JP" dirty="0">
              <a:cs typeface="Courier New" panose="02070309020205020404" pitchFamily="49" charset="0"/>
            </a:endParaRPr>
          </a:p>
          <a:p>
            <a:pPr algn="l"/>
            <a:r>
              <a:rPr lang="en-US" altLang="ja-JP" sz="1800" b="0" i="0" u="none" strike="noStrike" dirty="0">
                <a:cs typeface="Courier New" panose="02070309020205020404" pitchFamily="49" charset="0"/>
              </a:rPr>
              <a:t>Sample code in Mathematica (Only a part)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6F2938E-9508-454E-A842-E5350AF9BECB}"/>
              </a:ext>
            </a:extLst>
          </p:cNvPr>
          <p:cNvSpPr txBox="1"/>
          <p:nvPr/>
        </p:nvSpPr>
        <p:spPr>
          <a:xfrm>
            <a:off x="609600" y="5860297"/>
            <a:ext cx="110310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200" dirty="0">
                <a:cs typeface="Courier New" panose="02070309020205020404" pitchFamily="49" charset="0"/>
              </a:rPr>
              <a:t>Code is available at https://github.com/keitaronaruse/Naruse-robotics-tutorial/blob/main/src/mathematica/FK-3LinkPlanarArm.nb</a:t>
            </a:r>
            <a:endParaRPr lang="en-US" altLang="ja-JP" sz="1200" b="0" i="0" u="none" strike="noStrike" dirty="0">
              <a:cs typeface="Courier New" panose="02070309020205020404" pitchFamily="49" charset="0"/>
            </a:endParaRPr>
          </a:p>
        </p:txBody>
      </p:sp>
      <p:sp>
        <p:nvSpPr>
          <p:cNvPr id="8" name="吹き出し: 線 (強調線付き) 7">
            <a:extLst>
              <a:ext uri="{FF2B5EF4-FFF2-40B4-BE49-F238E27FC236}">
                <a16:creationId xmlns:a16="http://schemas.microsoft.com/office/drawing/2014/main" id="{029AADB1-866F-43F7-BE6D-34431648CB23}"/>
              </a:ext>
            </a:extLst>
          </p:cNvPr>
          <p:cNvSpPr/>
          <p:nvPr/>
        </p:nvSpPr>
        <p:spPr>
          <a:xfrm>
            <a:off x="911424" y="3129977"/>
            <a:ext cx="1393330" cy="276999"/>
          </a:xfrm>
          <a:prstGeom prst="accentCallout1">
            <a:avLst>
              <a:gd name="adj1" fmla="val 49066"/>
              <a:gd name="adj2" fmla="val 96134"/>
              <a:gd name="adj3" fmla="val 139447"/>
              <a:gd name="adj4" fmla="val 110333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p1=(x1,y1,q1)</a:t>
            </a:r>
            <a:endParaRPr kumimoji="1" lang="ja-JP" alt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吹き出し: 線 (強調線付き) 15">
            <a:extLst>
              <a:ext uri="{FF2B5EF4-FFF2-40B4-BE49-F238E27FC236}">
                <a16:creationId xmlns:a16="http://schemas.microsoft.com/office/drawing/2014/main" id="{B2DD9E82-AA33-4C74-B0E5-5F5A024CD412}"/>
              </a:ext>
            </a:extLst>
          </p:cNvPr>
          <p:cNvSpPr/>
          <p:nvPr/>
        </p:nvSpPr>
        <p:spPr>
          <a:xfrm>
            <a:off x="1199456" y="2716509"/>
            <a:ext cx="1393330" cy="276999"/>
          </a:xfrm>
          <a:prstGeom prst="accentCallout1">
            <a:avLst>
              <a:gd name="adj1" fmla="val 45698"/>
              <a:gd name="adj2" fmla="val 94125"/>
              <a:gd name="adj3" fmla="val 233765"/>
              <a:gd name="adj4" fmla="val 125734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p2=(x2,y2,q2)</a:t>
            </a:r>
            <a:endParaRPr kumimoji="1" lang="ja-JP" alt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吹き出し: 線 (強調線付き) 16">
            <a:extLst>
              <a:ext uri="{FF2B5EF4-FFF2-40B4-BE49-F238E27FC236}">
                <a16:creationId xmlns:a16="http://schemas.microsoft.com/office/drawing/2014/main" id="{BA29A83F-57FD-4E6E-B677-D20587FBF6F5}"/>
              </a:ext>
            </a:extLst>
          </p:cNvPr>
          <p:cNvSpPr/>
          <p:nvPr/>
        </p:nvSpPr>
        <p:spPr>
          <a:xfrm>
            <a:off x="1407753" y="2365897"/>
            <a:ext cx="1393330" cy="276999"/>
          </a:xfrm>
          <a:prstGeom prst="accentCallout1">
            <a:avLst>
              <a:gd name="adj1" fmla="val 35592"/>
              <a:gd name="adj2" fmla="val 96804"/>
              <a:gd name="adj3" fmla="val 264081"/>
              <a:gd name="adj4" fmla="val 14113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p3=(x3,y3,q3)</a:t>
            </a:r>
            <a:endParaRPr kumimoji="1" lang="ja-JP" alt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吹き出し: 線 (強調線付き) 18">
            <a:extLst>
              <a:ext uri="{FF2B5EF4-FFF2-40B4-BE49-F238E27FC236}">
                <a16:creationId xmlns:a16="http://schemas.microsoft.com/office/drawing/2014/main" id="{495D1544-E203-4CA2-AD34-6F5B14988FA2}"/>
              </a:ext>
            </a:extLst>
          </p:cNvPr>
          <p:cNvSpPr/>
          <p:nvPr/>
        </p:nvSpPr>
        <p:spPr>
          <a:xfrm>
            <a:off x="1726638" y="2011622"/>
            <a:ext cx="1393330" cy="276999"/>
          </a:xfrm>
          <a:prstGeom prst="accentCallout1">
            <a:avLst>
              <a:gd name="adj1" fmla="val 59171"/>
              <a:gd name="adj2" fmla="val 94795"/>
              <a:gd name="adj3" fmla="val 240502"/>
              <a:gd name="adj4" fmla="val 131092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p4=(x4,y4,q4)</a:t>
            </a:r>
            <a:endParaRPr kumimoji="1" lang="ja-JP" alt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2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0F8745-EADB-43AE-AB2A-97FD592C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マセマティカの順運動学コードのデモンストレーション</a:t>
            </a:r>
            <a:br>
              <a:rPr kumimoji="1" lang="en-US" altLang="ja-JP" dirty="0"/>
            </a:br>
            <a:r>
              <a:rPr kumimoji="1" lang="en-US" altLang="ja-JP" sz="2400" dirty="0"/>
              <a:t>Demonstration of Mathematics Forward Kinematics Code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5E5716-581F-4B6C-ADBF-FCE5540E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9FDBFC-F61D-45C7-8397-EC01E89E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Principle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DEE5A0-E160-4D7C-AD3B-EBD52305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3A9B6BC-1E36-431A-B9D7-70CE71A47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428" y="1700808"/>
            <a:ext cx="3857143" cy="45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79613"/>
      </p:ext>
    </p:extLst>
  </p:cSld>
  <p:clrMapOvr>
    <a:masterClrMapping/>
  </p:clrMapOvr>
</p:sld>
</file>

<file path=ppt/theme/theme1.xml><?xml version="1.0" encoding="utf-8"?>
<a:theme xmlns:a="http://schemas.openxmlformats.org/drawingml/2006/main" name="MyWhiteB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/>
      <a:lstStyle>
        <a:defPPr algn="l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obot-Arm-Inverse-Kinematics-Principle" id="{CB224EFE-A3ED-4D6F-BDF4-89C8B94A848F}" vid="{14FC4A33-74EB-4D95-8EBD-4D02A04E8A4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NaruseSlideTemplateCCSimpleWhite24-169</Template>
  <TotalTime>27</TotalTime>
  <Words>485</Words>
  <Application>Microsoft Office PowerPoint</Application>
  <PresentationFormat>ワイド画面</PresentationFormat>
  <Paragraphs>49</Paragraphs>
  <Slides>4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Arial</vt:lpstr>
      <vt:lpstr>Calibri</vt:lpstr>
      <vt:lpstr>Courier New</vt:lpstr>
      <vt:lpstr>MyWhiteBack</vt:lpstr>
      <vt:lpstr>Equation</vt:lpstr>
      <vt:lpstr>ロボットアームの順運動学: 原理 Robot Arm Forward Kinematics: Principle  成瀬継太郎（会津大） Keitaro Naruse (Univ. of Aizu)</vt:lpstr>
      <vt:lpstr>ロボットアームの順運動学 Forward Kinematics of Robot Arm</vt:lpstr>
      <vt:lpstr>平面3リンクロボットアームの順運動学のサンプルコード Sample Code of Forward Kinematics of Planar 3-Link Robot Arm</vt:lpstr>
      <vt:lpstr>マセマティカの順運動学コードのデモンストレーション Demonstration of Mathematics Forward Kinematics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ロボットアームの順運動学: 原理 Robot Arm Forward Kinematics: Principle</dc:title>
  <dc:creator>成瀬継太郎</dc:creator>
  <cp:lastModifiedBy>成瀬継太郎</cp:lastModifiedBy>
  <cp:revision>19</cp:revision>
  <dcterms:created xsi:type="dcterms:W3CDTF">2021-03-14T01:52:04Z</dcterms:created>
  <dcterms:modified xsi:type="dcterms:W3CDTF">2021-03-14T02:40:52Z</dcterms:modified>
</cp:coreProperties>
</file>