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71" r:id="rId2"/>
    <p:sldId id="264" r:id="rId3"/>
    <p:sldId id="266" r:id="rId4"/>
    <p:sldId id="274" r:id="rId5"/>
    <p:sldId id="265" r:id="rId6"/>
    <p:sldId id="27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Inverse Kinematics: Principle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5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6.wmf"/><Relationship Id="rId21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10.wmf"/><Relationship Id="rId25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17.wmf"/><Relationship Id="rId15" Type="http://schemas.openxmlformats.org/officeDocument/2006/relationships/image" Target="../media/image9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16.wmf"/><Relationship Id="rId21" Type="http://schemas.openxmlformats.org/officeDocument/2006/relationships/image" Target="../media/image23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4.wmf"/><Relationship Id="rId25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17.wmf"/><Relationship Id="rId15" Type="http://schemas.openxmlformats.org/officeDocument/2006/relationships/image" Target="../media/image10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26.wmf"/><Relationship Id="rId21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27.wmf"/><Relationship Id="rId15" Type="http://schemas.openxmlformats.org/officeDocument/2006/relationships/image" Target="../media/image8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16.wmf"/><Relationship Id="rId21" Type="http://schemas.openxmlformats.org/officeDocument/2006/relationships/image" Target="../media/image28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4.wmf"/><Relationship Id="rId25" Type="http://schemas.openxmlformats.org/officeDocument/2006/relationships/image" Target="../media/image29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17.wmf"/><Relationship Id="rId15" Type="http://schemas.openxmlformats.org/officeDocument/2006/relationships/image" Target="../media/image10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ロボットアームの逆運動学</a:t>
            </a:r>
            <a:r>
              <a:rPr lang="en-US" altLang="ja-JP" dirty="0"/>
              <a:t>: </a:t>
            </a:r>
            <a:r>
              <a:rPr lang="ja-JP" altLang="en-US" dirty="0"/>
              <a:t>原理</a:t>
            </a:r>
            <a:br>
              <a:rPr lang="en-US" altLang="ja-JP" dirty="0"/>
            </a:br>
            <a:r>
              <a:rPr lang="en-US" altLang="ja-JP" dirty="0"/>
              <a:t>Robot Arm Inverse Kinematics: Principle</a:t>
            </a: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6C66B2D-FA47-4AE3-AB3D-B1DE9C88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成瀬継太郎</a:t>
            </a:r>
            <a:endParaRPr lang="en-US" altLang="ja-JP" dirty="0"/>
          </a:p>
          <a:p>
            <a:r>
              <a:rPr lang="en-US" altLang="ja-JP" dirty="0"/>
              <a:t>Keitaro Naruse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0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FC2A423-EA42-4746-AB9D-974418F2D2FB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81B04B-061B-49F7-8CBA-F6138B27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ロボットアームの逆運動学</a:t>
            </a:r>
            <a:br>
              <a:rPr lang="en-US" altLang="ja-JP" dirty="0"/>
            </a:br>
            <a:r>
              <a:rPr lang="en-US" altLang="ja-JP" sz="2400" dirty="0"/>
              <a:t>Inverse Kinematics of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EE4F4A-A700-4E93-828D-1A3FC1EE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A120B2-1095-42E2-8231-A5AE32C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859D4D-20C9-4FA7-8777-84E85E21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01133E-7511-4D17-AE8E-FB77BAC4E1C1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4A8DFDB-DF44-4C06-9802-3F65AC165759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3512026-A2A0-452F-8535-D3A740467F02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1602B1-AFD6-4B50-B747-9A6B36F56616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FC36B2-D926-4BE6-B42B-92B139E3A47A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EF43ED-A0E2-4803-8AA4-2D663CB6987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CBA9B06-A23D-4878-9CD6-7DE2C92D3E7B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D143557B-10E8-4B0A-817D-6C404C6A8E64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AEBDC07-420E-48D5-90E1-8D864415EC94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660447B4-A47A-4D84-96C1-D72E5B8C5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32616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660447B4-A47A-4D84-96C1-D72E5B8C5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CF915DD2-082E-4B60-BB13-65C2047D6C2C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A020D74-11E1-4F74-BFB8-56D91774F55C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911BA82-0CB2-4D74-B8D8-A677AA024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10974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911BA82-0CB2-4D74-B8D8-A677AA024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83C96FCA-4C06-455F-A3B8-641EF19C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73036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83C96FCA-4C06-455F-A3B8-641EF19C2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90C4988F-21A5-406A-9035-27EEFBDA4AB6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D38632C-D659-48BE-A4CF-6C4FA296C6A3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81C6FC5F-8E83-4D1F-8880-5EB23BA42ACA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AE35A59-F83B-42E8-81A5-80DB041A4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0621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AE35A59-F83B-42E8-81A5-80DB041A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0425F5B8-A187-4C4C-AE09-16D8AB4708EB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66EA3D5D-0188-4D5E-9052-00160AAEF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25160"/>
              </p:ext>
            </p:extLst>
          </p:nvPr>
        </p:nvGraphicFramePr>
        <p:xfrm>
          <a:off x="2096884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66EA3D5D-0188-4D5E-9052-00160AAEF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6884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3B7BB67-F92D-4474-A1BE-65E913B110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A4460D18-1907-47D6-8387-BEBAD663B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85728"/>
              </p:ext>
            </p:extLst>
          </p:nvPr>
        </p:nvGraphicFramePr>
        <p:xfrm>
          <a:off x="4603360" y="4113060"/>
          <a:ext cx="18669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4520" imgH="609480" progId="Equation.DSMT4">
                  <p:embed/>
                </p:oleObj>
              </mc:Choice>
              <mc:Fallback>
                <p:oleObj name="Equation" r:id="rId12" imgW="1244520" imgH="60948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A4460D18-1907-47D6-8387-BEBAD663B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03360" y="4113060"/>
                        <a:ext cx="1866900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B9C778BF-360E-49BD-92F0-5BC5BE17D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146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B9C778BF-360E-49BD-92F0-5BC5BE17D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78C73209-BB39-4033-BC58-1B89CBAA6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42804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78C73209-BB39-4033-BC58-1B89CBAA6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CC63375A-2603-463E-B029-98F7E48F1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41709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CC63375A-2603-463E-B029-98F7E48F1D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52ADCF88-DFB3-49CC-A0E9-E2C9C8CFB7CA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E04C26-F812-462E-8E1F-3F72D995E8B4}"/>
              </a:ext>
            </a:extLst>
          </p:cNvPr>
          <p:cNvSpPr txBox="1"/>
          <p:nvPr/>
        </p:nvSpPr>
        <p:spPr>
          <a:xfrm>
            <a:off x="4639682" y="1700808"/>
            <a:ext cx="7000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逆運動学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入力：手先の姿勢（位置と向き）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出力：関節角度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Inverse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 A hand pose (position and orientation)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Joint angles</a:t>
            </a: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BAFC774A-9700-45DD-9A5E-1B4DFED78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65162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BAFC774A-9700-45DD-9A5E-1B4DFED784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1E53FC9C-FF2D-4F72-9460-1CEE7A9F0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90121"/>
              </p:ext>
            </p:extLst>
          </p:nvPr>
        </p:nvGraphicFramePr>
        <p:xfrm>
          <a:off x="2683115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1E53FC9C-FF2D-4F72-9460-1CEE7A9F00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83115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78393261-4DE5-420B-8C08-306C182B8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25341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78393261-4DE5-420B-8C08-306C182B8B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楕円 35">
            <a:extLst>
              <a:ext uri="{FF2B5EF4-FFF2-40B4-BE49-F238E27FC236}">
                <a16:creationId xmlns:a16="http://schemas.microsoft.com/office/drawing/2014/main" id="{5756ED4C-6846-4533-95A7-E07F628D8311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5EB13CD5-F4A4-44C3-B542-845B82CDC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25212"/>
              </p:ext>
            </p:extLst>
          </p:nvPr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5320" imgH="431640" progId="Equation.DSMT4">
                  <p:embed/>
                </p:oleObj>
              </mc:Choice>
              <mc:Fallback>
                <p:oleObj name="Equation" r:id="rId26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5EB13CD5-F4A4-44C3-B542-845B82CDC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D362908-0487-4ABE-9D19-9E53E0B8D7B6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D4646105-BF55-4A10-A80F-D40F6975E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126349"/>
              </p:ext>
            </p:extLst>
          </p:nvPr>
        </p:nvGraphicFramePr>
        <p:xfrm>
          <a:off x="3868909" y="2055409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D4646105-BF55-4A10-A80F-D40F6975E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68909" y="2055409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87250AC-FD25-4A90-BCDF-DD4A84CFC7A5}"/>
              </a:ext>
            </a:extLst>
          </p:cNvPr>
          <p:cNvSpPr txBox="1"/>
          <p:nvPr/>
        </p:nvSpPr>
        <p:spPr>
          <a:xfrm>
            <a:off x="6682191" y="3908643"/>
            <a:ext cx="5040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閉じた形式での逆運動学の解は</a:t>
            </a:r>
            <a:endParaRPr lang="en-US" altLang="ja-JP" dirty="0"/>
          </a:p>
          <a:p>
            <a:r>
              <a:rPr lang="ja-JP" altLang="en-US" dirty="0"/>
              <a:t>特殊な場合しか存在しない</a:t>
            </a:r>
            <a:endParaRPr lang="en-US" altLang="ja-JP" dirty="0"/>
          </a:p>
          <a:p>
            <a:r>
              <a:rPr lang="en-US" altLang="ja-JP" dirty="0"/>
              <a:t>We can find a closed form inverse kinematics solution only in a special case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一般的に繰り返し計算で求める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Generally, we solve it by iterative computation</a:t>
            </a:r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3FF420F0-FDEF-4E0F-8CC1-56F2A0BBD28D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74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A3A5B-17D9-4423-B0BE-129E0E81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繰り返し計算による逆運動学解法</a:t>
            </a:r>
            <a:br>
              <a:rPr lang="en-US" altLang="ja-JP" dirty="0"/>
            </a:br>
            <a:r>
              <a:rPr lang="en-US" altLang="ja-JP" sz="2400" dirty="0"/>
              <a:t>Inverse Kinematics Solution by Iterative Computation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CA6070-F87A-4808-85F2-E49DEE5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456EB-2B9F-43FC-9EFD-775C2604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9A84FC-A5B8-40B1-820F-92B3343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19B5C23-0004-4DF5-BB93-169CDCBE5FF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4277F7-EAC2-4C29-8D2A-7941C45749B9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67C460-8CC7-4843-8DED-AF6A94980795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3A33F9-3959-4CA7-9530-FEBBBFF03077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7672F8-FF09-43F5-9F65-F11111CB171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EFDB96-3F09-4F95-858D-14DC734B859A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D16C6BE-6FEA-40B6-990C-84B5AF31CEE3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7690F2E3-38A2-40FA-B41B-A5045BDC9ED9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85CED5D-08C8-47B1-BA2E-EC3F1D953315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232AD542-E518-4520-9772-D68F295B9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66233"/>
              </p:ext>
            </p:extLst>
          </p:nvPr>
        </p:nvGraphicFramePr>
        <p:xfrm>
          <a:off x="1929086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232AD542-E518-4520-9772-D68F295B9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086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AF0B673C-E996-48F5-B580-90368EEA941A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230D43F-B358-4ACA-8BDB-4BB59F0A13BE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24B1882-00CB-4647-880B-53954E2FA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13736"/>
              </p:ext>
            </p:extLst>
          </p:nvPr>
        </p:nvGraphicFramePr>
        <p:xfrm>
          <a:off x="2989536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24B1882-00CB-4647-880B-53954E2FA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E2B5CA62-EE8A-4675-9673-C373CEAFD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30889"/>
              </p:ext>
            </p:extLst>
          </p:nvPr>
        </p:nvGraphicFramePr>
        <p:xfrm>
          <a:off x="3219723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E2B5CA62-EE8A-4675-9673-C373CEAFD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723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499D056E-A2DE-41E9-830E-2DA16E0BBEE9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ED69BA-06D4-4C66-BC59-D187476C6950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BCAE748-3A40-48AB-972D-3D4D9F448C1A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C7C66C22-3B70-4712-9705-DB2C3B053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02402"/>
              </p:ext>
            </p:extLst>
          </p:nvPr>
        </p:nvGraphicFramePr>
        <p:xfrm>
          <a:off x="2894286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C7C66C22-3B70-4712-9705-DB2C3B053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582EE0ED-0678-429B-989B-623A3F6F81D1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16560325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3DF3A1C6-FCB5-43C2-8937-8839A9D0F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211951"/>
              </p:ext>
            </p:extLst>
          </p:nvPr>
        </p:nvGraphicFramePr>
        <p:xfrm>
          <a:off x="721429" y="2672417"/>
          <a:ext cx="160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634680" progId="Equation.DSMT4">
                  <p:embed/>
                </p:oleObj>
              </mc:Choice>
              <mc:Fallback>
                <p:oleObj name="Equation" r:id="rId10" imgW="1066680" imgH="6346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3DF3A1C6-FCB5-43C2-8937-8839A9D0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429" y="2672417"/>
                        <a:ext cx="1600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7A541A-1658-4636-9C6F-71C8D5B14356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CA99702F-D56F-49CA-93BD-E1B6F7337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532594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CA99702F-D56F-49CA-93BD-E1B6F7337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68A0FD7D-B394-47B4-B9B3-D72E36898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526171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68A0FD7D-B394-47B4-B9B3-D72E36898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BE62F4AB-96F1-4123-B1C6-C7CC36331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88900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BE62F4AB-96F1-4123-B1C6-C7CC36331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B4AEAA7C-5F11-4E1E-99AF-1E3F04F5BF32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1F758E-2668-4251-AABB-4EB5E1D36DDB}"/>
              </a:ext>
            </a:extLst>
          </p:cNvPr>
          <p:cNvSpPr txBox="1"/>
          <p:nvPr/>
        </p:nvSpPr>
        <p:spPr>
          <a:xfrm>
            <a:off x="4655840" y="1687307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アイディア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手先を動かしたい方向を，手先に与えたい速度と解釈する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</a:rPr>
              <a:t>手先速度から関節速度に変換する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この関節速度をロボットアームに適用し，姿勢を変化させる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これを繰り返すことにより，手先を目標位置に到達させることができる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Interpret a hand direction to move as a hand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Convert a hand velocity to a joint velocity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Apply the joint velocity, and update a robot arm 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Iterating it, a hand can be reached a target eventually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17A09B2-9FCA-4598-BC8F-A3EEF137EA48}"/>
              </a:ext>
            </a:extLst>
          </p:cNvPr>
          <p:cNvCxnSpPr>
            <a:cxnSpLocks/>
          </p:cNvCxnSpPr>
          <p:nvPr/>
        </p:nvCxnSpPr>
        <p:spPr>
          <a:xfrm>
            <a:off x="2564725" y="2132825"/>
            <a:ext cx="482809" cy="2998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C25C75A1-D19B-40E3-BCF4-4936B945C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58692"/>
              </p:ext>
            </p:extLst>
          </p:nvPr>
        </p:nvGraphicFramePr>
        <p:xfrm>
          <a:off x="5231904" y="4869160"/>
          <a:ext cx="3143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95200" imgH="711000" progId="Equation.DSMT4">
                  <p:embed/>
                </p:oleObj>
              </mc:Choice>
              <mc:Fallback>
                <p:oleObj name="Equation" r:id="rId18" imgW="2095200" imgH="711000" progId="Equation.DSMT4">
                  <p:embed/>
                  <p:pic>
                    <p:nvPicPr>
                      <p:cNvPr id="45" name="オブジェクト 44">
                        <a:extLst>
                          <a:ext uri="{FF2B5EF4-FFF2-40B4-BE49-F238E27FC236}">
                            <a16:creationId xmlns:a16="http://schemas.microsoft.com/office/drawing/2014/main" id="{C25C75A1-D19B-40E3-BCF4-4936B945C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31904" y="4869160"/>
                        <a:ext cx="31432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867699D-64BD-40E8-B0B9-AC9AA8C60FF1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0CEC3BC4-7ABA-4BB2-AC62-ED5AF8308132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258B2801-9ECE-4392-97C2-A153E568D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67807"/>
              </p:ext>
            </p:extLst>
          </p:nvPr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431640" progId="Equation.DSMT4">
                  <p:embed/>
                </p:oleObj>
              </mc:Choice>
              <mc:Fallback>
                <p:oleObj name="Equation" r:id="rId20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5EB13CD5-F4A4-44C3-B542-845B82CDC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4ED94EB-4213-4A4F-AFA4-DEFDD7729ADD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オブジェクト 51">
            <a:extLst>
              <a:ext uri="{FF2B5EF4-FFF2-40B4-BE49-F238E27FC236}">
                <a16:creationId xmlns:a16="http://schemas.microsoft.com/office/drawing/2014/main" id="{E07172C2-DBCF-4EBC-829C-7B213855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9854"/>
              </p:ext>
            </p:extLst>
          </p:nvPr>
        </p:nvGraphicFramePr>
        <p:xfrm>
          <a:off x="3868909" y="2055409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D4646105-BF55-4A10-A80F-D40F6975E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68909" y="2055409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円弧 52">
            <a:extLst>
              <a:ext uri="{FF2B5EF4-FFF2-40B4-BE49-F238E27FC236}">
                <a16:creationId xmlns:a16="http://schemas.microsoft.com/office/drawing/2014/main" id="{32B1E306-9315-4317-BF0A-F76E052550A2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28A28B9-754F-4C3F-A437-6135D417E2C4}"/>
              </a:ext>
            </a:extLst>
          </p:cNvPr>
          <p:cNvCxnSpPr>
            <a:cxnSpLocks/>
          </p:cNvCxnSpPr>
          <p:nvPr/>
        </p:nvCxnSpPr>
        <p:spPr>
          <a:xfrm>
            <a:off x="3076958" y="2176217"/>
            <a:ext cx="434851" cy="15492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687ED91-EC83-4221-B5C3-F885B60F7BA3}"/>
              </a:ext>
            </a:extLst>
          </p:cNvPr>
          <p:cNvCxnSpPr>
            <a:cxnSpLocks/>
          </p:cNvCxnSpPr>
          <p:nvPr/>
        </p:nvCxnSpPr>
        <p:spPr>
          <a:xfrm>
            <a:off x="3505290" y="2344563"/>
            <a:ext cx="253057" cy="22389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3F4BC615-C4B1-44FE-B391-DD14E7C94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35616"/>
              </p:ext>
            </p:extLst>
          </p:nvPr>
        </p:nvGraphicFramePr>
        <p:xfrm>
          <a:off x="1242492" y="3775895"/>
          <a:ext cx="118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87320" imgH="711000" progId="Equation.DSMT4">
                  <p:embed/>
                </p:oleObj>
              </mc:Choice>
              <mc:Fallback>
                <p:oleObj name="Equation" r:id="rId24" imgW="787320" imgH="71100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4AE65AF8-848B-4F2A-9505-431A070BA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42492" y="3775895"/>
                        <a:ext cx="11811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D485A4-965C-49F4-973A-A838F7DF643A}"/>
              </a:ext>
            </a:extLst>
          </p:cNvPr>
          <p:cNvCxnSpPr>
            <a:cxnSpLocks/>
            <a:stCxn id="25" idx="1"/>
            <a:endCxn id="56" idx="1"/>
          </p:cNvCxnSpPr>
          <p:nvPr/>
        </p:nvCxnSpPr>
        <p:spPr>
          <a:xfrm rot="10800000" flipH="1" flipV="1">
            <a:off x="721428" y="3148667"/>
            <a:ext cx="521063" cy="1160628"/>
          </a:xfrm>
          <a:prstGeom prst="curvedConnector3">
            <a:avLst>
              <a:gd name="adj1" fmla="val -43872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0726-57D6-447D-9932-40F1C329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手先速度と関節速度とヤコビアン</a:t>
            </a:r>
            <a:br>
              <a:rPr kumimoji="1" lang="en-US" altLang="ja-JP" dirty="0"/>
            </a:br>
            <a:r>
              <a:rPr kumimoji="1" lang="en-US" altLang="ja-JP" sz="2400" dirty="0"/>
              <a:t>Hand Velocity, Joint Angle Velocity, and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37BACE-2013-46E7-9398-348E65CD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66831E-05F9-47E1-9469-0401BAA1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CE0360-26AE-4B2F-A92B-2993C16B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78432C5-CCC7-48CC-A8A6-57207202152F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A5B31A-4B74-4780-9F30-D7FB9A8E3A61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C59AE9F-F5A2-46BE-8739-8F978558AE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15B10C6-37B9-406E-B4C7-1557C88BBF86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4F178FD-3A10-4600-8A6C-29F647AAB46F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29EA69-2F0C-42C2-B5B3-3D0A3B64A378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4013F62-3571-4CFB-8905-E8DAE906FDBF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99E28927-5F6E-451D-951F-9EA0659C44FF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82FF8AD-BD2A-49E7-93D5-821184A36D47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A35D9A0F-2803-4E9A-B359-202ABFE94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90886"/>
              </p:ext>
            </p:extLst>
          </p:nvPr>
        </p:nvGraphicFramePr>
        <p:xfrm>
          <a:off x="1929086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232AD542-E518-4520-9772-D68F295B9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086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DBA1343F-AF61-4CE5-BD1B-6969B4223D7C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37503DCD-4AB8-4887-83A6-CBDA27BC98A9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AC0CD7FE-A77E-4DBF-BF0A-D8A545FDC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73540"/>
              </p:ext>
            </p:extLst>
          </p:nvPr>
        </p:nvGraphicFramePr>
        <p:xfrm>
          <a:off x="2989536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24B1882-00CB-4647-880B-53954E2FA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D4A44251-EC39-49B2-8050-3522DC7DD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961435"/>
              </p:ext>
            </p:extLst>
          </p:nvPr>
        </p:nvGraphicFramePr>
        <p:xfrm>
          <a:off x="3219723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E2B5CA62-EE8A-4675-9673-C373CEAFD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723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85F85154-9DD8-4F1E-B670-D9527A4C471B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2D241B9-0D63-4F2C-8571-CD3573B89C02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41CE64BF-78AE-4CDC-BB9C-8F84028437D5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D6938C1E-1348-4814-83DA-C9F5E3146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75269"/>
              </p:ext>
            </p:extLst>
          </p:nvPr>
        </p:nvGraphicFramePr>
        <p:xfrm>
          <a:off x="2894286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C7C66C22-3B70-4712-9705-DB2C3B053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82D4B2E7-6EE6-4942-8E66-1EB5F6EFED6B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16570336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04BE545-6D50-4FB0-895C-7B8A1F2F14D2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E217D35C-66A1-47FE-998F-D3C40B5BD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2414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CA99702F-D56F-49CA-93BD-E1B6F7337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3D609963-F4F2-4910-A66C-464D6857A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52252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68A0FD7D-B394-47B4-B9B3-D72E36898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D7CDDB45-C5CE-4621-AD23-C574B15AC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29890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BE62F4AB-96F1-4123-B1C6-C7CC363316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楕円 29">
            <a:extLst>
              <a:ext uri="{FF2B5EF4-FFF2-40B4-BE49-F238E27FC236}">
                <a16:creationId xmlns:a16="http://schemas.microsoft.com/office/drawing/2014/main" id="{E9AB75E5-518D-416F-A07B-4DBFA1A6C894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A046BE9-2645-4D6C-BD16-9E499659532A}"/>
              </a:ext>
            </a:extLst>
          </p:cNvPr>
          <p:cNvCxnSpPr>
            <a:cxnSpLocks/>
          </p:cNvCxnSpPr>
          <p:nvPr/>
        </p:nvCxnSpPr>
        <p:spPr>
          <a:xfrm>
            <a:off x="2564725" y="2132825"/>
            <a:ext cx="520061" cy="20397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6DFC6AE-C7B9-4F1D-9C29-F4DC4D8C5C23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361096C5-DC2F-45A6-B055-9D1ABD6037E3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F22364FB-7B34-4D28-85BA-F86E46056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366068"/>
              </p:ext>
            </p:extLst>
          </p:nvPr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431640" progId="Equation.DSMT4">
                  <p:embed/>
                </p:oleObj>
              </mc:Choice>
              <mc:Fallback>
                <p:oleObj name="Equation" r:id="rId16" imgW="355320" imgH="431640" progId="Equation.DSMT4">
                  <p:embed/>
                  <p:pic>
                    <p:nvPicPr>
                      <p:cNvPr id="50" name="オブジェクト 49">
                        <a:extLst>
                          <a:ext uri="{FF2B5EF4-FFF2-40B4-BE49-F238E27FC236}">
                            <a16:creationId xmlns:a16="http://schemas.microsoft.com/office/drawing/2014/main" id="{258B2801-9ECE-4392-97C2-A153E568D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8D7D391-B608-4827-8B04-E099BA4E033D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029090E-8481-4D32-B4D4-125A0F339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417920"/>
              </p:ext>
            </p:extLst>
          </p:nvPr>
        </p:nvGraphicFramePr>
        <p:xfrm>
          <a:off x="3868909" y="2055409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52" name="オブジェクト 51">
                        <a:extLst>
                          <a:ext uri="{FF2B5EF4-FFF2-40B4-BE49-F238E27FC236}">
                            <a16:creationId xmlns:a16="http://schemas.microsoft.com/office/drawing/2014/main" id="{E07172C2-DBCF-4EBC-829C-7B2138554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68909" y="2055409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円弧 36">
            <a:extLst>
              <a:ext uri="{FF2B5EF4-FFF2-40B4-BE49-F238E27FC236}">
                <a16:creationId xmlns:a16="http://schemas.microsoft.com/office/drawing/2014/main" id="{D86F68C5-DFAB-4DA3-8F81-726D049F1684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0C24D50-439C-428A-AD2C-7BD72F94FD13}"/>
              </a:ext>
            </a:extLst>
          </p:cNvPr>
          <p:cNvSpPr txBox="1"/>
          <p:nvPr/>
        </p:nvSpPr>
        <p:spPr>
          <a:xfrm>
            <a:off x="4663640" y="2663735"/>
            <a:ext cx="7111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順運動学関数の両辺を時間で微分することで，手先の速度を関節速度を関連付けることができ，ヤコビアンと呼ばれる行列で表現できる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Taking time derivative of both sides of a forward kinematics function, we can relate hand velocity and  joint angle one, which are represented in a matrix called Jacobian</a:t>
            </a: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8C2B98D2-3C22-49C4-B896-B476DDDA4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11488"/>
              </p:ext>
            </p:extLst>
          </p:nvPr>
        </p:nvGraphicFramePr>
        <p:xfrm>
          <a:off x="4745310" y="1556792"/>
          <a:ext cx="45910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60360" imgH="647640" progId="Equation.DSMT4">
                  <p:embed/>
                </p:oleObj>
              </mc:Choice>
              <mc:Fallback>
                <p:oleObj name="Equation" r:id="rId20" imgW="3060360" imgH="64764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45310" y="1556792"/>
                        <a:ext cx="4591050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01E66E09-833A-4FCE-8968-69DBF38DD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52785"/>
              </p:ext>
            </p:extLst>
          </p:nvPr>
        </p:nvGraphicFramePr>
        <p:xfrm>
          <a:off x="4799856" y="4379578"/>
          <a:ext cx="3238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8920" imgH="1244520" progId="Equation.DSMT4">
                  <p:embed/>
                </p:oleObj>
              </mc:Choice>
              <mc:Fallback>
                <p:oleObj name="Equation" r:id="rId22" imgW="2158920" imgH="124452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C33E5FA4-0EB0-4C5F-BCAF-062B183026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99856" y="4379578"/>
                        <a:ext cx="32385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F17FB7DB-0C7F-476B-8BE9-16FE81BD9D4C}"/>
              </a:ext>
            </a:extLst>
          </p:cNvPr>
          <p:cNvCxnSpPr>
            <a:cxnSpLocks/>
            <a:stCxn id="41" idx="1"/>
            <a:endCxn id="42" idx="1"/>
          </p:cNvCxnSpPr>
          <p:nvPr/>
        </p:nvCxnSpPr>
        <p:spPr>
          <a:xfrm rot="10800000" flipH="1" flipV="1">
            <a:off x="4745310" y="2041772"/>
            <a:ext cx="54546" cy="3271255"/>
          </a:xfrm>
          <a:prstGeom prst="curvedConnector3">
            <a:avLst>
              <a:gd name="adj1" fmla="val -419096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353D6FB-C6FF-4B62-A6C0-7BED38256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26882"/>
              </p:ext>
            </p:extLst>
          </p:nvPr>
        </p:nvGraphicFramePr>
        <p:xfrm>
          <a:off x="8400256" y="4338227"/>
          <a:ext cx="3505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336760" imgH="1295280" progId="Equation.DSMT4">
                  <p:embed/>
                </p:oleObj>
              </mc:Choice>
              <mc:Fallback>
                <p:oleObj name="Equation" r:id="rId24" imgW="2336760" imgH="129528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39BD2F04-30C1-4093-9ED5-C47BFCF18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400256" y="4338227"/>
                        <a:ext cx="35052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3C22F11-BCB1-4A8F-BEC5-40AB79C0B23C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8038356" y="5309777"/>
            <a:ext cx="361900" cy="325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6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88EF5-7F58-4C80-A7BC-C3C11FC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ヤコビアンの例</a:t>
            </a:r>
            <a:br>
              <a:rPr kumimoji="1" lang="en-US" altLang="ja-JP" dirty="0"/>
            </a:br>
            <a:r>
              <a:rPr kumimoji="1" lang="en-US" altLang="ja-JP" dirty="0"/>
              <a:t>Instance of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710D-CD43-45C3-9D66-B9E4F14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110E6-A560-4FA4-87E1-DCE67D0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B99A37-ECFF-43F6-B265-4292742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2EF6BC51-BA42-4B38-8869-DA29D906A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99575"/>
              </p:ext>
            </p:extLst>
          </p:nvPr>
        </p:nvGraphicFramePr>
        <p:xfrm>
          <a:off x="4727848" y="3891384"/>
          <a:ext cx="6858000" cy="195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0" imgH="1955520" progId="Equation.DSMT4">
                  <p:embed/>
                </p:oleObj>
              </mc:Choice>
              <mc:Fallback>
                <p:oleObj name="Equation" r:id="rId2" imgW="6858000" imgH="195552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5FC3E65D-A909-47D2-8A1C-BAFA66D85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848" y="3891384"/>
                        <a:ext cx="6858000" cy="19555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FAB744C7-56B5-4927-9842-E2902E1C7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726405"/>
              </p:ext>
            </p:extLst>
          </p:nvPr>
        </p:nvGraphicFramePr>
        <p:xfrm>
          <a:off x="4799856" y="2132856"/>
          <a:ext cx="45910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360" imgH="647640" progId="Equation.DSMT4">
                  <p:embed/>
                </p:oleObj>
              </mc:Choice>
              <mc:Fallback>
                <p:oleObj name="Equation" r:id="rId4" imgW="3060360" imgH="64764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0C148F83-9647-4F30-8017-EC14C49916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9856" y="2132856"/>
                        <a:ext cx="4591050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43A033-3621-4582-952C-5CB42BC80E9C}"/>
              </a:ext>
            </a:extLst>
          </p:cNvPr>
          <p:cNvSpPr txBox="1"/>
          <p:nvPr/>
        </p:nvSpPr>
        <p:spPr>
          <a:xfrm>
            <a:off x="4692732" y="1676816"/>
            <a:ext cx="519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順運動学関数 </a:t>
            </a:r>
            <a:r>
              <a:rPr lang="en-US" altLang="ja-JP" dirty="0"/>
              <a:t>Forward kinematics function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BB055B7-6B30-4CEF-9C51-6284BAA6B848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5B04BA-EDCF-4EF1-9A2D-395DE1D20B35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B57839E-1A00-4835-AE95-E0F051E6D406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BAE545B-6013-49EE-AF8E-9A5E5823F246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CFFB83-E313-4D61-9C87-B4E08E50075F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BC5417B-D4CA-4074-94E8-5884C734722C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85DFD3F-DA4B-4FBE-B391-C66522576D01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83A45ED2-F82C-4B3C-9A61-0EE1F90E8134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B6A5336-2A4F-4056-AE94-1CD46B373457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0" name="オブジェクト 59">
            <a:extLst>
              <a:ext uri="{FF2B5EF4-FFF2-40B4-BE49-F238E27FC236}">
                <a16:creationId xmlns:a16="http://schemas.microsoft.com/office/drawing/2014/main" id="{731C1A3D-C352-4637-90A1-51C957F7C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849744"/>
              </p:ext>
            </p:extLst>
          </p:nvPr>
        </p:nvGraphicFramePr>
        <p:xfrm>
          <a:off x="1929086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41200" progId="Equation.DSMT4">
                  <p:embed/>
                </p:oleObj>
              </mc:Choice>
              <mc:Fallback>
                <p:oleObj name="Equation" r:id="rId6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A35D9A0F-2803-4E9A-B359-202ABFE94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9086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円弧 60">
            <a:extLst>
              <a:ext uri="{FF2B5EF4-FFF2-40B4-BE49-F238E27FC236}">
                <a16:creationId xmlns:a16="http://schemas.microsoft.com/office/drawing/2014/main" id="{B5C48D2F-FE44-4A63-9F35-0C4760ACD150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円弧 61">
            <a:extLst>
              <a:ext uri="{FF2B5EF4-FFF2-40B4-BE49-F238E27FC236}">
                <a16:creationId xmlns:a16="http://schemas.microsoft.com/office/drawing/2014/main" id="{5BE1BDAC-9DB8-4990-8CE9-BEC1779E381F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04146982-9D4A-4204-82DF-40DFE564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863153"/>
              </p:ext>
            </p:extLst>
          </p:nvPr>
        </p:nvGraphicFramePr>
        <p:xfrm>
          <a:off x="2989536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41200" progId="Equation.DSMT4">
                  <p:embed/>
                </p:oleObj>
              </mc:Choice>
              <mc:Fallback>
                <p:oleObj name="Equation" r:id="rId8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AC0CD7FE-A77E-4DBF-BF0A-D8A545FDC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89536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D5F5AFFE-95A8-4DFC-AEDE-CA1B2E39C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81239"/>
              </p:ext>
            </p:extLst>
          </p:nvPr>
        </p:nvGraphicFramePr>
        <p:xfrm>
          <a:off x="3219723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41200" progId="Equation.DSMT4">
                  <p:embed/>
                </p:oleObj>
              </mc:Choice>
              <mc:Fallback>
                <p:oleObj name="Equation" r:id="rId10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D4A44251-EC39-49B2-8050-3522DC7DD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19723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円弧 64">
            <a:extLst>
              <a:ext uri="{FF2B5EF4-FFF2-40B4-BE49-F238E27FC236}">
                <a16:creationId xmlns:a16="http://schemas.microsoft.com/office/drawing/2014/main" id="{F71151A8-BEDB-4C26-A0C2-D77D9EF0B8F3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524D0BF-C87E-4C36-B8C2-007688EEAEF9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B18EAE43-086F-43E6-AFF2-7E4BFD09D0A4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8" name="オブジェクト 67">
            <a:extLst>
              <a:ext uri="{FF2B5EF4-FFF2-40B4-BE49-F238E27FC236}">
                <a16:creationId xmlns:a16="http://schemas.microsoft.com/office/drawing/2014/main" id="{79B4FC13-D830-4EA7-80D2-3C2CAD914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60075"/>
              </p:ext>
            </p:extLst>
          </p:nvPr>
        </p:nvGraphicFramePr>
        <p:xfrm>
          <a:off x="2894286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203040" progId="Equation.DSMT4">
                  <p:embed/>
                </p:oleObj>
              </mc:Choice>
              <mc:Fallback>
                <p:oleObj name="Equation" r:id="rId12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D6938C1E-1348-4814-83DA-C9F5E3146E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4286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円弧 68">
            <a:extLst>
              <a:ext uri="{FF2B5EF4-FFF2-40B4-BE49-F238E27FC236}">
                <a16:creationId xmlns:a16="http://schemas.microsoft.com/office/drawing/2014/main" id="{208387A8-AEB4-481C-8213-12339A61ECC4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16570336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EB04FAD-5028-4BC0-9234-754D1E293E29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オブジェクト 70">
            <a:extLst>
              <a:ext uri="{FF2B5EF4-FFF2-40B4-BE49-F238E27FC236}">
                <a16:creationId xmlns:a16="http://schemas.microsoft.com/office/drawing/2014/main" id="{1F550FBB-5E37-4D15-9D08-9FD4C5815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949962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E217D35C-66A1-47FE-998F-D3C40B5BD2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オブジェクト 71">
            <a:extLst>
              <a:ext uri="{FF2B5EF4-FFF2-40B4-BE49-F238E27FC236}">
                <a16:creationId xmlns:a16="http://schemas.microsoft.com/office/drawing/2014/main" id="{7236A8C5-266B-43F9-B1AA-47FE5C16A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277892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3D609963-F4F2-4910-A66C-464D6857A0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オブジェクト 72">
            <a:extLst>
              <a:ext uri="{FF2B5EF4-FFF2-40B4-BE49-F238E27FC236}">
                <a16:creationId xmlns:a16="http://schemas.microsoft.com/office/drawing/2014/main" id="{8BBFA121-2037-43CD-B08A-1DCCA37C2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45110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D7CDDB45-C5CE-4621-AD23-C574B15AC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楕円 73">
            <a:extLst>
              <a:ext uri="{FF2B5EF4-FFF2-40B4-BE49-F238E27FC236}">
                <a16:creationId xmlns:a16="http://schemas.microsoft.com/office/drawing/2014/main" id="{7D5FE971-72E2-461A-8C10-4F8165671345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4BB7B9E-2432-4BB6-BFEC-1165F63D5F00}"/>
              </a:ext>
            </a:extLst>
          </p:cNvPr>
          <p:cNvCxnSpPr>
            <a:cxnSpLocks/>
          </p:cNvCxnSpPr>
          <p:nvPr/>
        </p:nvCxnSpPr>
        <p:spPr>
          <a:xfrm>
            <a:off x="2564725" y="2132825"/>
            <a:ext cx="520061" cy="20397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8D160FD-89E6-47A0-90EE-57F072C7552D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9BAADB5-4BFD-4DF9-A43B-D5868E95C11E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8" name="オブジェクト 77">
            <a:extLst>
              <a:ext uri="{FF2B5EF4-FFF2-40B4-BE49-F238E27FC236}">
                <a16:creationId xmlns:a16="http://schemas.microsoft.com/office/drawing/2014/main" id="{DE6742AB-0C3A-4E92-AA0E-12AF8C036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60802"/>
              </p:ext>
            </p:extLst>
          </p:nvPr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431640" progId="Equation.DSMT4">
                  <p:embed/>
                </p:oleObj>
              </mc:Choice>
              <mc:Fallback>
                <p:oleObj name="Equation" r:id="rId20" imgW="355320" imgH="43164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F22364FB-7B34-4D28-85BA-F86E46056C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93BCA4F2-67D9-4CD3-BE6E-1F446B6674AA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オブジェクト 79">
            <a:extLst>
              <a:ext uri="{FF2B5EF4-FFF2-40B4-BE49-F238E27FC236}">
                <a16:creationId xmlns:a16="http://schemas.microsoft.com/office/drawing/2014/main" id="{503FD670-D5C8-4CFC-A94C-158EDADE1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45077"/>
              </p:ext>
            </p:extLst>
          </p:nvPr>
        </p:nvGraphicFramePr>
        <p:xfrm>
          <a:off x="3868909" y="2055409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029090E-8481-4D32-B4D4-125A0F339B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68909" y="2055409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円弧 80">
            <a:extLst>
              <a:ext uri="{FF2B5EF4-FFF2-40B4-BE49-F238E27FC236}">
                <a16:creationId xmlns:a16="http://schemas.microsoft.com/office/drawing/2014/main" id="{224BEBCC-5B7E-45CD-9BA5-28BF864190CA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2" name="コネクタ: 曲線 81">
            <a:extLst>
              <a:ext uri="{FF2B5EF4-FFF2-40B4-BE49-F238E27FC236}">
                <a16:creationId xmlns:a16="http://schemas.microsoft.com/office/drawing/2014/main" id="{BFCF8A06-AD1E-4CC9-AA7E-9DC4DDE9522B}"/>
              </a:ext>
            </a:extLst>
          </p:cNvPr>
          <p:cNvCxnSpPr>
            <a:cxnSpLocks/>
            <a:stCxn id="49" idx="1"/>
            <a:endCxn id="46" idx="1"/>
          </p:cNvCxnSpPr>
          <p:nvPr/>
        </p:nvCxnSpPr>
        <p:spPr>
          <a:xfrm rot="10800000" flipV="1">
            <a:off x="4727848" y="2617836"/>
            <a:ext cx="72008" cy="2251307"/>
          </a:xfrm>
          <a:prstGeom prst="curvedConnector3">
            <a:avLst>
              <a:gd name="adj1" fmla="val 417465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BFC08D-FF4F-491B-BF42-EC11EAA29DCB}"/>
              </a:ext>
            </a:extLst>
          </p:cNvPr>
          <p:cNvSpPr txBox="1"/>
          <p:nvPr/>
        </p:nvSpPr>
        <p:spPr>
          <a:xfrm>
            <a:off x="4694218" y="3489840"/>
            <a:ext cx="572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対応するヤコビアン </a:t>
            </a:r>
            <a:r>
              <a:rPr lang="en-US" altLang="ja-JP" dirty="0"/>
              <a:t>Corresponding Jacobian</a:t>
            </a:r>
          </a:p>
        </p:txBody>
      </p:sp>
    </p:spTree>
    <p:extLst>
      <p:ext uri="{BB962C8B-B14F-4D97-AF65-F5344CB8AC3E}">
        <p14:creationId xmlns:p14="http://schemas.microsoft.com/office/powerpoint/2010/main" val="7495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88EF5-7F58-4C80-A7BC-C3C11FC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ヤコビアンを用いた逆運動学解法</a:t>
            </a:r>
            <a:br>
              <a:rPr kumimoji="1" lang="en-US" altLang="ja-JP" dirty="0"/>
            </a:br>
            <a:r>
              <a:rPr kumimoji="1" lang="en-US" altLang="ja-JP" dirty="0"/>
              <a:t>Velocity and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710D-CD43-45C3-9D66-B9E4F14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110E6-A560-4FA4-87E1-DCE67D0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Inverse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B99A37-ECFF-43F6-B265-4292742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E72CB5-1365-4BA8-9299-5550629C6CDC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EB34BE-9AE3-4126-AE52-6A2A32D2D800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FF282C7-D343-43BD-948B-5F81E227D225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D84F672-18AA-4AA0-A160-3FF23E2E75E5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04B959B-C55B-4687-BC99-4B541DB6A332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D64CF20-423F-461A-8376-57D10577203E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B50C0B6-985D-4B5B-80AF-7D55FAE0278B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3BE1F9F1-7CF7-4446-B3F2-D7F5739F9218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0BF1FB8-46EE-4516-8E44-6715AE773E53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CEC77E78-F0EB-4BC2-A171-7389F6CC5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9086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CEC77E78-F0EB-4BC2-A171-7389F6CC5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086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円弧 20">
            <a:extLst>
              <a:ext uri="{FF2B5EF4-FFF2-40B4-BE49-F238E27FC236}">
                <a16:creationId xmlns:a16="http://schemas.microsoft.com/office/drawing/2014/main" id="{18BF61B2-B205-4676-949B-ACDB99519142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36CBF9B8-6E50-444E-AF4F-EFA38C6398F3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EDB1BDBA-18A6-466E-A57E-7C984471F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536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EDB1BDBA-18A6-466E-A57E-7C984471FA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>
            <a:extLst>
              <a:ext uri="{FF2B5EF4-FFF2-40B4-BE49-F238E27FC236}">
                <a16:creationId xmlns:a16="http://schemas.microsoft.com/office/drawing/2014/main" id="{B6006228-8106-47A0-A991-FB17F720F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723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24" name="オブジェクト 23">
                        <a:extLst>
                          <a:ext uri="{FF2B5EF4-FFF2-40B4-BE49-F238E27FC236}">
                            <a16:creationId xmlns:a16="http://schemas.microsoft.com/office/drawing/2014/main" id="{B6006228-8106-47A0-A991-FB17F720F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723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円弧 24">
            <a:extLst>
              <a:ext uri="{FF2B5EF4-FFF2-40B4-BE49-F238E27FC236}">
                <a16:creationId xmlns:a16="http://schemas.microsoft.com/office/drawing/2014/main" id="{23D90927-9F51-4C61-8A57-D9CF180FBD61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DB579DB-19FC-46E4-AE4A-D5D066B45C89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9234AAFA-FE8C-427F-AF6E-46ED22689186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7D8B0708-35A4-4C99-A312-867EEFA47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286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7D8B0708-35A4-4C99-A312-867EEFA472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円弧 28">
            <a:extLst>
              <a:ext uri="{FF2B5EF4-FFF2-40B4-BE49-F238E27FC236}">
                <a16:creationId xmlns:a16="http://schemas.microsoft.com/office/drawing/2014/main" id="{87A7A555-36B7-4383-A336-2461762C1C3C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1954095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D9E0CE8-0B49-456E-B981-57014096D0C4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オブジェクト 31">
            <a:extLst>
              <a:ext uri="{FF2B5EF4-FFF2-40B4-BE49-F238E27FC236}">
                <a16:creationId xmlns:a16="http://schemas.microsoft.com/office/drawing/2014/main" id="{941AA9DD-0EBA-4926-AF54-CF7BCE70F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32" name="オブジェクト 31">
                        <a:extLst>
                          <a:ext uri="{FF2B5EF4-FFF2-40B4-BE49-F238E27FC236}">
                            <a16:creationId xmlns:a16="http://schemas.microsoft.com/office/drawing/2014/main" id="{941AA9DD-0EBA-4926-AF54-CF7BCE70F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FCBA2CB7-6647-4042-966B-AAD1FDD52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FCBA2CB7-6647-4042-966B-AAD1FDD526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10F17E2E-88C7-4048-9C03-1000D374B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10F17E2E-88C7-4048-9C03-1000D374B0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楕円 34">
            <a:extLst>
              <a:ext uri="{FF2B5EF4-FFF2-40B4-BE49-F238E27FC236}">
                <a16:creationId xmlns:a16="http://schemas.microsoft.com/office/drawing/2014/main" id="{8C707F4D-F227-4B31-ACE9-EE071466BA6E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00DB1F9-473B-40AC-8259-F791C8EF8357}"/>
              </a:ext>
            </a:extLst>
          </p:cNvPr>
          <p:cNvCxnSpPr>
            <a:cxnSpLocks/>
          </p:cNvCxnSpPr>
          <p:nvPr/>
        </p:nvCxnSpPr>
        <p:spPr>
          <a:xfrm>
            <a:off x="2564725" y="2132825"/>
            <a:ext cx="482809" cy="2998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EDB33ED-50B5-4B33-8F93-51799DA7E474}"/>
              </a:ext>
            </a:extLst>
          </p:cNvPr>
          <p:cNvCxnSpPr>
            <a:cxnSpLocks/>
          </p:cNvCxnSpPr>
          <p:nvPr/>
        </p:nvCxnSpPr>
        <p:spPr>
          <a:xfrm flipH="1">
            <a:off x="2999576" y="2571107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28D68385-6324-4D5B-BF98-20CA78E55157}"/>
              </a:ext>
            </a:extLst>
          </p:cNvPr>
          <p:cNvSpPr>
            <a:spLocks noChangeAspect="1"/>
          </p:cNvSpPr>
          <p:nvPr/>
        </p:nvSpPr>
        <p:spPr>
          <a:xfrm>
            <a:off x="3647760" y="24209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9" name="オブジェクト 38">
            <a:extLst>
              <a:ext uri="{FF2B5EF4-FFF2-40B4-BE49-F238E27FC236}">
                <a16:creationId xmlns:a16="http://schemas.microsoft.com/office/drawing/2014/main" id="{C0BC5A13-7101-4179-BD04-73F5E2241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760" y="2578145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431640" progId="Equation.DSMT4">
                  <p:embed/>
                </p:oleObj>
              </mc:Choice>
              <mc:Fallback>
                <p:oleObj name="Equation" r:id="rId16" imgW="355320" imgH="431640" progId="Equation.DSMT4">
                  <p:embed/>
                  <p:pic>
                    <p:nvPicPr>
                      <p:cNvPr id="39" name="オブジェクト 38">
                        <a:extLst>
                          <a:ext uri="{FF2B5EF4-FFF2-40B4-BE49-F238E27FC236}">
                            <a16:creationId xmlns:a16="http://schemas.microsoft.com/office/drawing/2014/main" id="{C0BC5A13-7101-4179-BD04-73F5E2241A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35760" y="2578145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E7CE343-E5C7-480A-A2B8-E8A677A5ED27}"/>
              </a:ext>
            </a:extLst>
          </p:cNvPr>
          <p:cNvCxnSpPr>
            <a:cxnSpLocks/>
          </p:cNvCxnSpPr>
          <p:nvPr/>
        </p:nvCxnSpPr>
        <p:spPr>
          <a:xfrm flipH="1" flipV="1">
            <a:off x="3569702" y="1861482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E7A1C19B-2879-46AB-AB0A-B02ADC36B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8909" y="2055409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E7A1C19B-2879-46AB-AB0A-B02ADC36B8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68909" y="2055409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円弧 41">
            <a:extLst>
              <a:ext uri="{FF2B5EF4-FFF2-40B4-BE49-F238E27FC236}">
                <a16:creationId xmlns:a16="http://schemas.microsoft.com/office/drawing/2014/main" id="{CE74B4BC-9719-4BD5-9D33-7345B300657B}"/>
              </a:ext>
            </a:extLst>
          </p:cNvPr>
          <p:cNvSpPr>
            <a:spLocks noChangeAspect="1"/>
          </p:cNvSpPr>
          <p:nvPr/>
        </p:nvSpPr>
        <p:spPr>
          <a:xfrm>
            <a:off x="3398347" y="2213209"/>
            <a:ext cx="720000" cy="720000"/>
          </a:xfrm>
          <a:prstGeom prst="arc">
            <a:avLst>
              <a:gd name="adj1" fmla="val 1555339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1D69C68-8806-493A-B176-2754E01FAD0D}"/>
              </a:ext>
            </a:extLst>
          </p:cNvPr>
          <p:cNvCxnSpPr>
            <a:cxnSpLocks/>
          </p:cNvCxnSpPr>
          <p:nvPr/>
        </p:nvCxnSpPr>
        <p:spPr>
          <a:xfrm>
            <a:off x="3076958" y="2176217"/>
            <a:ext cx="434851" cy="15492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47230E6-41B1-4FBF-93BE-ABF8650EA014}"/>
              </a:ext>
            </a:extLst>
          </p:cNvPr>
          <p:cNvCxnSpPr>
            <a:cxnSpLocks/>
          </p:cNvCxnSpPr>
          <p:nvPr/>
        </p:nvCxnSpPr>
        <p:spPr>
          <a:xfrm>
            <a:off x="3505290" y="2344563"/>
            <a:ext cx="253057" cy="22389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オブジェクト 47">
            <a:extLst>
              <a:ext uri="{FF2B5EF4-FFF2-40B4-BE49-F238E27FC236}">
                <a16:creationId xmlns:a16="http://schemas.microsoft.com/office/drawing/2014/main" id="{8E68F866-ADC1-4560-80DE-2FDD8BC23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31409"/>
              </p:ext>
            </p:extLst>
          </p:nvPr>
        </p:nvGraphicFramePr>
        <p:xfrm>
          <a:off x="5770830" y="2506216"/>
          <a:ext cx="4381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20680" imgH="711000" progId="Equation.DSMT4">
                  <p:embed/>
                </p:oleObj>
              </mc:Choice>
              <mc:Fallback>
                <p:oleObj name="Equation" r:id="rId20" imgW="2920680" imgH="711000" progId="Equation.DSMT4">
                  <p:embed/>
                  <p:pic>
                    <p:nvPicPr>
                      <p:cNvPr id="48" name="オブジェクト 47">
                        <a:extLst>
                          <a:ext uri="{FF2B5EF4-FFF2-40B4-BE49-F238E27FC236}">
                            <a16:creationId xmlns:a16="http://schemas.microsoft.com/office/drawing/2014/main" id="{8E68F866-ADC1-4560-80DE-2FDD8BC23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70830" y="2506216"/>
                        <a:ext cx="4381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FA253253-6635-4315-A5E3-9FBAA704B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204328"/>
              </p:ext>
            </p:extLst>
          </p:nvPr>
        </p:nvGraphicFramePr>
        <p:xfrm>
          <a:off x="5666055" y="4619277"/>
          <a:ext cx="45910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60360" imgH="647640" progId="Equation.DSMT4">
                  <p:embed/>
                </p:oleObj>
              </mc:Choice>
              <mc:Fallback>
                <p:oleObj name="Equation" r:id="rId22" imgW="3060360" imgH="64764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8C2B98D2-3C22-49C4-B896-B476DDDA4E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66055" y="4619277"/>
                        <a:ext cx="4591050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コネクタ: 曲線 48">
            <a:extLst>
              <a:ext uri="{FF2B5EF4-FFF2-40B4-BE49-F238E27FC236}">
                <a16:creationId xmlns:a16="http://schemas.microsoft.com/office/drawing/2014/main" id="{50BC3EF1-59FD-4320-8520-DD7BBE99801A}"/>
              </a:ext>
            </a:extLst>
          </p:cNvPr>
          <p:cNvCxnSpPr>
            <a:cxnSpLocks/>
            <a:stCxn id="48" idx="1"/>
            <a:endCxn id="45" idx="1"/>
          </p:cNvCxnSpPr>
          <p:nvPr/>
        </p:nvCxnSpPr>
        <p:spPr>
          <a:xfrm rot="10800000" flipV="1">
            <a:off x="5666056" y="3039616"/>
            <a:ext cx="104775" cy="2064642"/>
          </a:xfrm>
          <a:prstGeom prst="curvedConnector3">
            <a:avLst>
              <a:gd name="adj1" fmla="val 549722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976E0ABE-1727-4A0C-8124-DA858A64ADB4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10152330" y="3039616"/>
            <a:ext cx="104775" cy="2064642"/>
          </a:xfrm>
          <a:prstGeom prst="curvedConnector3">
            <a:avLst>
              <a:gd name="adj1" fmla="val -512059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6381FF-0A0F-4A61-8D21-33E2E51097D3}"/>
              </a:ext>
            </a:extLst>
          </p:cNvPr>
          <p:cNvSpPr txBox="1"/>
          <p:nvPr/>
        </p:nvSpPr>
        <p:spPr>
          <a:xfrm>
            <a:off x="5375920" y="3947984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順運動学関数：関節角度→手先姿勢</a:t>
            </a:r>
            <a:endParaRPr kumimoji="1" lang="en-US" altLang="ja-JP" dirty="0"/>
          </a:p>
          <a:p>
            <a:r>
              <a:rPr lang="en-US" altLang="ja-JP" dirty="0"/>
              <a:t>Forward kinematics: Joint angles -&gt; hand pose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F130A92-87D5-4408-A528-AAC83CA96797}"/>
              </a:ext>
            </a:extLst>
          </p:cNvPr>
          <p:cNvSpPr txBox="1"/>
          <p:nvPr/>
        </p:nvSpPr>
        <p:spPr>
          <a:xfrm>
            <a:off x="5303912" y="1864041"/>
            <a:ext cx="650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関節角度の更新</a:t>
            </a:r>
            <a:r>
              <a:rPr kumimoji="1" lang="ja-JP" altLang="en-US" dirty="0"/>
              <a:t>：手先速度→関節速度</a:t>
            </a:r>
            <a:endParaRPr kumimoji="1" lang="en-US" altLang="ja-JP" dirty="0"/>
          </a:p>
          <a:p>
            <a:r>
              <a:rPr kumimoji="1" lang="en-US" altLang="ja-JP" dirty="0"/>
              <a:t>Joint angle update: Hand pose velocity -&gt; Joint angle velocity </a:t>
            </a:r>
            <a:endParaRPr kumimoji="1" lang="ja-JP" altLang="en-US" dirty="0"/>
          </a:p>
        </p:txBody>
      </p:sp>
      <p:graphicFrame>
        <p:nvGraphicFramePr>
          <p:cNvPr id="54" name="オブジェクト 53">
            <a:extLst>
              <a:ext uri="{FF2B5EF4-FFF2-40B4-BE49-F238E27FC236}">
                <a16:creationId xmlns:a16="http://schemas.microsoft.com/office/drawing/2014/main" id="{C512A26A-978B-4279-8D18-4DB526035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24965"/>
              </p:ext>
            </p:extLst>
          </p:nvPr>
        </p:nvGraphicFramePr>
        <p:xfrm>
          <a:off x="571550" y="4017963"/>
          <a:ext cx="192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82680" imgH="711000" progId="Equation.DSMT4">
                  <p:embed/>
                </p:oleObj>
              </mc:Choice>
              <mc:Fallback>
                <p:oleObj name="Equation" r:id="rId24" imgW="1282680" imgH="711000" progId="Equation.DSMT4">
                  <p:embed/>
                  <p:pic>
                    <p:nvPicPr>
                      <p:cNvPr id="48" name="オブジェクト 47">
                        <a:extLst>
                          <a:ext uri="{FF2B5EF4-FFF2-40B4-BE49-F238E27FC236}">
                            <a16:creationId xmlns:a16="http://schemas.microsoft.com/office/drawing/2014/main" id="{8E68F866-ADC1-4560-80DE-2FDD8BC23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1550" y="4017963"/>
                        <a:ext cx="19240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5100606C-2DF8-4CD1-BA8A-9975490C1700}"/>
              </a:ext>
            </a:extLst>
          </p:cNvPr>
          <p:cNvCxnSpPr>
            <a:cxnSpLocks/>
            <a:stCxn id="62" idx="1"/>
            <a:endCxn id="54" idx="1"/>
          </p:cNvCxnSpPr>
          <p:nvPr/>
        </p:nvCxnSpPr>
        <p:spPr>
          <a:xfrm rot="10800000" flipH="1" flipV="1">
            <a:off x="407368" y="3242319"/>
            <a:ext cx="164182" cy="1309043"/>
          </a:xfrm>
          <a:prstGeom prst="curvedConnector3">
            <a:avLst>
              <a:gd name="adj1" fmla="val -139236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FEB12FBB-96EA-49C2-997B-795EC889A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94011"/>
              </p:ext>
            </p:extLst>
          </p:nvPr>
        </p:nvGraphicFramePr>
        <p:xfrm>
          <a:off x="407368" y="2708920"/>
          <a:ext cx="2419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12800" imgH="711000" progId="Equation.DSMT4">
                  <p:embed/>
                </p:oleObj>
              </mc:Choice>
              <mc:Fallback>
                <p:oleObj name="Equation" r:id="rId26" imgW="1612800" imgH="711000" progId="Equation.DSMT4">
                  <p:embed/>
                  <p:pic>
                    <p:nvPicPr>
                      <p:cNvPr id="54" name="オブジェクト 53">
                        <a:extLst>
                          <a:ext uri="{FF2B5EF4-FFF2-40B4-BE49-F238E27FC236}">
                            <a16:creationId xmlns:a16="http://schemas.microsoft.com/office/drawing/2014/main" id="{C512A26A-978B-4279-8D18-4DB526035E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07368" y="2708920"/>
                        <a:ext cx="24193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34794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320</TotalTime>
  <Words>419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MyWhiteBack</vt:lpstr>
      <vt:lpstr>Equation</vt:lpstr>
      <vt:lpstr>MathType 6.0 Equation</vt:lpstr>
      <vt:lpstr>ロボットアームの逆運動学: 原理 Robot Arm Inverse Kinematics: Principle</vt:lpstr>
      <vt:lpstr>ロボットアームの逆運動学 Inverse Kinematics of Robot Arm</vt:lpstr>
      <vt:lpstr>繰り返し計算による逆運動学解法 Inverse Kinematics Solution by Iterative Computation</vt:lpstr>
      <vt:lpstr>手先速度と関節速度とヤコビアン Hand Velocity, Joint Angle Velocity, and Jacobian</vt:lpstr>
      <vt:lpstr>ヤコビアンの例 Instance of Jacobian</vt:lpstr>
      <vt:lpstr>ヤコビアンを用いた逆運動学解法 Velocity and Jacobian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360</cp:revision>
  <dcterms:created xsi:type="dcterms:W3CDTF">2021-03-04T07:44:28Z</dcterms:created>
  <dcterms:modified xsi:type="dcterms:W3CDTF">2021-03-13T07:45:48Z</dcterms:modified>
</cp:coreProperties>
</file>