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73" r:id="rId2"/>
    <p:sldId id="263" r:id="rId3"/>
    <p:sldId id="274" r:id="rId4"/>
    <p:sldId id="276" r:id="rId5"/>
    <p:sldId id="27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Forward Kinematics: Matlab Coding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3.wmf"/><Relationship Id="rId21" Type="http://schemas.openxmlformats.org/officeDocument/2006/relationships/image" Target="../media/image1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4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27.bin"/><Relationship Id="rId8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3266"/>
            <a:ext cx="10363200" cy="2231678"/>
          </a:xfrm>
        </p:spPr>
        <p:txBody>
          <a:bodyPr>
            <a:noAutofit/>
          </a:bodyPr>
          <a:lstStyle/>
          <a:p>
            <a:r>
              <a:rPr lang="ja-JP" altLang="en-US" dirty="0"/>
              <a:t>ロボットアームの順運動学</a:t>
            </a:r>
            <a:r>
              <a:rPr lang="en-US" altLang="ja-JP" dirty="0"/>
              <a:t>: </a:t>
            </a:r>
            <a:r>
              <a:rPr lang="en-US" altLang="ja-JP" dirty="0" err="1"/>
              <a:t>Matlab</a:t>
            </a:r>
            <a:r>
              <a:rPr lang="ja-JP" altLang="en-US" dirty="0"/>
              <a:t>によるコーディング</a:t>
            </a:r>
            <a:br>
              <a:rPr lang="en-US" altLang="ja-JP" dirty="0"/>
            </a:br>
            <a:r>
              <a:rPr lang="en-US" altLang="ja-JP" dirty="0"/>
              <a:t>Robot Arm Forward Kinematics: </a:t>
            </a:r>
            <a:r>
              <a:rPr lang="en-US" altLang="ja-JP" dirty="0" err="1"/>
              <a:t>Matlab</a:t>
            </a:r>
            <a:r>
              <a:rPr lang="en-US" altLang="ja-JP" dirty="0"/>
              <a:t> Coding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2400" dirty="0"/>
              <a:t>成瀬継太郎（会津大）</a:t>
            </a:r>
            <a:br>
              <a:rPr lang="en-US" altLang="ja-JP" sz="2400" dirty="0"/>
            </a:br>
            <a:r>
              <a:rPr lang="en-US" altLang="ja-JP" sz="2400" dirty="0"/>
              <a:t>Keitaro Naruse (Univ. of Aizu)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A7451C-EBF6-4D82-80C5-7368D5861538}"/>
              </a:ext>
            </a:extLst>
          </p:cNvPr>
          <p:cNvSpPr/>
          <p:nvPr/>
        </p:nvSpPr>
        <p:spPr>
          <a:xfrm>
            <a:off x="6096000" y="3732239"/>
            <a:ext cx="5472608" cy="2585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dirty="0">
                <a:solidFill>
                  <a:schemeClr val="tx1"/>
                </a:solidFill>
              </a:rPr>
              <a:t>まとめ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solidFill>
                  <a:schemeClr val="tx1"/>
                </a:solidFill>
              </a:rPr>
              <a:t>Matlab</a:t>
            </a:r>
            <a:r>
              <a:rPr lang="ja-JP" altLang="en-US" dirty="0">
                <a:solidFill>
                  <a:schemeClr val="tx1"/>
                </a:solidFill>
              </a:rPr>
              <a:t>による</a:t>
            </a:r>
            <a:r>
              <a:rPr kumimoji="1" lang="ja-JP" altLang="en-US" dirty="0">
                <a:solidFill>
                  <a:schemeClr val="tx1"/>
                </a:solidFill>
              </a:rPr>
              <a:t>順運動学</a:t>
            </a:r>
            <a:r>
              <a:rPr lang="ja-JP" altLang="en-US" dirty="0">
                <a:solidFill>
                  <a:schemeClr val="tx1"/>
                </a:solidFill>
              </a:rPr>
              <a:t>関数のコーディング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 err="1">
                <a:solidFill>
                  <a:schemeClr val="tx1"/>
                </a:solidFill>
              </a:rPr>
              <a:t>Matlab</a:t>
            </a:r>
            <a:r>
              <a:rPr lang="en-US" altLang="ja-JP" dirty="0">
                <a:solidFill>
                  <a:schemeClr val="tx1"/>
                </a:solidFill>
              </a:rPr>
              <a:t> coding of a forward kinematics function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CDD84468-0F58-4199-8542-B9D7F7A95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445" y="4527081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609480" progId="Equation.DSMT4">
                  <p:embed/>
                </p:oleObj>
              </mc:Choice>
              <mc:Fallback>
                <p:oleObj name="Equation" r:id="rId2" imgW="1091880" imgH="609480" progId="Equation.DSMT4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CDD84468-0F58-4199-8542-B9D7F7A95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3445" y="4527081"/>
                        <a:ext cx="1638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34D29A-7767-4B8B-BB6F-F6782BC50B47}"/>
              </a:ext>
            </a:extLst>
          </p:cNvPr>
          <p:cNvCxnSpPr>
            <a:cxnSpLocks/>
          </p:cNvCxnSpPr>
          <p:nvPr/>
        </p:nvCxnSpPr>
        <p:spPr>
          <a:xfrm flipV="1">
            <a:off x="1759310" y="5729665"/>
            <a:ext cx="1146101" cy="5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BD900EB-7392-40A2-989E-2C44FD6CFF3B}"/>
              </a:ext>
            </a:extLst>
          </p:cNvPr>
          <p:cNvCxnSpPr>
            <a:cxnSpLocks/>
          </p:cNvCxnSpPr>
          <p:nvPr/>
        </p:nvCxnSpPr>
        <p:spPr>
          <a:xfrm>
            <a:off x="1415480" y="6302729"/>
            <a:ext cx="3209083" cy="682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6BD730-C6F3-491A-AF8C-5B6BF8698A7B}"/>
              </a:ext>
            </a:extLst>
          </p:cNvPr>
          <p:cNvCxnSpPr>
            <a:cxnSpLocks/>
          </p:cNvCxnSpPr>
          <p:nvPr/>
        </p:nvCxnSpPr>
        <p:spPr>
          <a:xfrm flipV="1">
            <a:off x="2905411" y="4583564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2897A4-632D-4C8C-9817-B529FC17293C}"/>
              </a:ext>
            </a:extLst>
          </p:cNvPr>
          <p:cNvCxnSpPr>
            <a:cxnSpLocks/>
          </p:cNvCxnSpPr>
          <p:nvPr/>
        </p:nvCxnSpPr>
        <p:spPr>
          <a:xfrm flipH="1" flipV="1">
            <a:off x="2905411" y="3437463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BAA664-9E24-4211-8E66-085C6EAE6A38}"/>
              </a:ext>
            </a:extLst>
          </p:cNvPr>
          <p:cNvCxnSpPr>
            <a:cxnSpLocks/>
          </p:cNvCxnSpPr>
          <p:nvPr/>
        </p:nvCxnSpPr>
        <p:spPr>
          <a:xfrm flipV="1">
            <a:off x="1759310" y="5443140"/>
            <a:ext cx="1719152" cy="8595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5B4EB23-6072-4F22-AF8D-6D0E16129594}"/>
              </a:ext>
            </a:extLst>
          </p:cNvPr>
          <p:cNvCxnSpPr>
            <a:cxnSpLocks/>
          </p:cNvCxnSpPr>
          <p:nvPr/>
        </p:nvCxnSpPr>
        <p:spPr>
          <a:xfrm flipV="1">
            <a:off x="2905411" y="3781294"/>
            <a:ext cx="974186" cy="19483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3A9020E-B891-48DF-8D4D-D70616DCCC54}"/>
              </a:ext>
            </a:extLst>
          </p:cNvPr>
          <p:cNvCxnSpPr>
            <a:cxnSpLocks/>
          </p:cNvCxnSpPr>
          <p:nvPr/>
        </p:nvCxnSpPr>
        <p:spPr>
          <a:xfrm flipH="1" flipV="1">
            <a:off x="2676191" y="2979023"/>
            <a:ext cx="802271" cy="160454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85A55E18-C1DA-4C2C-AB35-814F8EB3B0FD}"/>
              </a:ext>
            </a:extLst>
          </p:cNvPr>
          <p:cNvSpPr>
            <a:spLocks noChangeAspect="1"/>
          </p:cNvSpPr>
          <p:nvPr/>
        </p:nvSpPr>
        <p:spPr>
          <a:xfrm>
            <a:off x="3363877" y="4468980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0894BB1-0414-4E93-927E-9873A494B4E8}"/>
              </a:ext>
            </a:extLst>
          </p:cNvPr>
          <p:cNvSpPr>
            <a:spLocks noChangeAspect="1"/>
          </p:cNvSpPr>
          <p:nvPr/>
        </p:nvSpPr>
        <p:spPr>
          <a:xfrm>
            <a:off x="2790801" y="5615055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160FEED9-5857-4270-9B9E-529822965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656" y="6036663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7" name="オブジェクト 16">
                        <a:extLst>
                          <a:ext uri="{FF2B5EF4-FFF2-40B4-BE49-F238E27FC236}">
                            <a16:creationId xmlns:a16="http://schemas.microsoft.com/office/drawing/2014/main" id="{160FEED9-5857-4270-9B9E-529822965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7656" y="6036663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E4CBCE79-1342-46B1-A1CB-5AD77F1E3240}"/>
              </a:ext>
            </a:extLst>
          </p:cNvPr>
          <p:cNvSpPr>
            <a:spLocks noChangeAspect="1"/>
          </p:cNvSpPr>
          <p:nvPr/>
        </p:nvSpPr>
        <p:spPr>
          <a:xfrm>
            <a:off x="1734685" y="6016267"/>
            <a:ext cx="572987" cy="572987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DADD291-1164-4BD9-8587-9E68167EA9C4}"/>
              </a:ext>
            </a:extLst>
          </p:cNvPr>
          <p:cNvSpPr>
            <a:spLocks noChangeAspect="1"/>
          </p:cNvSpPr>
          <p:nvPr/>
        </p:nvSpPr>
        <p:spPr>
          <a:xfrm>
            <a:off x="2676191" y="5375522"/>
            <a:ext cx="572987" cy="572987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45552D89-60A4-4DCD-8023-07A47008F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188" y="5207148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45552D89-60A4-4DCD-8023-07A47008F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188" y="5207148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D9908710-DD52-40A4-8094-4C105D7D1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354" y="3937966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21" name="オブジェクト 20">
                        <a:extLst>
                          <a:ext uri="{FF2B5EF4-FFF2-40B4-BE49-F238E27FC236}">
                            <a16:creationId xmlns:a16="http://schemas.microsoft.com/office/drawing/2014/main" id="{D9908710-DD52-40A4-8094-4C105D7D1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354" y="3937966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B103DA67-5718-41F3-8082-360B3D936867}"/>
              </a:ext>
            </a:extLst>
          </p:cNvPr>
          <p:cNvSpPr>
            <a:spLocks noChangeAspect="1"/>
          </p:cNvSpPr>
          <p:nvPr/>
        </p:nvSpPr>
        <p:spPr>
          <a:xfrm>
            <a:off x="3217875" y="4215244"/>
            <a:ext cx="572987" cy="572987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83E805-A6EE-4F61-97B5-75800A98C5DA}"/>
              </a:ext>
            </a:extLst>
          </p:cNvPr>
          <p:cNvCxnSpPr>
            <a:cxnSpLocks/>
          </p:cNvCxnSpPr>
          <p:nvPr/>
        </p:nvCxnSpPr>
        <p:spPr>
          <a:xfrm flipH="1">
            <a:off x="2332361" y="3437463"/>
            <a:ext cx="11461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5F57735-DB70-4988-B571-A13BC11FFA57}"/>
              </a:ext>
            </a:extLst>
          </p:cNvPr>
          <p:cNvSpPr>
            <a:spLocks noChangeAspect="1"/>
          </p:cNvSpPr>
          <p:nvPr/>
        </p:nvSpPr>
        <p:spPr>
          <a:xfrm>
            <a:off x="2790801" y="3322853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CFD03DB4-3F00-43F4-9923-E18DD0617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386" y="2967942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CFD03DB4-3F00-43F4-9923-E18DD0617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5386" y="2967942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1CA5973D-07B8-423B-90A1-E49EB92552D9}"/>
              </a:ext>
            </a:extLst>
          </p:cNvPr>
          <p:cNvSpPr>
            <a:spLocks noChangeAspect="1"/>
          </p:cNvSpPr>
          <p:nvPr/>
        </p:nvSpPr>
        <p:spPr>
          <a:xfrm>
            <a:off x="2637402" y="3151154"/>
            <a:ext cx="572987" cy="572987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86133359-2FB5-4CBC-86BE-11EB94B6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0802" y="3505081"/>
          <a:ext cx="4190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431640" progId="Equation.DSMT4">
                  <p:embed/>
                </p:oleObj>
              </mc:Choice>
              <mc:Fallback>
                <p:oleObj name="Equation" r:id="rId12" imgW="279360" imgH="43164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86133359-2FB5-4CBC-86BE-11EB94B67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0802" y="3505081"/>
                        <a:ext cx="4190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BD015E5-1428-4C2D-975B-CB4AA6E3E74B}"/>
              </a:ext>
            </a:extLst>
          </p:cNvPr>
          <p:cNvCxnSpPr>
            <a:cxnSpLocks/>
          </p:cNvCxnSpPr>
          <p:nvPr/>
        </p:nvCxnSpPr>
        <p:spPr>
          <a:xfrm flipV="1">
            <a:off x="1759298" y="3437451"/>
            <a:ext cx="0" cy="3151803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B5106BD0-D613-40EE-BBC1-7502A0AA2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037" y="637061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B5106BD0-D613-40EE-BBC1-7502A0AA2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8037" y="637061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36C368B2-CC35-46D1-A68E-5468067D9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9766" y="3599778"/>
          <a:ext cx="2095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36C368B2-CC35-46D1-A68E-5468067D9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9766" y="3599778"/>
                        <a:ext cx="20952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0590E062-87AC-43A2-9AA5-6491F0EB9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089" y="638783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0590E062-87AC-43A2-9AA5-6491F0EB9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8089" y="638783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楕円 31">
            <a:extLst>
              <a:ext uri="{FF2B5EF4-FFF2-40B4-BE49-F238E27FC236}">
                <a16:creationId xmlns:a16="http://schemas.microsoft.com/office/drawing/2014/main" id="{0F304702-87F2-4BE2-84DB-4953794CE163}"/>
              </a:ext>
            </a:extLst>
          </p:cNvPr>
          <p:cNvSpPr>
            <a:spLocks noChangeAspect="1"/>
          </p:cNvSpPr>
          <p:nvPr/>
        </p:nvSpPr>
        <p:spPr>
          <a:xfrm>
            <a:off x="1644700" y="6188131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3F246FBF-5F2A-40C6-928D-AFECDE87A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2240" y="3839939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3F246FBF-5F2A-40C6-928D-AFECDE87A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2240" y="3839939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06910AE9-4BBF-42DD-8382-3DBC3C3DB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334" y="4777488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06910AE9-4BBF-42DD-8382-3DBC3C3DB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334" y="4777488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D1805BB-8229-45E8-BB34-DDAE282A7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49" y="5702002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FD1805BB-8229-45E8-BB34-DDAE282A7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7549" y="5702002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ロボットアームの順運動学関数の</a:t>
            </a:r>
            <a:r>
              <a:rPr lang="en-US" altLang="ja-JP" dirty="0" err="1"/>
              <a:t>Matlab</a:t>
            </a:r>
            <a:r>
              <a:rPr lang="en-US" altLang="ja-JP" dirty="0"/>
              <a:t> </a:t>
            </a:r>
            <a:r>
              <a:rPr lang="ja-JP" altLang="en-US" dirty="0"/>
              <a:t>コーディング</a:t>
            </a:r>
            <a:br>
              <a:rPr lang="en-US" altLang="ja-JP" dirty="0"/>
            </a:br>
            <a:r>
              <a:rPr lang="en-US" altLang="ja-JP" sz="2400" dirty="0" err="1"/>
              <a:t>Matlab</a:t>
            </a:r>
            <a:r>
              <a:rPr lang="en-US" altLang="ja-JP" sz="2400" dirty="0"/>
              <a:t> Coding of Forward Kinematics Function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02459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5075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78759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12676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7016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69767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39271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4439751" y="1628800"/>
            <a:ext cx="71426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目的：ロボットアームの順運動学を</a:t>
            </a:r>
            <a:r>
              <a:rPr lang="en-US" altLang="ja-JP" dirty="0" err="1"/>
              <a:t>Matlab</a:t>
            </a:r>
            <a:r>
              <a:rPr lang="ja-JP" altLang="en-US" dirty="0"/>
              <a:t>の関数として実装する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引数：関節角度ベクトル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戻り値：姿勢行列（行が各関節の姿勢を表す）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Objective: To implement a </a:t>
            </a:r>
            <a:r>
              <a:rPr lang="en-US" altLang="ja-JP" dirty="0" err="1"/>
              <a:t>matlab</a:t>
            </a:r>
            <a:r>
              <a:rPr lang="en-US" altLang="ja-JP" dirty="0"/>
              <a:t> function to solve forward kinematics of a robot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Argument: A joint angle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Return: A pose matrix, in which a row represents a pose of each of the joints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648628"/>
              </p:ext>
            </p:extLst>
          </p:nvPr>
        </p:nvGraphicFramePr>
        <p:xfrm>
          <a:off x="2627433" y="274673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27433" y="274673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95838"/>
              </p:ext>
            </p:extLst>
          </p:nvPr>
        </p:nvGraphicFramePr>
        <p:xfrm>
          <a:off x="2700450" y="3974634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00450" y="3974634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951516"/>
              </p:ext>
            </p:extLst>
          </p:nvPr>
        </p:nvGraphicFramePr>
        <p:xfrm>
          <a:off x="1927405" y="4937044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27405" y="4937044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3F46C51-6E23-40F4-B1CD-5BA63DE305C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6632420" y="5032896"/>
            <a:ext cx="1047756" cy="1381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D90D0135-3F25-488C-A866-8F845B7D7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733246"/>
              </p:ext>
            </p:extLst>
          </p:nvPr>
        </p:nvGraphicFramePr>
        <p:xfrm>
          <a:off x="141083" y="5189376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15920" imgH="253800" progId="Equation.DSMT4">
                  <p:embed/>
                </p:oleObj>
              </mc:Choice>
              <mc:Fallback>
                <p:oleObj name="Equation" r:id="rId22" imgW="1015920" imgH="25380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1083" y="5189376"/>
                        <a:ext cx="152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7A33BC11-5EDA-48E8-AF86-62429DF48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377687"/>
              </p:ext>
            </p:extLst>
          </p:nvPr>
        </p:nvGraphicFramePr>
        <p:xfrm>
          <a:off x="833562" y="4568415"/>
          <a:ext cx="161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79280" imgH="253800" progId="Equation.DSMT4">
                  <p:embed/>
                </p:oleObj>
              </mc:Choice>
              <mc:Fallback>
                <p:oleObj name="Equation" r:id="rId24" imgW="1079280" imgH="253800" progId="Equation.DSMT4">
                  <p:embed/>
                  <p:pic>
                    <p:nvPicPr>
                      <p:cNvPr id="42" name="オブジェクト 41">
                        <a:extLst>
                          <a:ext uri="{FF2B5EF4-FFF2-40B4-BE49-F238E27FC236}">
                            <a16:creationId xmlns:a16="http://schemas.microsoft.com/office/drawing/2014/main" id="{D90D0135-3F25-488C-A866-8F845B7D7B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33562" y="4568415"/>
                        <a:ext cx="1619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オブジェクト 46">
            <a:extLst>
              <a:ext uri="{FF2B5EF4-FFF2-40B4-BE49-F238E27FC236}">
                <a16:creationId xmlns:a16="http://schemas.microsoft.com/office/drawing/2014/main" id="{627AE2D4-D446-4178-B050-D475041F4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037555"/>
              </p:ext>
            </p:extLst>
          </p:nvPr>
        </p:nvGraphicFramePr>
        <p:xfrm>
          <a:off x="1421303" y="3362224"/>
          <a:ext cx="1581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54080" imgH="253800" progId="Equation.DSMT4">
                  <p:embed/>
                </p:oleObj>
              </mc:Choice>
              <mc:Fallback>
                <p:oleObj name="Equation" r:id="rId26" imgW="1054080" imgH="25380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7A33BC11-5EDA-48E8-AF86-62429DF48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21303" y="3362224"/>
                        <a:ext cx="1581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オブジェクト 48">
            <a:extLst>
              <a:ext uri="{FF2B5EF4-FFF2-40B4-BE49-F238E27FC236}">
                <a16:creationId xmlns:a16="http://schemas.microsoft.com/office/drawing/2014/main" id="{B7CDD368-3341-441A-9577-691CAE6AF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57496"/>
              </p:ext>
            </p:extLst>
          </p:nvPr>
        </p:nvGraphicFramePr>
        <p:xfrm>
          <a:off x="1241550" y="2276671"/>
          <a:ext cx="161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79280" imgH="253800" progId="Equation.DSMT4">
                  <p:embed/>
                </p:oleObj>
              </mc:Choice>
              <mc:Fallback>
                <p:oleObj name="Equation" r:id="rId28" imgW="1079280" imgH="253800" progId="Equation.DSMT4">
                  <p:embed/>
                  <p:pic>
                    <p:nvPicPr>
                      <p:cNvPr id="47" name="オブジェクト 46">
                        <a:extLst>
                          <a:ext uri="{FF2B5EF4-FFF2-40B4-BE49-F238E27FC236}">
                            <a16:creationId xmlns:a16="http://schemas.microsoft.com/office/drawing/2014/main" id="{627AE2D4-D446-4178-B050-D475041F4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241550" y="2276671"/>
                        <a:ext cx="1619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4CB009FA-ABF8-4BB9-9C9C-DE7BD6048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545373"/>
              </p:ext>
            </p:extLst>
          </p:nvPr>
        </p:nvGraphicFramePr>
        <p:xfrm>
          <a:off x="5299160" y="4842546"/>
          <a:ext cx="13332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88840" imgH="253800" progId="Equation.DSMT4">
                  <p:embed/>
                </p:oleObj>
              </mc:Choice>
              <mc:Fallback>
                <p:oleObj name="Equation" r:id="rId30" imgW="888840" imgH="25380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8EC6FDC0-3CAA-454F-B160-A39FB977A2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99160" y="4842546"/>
                        <a:ext cx="13332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778F1D43-C3A9-404E-A236-3B3EABEFF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767762"/>
              </p:ext>
            </p:extLst>
          </p:nvPr>
        </p:nvGraphicFramePr>
        <p:xfrm>
          <a:off x="7680176" y="4437112"/>
          <a:ext cx="2266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11280" imgH="812520" progId="Equation.DSMT4">
                  <p:embed/>
                </p:oleObj>
              </mc:Choice>
              <mc:Fallback>
                <p:oleObj name="Equation" r:id="rId32" imgW="1511280" imgH="812520" progId="Equation.DSMT4">
                  <p:embed/>
                  <p:pic>
                    <p:nvPicPr>
                      <p:cNvPr id="12" name="オブジェクト 11">
                        <a:extLst>
                          <a:ext uri="{FF2B5EF4-FFF2-40B4-BE49-F238E27FC236}">
                            <a16:creationId xmlns:a16="http://schemas.microsoft.com/office/drawing/2014/main" id="{AFA4DC1E-7D26-47A0-9B53-665917C15E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680176" y="4437112"/>
                        <a:ext cx="22669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C75AC1-ADDE-4CA4-9436-BFA7802F5188}"/>
              </a:ext>
            </a:extLst>
          </p:cNvPr>
          <p:cNvSpPr txBox="1"/>
          <p:nvPr/>
        </p:nvSpPr>
        <p:spPr>
          <a:xfrm>
            <a:off x="6620743" y="558925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92C8F2-F566-4E5D-A822-271B1BD3C95E}"/>
              </a:ext>
            </a:extLst>
          </p:cNvPr>
          <p:cNvSpPr txBox="1"/>
          <p:nvPr/>
        </p:nvSpPr>
        <p:spPr>
          <a:xfrm>
            <a:off x="6612292" y="517853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 = </a:t>
            </a:r>
            <a:r>
              <a:rPr kumimoji="1" lang="en-US" altLang="ja-JP" dirty="0" err="1"/>
              <a:t>fk</a:t>
            </a:r>
            <a:r>
              <a:rPr kumimoji="1" lang="en-US" altLang="ja-JP" dirty="0"/>
              <a:t>(q)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C4F96-2691-4F3F-90F0-0A97D7A5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Matlab</a:t>
            </a:r>
            <a:r>
              <a:rPr lang="ja-JP" altLang="en-US" dirty="0"/>
              <a:t>による順運動学関数の実装：呼び出しとプロット</a:t>
            </a:r>
            <a:br>
              <a:rPr lang="en-US" altLang="ja-JP" dirty="0"/>
            </a:br>
            <a:r>
              <a:rPr lang="en-US" altLang="ja-JP" sz="2400" dirty="0" err="1"/>
              <a:t>Matlab</a:t>
            </a:r>
            <a:r>
              <a:rPr lang="en-US" altLang="ja-JP" sz="2400" dirty="0"/>
              <a:t> Implementation of Forward Kinematics Function: Call and Plot 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B4907-0BA2-4C4A-8D67-0B4A6BA2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351B25-0432-482D-8484-0FE7B87A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993981-32DA-4187-B293-57FB592C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18CB40-FE17-4CA2-A5BC-00BA5280E01A}"/>
              </a:ext>
            </a:extLst>
          </p:cNvPr>
          <p:cNvSpPr txBox="1"/>
          <p:nvPr/>
        </p:nvSpPr>
        <p:spPr>
          <a:xfrm>
            <a:off x="4655840" y="1628800"/>
            <a:ext cx="661094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fk_3Link_planar.m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Joint angles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 = [0.1, 0.4, 0.9];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Forward kinematics calculation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Plot poses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Open a new plot window named Figure 1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figure(1);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p(:,1): A vector of X positions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p(:,2): A vector of Y positions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plot(p(:,1), p(:,2));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Set plot range</a:t>
            </a:r>
          </a:p>
          <a:p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([-3, 3]);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([-3, 3]);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Set aspect ratio between x, y, and z</a:t>
            </a:r>
          </a:p>
          <a:p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pbaspect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1]);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Set grid on plot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grid on;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4ABF47-EC30-4516-9DFA-52A51B31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759544"/>
            <a:ext cx="4267200" cy="320040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7A07173-BA3F-4840-A2D5-4C73E0EA509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632420" y="5320928"/>
            <a:ext cx="1047756" cy="1381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オブジェクト 11">
            <a:extLst>
              <a:ext uri="{FF2B5EF4-FFF2-40B4-BE49-F238E27FC236}">
                <a16:creationId xmlns:a16="http://schemas.microsoft.com/office/drawing/2014/main" id="{746A64A6-4817-42CA-8137-3146363B7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448380"/>
              </p:ext>
            </p:extLst>
          </p:nvPr>
        </p:nvGraphicFramePr>
        <p:xfrm>
          <a:off x="5299160" y="5130578"/>
          <a:ext cx="13332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253800" progId="Equation.DSMT4">
                  <p:embed/>
                </p:oleObj>
              </mc:Choice>
              <mc:Fallback>
                <p:oleObj name="Equation" r:id="rId3" imgW="888840" imgH="2538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D2B30424-7409-48B0-AA58-266D822A1E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9160" y="5130578"/>
                        <a:ext cx="13332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>
            <a:extLst>
              <a:ext uri="{FF2B5EF4-FFF2-40B4-BE49-F238E27FC236}">
                <a16:creationId xmlns:a16="http://schemas.microsoft.com/office/drawing/2014/main" id="{B82BB32B-F2AC-479C-A376-44EB614C9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16665"/>
              </p:ext>
            </p:extLst>
          </p:nvPr>
        </p:nvGraphicFramePr>
        <p:xfrm>
          <a:off x="7680176" y="4725144"/>
          <a:ext cx="2266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280" imgH="812520" progId="Equation.DSMT4">
                  <p:embed/>
                </p:oleObj>
              </mc:Choice>
              <mc:Fallback>
                <p:oleObj name="Equation" r:id="rId5" imgW="1511280" imgH="812520" progId="Equation.DSMT4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AB8F32C1-31EC-4539-ADBA-5BEE71820F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0176" y="4725144"/>
                        <a:ext cx="22669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CC3A2A-2895-4CF0-97BB-675283B2F0FD}"/>
              </a:ext>
            </a:extLst>
          </p:cNvPr>
          <p:cNvSpPr txBox="1"/>
          <p:nvPr/>
        </p:nvSpPr>
        <p:spPr>
          <a:xfrm>
            <a:off x="6612292" y="54665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 = </a:t>
            </a:r>
            <a:r>
              <a:rPr kumimoji="1" lang="en-US" altLang="ja-JP" dirty="0" err="1"/>
              <a:t>fk</a:t>
            </a:r>
            <a:r>
              <a:rPr kumimoji="1" lang="en-US" altLang="ja-JP" dirty="0"/>
              <a:t>(q)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8821A1-F102-442C-B341-CDE11A9C301F}"/>
              </a:ext>
            </a:extLst>
          </p:cNvPr>
          <p:cNvSpPr txBox="1"/>
          <p:nvPr/>
        </p:nvSpPr>
        <p:spPr>
          <a:xfrm>
            <a:off x="609600" y="5960313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Code is available at </a:t>
            </a:r>
            <a:r>
              <a:rPr lang="ja-JP" altLang="en-US" sz="1200" dirty="0"/>
              <a:t>https://github.com/keitaronaruse/Naruse-robotics-tutorial/blob/main/src/matlab/fk_3Link_</a:t>
            </a:r>
            <a:r>
              <a:rPr lang="en-US" altLang="ja-JP" sz="1200" dirty="0"/>
              <a:t>p</a:t>
            </a:r>
            <a:r>
              <a:rPr lang="ja-JP" altLang="en-US" sz="1200" dirty="0"/>
              <a:t>lanar.m</a:t>
            </a:r>
          </a:p>
        </p:txBody>
      </p:sp>
    </p:spTree>
    <p:extLst>
      <p:ext uri="{BB962C8B-B14F-4D97-AF65-F5344CB8AC3E}">
        <p14:creationId xmlns:p14="http://schemas.microsoft.com/office/powerpoint/2010/main" val="151587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C4F96-2691-4F3F-90F0-0A97D7A5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 err="1"/>
              <a:t>Matlab</a:t>
            </a:r>
            <a:r>
              <a:rPr lang="ja-JP" altLang="en-US" dirty="0"/>
              <a:t>による順運動学関数の実装</a:t>
            </a:r>
            <a:br>
              <a:rPr lang="en-US" altLang="ja-JP" dirty="0"/>
            </a:br>
            <a:r>
              <a:rPr lang="en-US" altLang="ja-JP" sz="2400" dirty="0" err="1"/>
              <a:t>Matlab</a:t>
            </a:r>
            <a:r>
              <a:rPr lang="en-US" altLang="ja-JP" sz="2400" dirty="0"/>
              <a:t> Implementation of Forward Kinematics Function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B4907-0BA2-4C4A-8D67-0B4A6BA2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351B25-0432-482D-8484-0FE7B87A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993981-32DA-4187-B293-57FB592C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18CB40-FE17-4CA2-A5BC-00BA5280E01A}"/>
              </a:ext>
            </a:extLst>
          </p:cNvPr>
          <p:cNvSpPr txBox="1"/>
          <p:nvPr/>
        </p:nvSpPr>
        <p:spPr>
          <a:xfrm>
            <a:off x="4499994" y="1844824"/>
            <a:ext cx="66109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fk_3Link_planar.m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 =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(q)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Robot arm parameters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L1 = 1.0; L2 = 1.0; L3 = 1.0;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Pose calculation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pi = [xi,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qi]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p1 = [0,0,0];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p2 = p1 + [L1 * cos(q(1)), L1* sin(q(1)), q(1)];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p3 = p2 + [L2 * cos(q(1)+q(2)), L2* sin(q(1)+q(2)), q(2)];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p4 = p3 + [L3 * cos(q(1)+q(2)+q(3)), L3* sin(q(1)+q(2)+q(3)), q(3)];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Set the four poses in a pose vector p 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 = [p1; p2; p3; p4];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4ABF47-EC30-4516-9DFA-52A51B31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759544"/>
            <a:ext cx="4267200" cy="3200400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DDCFDB1-75AB-4AE3-A2D8-56AF9CB203F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632420" y="5032896"/>
            <a:ext cx="1047756" cy="1381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D2B30424-7409-48B0-AA58-266D822A1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2660"/>
              </p:ext>
            </p:extLst>
          </p:nvPr>
        </p:nvGraphicFramePr>
        <p:xfrm>
          <a:off x="5299160" y="4842546"/>
          <a:ext cx="13332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253800" progId="Equation.DSMT4">
                  <p:embed/>
                </p:oleObj>
              </mc:Choice>
              <mc:Fallback>
                <p:oleObj name="Equation" r:id="rId3" imgW="888840" imgH="25380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4CB009FA-ABF8-4BB9-9C9C-DE7BD6048C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9160" y="4842546"/>
                        <a:ext cx="13332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AB8F32C1-31EC-4539-ADBA-5BEE71820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151548"/>
              </p:ext>
            </p:extLst>
          </p:nvPr>
        </p:nvGraphicFramePr>
        <p:xfrm>
          <a:off x="7680176" y="4437112"/>
          <a:ext cx="2266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280" imgH="812520" progId="Equation.DSMT4">
                  <p:embed/>
                </p:oleObj>
              </mc:Choice>
              <mc:Fallback>
                <p:oleObj name="Equation" r:id="rId5" imgW="1511280" imgH="812520" progId="Equation.DSMT4">
                  <p:embed/>
                  <p:pic>
                    <p:nvPicPr>
                      <p:cNvPr id="50" name="オブジェクト 49">
                        <a:extLst>
                          <a:ext uri="{FF2B5EF4-FFF2-40B4-BE49-F238E27FC236}">
                            <a16:creationId xmlns:a16="http://schemas.microsoft.com/office/drawing/2014/main" id="{778F1D43-C3A9-404E-A236-3B3EABEFFA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0176" y="4437112"/>
                        <a:ext cx="22669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C591B4-0D88-471D-A15D-E8005DC1842C}"/>
              </a:ext>
            </a:extLst>
          </p:cNvPr>
          <p:cNvSpPr txBox="1"/>
          <p:nvPr/>
        </p:nvSpPr>
        <p:spPr>
          <a:xfrm>
            <a:off x="6612292" y="517853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 = </a:t>
            </a:r>
            <a:r>
              <a:rPr kumimoji="1" lang="en-US" altLang="ja-JP" dirty="0" err="1"/>
              <a:t>fk</a:t>
            </a:r>
            <a:r>
              <a:rPr kumimoji="1" lang="en-US" altLang="ja-JP" dirty="0"/>
              <a:t>(q)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FCF42-D4B9-4033-974B-7EFA0A35ED13}"/>
              </a:ext>
            </a:extLst>
          </p:cNvPr>
          <p:cNvSpPr txBox="1"/>
          <p:nvPr/>
        </p:nvSpPr>
        <p:spPr>
          <a:xfrm>
            <a:off x="609600" y="5960313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Code is available at </a:t>
            </a:r>
            <a:r>
              <a:rPr lang="ja-JP" altLang="en-US" sz="1200" dirty="0"/>
              <a:t>https://github.com/keitaronaruse/Naruse-robotics-tutorial/blob/main/src/matlab/fk_3Link_Planar.m</a:t>
            </a:r>
          </a:p>
        </p:txBody>
      </p:sp>
    </p:spTree>
    <p:extLst>
      <p:ext uri="{BB962C8B-B14F-4D97-AF65-F5344CB8AC3E}">
        <p14:creationId xmlns:p14="http://schemas.microsoft.com/office/powerpoint/2010/main" val="112215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06CB7-82FE-4B8D-A1DC-34A83B6E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Matlab</a:t>
            </a:r>
            <a:r>
              <a:rPr lang="ja-JP" altLang="en-US" dirty="0"/>
              <a:t>の順運動学コードのデモンストレーション</a:t>
            </a:r>
            <a:br>
              <a:rPr kumimoji="1" lang="en-US" altLang="ja-JP" dirty="0"/>
            </a:br>
            <a:r>
              <a:rPr kumimoji="1" lang="en-US" altLang="ja-JP" sz="3200" dirty="0"/>
              <a:t>Demonstration of </a:t>
            </a:r>
            <a:r>
              <a:rPr kumimoji="1" lang="en-US" altLang="ja-JP" sz="3200" dirty="0" err="1"/>
              <a:t>Matlab</a:t>
            </a:r>
            <a:r>
              <a:rPr kumimoji="1" lang="en-US" altLang="ja-JP" sz="3200" dirty="0"/>
              <a:t> Forward Kinematics Code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2E3BA0-68F6-4071-8C0F-7A75F5AF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AC8703-83A5-4735-AB18-3D0432C1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B6E051-07A1-41CB-8B6D-4B53A988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23F63E-819B-429B-AF11-AD58BF89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57" y="1700808"/>
            <a:ext cx="7314286" cy="40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0783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403</TotalTime>
  <Words>620</Words>
  <Application>Microsoft Office PowerPoint</Application>
  <PresentationFormat>ワイド画面</PresentationFormat>
  <Paragraphs>68</Paragraphs>
  <Slides>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Arial</vt:lpstr>
      <vt:lpstr>Calibri</vt:lpstr>
      <vt:lpstr>Courier New</vt:lpstr>
      <vt:lpstr>MyWhiteBack</vt:lpstr>
      <vt:lpstr>Equation</vt:lpstr>
      <vt:lpstr>ロボットアームの順運動学: Matlabによるコーディング Robot Arm Forward Kinematics: Matlab Coding  成瀬継太郎（会津大） Keitaro Naruse (Univ. of Aizu)</vt:lpstr>
      <vt:lpstr>ロボットアームの順運動学関数のMatlab コーディング Matlab Coding of Forward Kinematics Function of Robot Arm</vt:lpstr>
      <vt:lpstr>Matlabによる順運動学関数の実装：呼び出しとプロット Matlab Implementation of Forward Kinematics Function: Call and Plot </vt:lpstr>
      <vt:lpstr>Matlabによる順運動学関数の実装 Matlab Implementation of Forward Kinematics Function</vt:lpstr>
      <vt:lpstr>Matlabの順運動学コードのデモンストレーション Demonstration of Matlab Forward Kinematics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404</cp:revision>
  <dcterms:created xsi:type="dcterms:W3CDTF">2021-03-04T07:44:28Z</dcterms:created>
  <dcterms:modified xsi:type="dcterms:W3CDTF">2021-03-16T03:14:08Z</dcterms:modified>
</cp:coreProperties>
</file>