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271" r:id="rId2"/>
    <p:sldId id="263" r:id="rId3"/>
    <p:sldId id="272" r:id="rId4"/>
    <p:sldId id="27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2021-03-14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63552" y="6356351"/>
            <a:ext cx="806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Forward Kinematics: Principle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00456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9" name="Picture 2" descr="クリエイティブ・コモンズ・ライセンス">
            <a:extLst>
              <a:ext uri="{FF2B5EF4-FFF2-40B4-BE49-F238E27FC236}">
                <a16:creationId xmlns:a16="http://schemas.microsoft.com/office/drawing/2014/main" id="{6327B9F2-666B-4C0C-ADF5-83CE16039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" y="1093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3.wmf"/><Relationship Id="rId21" Type="http://schemas.openxmlformats.org/officeDocument/2006/relationships/image" Target="../media/image11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93266"/>
            <a:ext cx="10363200" cy="2231678"/>
          </a:xfrm>
        </p:spPr>
        <p:txBody>
          <a:bodyPr>
            <a:noAutofit/>
          </a:bodyPr>
          <a:lstStyle/>
          <a:p>
            <a:r>
              <a:rPr lang="ja-JP" altLang="en-US" dirty="0"/>
              <a:t>ロボットアームの順運動学</a:t>
            </a:r>
            <a:r>
              <a:rPr lang="en-US" altLang="ja-JP" dirty="0"/>
              <a:t>: </a:t>
            </a:r>
            <a:r>
              <a:rPr lang="ja-JP" altLang="en-US" dirty="0"/>
              <a:t>原理</a:t>
            </a:r>
            <a:br>
              <a:rPr lang="en-US" altLang="ja-JP" dirty="0"/>
            </a:br>
            <a:r>
              <a:rPr lang="en-US" altLang="ja-JP" dirty="0"/>
              <a:t>Robot Arm Forward Kinematics: Principle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2400" dirty="0"/>
              <a:t>成瀬継太郎（会津大）</a:t>
            </a:r>
            <a:br>
              <a:rPr lang="en-US" altLang="ja-JP" sz="2400" dirty="0"/>
            </a:br>
            <a:r>
              <a:rPr lang="en-US" altLang="ja-JP" sz="2400" dirty="0"/>
              <a:t>Keitaro Naruse (Univ. of Aizu)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A7451C-EBF6-4D82-80C5-7368D5861538}"/>
              </a:ext>
            </a:extLst>
          </p:cNvPr>
          <p:cNvSpPr/>
          <p:nvPr/>
        </p:nvSpPr>
        <p:spPr>
          <a:xfrm>
            <a:off x="6096000" y="3732239"/>
            <a:ext cx="5472608" cy="2585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dirty="0">
                <a:solidFill>
                  <a:schemeClr val="tx1"/>
                </a:solidFill>
              </a:rPr>
              <a:t>まとめ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tx1"/>
                </a:solidFill>
              </a:rPr>
              <a:t>順運動学：</a:t>
            </a:r>
            <a:r>
              <a:rPr lang="ja-JP" altLang="en-US" dirty="0">
                <a:solidFill>
                  <a:schemeClr val="tx1"/>
                </a:solidFill>
              </a:rPr>
              <a:t>関節角度からロボットアームの姿勢（位置と向き）を求めること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Forward kinematics: From joint angles to robot arm pose (position and orientation)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CDD84468-0F58-4199-8542-B9D7F7A95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417705"/>
              </p:ext>
            </p:extLst>
          </p:nvPr>
        </p:nvGraphicFramePr>
        <p:xfrm>
          <a:off x="3813445" y="4527081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609480" progId="Equation.DSMT4">
                  <p:embed/>
                </p:oleObj>
              </mc:Choice>
              <mc:Fallback>
                <p:oleObj name="Equation" r:id="rId2" imgW="10918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3445" y="4527081"/>
                        <a:ext cx="1638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34D29A-7767-4B8B-BB6F-F6782BC50B47}"/>
              </a:ext>
            </a:extLst>
          </p:cNvPr>
          <p:cNvCxnSpPr>
            <a:cxnSpLocks/>
          </p:cNvCxnSpPr>
          <p:nvPr/>
        </p:nvCxnSpPr>
        <p:spPr>
          <a:xfrm flipV="1">
            <a:off x="1759310" y="5729665"/>
            <a:ext cx="1146101" cy="57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BD900EB-7392-40A2-989E-2C44FD6CFF3B}"/>
              </a:ext>
            </a:extLst>
          </p:cNvPr>
          <p:cNvCxnSpPr>
            <a:cxnSpLocks/>
          </p:cNvCxnSpPr>
          <p:nvPr/>
        </p:nvCxnSpPr>
        <p:spPr>
          <a:xfrm>
            <a:off x="1415480" y="6302729"/>
            <a:ext cx="3209083" cy="682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6BD730-C6F3-491A-AF8C-5B6BF8698A7B}"/>
              </a:ext>
            </a:extLst>
          </p:cNvPr>
          <p:cNvCxnSpPr>
            <a:cxnSpLocks/>
          </p:cNvCxnSpPr>
          <p:nvPr/>
        </p:nvCxnSpPr>
        <p:spPr>
          <a:xfrm flipV="1">
            <a:off x="2905411" y="4583564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2897A4-632D-4C8C-9817-B529FC17293C}"/>
              </a:ext>
            </a:extLst>
          </p:cNvPr>
          <p:cNvCxnSpPr>
            <a:cxnSpLocks/>
          </p:cNvCxnSpPr>
          <p:nvPr/>
        </p:nvCxnSpPr>
        <p:spPr>
          <a:xfrm flipH="1" flipV="1">
            <a:off x="2905411" y="3437463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BAA664-9E24-4211-8E66-085C6EAE6A38}"/>
              </a:ext>
            </a:extLst>
          </p:cNvPr>
          <p:cNvCxnSpPr>
            <a:cxnSpLocks/>
          </p:cNvCxnSpPr>
          <p:nvPr/>
        </p:nvCxnSpPr>
        <p:spPr>
          <a:xfrm flipV="1">
            <a:off x="1759310" y="5443140"/>
            <a:ext cx="1719152" cy="8595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5B4EB23-6072-4F22-AF8D-6D0E16129594}"/>
              </a:ext>
            </a:extLst>
          </p:cNvPr>
          <p:cNvCxnSpPr>
            <a:cxnSpLocks/>
          </p:cNvCxnSpPr>
          <p:nvPr/>
        </p:nvCxnSpPr>
        <p:spPr>
          <a:xfrm flipV="1">
            <a:off x="2905411" y="3781294"/>
            <a:ext cx="974186" cy="194837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3A9020E-B891-48DF-8D4D-D70616DCCC54}"/>
              </a:ext>
            </a:extLst>
          </p:cNvPr>
          <p:cNvCxnSpPr>
            <a:cxnSpLocks/>
          </p:cNvCxnSpPr>
          <p:nvPr/>
        </p:nvCxnSpPr>
        <p:spPr>
          <a:xfrm flipH="1" flipV="1">
            <a:off x="2676191" y="2979023"/>
            <a:ext cx="802271" cy="160454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85A55E18-C1DA-4C2C-AB35-814F8EB3B0FD}"/>
              </a:ext>
            </a:extLst>
          </p:cNvPr>
          <p:cNvSpPr>
            <a:spLocks noChangeAspect="1"/>
          </p:cNvSpPr>
          <p:nvPr/>
        </p:nvSpPr>
        <p:spPr>
          <a:xfrm>
            <a:off x="3363877" y="4468980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0894BB1-0414-4E93-927E-9873A494B4E8}"/>
              </a:ext>
            </a:extLst>
          </p:cNvPr>
          <p:cNvSpPr>
            <a:spLocks noChangeAspect="1"/>
          </p:cNvSpPr>
          <p:nvPr/>
        </p:nvSpPr>
        <p:spPr>
          <a:xfrm>
            <a:off x="2790801" y="5615055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オブジェクト 16">
            <a:extLst>
              <a:ext uri="{FF2B5EF4-FFF2-40B4-BE49-F238E27FC236}">
                <a16:creationId xmlns:a16="http://schemas.microsoft.com/office/drawing/2014/main" id="{160FEED9-5857-4270-9B9E-529822965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078466"/>
              </p:ext>
            </p:extLst>
          </p:nvPr>
        </p:nvGraphicFramePr>
        <p:xfrm>
          <a:off x="2397656" y="6036663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7656" y="6036663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円弧 17">
            <a:extLst>
              <a:ext uri="{FF2B5EF4-FFF2-40B4-BE49-F238E27FC236}">
                <a16:creationId xmlns:a16="http://schemas.microsoft.com/office/drawing/2014/main" id="{E4CBCE79-1342-46B1-A1CB-5AD77F1E3240}"/>
              </a:ext>
            </a:extLst>
          </p:cNvPr>
          <p:cNvSpPr>
            <a:spLocks noChangeAspect="1"/>
          </p:cNvSpPr>
          <p:nvPr/>
        </p:nvSpPr>
        <p:spPr>
          <a:xfrm>
            <a:off x="1734685" y="6016267"/>
            <a:ext cx="572987" cy="572987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DADD291-1164-4BD9-8587-9E68167EA9C4}"/>
              </a:ext>
            </a:extLst>
          </p:cNvPr>
          <p:cNvSpPr>
            <a:spLocks noChangeAspect="1"/>
          </p:cNvSpPr>
          <p:nvPr/>
        </p:nvSpPr>
        <p:spPr>
          <a:xfrm>
            <a:off x="2676191" y="5375522"/>
            <a:ext cx="572987" cy="572987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45552D89-60A4-4DCD-8023-07A47008F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995460"/>
              </p:ext>
            </p:extLst>
          </p:nvPr>
        </p:nvGraphicFramePr>
        <p:xfrm>
          <a:off x="3241188" y="5207148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1188" y="5207148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D9908710-DD52-40A4-8094-4C105D7D1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551693"/>
              </p:ext>
            </p:extLst>
          </p:nvPr>
        </p:nvGraphicFramePr>
        <p:xfrm>
          <a:off x="3424354" y="3937966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4354" y="3937966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円弧 21">
            <a:extLst>
              <a:ext uri="{FF2B5EF4-FFF2-40B4-BE49-F238E27FC236}">
                <a16:creationId xmlns:a16="http://schemas.microsoft.com/office/drawing/2014/main" id="{B103DA67-5718-41F3-8082-360B3D936867}"/>
              </a:ext>
            </a:extLst>
          </p:cNvPr>
          <p:cNvSpPr>
            <a:spLocks noChangeAspect="1"/>
          </p:cNvSpPr>
          <p:nvPr/>
        </p:nvSpPr>
        <p:spPr>
          <a:xfrm>
            <a:off x="3217875" y="4215244"/>
            <a:ext cx="572987" cy="572987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683E805-A6EE-4F61-97B5-75800A98C5DA}"/>
              </a:ext>
            </a:extLst>
          </p:cNvPr>
          <p:cNvCxnSpPr>
            <a:cxnSpLocks/>
          </p:cNvCxnSpPr>
          <p:nvPr/>
        </p:nvCxnSpPr>
        <p:spPr>
          <a:xfrm flipH="1">
            <a:off x="2332361" y="3437463"/>
            <a:ext cx="11461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45F57735-DB70-4988-B571-A13BC11FFA57}"/>
              </a:ext>
            </a:extLst>
          </p:cNvPr>
          <p:cNvSpPr>
            <a:spLocks noChangeAspect="1"/>
          </p:cNvSpPr>
          <p:nvPr/>
        </p:nvSpPr>
        <p:spPr>
          <a:xfrm>
            <a:off x="2790801" y="3322853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CFD03DB4-3F00-43F4-9923-E18DD0617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845200"/>
              </p:ext>
            </p:extLst>
          </p:nvPr>
        </p:nvGraphicFramePr>
        <p:xfrm>
          <a:off x="3165386" y="2967942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65386" y="2967942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円弧 25">
            <a:extLst>
              <a:ext uri="{FF2B5EF4-FFF2-40B4-BE49-F238E27FC236}">
                <a16:creationId xmlns:a16="http://schemas.microsoft.com/office/drawing/2014/main" id="{1CA5973D-07B8-423B-90A1-E49EB92552D9}"/>
              </a:ext>
            </a:extLst>
          </p:cNvPr>
          <p:cNvSpPr>
            <a:spLocks noChangeAspect="1"/>
          </p:cNvSpPr>
          <p:nvPr/>
        </p:nvSpPr>
        <p:spPr>
          <a:xfrm>
            <a:off x="2637402" y="3151154"/>
            <a:ext cx="572987" cy="572987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86133359-2FB5-4CBC-86BE-11EB94B67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502318"/>
              </p:ext>
            </p:extLst>
          </p:nvPr>
        </p:nvGraphicFramePr>
        <p:xfrm>
          <a:off x="2530802" y="3505081"/>
          <a:ext cx="4190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431640" progId="Equation.DSMT4">
                  <p:embed/>
                </p:oleObj>
              </mc:Choice>
              <mc:Fallback>
                <p:oleObj name="Equation" r:id="rId12" imgW="279360" imgH="43164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0802" y="3505081"/>
                        <a:ext cx="4190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BD015E5-1428-4C2D-975B-CB4AA6E3E74B}"/>
              </a:ext>
            </a:extLst>
          </p:cNvPr>
          <p:cNvCxnSpPr>
            <a:cxnSpLocks/>
          </p:cNvCxnSpPr>
          <p:nvPr/>
        </p:nvCxnSpPr>
        <p:spPr>
          <a:xfrm flipV="1">
            <a:off x="1759298" y="3437451"/>
            <a:ext cx="0" cy="3151803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B5106BD0-D613-40EE-BBC1-7502A0AA2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29092"/>
              </p:ext>
            </p:extLst>
          </p:nvPr>
        </p:nvGraphicFramePr>
        <p:xfrm>
          <a:off x="4338037" y="637061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38037" y="637061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36C368B2-CC35-46D1-A68E-5468067D9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023382"/>
              </p:ext>
            </p:extLst>
          </p:nvPr>
        </p:nvGraphicFramePr>
        <p:xfrm>
          <a:off x="1569766" y="3599778"/>
          <a:ext cx="20952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9766" y="3599778"/>
                        <a:ext cx="20952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0590E062-87AC-43A2-9AA5-6491F0EB9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221054"/>
              </p:ext>
            </p:extLst>
          </p:nvPr>
        </p:nvGraphicFramePr>
        <p:xfrm>
          <a:off x="1538089" y="638783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58" name="オブジェクト 57">
                        <a:extLst>
                          <a:ext uri="{FF2B5EF4-FFF2-40B4-BE49-F238E27FC236}">
                            <a16:creationId xmlns:a16="http://schemas.microsoft.com/office/drawing/2014/main" id="{2E53BAC9-C379-4218-9530-3445DFD3EB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38089" y="638783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楕円 31">
            <a:extLst>
              <a:ext uri="{FF2B5EF4-FFF2-40B4-BE49-F238E27FC236}">
                <a16:creationId xmlns:a16="http://schemas.microsoft.com/office/drawing/2014/main" id="{0F304702-87F2-4BE2-84DB-4953794CE163}"/>
              </a:ext>
            </a:extLst>
          </p:cNvPr>
          <p:cNvSpPr>
            <a:spLocks noChangeAspect="1"/>
          </p:cNvSpPr>
          <p:nvPr/>
        </p:nvSpPr>
        <p:spPr>
          <a:xfrm>
            <a:off x="1644700" y="6188131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3F246FBF-5F2A-40C6-928D-AFECDE87A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744259"/>
              </p:ext>
            </p:extLst>
          </p:nvPr>
        </p:nvGraphicFramePr>
        <p:xfrm>
          <a:off x="2912240" y="3839939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12240" y="3839939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06910AE9-4BBF-42DD-8382-3DBC3C3DB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767591"/>
              </p:ext>
            </p:extLst>
          </p:nvPr>
        </p:nvGraphicFramePr>
        <p:xfrm>
          <a:off x="2997334" y="4777488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62" name="オブジェクト 61">
                        <a:extLst>
                          <a:ext uri="{FF2B5EF4-FFF2-40B4-BE49-F238E27FC236}">
                            <a16:creationId xmlns:a16="http://schemas.microsoft.com/office/drawing/2014/main" id="{25C41C9A-DB1B-487D-96F0-E72120517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97334" y="4777488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FD1805BB-8229-45E8-BB34-DDAE282A7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303556"/>
              </p:ext>
            </p:extLst>
          </p:nvPr>
        </p:nvGraphicFramePr>
        <p:xfrm>
          <a:off x="2187549" y="5702002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63" name="オブジェクト 62">
                        <a:extLst>
                          <a:ext uri="{FF2B5EF4-FFF2-40B4-BE49-F238E27FC236}">
                            <a16:creationId xmlns:a16="http://schemas.microsoft.com/office/drawing/2014/main" id="{452EDA13-5EDA-4577-98B2-AE8F652C9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87549" y="5702002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0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</a:t>
            </a:r>
            <a:br>
              <a:rPr lang="en-US" altLang="ja-JP" dirty="0"/>
            </a:br>
            <a:r>
              <a:rPr lang="en-US" altLang="ja-JP" sz="2400" dirty="0"/>
              <a:t>Forward Kinematics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C94D1B68-1273-4615-99B0-7A7D3EB8B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6884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96884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オブジェクト 54">
            <a:extLst>
              <a:ext uri="{FF2B5EF4-FFF2-40B4-BE49-F238E27FC236}">
                <a16:creationId xmlns:a16="http://schemas.microsoft.com/office/drawing/2014/main" id="{999316FE-1086-4EE9-A19A-1B0254C33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549798"/>
              </p:ext>
            </p:extLst>
          </p:nvPr>
        </p:nvGraphicFramePr>
        <p:xfrm>
          <a:off x="5159896" y="4634136"/>
          <a:ext cx="59626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74760" imgH="685800" progId="Equation.DSMT4">
                  <p:embed/>
                </p:oleObj>
              </mc:Choice>
              <mc:Fallback>
                <p:oleObj name="Equation" r:id="rId12" imgW="3974760" imgH="685800" progId="Equation.DSMT4">
                  <p:embed/>
                  <p:pic>
                    <p:nvPicPr>
                      <p:cNvPr id="55" name="オブジェクト 54">
                        <a:extLst>
                          <a:ext uri="{FF2B5EF4-FFF2-40B4-BE49-F238E27FC236}">
                            <a16:creationId xmlns:a16="http://schemas.microsoft.com/office/drawing/2014/main" id="{999316FE-1086-4EE9-A19A-1B0254C33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59896" y="4634136"/>
                        <a:ext cx="5962650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58" name="オブジェクト 57">
                        <a:extLst>
                          <a:ext uri="{FF2B5EF4-FFF2-40B4-BE49-F238E27FC236}">
                            <a16:creationId xmlns:a16="http://schemas.microsoft.com/office/drawing/2014/main" id="{2E53BAC9-C379-4218-9530-3445DFD3EB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5159896" y="1628800"/>
            <a:ext cx="6047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順運動学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入力：各関節角度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出力：各参照点（手先，関節）の姿勢（位置と向き）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解を閉じた形式で表現</a:t>
            </a:r>
            <a:r>
              <a:rPr lang="ja-JP" altLang="en-US" dirty="0"/>
              <a:t>できる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Forward kinematics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Given: A set of joint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Find:  A set of poses (position and orientation)</a:t>
            </a:r>
            <a:r>
              <a:rPr lang="ja-JP" altLang="en-US" dirty="0"/>
              <a:t> </a:t>
            </a:r>
            <a:r>
              <a:rPr lang="en-US" altLang="ja-JP" dirty="0"/>
              <a:t>of</a:t>
            </a:r>
            <a:r>
              <a:rPr lang="ja-JP" altLang="en-US" dirty="0"/>
              <a:t> </a:t>
            </a:r>
            <a:r>
              <a:rPr lang="en-US" altLang="ja-JP" dirty="0"/>
              <a:t>reference</a:t>
            </a:r>
            <a:r>
              <a:rPr lang="ja-JP" altLang="en-US" dirty="0"/>
              <a:t> </a:t>
            </a:r>
            <a:r>
              <a:rPr lang="en-US" altLang="ja-JP" dirty="0"/>
              <a:t>points</a:t>
            </a:r>
            <a:r>
              <a:rPr lang="ja-JP" altLang="en-US" dirty="0"/>
              <a:t> </a:t>
            </a:r>
            <a:r>
              <a:rPr lang="en-US" altLang="ja-JP" dirty="0"/>
              <a:t>such</a:t>
            </a:r>
            <a:r>
              <a:rPr lang="ja-JP" altLang="en-US" dirty="0"/>
              <a:t> </a:t>
            </a:r>
            <a:r>
              <a:rPr lang="en-US" altLang="ja-JP" dirty="0"/>
              <a:t>as</a:t>
            </a:r>
            <a:r>
              <a:rPr lang="ja-JP" altLang="en-US" dirty="0"/>
              <a:t> </a:t>
            </a:r>
            <a:r>
              <a:rPr lang="en-US" altLang="ja-JP" dirty="0"/>
              <a:t>a hand tip and joints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 can find it in a closed form</a:t>
            </a: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6189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76189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3115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62" name="オブジェクト 61">
                        <a:extLst>
                          <a:ext uri="{FF2B5EF4-FFF2-40B4-BE49-F238E27FC236}">
                            <a16:creationId xmlns:a16="http://schemas.microsoft.com/office/drawing/2014/main" id="{25C41C9A-DB1B-487D-96F0-E72120517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83115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63" name="オブジェクト 62">
                        <a:extLst>
                          <a:ext uri="{FF2B5EF4-FFF2-40B4-BE49-F238E27FC236}">
                            <a16:creationId xmlns:a16="http://schemas.microsoft.com/office/drawing/2014/main" id="{452EDA13-5EDA-4577-98B2-AE8F652C9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1E9CA-7D84-4ECE-BCDC-1D224094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平面</a:t>
            </a:r>
            <a:r>
              <a:rPr lang="en-US" altLang="ja-JP" dirty="0"/>
              <a:t>3</a:t>
            </a:r>
            <a:r>
              <a:rPr lang="ja-JP" altLang="en-US" dirty="0"/>
              <a:t>リンクロボットアームの</a:t>
            </a:r>
            <a:r>
              <a:rPr kumimoji="1" lang="ja-JP" altLang="en-US" dirty="0"/>
              <a:t>順運動学のサンプルコード</a:t>
            </a:r>
            <a:br>
              <a:rPr kumimoji="1" lang="en-US" altLang="ja-JP" dirty="0"/>
            </a:br>
            <a:r>
              <a:rPr kumimoji="1" lang="en-US" altLang="ja-JP" sz="2400" dirty="0"/>
              <a:t>Sample Code of Forward Kinematics</a:t>
            </a:r>
            <a:r>
              <a:rPr lang="ja-JP" altLang="en-US" sz="2400" dirty="0"/>
              <a:t> </a:t>
            </a:r>
            <a:r>
              <a:rPr lang="en-US" altLang="ja-JP" sz="2400" dirty="0"/>
              <a:t>of</a:t>
            </a:r>
            <a:r>
              <a:rPr lang="ja-JP" altLang="en-US" sz="2400" dirty="0"/>
              <a:t> </a:t>
            </a:r>
            <a:r>
              <a:rPr lang="en-US" altLang="ja-JP" sz="2400" dirty="0"/>
              <a:t>Planar 3-Link Robot Arm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3B31F8-6F78-4083-91A2-2E449F5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C67E6-0EB8-476A-B33B-F522B88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D73EC0-F648-41D8-8B0E-5CD6744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4F792E1-1B60-4A18-92CC-F94FB6A8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2" y="1795846"/>
            <a:ext cx="3658434" cy="36838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AD74D2-93CD-438D-834A-AA075288A373}"/>
              </a:ext>
            </a:extLst>
          </p:cNvPr>
          <p:cNvSpPr txBox="1"/>
          <p:nvPr/>
        </p:nvSpPr>
        <p:spPr>
          <a:xfrm>
            <a:off x="4367808" y="2510894"/>
            <a:ext cx="7272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200" b="1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FK-3LinkPlanarArm.nb</a:t>
            </a:r>
          </a:p>
          <a:p>
            <a:pPr algn="l"/>
            <a:r>
              <a:rPr lang="en-U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FK[q_]:=</a:t>
            </a:r>
          </a:p>
          <a:p>
            <a:pPr algn="l"/>
            <a:r>
              <a:rPr lang="en-U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Module[{p1, p2, p3, p4},</a:t>
            </a:r>
          </a:p>
          <a:p>
            <a:pPr algn="l"/>
            <a:r>
              <a:rPr lang="en-U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 p1 = {0,0,0};</a:t>
            </a:r>
          </a:p>
          <a:p>
            <a:pPr algn="l"/>
            <a:r>
              <a:rPr lang="es-E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 p2 = p1+{L1 Cos[q[[1]]],L1 Sin[q[[1]]],q[[1]]};</a:t>
            </a:r>
          </a:p>
          <a:p>
            <a:pPr algn="l"/>
            <a:r>
              <a:rPr lang="en-U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 p3 = p2+{L2 Cos[q[[1]]+q[[2]]],L2 Sin[q[[1]]+q[[2]]],q[[2]]};</a:t>
            </a:r>
          </a:p>
          <a:p>
            <a:pPr algn="l"/>
            <a:r>
              <a:rPr lang="en-U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 p4 = p3+{L3 Cos[q[[1]]+q[[2]]+q[[3]]],L3 Sin[q[[1]]+q[[2]]+q[[3]]],q[[3]]};</a:t>
            </a:r>
          </a:p>
          <a:p>
            <a:pPr algn="l"/>
            <a:r>
              <a:rPr lang="en-U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 {p1,p2,p3,p4}</a:t>
            </a:r>
          </a:p>
          <a:p>
            <a:pPr algn="l"/>
            <a:r>
              <a:rPr lang="ja-JP" altLang="en-US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 = {0.1, 0.4, 0.9}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 = FK[q]</a:t>
            </a:r>
          </a:p>
          <a:p>
            <a:pPr algn="l"/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ListPlot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[{p[[1,1;;2]], p[[2,1;;2]], p[[3,1;;2]], p[[4,1;;2]]},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Joined -&gt; True,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PlotRange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{{-3, 3}, {-3, 3}},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Frame -&gt; True,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1]</a:t>
            </a:r>
            <a:endParaRPr kumimoji="1"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E959BB8-C552-414A-A2CE-03B29EB67C37}"/>
              </a:ext>
            </a:extLst>
          </p:cNvPr>
          <p:cNvSpPr txBox="1"/>
          <p:nvPr/>
        </p:nvSpPr>
        <p:spPr>
          <a:xfrm>
            <a:off x="4367808" y="178522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cs typeface="Courier New" panose="02070309020205020404" pitchFamily="49" charset="0"/>
              </a:rPr>
              <a:t>マセマティカによるサンプルコード</a:t>
            </a:r>
            <a:r>
              <a:rPr lang="ja-JP" altLang="en-US">
                <a:cs typeface="Courier New" panose="02070309020205020404" pitchFamily="49" charset="0"/>
              </a:rPr>
              <a:t>（一部のみ）</a:t>
            </a:r>
            <a:endParaRPr lang="en-US" altLang="ja-JP" dirty="0">
              <a:cs typeface="Courier New" panose="02070309020205020404" pitchFamily="49" charset="0"/>
            </a:endParaRPr>
          </a:p>
          <a:p>
            <a:pPr algn="l"/>
            <a:r>
              <a:rPr lang="en-US" altLang="ja-JP" sz="1800" b="0" i="0" u="none" strike="noStrike" dirty="0">
                <a:cs typeface="Courier New" panose="02070309020205020404" pitchFamily="49" charset="0"/>
              </a:rPr>
              <a:t>Sample code in Mathematica (Only a part)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F2938E-9508-454E-A842-E5350AF9BECB}"/>
              </a:ext>
            </a:extLst>
          </p:cNvPr>
          <p:cNvSpPr txBox="1"/>
          <p:nvPr/>
        </p:nvSpPr>
        <p:spPr>
          <a:xfrm>
            <a:off x="609600" y="5860297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200" dirty="0">
                <a:cs typeface="Courier New" panose="02070309020205020404" pitchFamily="49" charset="0"/>
              </a:rPr>
              <a:t>Code is available at https://github.com/keitaronaruse/Naruse-robotics-tutorial/blob/main/src/mathematica/FK-3LinkPlanarArm.nb</a:t>
            </a:r>
            <a:endParaRPr lang="en-US" altLang="ja-JP" sz="1200" b="0" i="0" u="none" strike="noStrike" dirty="0">
              <a:cs typeface="Courier New" panose="02070309020205020404" pitchFamily="49" charset="0"/>
            </a:endParaRPr>
          </a:p>
        </p:txBody>
      </p:sp>
      <p:sp>
        <p:nvSpPr>
          <p:cNvPr id="8" name="吹き出し: 線 (強調線付き) 7">
            <a:extLst>
              <a:ext uri="{FF2B5EF4-FFF2-40B4-BE49-F238E27FC236}">
                <a16:creationId xmlns:a16="http://schemas.microsoft.com/office/drawing/2014/main" id="{029AADB1-866F-43F7-BE6D-34431648CB23}"/>
              </a:ext>
            </a:extLst>
          </p:cNvPr>
          <p:cNvSpPr/>
          <p:nvPr/>
        </p:nvSpPr>
        <p:spPr>
          <a:xfrm>
            <a:off x="911424" y="3129977"/>
            <a:ext cx="1393330" cy="276999"/>
          </a:xfrm>
          <a:prstGeom prst="accentCallout1">
            <a:avLst>
              <a:gd name="adj1" fmla="val 49066"/>
              <a:gd name="adj2" fmla="val 96134"/>
              <a:gd name="adj3" fmla="val 139447"/>
              <a:gd name="adj4" fmla="val 110333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p1=(x1,y1,q1)</a:t>
            </a:r>
            <a:endParaRPr kumimoji="1" lang="ja-JP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吹き出し: 線 (強調線付き) 15">
            <a:extLst>
              <a:ext uri="{FF2B5EF4-FFF2-40B4-BE49-F238E27FC236}">
                <a16:creationId xmlns:a16="http://schemas.microsoft.com/office/drawing/2014/main" id="{B2DD9E82-AA33-4C74-B0E5-5F5A024CD412}"/>
              </a:ext>
            </a:extLst>
          </p:cNvPr>
          <p:cNvSpPr/>
          <p:nvPr/>
        </p:nvSpPr>
        <p:spPr>
          <a:xfrm>
            <a:off x="1199456" y="2716509"/>
            <a:ext cx="1393330" cy="276999"/>
          </a:xfrm>
          <a:prstGeom prst="accentCallout1">
            <a:avLst>
              <a:gd name="adj1" fmla="val 45698"/>
              <a:gd name="adj2" fmla="val 94125"/>
              <a:gd name="adj3" fmla="val 233765"/>
              <a:gd name="adj4" fmla="val 125734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p2=(x2,y2,q2)</a:t>
            </a:r>
            <a:endParaRPr kumimoji="1" lang="ja-JP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吹き出し: 線 (強調線付き) 16">
            <a:extLst>
              <a:ext uri="{FF2B5EF4-FFF2-40B4-BE49-F238E27FC236}">
                <a16:creationId xmlns:a16="http://schemas.microsoft.com/office/drawing/2014/main" id="{BA29A83F-57FD-4E6E-B677-D20587FBF6F5}"/>
              </a:ext>
            </a:extLst>
          </p:cNvPr>
          <p:cNvSpPr/>
          <p:nvPr/>
        </p:nvSpPr>
        <p:spPr>
          <a:xfrm>
            <a:off x="1407753" y="2365897"/>
            <a:ext cx="1393330" cy="276999"/>
          </a:xfrm>
          <a:prstGeom prst="accentCallout1">
            <a:avLst>
              <a:gd name="adj1" fmla="val 35592"/>
              <a:gd name="adj2" fmla="val 96804"/>
              <a:gd name="adj3" fmla="val 264081"/>
              <a:gd name="adj4" fmla="val 14113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p3=(x3,y3,q3)</a:t>
            </a:r>
            <a:endParaRPr kumimoji="1" lang="ja-JP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吹き出し: 線 (強調線付き) 18">
            <a:extLst>
              <a:ext uri="{FF2B5EF4-FFF2-40B4-BE49-F238E27FC236}">
                <a16:creationId xmlns:a16="http://schemas.microsoft.com/office/drawing/2014/main" id="{495D1544-E203-4CA2-AD34-6F5B14988FA2}"/>
              </a:ext>
            </a:extLst>
          </p:cNvPr>
          <p:cNvSpPr/>
          <p:nvPr/>
        </p:nvSpPr>
        <p:spPr>
          <a:xfrm>
            <a:off x="1726638" y="2011622"/>
            <a:ext cx="1393330" cy="276999"/>
          </a:xfrm>
          <a:prstGeom prst="accentCallout1">
            <a:avLst>
              <a:gd name="adj1" fmla="val 59171"/>
              <a:gd name="adj2" fmla="val 94795"/>
              <a:gd name="adj3" fmla="val 240502"/>
              <a:gd name="adj4" fmla="val 131092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p4=(x4,y4,q4)</a:t>
            </a:r>
            <a:endParaRPr kumimoji="1" lang="ja-JP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F8745-EADB-43AE-AB2A-97FD592C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マセマティカの順運動学コードのデモンストレーション</a:t>
            </a:r>
            <a:br>
              <a:rPr kumimoji="1" lang="en-US" altLang="ja-JP" dirty="0"/>
            </a:br>
            <a:r>
              <a:rPr kumimoji="1" lang="en-US" altLang="ja-JP" sz="2400" dirty="0"/>
              <a:t>Demonstration of Mathematics Forward Kinematics Code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5E5716-581F-4B6C-ADBF-FCE5540E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9FDBFC-F61D-45C7-8397-EC01E89E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DEE5A0-E160-4D7C-AD3B-EBD52305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3A9B6BC-1E36-431A-B9D7-70CE71A47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28" y="1700808"/>
            <a:ext cx="3857143" cy="45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79613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obot-Arm-Inverse-Kinematics-Principle" id="{CB224EFE-A3ED-4D6F-BDF4-89C8B94A848F}" vid="{14FC4A33-74EB-4D95-8EBD-4D02A04E8A4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NaruseSlideTemplateCCSimpleWhite24-169</Template>
  <TotalTime>27</TotalTime>
  <Words>488</Words>
  <Application>Microsoft Office PowerPoint</Application>
  <PresentationFormat>ワイド画面</PresentationFormat>
  <Paragraphs>50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Arial</vt:lpstr>
      <vt:lpstr>Calibri</vt:lpstr>
      <vt:lpstr>Courier New</vt:lpstr>
      <vt:lpstr>MyWhiteBack</vt:lpstr>
      <vt:lpstr>Equation</vt:lpstr>
      <vt:lpstr>ロボットアームの順運動学: 原理 Robot Arm Forward Kinematics: Principle  成瀬継太郎（会津大） Keitaro Naruse (Univ. of Aizu)</vt:lpstr>
      <vt:lpstr>ロボットアームの順運動学 Forward Kinematics of Robot Arm</vt:lpstr>
      <vt:lpstr>平面3リンクロボットアームの順運動学のサンプルコード Sample Code of Forward Kinematics of Planar 3-Link Robot Arm</vt:lpstr>
      <vt:lpstr>マセマティカの順運動学コードのデモンストレーション Demonstration of Mathematics Forward Kinematics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ロボットアームの順運動学: 原理 Robot Arm Forward Kinematics: Principle</dc:title>
  <dc:creator>成瀬継太郎</dc:creator>
  <cp:lastModifiedBy>成瀬継太郎</cp:lastModifiedBy>
  <cp:revision>20</cp:revision>
  <dcterms:created xsi:type="dcterms:W3CDTF">2021-03-14T01:52:04Z</dcterms:created>
  <dcterms:modified xsi:type="dcterms:W3CDTF">2021-03-16T03:15:09Z</dcterms:modified>
</cp:coreProperties>
</file>