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77" r:id="rId2"/>
    <p:sldId id="264" r:id="rId3"/>
    <p:sldId id="266" r:id="rId4"/>
    <p:sldId id="274" r:id="rId5"/>
    <p:sldId id="265" r:id="rId6"/>
    <p:sldId id="276" r:id="rId7"/>
    <p:sldId id="272" r:id="rId8"/>
    <p:sldId id="27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2021-04-04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Inverse Kinematics: Principle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3.wmf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10.bin"/><Relationship Id="rId3" Type="http://schemas.openxmlformats.org/officeDocument/2006/relationships/image" Target="../media/image18.wmf"/><Relationship Id="rId21" Type="http://schemas.openxmlformats.org/officeDocument/2006/relationships/image" Target="../media/image1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9.wmf"/><Relationship Id="rId15" Type="http://schemas.openxmlformats.org/officeDocument/2006/relationships/image" Target="../media/image9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3.wmf"/><Relationship Id="rId31" Type="http://schemas.openxmlformats.org/officeDocument/2006/relationships/image" Target="../media/image1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0.bin"/><Relationship Id="rId3" Type="http://schemas.openxmlformats.org/officeDocument/2006/relationships/image" Target="../media/image18.wmf"/><Relationship Id="rId21" Type="http://schemas.openxmlformats.org/officeDocument/2006/relationships/image" Target="../media/image25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7.wmf"/><Relationship Id="rId25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19.wmf"/><Relationship Id="rId15" Type="http://schemas.openxmlformats.org/officeDocument/2006/relationships/image" Target="../media/image10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5.wmf"/><Relationship Id="rId31" Type="http://schemas.openxmlformats.org/officeDocument/2006/relationships/image" Target="../media/image1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28.wmf"/><Relationship Id="rId21" Type="http://schemas.openxmlformats.org/officeDocument/2006/relationships/image" Target="../media/image17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9.wmf"/><Relationship Id="rId25" Type="http://schemas.openxmlformats.org/officeDocument/2006/relationships/image" Target="../media/image11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29.wmf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2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18.wmf"/><Relationship Id="rId21" Type="http://schemas.openxmlformats.org/officeDocument/2006/relationships/image" Target="../media/image30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7.wmf"/><Relationship Id="rId25" Type="http://schemas.openxmlformats.org/officeDocument/2006/relationships/image" Target="../media/image31.wmf"/><Relationship Id="rId33" Type="http://schemas.openxmlformats.org/officeDocument/2006/relationships/image" Target="../media/image13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5" Type="http://schemas.openxmlformats.org/officeDocument/2006/relationships/image" Target="../media/image10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0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5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11.bin"/><Relationship Id="rId8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ロボットアームの逆運動学</a:t>
            </a:r>
            <a:r>
              <a:rPr lang="en-US" altLang="ja-JP" dirty="0"/>
              <a:t>: </a:t>
            </a:r>
            <a:r>
              <a:rPr lang="ja-JP" altLang="en-US" dirty="0"/>
              <a:t>原理</a:t>
            </a:r>
            <a:br>
              <a:rPr lang="en-US" altLang="ja-JP" dirty="0"/>
            </a:br>
            <a:r>
              <a:rPr lang="en-US" altLang="ja-JP" dirty="0"/>
              <a:t>Robot Arm Inverse Kinematics: Principle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逆運動学：</a:t>
            </a:r>
            <a:r>
              <a:rPr lang="ja-JP" altLang="en-US" dirty="0">
                <a:solidFill>
                  <a:schemeClr val="tx1"/>
                </a:solidFill>
              </a:rPr>
              <a:t>ロボットアームの目標の手先姿勢（位置と向き）からそれを実現する関節角度を求めること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Inverse kinematics: Find joint angles </a:t>
            </a:r>
            <a:r>
              <a:rPr lang="en-US" altLang="ja-JP">
                <a:solidFill>
                  <a:schemeClr val="tx1"/>
                </a:solidFill>
              </a:rPr>
              <a:t>which satisfy </a:t>
            </a:r>
            <a:r>
              <a:rPr lang="en-US" altLang="ja-JP" dirty="0">
                <a:solidFill>
                  <a:schemeClr val="tx1"/>
                </a:solidFill>
              </a:rPr>
              <a:t>a target hand pose of a root arm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69787"/>
              </p:ext>
            </p:extLst>
          </p:nvPr>
        </p:nvGraphicFramePr>
        <p:xfrm>
          <a:off x="3314590" y="4498820"/>
          <a:ext cx="1657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609480" progId="Equation.DSMT4">
                  <p:embed/>
                </p:oleObj>
              </mc:Choice>
              <mc:Fallback>
                <p:oleObj name="Equation" r:id="rId2" imgW="110484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4590" y="4498820"/>
                        <a:ext cx="16573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6B536F-D450-474A-B3E2-13CFDBA204A7}"/>
              </a:ext>
            </a:extLst>
          </p:cNvPr>
          <p:cNvCxnSpPr>
            <a:cxnSpLocks/>
          </p:cNvCxnSpPr>
          <p:nvPr/>
        </p:nvCxnSpPr>
        <p:spPr>
          <a:xfrm flipH="1">
            <a:off x="2716643" y="3562773"/>
            <a:ext cx="11958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8E12898-F2ED-41F1-821D-6BFCC41A9376}"/>
              </a:ext>
            </a:extLst>
          </p:cNvPr>
          <p:cNvCxnSpPr>
            <a:cxnSpLocks/>
          </p:cNvCxnSpPr>
          <p:nvPr/>
        </p:nvCxnSpPr>
        <p:spPr>
          <a:xfrm flipV="1">
            <a:off x="1162046" y="5590631"/>
            <a:ext cx="1195895" cy="59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58DF4F2-4CAE-4BF1-82F2-3C145905FF3C}"/>
              </a:ext>
            </a:extLst>
          </p:cNvPr>
          <p:cNvCxnSpPr>
            <a:cxnSpLocks/>
          </p:cNvCxnSpPr>
          <p:nvPr/>
        </p:nvCxnSpPr>
        <p:spPr>
          <a:xfrm>
            <a:off x="803277" y="6188592"/>
            <a:ext cx="3348507" cy="7116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EA28406-B4C3-43D8-A121-B9F177F21AA1}"/>
              </a:ext>
            </a:extLst>
          </p:cNvPr>
          <p:cNvCxnSpPr>
            <a:cxnSpLocks/>
          </p:cNvCxnSpPr>
          <p:nvPr/>
        </p:nvCxnSpPr>
        <p:spPr>
          <a:xfrm flipV="1">
            <a:off x="2357941" y="4394736"/>
            <a:ext cx="597948" cy="119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490F47F-AF1F-4D7C-A85E-A3943407BF46}"/>
              </a:ext>
            </a:extLst>
          </p:cNvPr>
          <p:cNvCxnSpPr>
            <a:cxnSpLocks/>
          </p:cNvCxnSpPr>
          <p:nvPr/>
        </p:nvCxnSpPr>
        <p:spPr>
          <a:xfrm flipH="1" flipV="1">
            <a:off x="2357941" y="3198840"/>
            <a:ext cx="597948" cy="119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C28193E-09C5-4D87-BEFE-D93995F34AE9}"/>
              </a:ext>
            </a:extLst>
          </p:cNvPr>
          <p:cNvCxnSpPr>
            <a:cxnSpLocks/>
          </p:cNvCxnSpPr>
          <p:nvPr/>
        </p:nvCxnSpPr>
        <p:spPr>
          <a:xfrm flipV="1">
            <a:off x="1162046" y="5291657"/>
            <a:ext cx="1793843" cy="8969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7D96F9C-1DB8-48D7-8A39-58C53977ED1F}"/>
              </a:ext>
            </a:extLst>
          </p:cNvPr>
          <p:cNvCxnSpPr>
            <a:cxnSpLocks/>
          </p:cNvCxnSpPr>
          <p:nvPr/>
        </p:nvCxnSpPr>
        <p:spPr>
          <a:xfrm flipV="1">
            <a:off x="2357941" y="3557609"/>
            <a:ext cx="1016511" cy="20330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20EAF45-DD9E-4D1D-A29C-6B3B086C3CC1}"/>
              </a:ext>
            </a:extLst>
          </p:cNvPr>
          <p:cNvCxnSpPr>
            <a:cxnSpLocks/>
          </p:cNvCxnSpPr>
          <p:nvPr/>
        </p:nvCxnSpPr>
        <p:spPr>
          <a:xfrm flipH="1" flipV="1">
            <a:off x="2118762" y="2720482"/>
            <a:ext cx="837127" cy="167425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F14BE4D-7C43-446F-90BC-067096B62DDC}"/>
              </a:ext>
            </a:extLst>
          </p:cNvPr>
          <p:cNvSpPr>
            <a:spLocks noChangeAspect="1"/>
          </p:cNvSpPr>
          <p:nvPr/>
        </p:nvSpPr>
        <p:spPr>
          <a:xfrm>
            <a:off x="2836326" y="4275173"/>
            <a:ext cx="239152" cy="23915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522B9CD-EC64-42B0-B187-40B0689CFFB9}"/>
              </a:ext>
            </a:extLst>
          </p:cNvPr>
          <p:cNvSpPr>
            <a:spLocks noChangeAspect="1"/>
          </p:cNvSpPr>
          <p:nvPr/>
        </p:nvSpPr>
        <p:spPr>
          <a:xfrm>
            <a:off x="2238351" y="5471042"/>
            <a:ext cx="239152" cy="23915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A806D481-10D1-4001-A9AF-9B8CAED94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51130"/>
              </p:ext>
            </p:extLst>
          </p:nvPr>
        </p:nvGraphicFramePr>
        <p:xfrm>
          <a:off x="1828125" y="5910967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C1D8F897-BA4B-4AAC-9823-F5A8857F93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125" y="5910967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円弧 47">
            <a:extLst>
              <a:ext uri="{FF2B5EF4-FFF2-40B4-BE49-F238E27FC236}">
                <a16:creationId xmlns:a16="http://schemas.microsoft.com/office/drawing/2014/main" id="{48448CE7-E9AD-4828-9B95-B2331E45AB95}"/>
              </a:ext>
            </a:extLst>
          </p:cNvPr>
          <p:cNvSpPr>
            <a:spLocks noChangeAspect="1"/>
          </p:cNvSpPr>
          <p:nvPr/>
        </p:nvSpPr>
        <p:spPr>
          <a:xfrm>
            <a:off x="1136350" y="5889685"/>
            <a:ext cx="597881" cy="597881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0E578F05-F3E9-495A-9FBA-F9AFF77BCE03}"/>
              </a:ext>
            </a:extLst>
          </p:cNvPr>
          <p:cNvSpPr>
            <a:spLocks noChangeAspect="1"/>
          </p:cNvSpPr>
          <p:nvPr/>
        </p:nvSpPr>
        <p:spPr>
          <a:xfrm>
            <a:off x="2118762" y="5221102"/>
            <a:ext cx="597881" cy="597881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15471DAB-77FC-4BCA-916C-2A513BFBE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51256"/>
              </p:ext>
            </p:extLst>
          </p:nvPr>
        </p:nvGraphicFramePr>
        <p:xfrm>
          <a:off x="2708306" y="504541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17B8C35D-8957-4122-8078-5905FDBB5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8306" y="504541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オブジェクト 50">
            <a:extLst>
              <a:ext uri="{FF2B5EF4-FFF2-40B4-BE49-F238E27FC236}">
                <a16:creationId xmlns:a16="http://schemas.microsoft.com/office/drawing/2014/main" id="{5B0DF584-81D8-490A-A750-7D15569EE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02984"/>
              </p:ext>
            </p:extLst>
          </p:nvPr>
        </p:nvGraphicFramePr>
        <p:xfrm>
          <a:off x="2899430" y="372108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1E345211-050D-4555-B46F-622B1187A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9430" y="372108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円弧 51">
            <a:extLst>
              <a:ext uri="{FF2B5EF4-FFF2-40B4-BE49-F238E27FC236}">
                <a16:creationId xmlns:a16="http://schemas.microsoft.com/office/drawing/2014/main" id="{CB77CDE5-9CBD-4988-B5EF-08422B7AE6F9}"/>
              </a:ext>
            </a:extLst>
          </p:cNvPr>
          <p:cNvSpPr>
            <a:spLocks noChangeAspect="1"/>
          </p:cNvSpPr>
          <p:nvPr/>
        </p:nvSpPr>
        <p:spPr>
          <a:xfrm>
            <a:off x="2683980" y="4010414"/>
            <a:ext cx="597881" cy="597881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F0BBECB-FAA5-450A-834A-46F86AFE639E}"/>
              </a:ext>
            </a:extLst>
          </p:cNvPr>
          <p:cNvCxnSpPr>
            <a:cxnSpLocks/>
          </p:cNvCxnSpPr>
          <p:nvPr/>
        </p:nvCxnSpPr>
        <p:spPr>
          <a:xfrm flipH="1">
            <a:off x="1759993" y="3198840"/>
            <a:ext cx="11958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DE2C470E-31AB-4BD4-9CFE-78A4A49253E5}"/>
              </a:ext>
            </a:extLst>
          </p:cNvPr>
          <p:cNvSpPr>
            <a:spLocks noChangeAspect="1"/>
          </p:cNvSpPr>
          <p:nvPr/>
        </p:nvSpPr>
        <p:spPr>
          <a:xfrm>
            <a:off x="2238351" y="3079251"/>
            <a:ext cx="239152" cy="23915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ABE96F4E-2ABE-4304-8EA0-9FD9EDE89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72748"/>
              </p:ext>
            </p:extLst>
          </p:nvPr>
        </p:nvGraphicFramePr>
        <p:xfrm>
          <a:off x="2629210" y="2708919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6" name="オブジェクト 25">
                        <a:extLst>
                          <a:ext uri="{FF2B5EF4-FFF2-40B4-BE49-F238E27FC236}">
                            <a16:creationId xmlns:a16="http://schemas.microsoft.com/office/drawing/2014/main" id="{C9BE6A82-47A2-4732-9EB1-8DAEEC455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9210" y="2708919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円弧 55">
            <a:extLst>
              <a:ext uri="{FF2B5EF4-FFF2-40B4-BE49-F238E27FC236}">
                <a16:creationId xmlns:a16="http://schemas.microsoft.com/office/drawing/2014/main" id="{630FBE2C-E1E7-4B0C-87CE-E7B44C0C0DF4}"/>
              </a:ext>
            </a:extLst>
          </p:cNvPr>
          <p:cNvSpPr>
            <a:spLocks noChangeAspect="1"/>
          </p:cNvSpPr>
          <p:nvPr/>
        </p:nvSpPr>
        <p:spPr>
          <a:xfrm>
            <a:off x="2078288" y="2900092"/>
            <a:ext cx="597881" cy="597881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1942668-EE04-42C4-9287-58532C5CA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45811"/>
              </p:ext>
            </p:extLst>
          </p:nvPr>
        </p:nvGraphicFramePr>
        <p:xfrm>
          <a:off x="1967056" y="3269396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C1F3DEA-32F7-4DAC-87F7-9239C6A96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67056" y="3269396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D636714-415F-4929-8159-8D2591C322B0}"/>
              </a:ext>
            </a:extLst>
          </p:cNvPr>
          <p:cNvCxnSpPr>
            <a:cxnSpLocks/>
          </p:cNvCxnSpPr>
          <p:nvPr/>
        </p:nvCxnSpPr>
        <p:spPr>
          <a:xfrm flipV="1">
            <a:off x="1162032" y="3198827"/>
            <a:ext cx="0" cy="3288739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オブジェクト 58">
            <a:extLst>
              <a:ext uri="{FF2B5EF4-FFF2-40B4-BE49-F238E27FC236}">
                <a16:creationId xmlns:a16="http://schemas.microsoft.com/office/drawing/2014/main" id="{FE91BA91-3A23-4BE0-8F3A-42192AFFE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503685"/>
              </p:ext>
            </p:extLst>
          </p:nvPr>
        </p:nvGraphicFramePr>
        <p:xfrm>
          <a:off x="3852809" y="6259425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49FA9045-7A88-4294-8671-2051C5D37D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2809" y="6259425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オブジェクト 59">
            <a:extLst>
              <a:ext uri="{FF2B5EF4-FFF2-40B4-BE49-F238E27FC236}">
                <a16:creationId xmlns:a16="http://schemas.microsoft.com/office/drawing/2014/main" id="{F883082D-E1A8-4A33-9B65-7370127F1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01578"/>
              </p:ext>
            </p:extLst>
          </p:nvPr>
        </p:nvGraphicFramePr>
        <p:xfrm>
          <a:off x="964267" y="3368207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52A3D7E9-3A5D-463B-B399-F60E7184A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4267" y="3368207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D41F502A-C2BB-44EE-95E1-B5E204214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45033"/>
              </p:ext>
            </p:extLst>
          </p:nvPr>
        </p:nvGraphicFramePr>
        <p:xfrm>
          <a:off x="931213" y="6277394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4B98AAB6-0E10-4A69-8F64-EFF7D36B0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213" y="6277394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楕円 61">
            <a:extLst>
              <a:ext uri="{FF2B5EF4-FFF2-40B4-BE49-F238E27FC236}">
                <a16:creationId xmlns:a16="http://schemas.microsoft.com/office/drawing/2014/main" id="{11FA708B-EAA4-4802-AEB1-89A589AEF8D3}"/>
              </a:ext>
            </a:extLst>
          </p:cNvPr>
          <p:cNvSpPr>
            <a:spLocks noChangeAspect="1"/>
          </p:cNvSpPr>
          <p:nvPr/>
        </p:nvSpPr>
        <p:spPr>
          <a:xfrm>
            <a:off x="1042456" y="6069016"/>
            <a:ext cx="239153" cy="2391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8213256C-C0CD-4F94-930A-BD66CB6F9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01421"/>
              </p:ext>
            </p:extLst>
          </p:nvPr>
        </p:nvGraphicFramePr>
        <p:xfrm>
          <a:off x="2365066" y="3618802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5FFB09A1-4506-46FB-AB48-560D6E72B2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65066" y="3618802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55C5FDE1-A4B7-4B31-A401-93016F8B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16511"/>
              </p:ext>
            </p:extLst>
          </p:nvPr>
        </p:nvGraphicFramePr>
        <p:xfrm>
          <a:off x="2453856" y="4597085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14A6B579-BC24-4AE3-9AA8-E2A77BF9D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53856" y="4597085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86D4A56F-4E63-4E29-8373-2DCA28945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38858"/>
              </p:ext>
            </p:extLst>
          </p:nvPr>
        </p:nvGraphicFramePr>
        <p:xfrm>
          <a:off x="1608890" y="55617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51F44DC4-1132-4D32-BFD9-B3446984A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08890" y="55617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楕円 65">
            <a:extLst>
              <a:ext uri="{FF2B5EF4-FFF2-40B4-BE49-F238E27FC236}">
                <a16:creationId xmlns:a16="http://schemas.microsoft.com/office/drawing/2014/main" id="{62C5D121-D1AB-4FCA-955F-A29EC1CFB602}"/>
              </a:ext>
            </a:extLst>
          </p:cNvPr>
          <p:cNvSpPr>
            <a:spLocks noChangeAspect="1"/>
          </p:cNvSpPr>
          <p:nvPr/>
        </p:nvSpPr>
        <p:spPr>
          <a:xfrm>
            <a:off x="3254889" y="3438059"/>
            <a:ext cx="239152" cy="23915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7" name="オブジェクト 66">
            <a:extLst>
              <a:ext uri="{FF2B5EF4-FFF2-40B4-BE49-F238E27FC236}">
                <a16:creationId xmlns:a16="http://schemas.microsoft.com/office/drawing/2014/main" id="{C036BA27-1AF6-4104-8F91-77C18C394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50799"/>
              </p:ext>
            </p:extLst>
          </p:nvPr>
        </p:nvGraphicFramePr>
        <p:xfrm>
          <a:off x="3494042" y="3568618"/>
          <a:ext cx="53298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8" name="オブジェクト 37">
                        <a:extLst>
                          <a:ext uri="{FF2B5EF4-FFF2-40B4-BE49-F238E27FC236}">
                            <a16:creationId xmlns:a16="http://schemas.microsoft.com/office/drawing/2014/main" id="{1759671E-9850-486C-92BD-B4CCDCA79F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494042" y="3568618"/>
                        <a:ext cx="53298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CACEAE0-D90B-49CB-AC82-AB020D2D7CC9}"/>
              </a:ext>
            </a:extLst>
          </p:cNvPr>
          <p:cNvCxnSpPr>
            <a:cxnSpLocks/>
          </p:cNvCxnSpPr>
          <p:nvPr/>
        </p:nvCxnSpPr>
        <p:spPr>
          <a:xfrm flipH="1" flipV="1">
            <a:off x="3190070" y="2973507"/>
            <a:ext cx="184396" cy="56437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AD29513B-312B-422E-BF21-B98646DE4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72940"/>
              </p:ext>
            </p:extLst>
          </p:nvPr>
        </p:nvGraphicFramePr>
        <p:xfrm>
          <a:off x="3511754" y="3079263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40" name="オブジェクト 39">
                        <a:extLst>
                          <a:ext uri="{FF2B5EF4-FFF2-40B4-BE49-F238E27FC236}">
                            <a16:creationId xmlns:a16="http://schemas.microsoft.com/office/drawing/2014/main" id="{EB3BA503-2049-45F9-B065-726FB11AD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11754" y="3079263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CD792CC0-4D69-4645-B5F2-79C5E8568439}"/>
              </a:ext>
            </a:extLst>
          </p:cNvPr>
          <p:cNvSpPr>
            <a:spLocks noChangeAspect="1"/>
          </p:cNvSpPr>
          <p:nvPr/>
        </p:nvSpPr>
        <p:spPr>
          <a:xfrm>
            <a:off x="3047779" y="3265578"/>
            <a:ext cx="597881" cy="597881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FC2A423-EA42-4746-AB9D-974418F2D2FB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81B04B-061B-49F7-8CBA-F6138B2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br>
              <a:rPr lang="en-US" altLang="ja-JP" dirty="0"/>
            </a:br>
            <a:r>
              <a:rPr lang="en-US" altLang="ja-JP" sz="2400" dirty="0"/>
              <a:t>Inverse Kinematics of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E4F4A-A700-4E93-828D-1A3FC1E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A120B2-1095-42E2-8231-A5AE32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859D4D-20C9-4FA7-8777-84E85E21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01133E-7511-4D17-AE8E-FB77BAC4E1C1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A8DFDB-DF44-4C06-9802-3F65AC165759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512026-A2A0-452F-8535-D3A740467F02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1602B1-AFD6-4B50-B747-9A6B36F56616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FC36B2-D926-4BE6-B42B-92B139E3A47A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EF43ED-A0E2-4803-8AA4-2D663CB6987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BA9B06-A23D-4878-9CD6-7DE2C92D3E7B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143557B-10E8-4B0A-817D-6C404C6A8E64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BDC07-420E-48D5-90E1-8D864415EC94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660447B4-A47A-4D84-96C1-D72E5B8C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32616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660447B4-A47A-4D84-96C1-D72E5B8C5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CF915DD2-082E-4B60-BB13-65C2047D6C2C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A020D74-11E1-4F74-BFB8-56D91774F55C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911BA82-0CB2-4D74-B8D8-A677AA024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10974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911BA82-0CB2-4D74-B8D8-A677AA024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83C96FCA-4C06-455F-A3B8-641EF19C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73036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83C96FCA-4C06-455F-A3B8-641EF19C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90C4988F-21A5-406A-9035-27EEFBDA4AB6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D38632C-D659-48BE-A4CF-6C4FA296C6A3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1C6FC5F-8E83-4D1F-8880-5EB23BA42ACA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AE35A59-F83B-42E8-81A5-80DB041A4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0621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0425F5B8-A187-4C4C-AE09-16D8AB4708EB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66EA3D5D-0188-4D5E-9052-00160AAEF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25160"/>
              </p:ext>
            </p:extLst>
          </p:nvPr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66EA3D5D-0188-4D5E-9052-00160AAEF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B7BB67-F92D-4474-A1BE-65E913B110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A4460D18-1907-47D6-8387-BEBAD6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2357"/>
              </p:ext>
            </p:extLst>
          </p:nvPr>
        </p:nvGraphicFramePr>
        <p:xfrm>
          <a:off x="4470400" y="4113213"/>
          <a:ext cx="21336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609480" progId="Equation.DSMT4">
                  <p:embed/>
                </p:oleObj>
              </mc:Choice>
              <mc:Fallback>
                <p:oleObj name="Equation" r:id="rId12" imgW="1422360" imgH="6094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A4460D18-1907-47D6-8387-BEBAD663B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0400" y="4113213"/>
                        <a:ext cx="2133600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B9C778BF-360E-49BD-92F0-5BC5BE17D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146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9C778BF-360E-49BD-92F0-5BC5BE17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78C73209-BB39-4033-BC58-1B89CBAA6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42804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78C73209-BB39-4033-BC58-1B89CBAA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CC63375A-2603-463E-B029-98F7E48F1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41709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CC63375A-2603-463E-B029-98F7E48F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52ADCF88-DFB3-49CC-A0E9-E2C9C8CFB7CA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E04C26-F812-462E-8E1F-3F72D995E8B4}"/>
              </a:ext>
            </a:extLst>
          </p:cNvPr>
          <p:cNvSpPr txBox="1"/>
          <p:nvPr/>
        </p:nvSpPr>
        <p:spPr>
          <a:xfrm>
            <a:off x="4639682" y="1700808"/>
            <a:ext cx="7000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入力：手先の姿勢（位置と向き）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出力：関節角度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Inverse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 A hand pose (position and orientation)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Joint angles</a:t>
            </a: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BAFC774A-9700-45DD-9A5E-1B4DFED7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05223"/>
              </p:ext>
            </p:extLst>
          </p:nvPr>
        </p:nvGraphicFramePr>
        <p:xfrm>
          <a:off x="2535273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BAFC774A-9700-45DD-9A5E-1B4DFED784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35273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E53FC9C-FF2D-4F72-9460-1CEE7A9F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27998"/>
              </p:ext>
            </p:extLst>
          </p:nvPr>
        </p:nvGraphicFramePr>
        <p:xfrm>
          <a:off x="2642199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E53FC9C-FF2D-4F72-9460-1CEE7A9F0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2199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78393261-4DE5-420B-8C08-306C182B8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25341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78393261-4DE5-420B-8C08-306C182B8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楕円 35">
            <a:extLst>
              <a:ext uri="{FF2B5EF4-FFF2-40B4-BE49-F238E27FC236}">
                <a16:creationId xmlns:a16="http://schemas.microsoft.com/office/drawing/2014/main" id="{5756ED4C-6846-4533-95A7-E07F628D8311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5EB13CD5-F4A4-44C3-B542-845B82CD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25212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D362908-0487-4ABE-9D19-9E53E0B8D7B6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D4646105-BF55-4A10-A80F-D40F6975E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88190"/>
              </p:ext>
            </p:extLst>
          </p:nvPr>
        </p:nvGraphicFramePr>
        <p:xfrm>
          <a:off x="3957092" y="1988840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957092" y="1988840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7250AC-FD25-4A90-BCDF-DD4A84CFC7A5}"/>
              </a:ext>
            </a:extLst>
          </p:cNvPr>
          <p:cNvSpPr txBox="1"/>
          <p:nvPr/>
        </p:nvSpPr>
        <p:spPr>
          <a:xfrm>
            <a:off x="6682191" y="3908643"/>
            <a:ext cx="5040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閉じた形式での逆運動学の解は</a:t>
            </a:r>
            <a:endParaRPr lang="en-US" altLang="ja-JP" dirty="0"/>
          </a:p>
          <a:p>
            <a:r>
              <a:rPr lang="ja-JP" altLang="en-US" dirty="0"/>
              <a:t>特殊な場合しか存在しない</a:t>
            </a:r>
            <a:endParaRPr lang="en-US" altLang="ja-JP" dirty="0"/>
          </a:p>
          <a:p>
            <a:r>
              <a:rPr lang="en-US" altLang="ja-JP" dirty="0"/>
              <a:t>We can find a closed form inverse kinematics solution only in a special case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一般的に繰り返し計算で求める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Generally, we solve it by iterative computation</a:t>
            </a: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3FF420F0-FDEF-4E0F-8CC1-56F2A0BBD28D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74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A3A5B-17D9-4423-B0BE-129E0E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繰り返し計算による逆運動学解法</a:t>
            </a:r>
            <a:br>
              <a:rPr lang="en-US" altLang="ja-JP" dirty="0"/>
            </a:br>
            <a:r>
              <a:rPr lang="en-US" altLang="ja-JP" sz="2400" dirty="0"/>
              <a:t>Inverse Kinematics Solution by Iterative Computation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CA6070-F87A-4808-85F2-E49DEE5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456EB-2B9F-43FC-9EFD-775C260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9A84FC-A5B8-40B1-820F-92B3343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9B5C23-0004-4DF5-BB93-169CDCBE5FF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4277F7-EAC2-4C29-8D2A-7941C45749B9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7C460-8CC7-4843-8DED-AF6A94980795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3A33F9-3959-4CA7-9530-FEBBBFF03077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672F8-FF09-43F5-9F65-F11111CB171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EFDB96-3F09-4F95-858D-14DC734B859A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16C6BE-6FEA-40B6-990C-84B5AF31CEE3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7690F2E3-38A2-40FA-B41B-A5045BDC9ED9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85CED5D-08C8-47B1-BA2E-EC3F1D953315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32AD542-E518-4520-9772-D68F295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66233"/>
              </p:ext>
            </p:extLst>
          </p:nvPr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232AD542-E518-4520-9772-D68F295B9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AF0B673C-E996-48F5-B580-90368EEA941A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230D43F-B358-4ACA-8BDB-4BB59F0A13BE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24B1882-00CB-4647-880B-53954E2F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13736"/>
              </p:ext>
            </p:extLst>
          </p:nvPr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24B1882-00CB-4647-880B-53954E2FA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E2B5CA62-EE8A-4675-9673-C373CEAFD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30889"/>
              </p:ext>
            </p:extLst>
          </p:nvPr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E2B5CA62-EE8A-4675-9673-C373CEAFD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499D056E-A2DE-41E9-830E-2DA16E0BBEE9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ED69BA-06D4-4C66-BC59-D187476C6950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BCAE748-3A40-48AB-972D-3D4D9F448C1A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C7C66C22-3B70-4712-9705-DB2C3B05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02402"/>
              </p:ext>
            </p:extLst>
          </p:nvPr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C7C66C22-3B70-4712-9705-DB2C3B053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582EE0ED-0678-429B-989B-623A3F6F81D1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6560325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3DF3A1C6-FCB5-43C2-8937-8839A9D0F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11951"/>
              </p:ext>
            </p:extLst>
          </p:nvPr>
        </p:nvGraphicFramePr>
        <p:xfrm>
          <a:off x="721429" y="2672417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34680" progId="Equation.DSMT4">
                  <p:embed/>
                </p:oleObj>
              </mc:Choice>
              <mc:Fallback>
                <p:oleObj name="Equation" r:id="rId10" imgW="1066680" imgH="6346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3DF3A1C6-FCB5-43C2-8937-8839A9D0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429" y="2672417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7A541A-1658-4636-9C6F-71C8D5B14356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CA99702F-D56F-49CA-93BD-E1B6F7337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532594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CA99702F-D56F-49CA-93BD-E1B6F7337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68A0FD7D-B394-47B4-B9B3-D72E3689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526171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68A0FD7D-B394-47B4-B9B3-D72E3689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BE62F4AB-96F1-4123-B1C6-C7CC3633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88900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BE62F4AB-96F1-4123-B1C6-C7CC3633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4AEAA7C-5F11-4E1E-99AF-1E3F04F5BF32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1F758E-2668-4251-AABB-4EB5E1D36DDB}"/>
              </a:ext>
            </a:extLst>
          </p:cNvPr>
          <p:cNvSpPr txBox="1"/>
          <p:nvPr/>
        </p:nvSpPr>
        <p:spPr>
          <a:xfrm>
            <a:off x="4655840" y="1687307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現在から目標への手先姿勢の差</a:t>
            </a:r>
            <a:r>
              <a:rPr lang="ja-JP" altLang="en-US"/>
              <a:t>を，手先の姿勢</a:t>
            </a:r>
            <a:r>
              <a:rPr lang="ja-JP" altLang="en-US" dirty="0"/>
              <a:t>速度と解釈する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手先姿勢速度から関節角速度に変換する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この関節角速度から関節角度の変位を求め，姿勢を変化させる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これを繰り返すことにより，手先を目標位置に到達させる</a:t>
            </a:r>
            <a:endParaRPr lang="en-US" altLang="ja-JP" dirty="0"/>
          </a:p>
          <a:p>
            <a:r>
              <a:rPr lang="en-US" altLang="ja-JP" dirty="0"/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Interpret difference from current one to target pose as hand pose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Convert the hand pose velocity to joint angular one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 joint angle displacement from the joint angular velocity, and update a robot arm 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Iterating it, reach a hand at a target pose eventually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17A09B2-9FCA-4598-BC8F-A3EEF137EA48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482809" cy="299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C25C75A1-D19B-40E3-BCF4-4936B945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6940"/>
              </p:ext>
            </p:extLst>
          </p:nvPr>
        </p:nvGraphicFramePr>
        <p:xfrm>
          <a:off x="5231904" y="5098504"/>
          <a:ext cx="3143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5200" imgH="711000" progId="Equation.DSMT4">
                  <p:embed/>
                </p:oleObj>
              </mc:Choice>
              <mc:Fallback>
                <p:oleObj name="Equation" r:id="rId18" imgW="2095200" imgH="71100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C25C75A1-D19B-40E3-BCF4-4936B945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31904" y="5098504"/>
                        <a:ext cx="31432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867699D-64BD-40E8-B0B9-AC9AA8C60FF1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0CEC3BC4-7ABA-4BB2-AC62-ED5AF8308132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258B2801-9ECE-4392-97C2-A153E568D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67807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431640" progId="Equation.DSMT4">
                  <p:embed/>
                </p:oleObj>
              </mc:Choice>
              <mc:Fallback>
                <p:oleObj name="Equation" r:id="rId20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4ED94EB-4213-4A4F-AFA4-DEFDD7729ADD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オブジェクト 51">
            <a:extLst>
              <a:ext uri="{FF2B5EF4-FFF2-40B4-BE49-F238E27FC236}">
                <a16:creationId xmlns:a16="http://schemas.microsoft.com/office/drawing/2014/main" id="{E07172C2-DBCF-4EBC-829C-7B213855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9854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円弧 52">
            <a:extLst>
              <a:ext uri="{FF2B5EF4-FFF2-40B4-BE49-F238E27FC236}">
                <a16:creationId xmlns:a16="http://schemas.microsoft.com/office/drawing/2014/main" id="{32B1E306-9315-4317-BF0A-F76E052550A2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28A28B9-754F-4C3F-A437-6135D417E2C4}"/>
              </a:ext>
            </a:extLst>
          </p:cNvPr>
          <p:cNvCxnSpPr>
            <a:cxnSpLocks/>
          </p:cNvCxnSpPr>
          <p:nvPr/>
        </p:nvCxnSpPr>
        <p:spPr>
          <a:xfrm>
            <a:off x="3076958" y="2176217"/>
            <a:ext cx="434851" cy="15492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687ED91-EC83-4221-B5C3-F885B60F7BA3}"/>
              </a:ext>
            </a:extLst>
          </p:cNvPr>
          <p:cNvCxnSpPr>
            <a:cxnSpLocks/>
          </p:cNvCxnSpPr>
          <p:nvPr/>
        </p:nvCxnSpPr>
        <p:spPr>
          <a:xfrm>
            <a:off x="3505290" y="2344563"/>
            <a:ext cx="253057" cy="22389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3F4BC615-C4B1-44FE-B391-DD14E7C94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35616"/>
              </p:ext>
            </p:extLst>
          </p:nvPr>
        </p:nvGraphicFramePr>
        <p:xfrm>
          <a:off x="1242492" y="3775895"/>
          <a:ext cx="118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87320" imgH="711000" progId="Equation.DSMT4">
                  <p:embed/>
                </p:oleObj>
              </mc:Choice>
              <mc:Fallback>
                <p:oleObj name="Equation" r:id="rId24" imgW="787320" imgH="7110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4AE65AF8-848B-4F2A-9505-431A070BA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42492" y="3775895"/>
                        <a:ext cx="1181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D485A4-965C-49F4-973A-A838F7DF643A}"/>
              </a:ext>
            </a:extLst>
          </p:cNvPr>
          <p:cNvCxnSpPr>
            <a:cxnSpLocks/>
            <a:stCxn id="25" idx="1"/>
            <a:endCxn id="56" idx="1"/>
          </p:cNvCxnSpPr>
          <p:nvPr/>
        </p:nvCxnSpPr>
        <p:spPr>
          <a:xfrm rot="10800000" flipH="1" flipV="1">
            <a:off x="721428" y="3148667"/>
            <a:ext cx="521063" cy="1160628"/>
          </a:xfrm>
          <a:prstGeom prst="curvedConnector3">
            <a:avLst>
              <a:gd name="adj1" fmla="val -43872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43B19C19-5ECB-42BB-BD05-E1F1A6C34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72375"/>
              </p:ext>
            </p:extLst>
          </p:nvPr>
        </p:nvGraphicFramePr>
        <p:xfrm>
          <a:off x="2535273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BAFC774A-9700-45DD-9A5E-1B4DFED784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35273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E9F41BD0-35AF-42F2-9286-B3E06046B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48221"/>
              </p:ext>
            </p:extLst>
          </p:nvPr>
        </p:nvGraphicFramePr>
        <p:xfrm>
          <a:off x="2642199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E53FC9C-FF2D-4F72-9460-1CEE7A9F0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42199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オブジェクト 47">
            <a:extLst>
              <a:ext uri="{FF2B5EF4-FFF2-40B4-BE49-F238E27FC236}">
                <a16:creationId xmlns:a16="http://schemas.microsoft.com/office/drawing/2014/main" id="{98593DD7-A118-4580-A331-1466FE3D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19571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228600" progId="Equation.DSMT4">
                  <p:embed/>
                </p:oleObj>
              </mc:Choice>
              <mc:Fallback>
                <p:oleObj name="Equation" r:id="rId30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78393261-4DE5-420B-8C08-306C182B8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6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0726-57D6-447D-9932-40F1C329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手先姿勢速度と関節角速度とヤコビアン</a:t>
            </a:r>
            <a:br>
              <a:rPr kumimoji="1" lang="en-US" altLang="ja-JP" dirty="0"/>
            </a:br>
            <a:r>
              <a:rPr kumimoji="1" lang="en-US" altLang="ja-JP" sz="2400" dirty="0"/>
              <a:t>Hand Pose Velocity, Joint Angular Velocity,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37BACE-2013-46E7-9398-348E65C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66831E-05F9-47E1-9469-0401BAA1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E0360-26AE-4B2F-A92B-2993C16B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8432C5-CCC7-48CC-A8A6-57207202152F}"/>
              </a:ext>
            </a:extLst>
          </p:cNvPr>
          <p:cNvCxnSpPr>
            <a:cxnSpLocks/>
          </p:cNvCxnSpPr>
          <p:nvPr/>
        </p:nvCxnSpPr>
        <p:spPr>
          <a:xfrm flipV="1">
            <a:off x="76740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A5B31A-4B74-4780-9F30-D7FB9A8E3A61}"/>
              </a:ext>
            </a:extLst>
          </p:cNvPr>
          <p:cNvCxnSpPr>
            <a:cxnSpLocks/>
          </p:cNvCxnSpPr>
          <p:nvPr/>
        </p:nvCxnSpPr>
        <p:spPr>
          <a:xfrm>
            <a:off x="33536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C59AE9F-F5A2-46BE-8739-8F978558AE4B}"/>
              </a:ext>
            </a:extLst>
          </p:cNvPr>
          <p:cNvCxnSpPr>
            <a:cxnSpLocks/>
          </p:cNvCxnSpPr>
          <p:nvPr/>
        </p:nvCxnSpPr>
        <p:spPr>
          <a:xfrm flipV="1">
            <a:off x="220756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15B10C6-37B9-406E-B4C7-1557C88BBF86}"/>
              </a:ext>
            </a:extLst>
          </p:cNvPr>
          <p:cNvCxnSpPr>
            <a:cxnSpLocks/>
          </p:cNvCxnSpPr>
          <p:nvPr/>
        </p:nvCxnSpPr>
        <p:spPr>
          <a:xfrm flipH="1" flipV="1">
            <a:off x="220756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4F178FD-3A10-4600-8A6C-29F647AAB46F}"/>
              </a:ext>
            </a:extLst>
          </p:cNvPr>
          <p:cNvCxnSpPr>
            <a:cxnSpLocks/>
          </p:cNvCxnSpPr>
          <p:nvPr/>
        </p:nvCxnSpPr>
        <p:spPr>
          <a:xfrm flipV="1">
            <a:off x="76740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29EA69-2F0C-42C2-B5B3-3D0A3B64A378}"/>
              </a:ext>
            </a:extLst>
          </p:cNvPr>
          <p:cNvCxnSpPr>
            <a:cxnSpLocks/>
          </p:cNvCxnSpPr>
          <p:nvPr/>
        </p:nvCxnSpPr>
        <p:spPr>
          <a:xfrm flipV="1">
            <a:off x="220756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4013F62-3571-4CFB-8905-E8DAE906FDBF}"/>
              </a:ext>
            </a:extLst>
          </p:cNvPr>
          <p:cNvCxnSpPr>
            <a:cxnSpLocks/>
          </p:cNvCxnSpPr>
          <p:nvPr/>
        </p:nvCxnSpPr>
        <p:spPr>
          <a:xfrm flipH="1" flipV="1">
            <a:off x="191953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99E28927-5F6E-451D-951F-9EA0659C44FF}"/>
              </a:ext>
            </a:extLst>
          </p:cNvPr>
          <p:cNvSpPr>
            <a:spLocks noChangeAspect="1"/>
          </p:cNvSpPr>
          <p:nvPr/>
        </p:nvSpPr>
        <p:spPr>
          <a:xfrm>
            <a:off x="278366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82FF8AD-BD2A-49E7-93D5-821184A36D47}"/>
              </a:ext>
            </a:extLst>
          </p:cNvPr>
          <p:cNvSpPr>
            <a:spLocks noChangeAspect="1"/>
          </p:cNvSpPr>
          <p:nvPr/>
        </p:nvSpPr>
        <p:spPr>
          <a:xfrm>
            <a:off x="206355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A35D9A0F-2803-4E9A-B359-202ABFE94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10363"/>
              </p:ext>
            </p:extLst>
          </p:nvPr>
        </p:nvGraphicFramePr>
        <p:xfrm>
          <a:off x="156904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232AD542-E518-4520-9772-D68F295B9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904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DBA1343F-AF61-4CE5-BD1B-6969B4223D7C}"/>
              </a:ext>
            </a:extLst>
          </p:cNvPr>
          <p:cNvSpPr>
            <a:spLocks noChangeAspect="1"/>
          </p:cNvSpPr>
          <p:nvPr/>
        </p:nvSpPr>
        <p:spPr>
          <a:xfrm>
            <a:off x="73646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37503DCD-4AB8-4887-83A6-CBDA27BC98A9}"/>
              </a:ext>
            </a:extLst>
          </p:cNvPr>
          <p:cNvSpPr>
            <a:spLocks noChangeAspect="1"/>
          </p:cNvSpPr>
          <p:nvPr/>
        </p:nvSpPr>
        <p:spPr>
          <a:xfrm>
            <a:off x="191953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AC0CD7FE-A77E-4DBF-BF0A-D8A545FDC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59377"/>
              </p:ext>
            </p:extLst>
          </p:nvPr>
        </p:nvGraphicFramePr>
        <p:xfrm>
          <a:off x="262949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24B1882-00CB-4647-880B-53954E2FA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949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D4A44251-EC39-49B2-8050-3522DC7DD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66371"/>
              </p:ext>
            </p:extLst>
          </p:nvPr>
        </p:nvGraphicFramePr>
        <p:xfrm>
          <a:off x="285968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E2B5CA62-EE8A-4675-9673-C373CEAFD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968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85F85154-9DD8-4F1E-B670-D9527A4C471B}"/>
              </a:ext>
            </a:extLst>
          </p:cNvPr>
          <p:cNvSpPr>
            <a:spLocks noChangeAspect="1"/>
          </p:cNvSpPr>
          <p:nvPr/>
        </p:nvSpPr>
        <p:spPr>
          <a:xfrm>
            <a:off x="260020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2D241B9-0D63-4F2C-8571-CD3573B89C02}"/>
              </a:ext>
            </a:extLst>
          </p:cNvPr>
          <p:cNvCxnSpPr>
            <a:cxnSpLocks/>
          </p:cNvCxnSpPr>
          <p:nvPr/>
        </p:nvCxnSpPr>
        <p:spPr>
          <a:xfrm flipH="1">
            <a:off x="148748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41CE64BF-78AE-4CDC-BB9C-8F84028437D5}"/>
              </a:ext>
            </a:extLst>
          </p:cNvPr>
          <p:cNvSpPr>
            <a:spLocks noChangeAspect="1"/>
          </p:cNvSpPr>
          <p:nvPr/>
        </p:nvSpPr>
        <p:spPr>
          <a:xfrm>
            <a:off x="206355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D6938C1E-1348-4814-83DA-C9F5E3146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86230"/>
              </p:ext>
            </p:extLst>
          </p:nvPr>
        </p:nvGraphicFramePr>
        <p:xfrm>
          <a:off x="253424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C7C66C22-3B70-4712-9705-DB2C3B053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3424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82D4B2E7-6EE6-4942-8E66-1EB5F6EFED6B}"/>
              </a:ext>
            </a:extLst>
          </p:cNvPr>
          <p:cNvSpPr>
            <a:spLocks noChangeAspect="1"/>
          </p:cNvSpPr>
          <p:nvPr/>
        </p:nvSpPr>
        <p:spPr>
          <a:xfrm>
            <a:off x="1870795" y="1773071"/>
            <a:ext cx="720000" cy="720000"/>
          </a:xfrm>
          <a:prstGeom prst="arc">
            <a:avLst>
              <a:gd name="adj1" fmla="val 14431860"/>
              <a:gd name="adj2" fmla="val 16570336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04BE545-6D50-4FB0-895C-7B8A1F2F14D2}"/>
              </a:ext>
            </a:extLst>
          </p:cNvPr>
          <p:cNvCxnSpPr>
            <a:cxnSpLocks/>
          </p:cNvCxnSpPr>
          <p:nvPr/>
        </p:nvCxnSpPr>
        <p:spPr>
          <a:xfrm flipV="1">
            <a:off x="76739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E217D35C-66A1-47FE-998F-D3C40B5BD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55316"/>
              </p:ext>
            </p:extLst>
          </p:nvPr>
        </p:nvGraphicFramePr>
        <p:xfrm>
          <a:off x="400776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CA99702F-D56F-49CA-93BD-E1B6F7337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0776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3D609963-F4F2-4910-A66C-464D6857A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100226"/>
              </p:ext>
            </p:extLst>
          </p:nvPr>
        </p:nvGraphicFramePr>
        <p:xfrm>
          <a:off x="52923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68A0FD7D-B394-47B4-B9B3-D72E3689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923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D7CDDB45-C5CE-4621-AD23-C574B15AC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18162"/>
              </p:ext>
            </p:extLst>
          </p:nvPr>
        </p:nvGraphicFramePr>
        <p:xfrm>
          <a:off x="48942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BE62F4AB-96F1-4123-B1C6-C7CC3633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楕円 29">
            <a:extLst>
              <a:ext uri="{FF2B5EF4-FFF2-40B4-BE49-F238E27FC236}">
                <a16:creationId xmlns:a16="http://schemas.microsoft.com/office/drawing/2014/main" id="{E9AB75E5-518D-416F-A07B-4DBFA1A6C894}"/>
              </a:ext>
            </a:extLst>
          </p:cNvPr>
          <p:cNvSpPr>
            <a:spLocks noChangeAspect="1"/>
          </p:cNvSpPr>
          <p:nvPr/>
        </p:nvSpPr>
        <p:spPr>
          <a:xfrm>
            <a:off x="62339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A046BE9-2645-4D6C-BD16-9E499659532A}"/>
              </a:ext>
            </a:extLst>
          </p:cNvPr>
          <p:cNvCxnSpPr>
            <a:cxnSpLocks/>
          </p:cNvCxnSpPr>
          <p:nvPr/>
        </p:nvCxnSpPr>
        <p:spPr>
          <a:xfrm>
            <a:off x="2204685" y="2132825"/>
            <a:ext cx="520061" cy="20397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DFC6AE-C7B9-4F1D-9C29-F4DC4D8C5C23}"/>
              </a:ext>
            </a:extLst>
          </p:cNvPr>
          <p:cNvCxnSpPr>
            <a:cxnSpLocks/>
          </p:cNvCxnSpPr>
          <p:nvPr/>
        </p:nvCxnSpPr>
        <p:spPr>
          <a:xfrm flipH="1">
            <a:off x="263953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361096C5-DC2F-45A6-B055-9D1ABD6037E3}"/>
              </a:ext>
            </a:extLst>
          </p:cNvPr>
          <p:cNvSpPr>
            <a:spLocks noChangeAspect="1"/>
          </p:cNvSpPr>
          <p:nvPr/>
        </p:nvSpPr>
        <p:spPr>
          <a:xfrm>
            <a:off x="328772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F22364FB-7B34-4D28-85BA-F86E46056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90735"/>
              </p:ext>
            </p:extLst>
          </p:nvPr>
        </p:nvGraphicFramePr>
        <p:xfrm>
          <a:off x="357572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431640" progId="Equation.DSMT4">
                  <p:embed/>
                </p:oleObj>
              </mc:Choice>
              <mc:Fallback>
                <p:oleObj name="Equation" r:id="rId16" imgW="355320" imgH="431640" progId="Equation.DSMT4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258B2801-9ECE-4392-97C2-A153E568D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7572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8D7D391-B608-4827-8B04-E099BA4E033D}"/>
              </a:ext>
            </a:extLst>
          </p:cNvPr>
          <p:cNvCxnSpPr>
            <a:cxnSpLocks/>
          </p:cNvCxnSpPr>
          <p:nvPr/>
        </p:nvCxnSpPr>
        <p:spPr>
          <a:xfrm flipH="1" flipV="1">
            <a:off x="320966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029090E-8481-4D32-B4D4-125A0F339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57215"/>
              </p:ext>
            </p:extLst>
          </p:nvPr>
        </p:nvGraphicFramePr>
        <p:xfrm>
          <a:off x="350886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52" name="オブジェクト 51">
                        <a:extLst>
                          <a:ext uri="{FF2B5EF4-FFF2-40B4-BE49-F238E27FC236}">
                            <a16:creationId xmlns:a16="http://schemas.microsoft.com/office/drawing/2014/main" id="{E07172C2-DBCF-4EBC-829C-7B2138554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886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円弧 36">
            <a:extLst>
              <a:ext uri="{FF2B5EF4-FFF2-40B4-BE49-F238E27FC236}">
                <a16:creationId xmlns:a16="http://schemas.microsoft.com/office/drawing/2014/main" id="{D86F68C5-DFAB-4DA3-8F81-726D049F1684}"/>
              </a:ext>
            </a:extLst>
          </p:cNvPr>
          <p:cNvSpPr>
            <a:spLocks noChangeAspect="1"/>
          </p:cNvSpPr>
          <p:nvPr/>
        </p:nvSpPr>
        <p:spPr>
          <a:xfrm>
            <a:off x="303830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0C24D50-439C-428A-AD2C-7BD72F94FD13}"/>
              </a:ext>
            </a:extLst>
          </p:cNvPr>
          <p:cNvSpPr txBox="1"/>
          <p:nvPr/>
        </p:nvSpPr>
        <p:spPr>
          <a:xfrm>
            <a:off x="4511664" y="2564904"/>
            <a:ext cx="7263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順運動学関数の両辺を時間で微分することで，手先姿勢速度と関節角速度を，ヤコビアンと呼ばれる行列によって関連付けることができる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Taking time derivative of both sides of a forward kinematics function, we can associate hand velocity and  joint angle one, and it can be represented in a matrix called Jacobian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8C2B98D2-3C22-49C4-B896-B476DDDA4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11488"/>
              </p:ext>
            </p:extLst>
          </p:nvPr>
        </p:nvGraphicFramePr>
        <p:xfrm>
          <a:off x="4745310" y="1556792"/>
          <a:ext cx="4591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60360" imgH="647640" progId="Equation.DSMT4">
                  <p:embed/>
                </p:oleObj>
              </mc:Choice>
              <mc:Fallback>
                <p:oleObj name="Equation" r:id="rId20" imgW="3060360" imgH="64764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45310" y="1556792"/>
                        <a:ext cx="459105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01E66E09-833A-4FCE-8968-69DBF38DD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53115"/>
              </p:ext>
            </p:extLst>
          </p:nvPr>
        </p:nvGraphicFramePr>
        <p:xfrm>
          <a:off x="4369668" y="4379578"/>
          <a:ext cx="3238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8920" imgH="1244520" progId="Equation.DSMT4">
                  <p:embed/>
                </p:oleObj>
              </mc:Choice>
              <mc:Fallback>
                <p:oleObj name="Equation" r:id="rId22" imgW="2158920" imgH="124452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33E5FA4-0EB0-4C5F-BCAF-062B18302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69668" y="4379578"/>
                        <a:ext cx="32385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F17FB7DB-0C7F-476B-8BE9-16FE81BD9D4C}"/>
              </a:ext>
            </a:extLst>
          </p:cNvPr>
          <p:cNvCxnSpPr>
            <a:cxnSpLocks/>
            <a:stCxn id="41" idx="1"/>
            <a:endCxn id="42" idx="1"/>
          </p:cNvCxnSpPr>
          <p:nvPr/>
        </p:nvCxnSpPr>
        <p:spPr>
          <a:xfrm rot="10800000" flipV="1">
            <a:off x="4369668" y="2041772"/>
            <a:ext cx="375642" cy="3271255"/>
          </a:xfrm>
          <a:prstGeom prst="curvedConnector3">
            <a:avLst>
              <a:gd name="adj1" fmla="val 160856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353D6FB-C6FF-4B62-A6C0-7BED38256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93614"/>
              </p:ext>
            </p:extLst>
          </p:nvPr>
        </p:nvGraphicFramePr>
        <p:xfrm>
          <a:off x="8184232" y="4338227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36760" imgH="1295280" progId="Equation.DSMT4">
                  <p:embed/>
                </p:oleObj>
              </mc:Choice>
              <mc:Fallback>
                <p:oleObj name="Equation" r:id="rId24" imgW="2336760" imgH="129528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39BD2F04-30C1-4093-9ED5-C47BFCF18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84232" y="4338227"/>
                        <a:ext cx="3505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3C22F11-BCB1-4A8F-BEC5-40AB79C0B23C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7608168" y="5309777"/>
            <a:ext cx="576064" cy="325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58DAFD-BA51-4420-997A-7C4A164367C6}"/>
              </a:ext>
            </a:extLst>
          </p:cNvPr>
          <p:cNvSpPr txBox="1"/>
          <p:nvPr/>
        </p:nvSpPr>
        <p:spPr>
          <a:xfrm>
            <a:off x="7554091" y="4304554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手先姿勢速度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Hand pose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velocity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A69B6DA-B898-4772-8E95-EE5491375CDE}"/>
              </a:ext>
            </a:extLst>
          </p:cNvPr>
          <p:cNvSpPr txBox="1"/>
          <p:nvPr/>
        </p:nvSpPr>
        <p:spPr>
          <a:xfrm>
            <a:off x="10335402" y="4197933"/>
            <a:ext cx="1258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関節角速度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Joint angular 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velocity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2EB738D9-BFAD-4A31-BB9D-903496CE2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7115"/>
              </p:ext>
            </p:extLst>
          </p:nvPr>
        </p:nvGraphicFramePr>
        <p:xfrm>
          <a:off x="2216647" y="2647747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BAFC774A-9700-45DD-9A5E-1B4DFED784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16647" y="2647747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オブジェクト 47">
            <a:extLst>
              <a:ext uri="{FF2B5EF4-FFF2-40B4-BE49-F238E27FC236}">
                <a16:creationId xmlns:a16="http://schemas.microsoft.com/office/drawing/2014/main" id="{FDB34350-2953-4B1D-A057-5A9E1AF22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93735"/>
              </p:ext>
            </p:extLst>
          </p:nvPr>
        </p:nvGraphicFramePr>
        <p:xfrm>
          <a:off x="2270775" y="3832563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E53FC9C-FF2D-4F72-9460-1CEE7A9F0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70775" y="3832563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037FB546-F755-49ED-9489-286A2CDD0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28987"/>
              </p:ext>
            </p:extLst>
          </p:nvPr>
        </p:nvGraphicFramePr>
        <p:xfrm>
          <a:off x="1496210" y="4898021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228600" progId="Equation.DSMT4">
                  <p:embed/>
                </p:oleObj>
              </mc:Choice>
              <mc:Fallback>
                <p:oleObj name="Equation" r:id="rId30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78393261-4DE5-420B-8C08-306C182B8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96210" y="4898021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6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ヤコビアンの例</a:t>
            </a:r>
            <a:br>
              <a:rPr kumimoji="1" lang="en-US" altLang="ja-JP" dirty="0"/>
            </a:br>
            <a:r>
              <a:rPr kumimoji="1" lang="en-US" altLang="ja-JP" sz="2400" dirty="0"/>
              <a:t>Instance of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2EF6BC51-BA42-4B38-8869-DA29D906A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99575"/>
              </p:ext>
            </p:extLst>
          </p:nvPr>
        </p:nvGraphicFramePr>
        <p:xfrm>
          <a:off x="4727848" y="3891384"/>
          <a:ext cx="6858000" cy="195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0" imgH="1955520" progId="Equation.DSMT4">
                  <p:embed/>
                </p:oleObj>
              </mc:Choice>
              <mc:Fallback>
                <p:oleObj name="Equation" r:id="rId2" imgW="6858000" imgH="195552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848" y="3891384"/>
                        <a:ext cx="6858000" cy="19555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FAB744C7-56B5-4927-9842-E2902E1C7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26405"/>
              </p:ext>
            </p:extLst>
          </p:nvPr>
        </p:nvGraphicFramePr>
        <p:xfrm>
          <a:off x="4799856" y="2132856"/>
          <a:ext cx="45910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647640" progId="Equation.DSMT4">
                  <p:embed/>
                </p:oleObj>
              </mc:Choice>
              <mc:Fallback>
                <p:oleObj name="Equation" r:id="rId4" imgW="3060360" imgH="64764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0C148F83-9647-4F30-8017-EC14C49916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9856" y="2132856"/>
                        <a:ext cx="45910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43A033-3621-4582-952C-5CB42BC80E9C}"/>
              </a:ext>
            </a:extLst>
          </p:cNvPr>
          <p:cNvSpPr txBox="1"/>
          <p:nvPr/>
        </p:nvSpPr>
        <p:spPr>
          <a:xfrm>
            <a:off x="4692732" y="1676816"/>
            <a:ext cx="519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順運動学関数 </a:t>
            </a:r>
            <a:r>
              <a:rPr lang="en-US" altLang="ja-JP" dirty="0"/>
              <a:t>Forward kinematics function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BB055B7-6B30-4CEF-9C51-6284BAA6B848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5B04BA-EDCF-4EF1-9A2D-395DE1D20B35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B57839E-1A00-4835-AE95-E0F051E6D406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BAE545B-6013-49EE-AF8E-9A5E5823F246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CFFB83-E313-4D61-9C87-B4E08E50075F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BC5417B-D4CA-4074-94E8-5884C734722C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85DFD3F-DA4B-4FBE-B391-C66522576D01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83A45ED2-F82C-4B3C-9A61-0EE1F90E8134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B6A5336-2A4F-4056-AE94-1CD46B373457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0" name="オブジェクト 59">
            <a:extLst>
              <a:ext uri="{FF2B5EF4-FFF2-40B4-BE49-F238E27FC236}">
                <a16:creationId xmlns:a16="http://schemas.microsoft.com/office/drawing/2014/main" id="{731C1A3D-C352-4637-90A1-51C957F7C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49744"/>
              </p:ext>
            </p:extLst>
          </p:nvPr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41200" progId="Equation.DSMT4">
                  <p:embed/>
                </p:oleObj>
              </mc:Choice>
              <mc:Fallback>
                <p:oleObj name="Equation" r:id="rId6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A35D9A0F-2803-4E9A-B359-202ABFE94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円弧 60">
            <a:extLst>
              <a:ext uri="{FF2B5EF4-FFF2-40B4-BE49-F238E27FC236}">
                <a16:creationId xmlns:a16="http://schemas.microsoft.com/office/drawing/2014/main" id="{B5C48D2F-FE44-4A63-9F35-0C4760ACD150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円弧 61">
            <a:extLst>
              <a:ext uri="{FF2B5EF4-FFF2-40B4-BE49-F238E27FC236}">
                <a16:creationId xmlns:a16="http://schemas.microsoft.com/office/drawing/2014/main" id="{5BE1BDAC-9DB8-4990-8CE9-BEC1779E381F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04146982-9D4A-4204-82DF-40DFE564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863153"/>
              </p:ext>
            </p:extLst>
          </p:nvPr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AC0CD7FE-A77E-4DBF-BF0A-D8A545FDC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D5F5AFFE-95A8-4DFC-AEDE-CA1B2E39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81239"/>
              </p:ext>
            </p:extLst>
          </p:nvPr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41200" progId="Equation.DSMT4">
                  <p:embed/>
                </p:oleObj>
              </mc:Choice>
              <mc:Fallback>
                <p:oleObj name="Equation" r:id="rId10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D4A44251-EC39-49B2-8050-3522DC7DD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円弧 64">
            <a:extLst>
              <a:ext uri="{FF2B5EF4-FFF2-40B4-BE49-F238E27FC236}">
                <a16:creationId xmlns:a16="http://schemas.microsoft.com/office/drawing/2014/main" id="{F71151A8-BEDB-4C26-A0C2-D77D9EF0B8F3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524D0BF-C87E-4C36-B8C2-007688EEAEF9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B18EAE43-086F-43E6-AFF2-7E4BFD09D0A4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8" name="オブジェクト 67">
            <a:extLst>
              <a:ext uri="{FF2B5EF4-FFF2-40B4-BE49-F238E27FC236}">
                <a16:creationId xmlns:a16="http://schemas.microsoft.com/office/drawing/2014/main" id="{79B4FC13-D830-4EA7-80D2-3C2CAD914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60075"/>
              </p:ext>
            </p:extLst>
          </p:nvPr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03040" progId="Equation.DSMT4">
                  <p:embed/>
                </p:oleObj>
              </mc:Choice>
              <mc:Fallback>
                <p:oleObj name="Equation" r:id="rId12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D6938C1E-1348-4814-83DA-C9F5E3146E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円弧 68">
            <a:extLst>
              <a:ext uri="{FF2B5EF4-FFF2-40B4-BE49-F238E27FC236}">
                <a16:creationId xmlns:a16="http://schemas.microsoft.com/office/drawing/2014/main" id="{208387A8-AEB4-481C-8213-12339A61ECC4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6570336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EB04FAD-5028-4BC0-9234-754D1E293E29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1F550FBB-5E37-4D15-9D08-9FD4C5815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49962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E217D35C-66A1-47FE-998F-D3C40B5BD2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オブジェクト 71">
            <a:extLst>
              <a:ext uri="{FF2B5EF4-FFF2-40B4-BE49-F238E27FC236}">
                <a16:creationId xmlns:a16="http://schemas.microsoft.com/office/drawing/2014/main" id="{7236A8C5-266B-43F9-B1AA-47FE5C16A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77892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3D609963-F4F2-4910-A66C-464D6857A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8BBFA121-2037-43CD-B08A-1DCCA37C2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45110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D7CDDB45-C5CE-4621-AD23-C574B15AC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楕円 73">
            <a:extLst>
              <a:ext uri="{FF2B5EF4-FFF2-40B4-BE49-F238E27FC236}">
                <a16:creationId xmlns:a16="http://schemas.microsoft.com/office/drawing/2014/main" id="{7D5FE971-72E2-461A-8C10-4F8165671345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4BB7B9E-2432-4BB6-BFEC-1165F63D5F00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520061" cy="20397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8D160FD-89E6-47A0-90EE-57F072C7552D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9BAADB5-4BFD-4DF9-A43B-D5868E95C11E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DE6742AB-0C3A-4E92-AA0E-12AF8C036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0802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431640" progId="Equation.DSMT4">
                  <p:embed/>
                </p:oleObj>
              </mc:Choice>
              <mc:Fallback>
                <p:oleObj name="Equation" r:id="rId20" imgW="355320" imgH="43164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F22364FB-7B34-4D28-85BA-F86E46056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3BCA4F2-67D9-4CD3-BE6E-1F446B6674AA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オブジェクト 79">
            <a:extLst>
              <a:ext uri="{FF2B5EF4-FFF2-40B4-BE49-F238E27FC236}">
                <a16:creationId xmlns:a16="http://schemas.microsoft.com/office/drawing/2014/main" id="{503FD670-D5C8-4CFC-A94C-158EDADE1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45077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029090E-8481-4D32-B4D4-125A0F339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円弧 80">
            <a:extLst>
              <a:ext uri="{FF2B5EF4-FFF2-40B4-BE49-F238E27FC236}">
                <a16:creationId xmlns:a16="http://schemas.microsoft.com/office/drawing/2014/main" id="{224BEBCC-5B7E-45CD-9BA5-28BF864190CA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2" name="コネクタ: 曲線 81">
            <a:extLst>
              <a:ext uri="{FF2B5EF4-FFF2-40B4-BE49-F238E27FC236}">
                <a16:creationId xmlns:a16="http://schemas.microsoft.com/office/drawing/2014/main" id="{BFCF8A06-AD1E-4CC9-AA7E-9DC4DDE9522B}"/>
              </a:ext>
            </a:extLst>
          </p:cNvPr>
          <p:cNvCxnSpPr>
            <a:cxnSpLocks/>
            <a:stCxn id="49" idx="1"/>
            <a:endCxn id="46" idx="1"/>
          </p:cNvCxnSpPr>
          <p:nvPr/>
        </p:nvCxnSpPr>
        <p:spPr>
          <a:xfrm rot="10800000" flipV="1">
            <a:off x="4727848" y="2617836"/>
            <a:ext cx="72008" cy="2251307"/>
          </a:xfrm>
          <a:prstGeom prst="curvedConnector3">
            <a:avLst>
              <a:gd name="adj1" fmla="val 417465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BFC08D-FF4F-491B-BF42-EC11EAA29DCB}"/>
              </a:ext>
            </a:extLst>
          </p:cNvPr>
          <p:cNvSpPr txBox="1"/>
          <p:nvPr/>
        </p:nvSpPr>
        <p:spPr>
          <a:xfrm>
            <a:off x="4694218" y="3489840"/>
            <a:ext cx="572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対応するヤコビアン </a:t>
            </a:r>
            <a:r>
              <a:rPr lang="en-US" altLang="ja-JP" dirty="0"/>
              <a:t>Corresponding Jacobian</a:t>
            </a:r>
          </a:p>
        </p:txBody>
      </p: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7964B76C-E731-41FB-A5E4-868E22062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97188"/>
              </p:ext>
            </p:extLst>
          </p:nvPr>
        </p:nvGraphicFramePr>
        <p:xfrm>
          <a:off x="2535273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43B19C19-5ECB-42BB-BD05-E1F1A6C34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35273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F5C776C5-2F7C-4648-959B-B2161C7F6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7760"/>
              </p:ext>
            </p:extLst>
          </p:nvPr>
        </p:nvGraphicFramePr>
        <p:xfrm>
          <a:off x="2642199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E9F41BD0-35AF-42F2-9286-B3E06046B3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42199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34F0839C-6C93-4684-9991-90B485A2B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82391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228600" progId="Equation.DSMT4">
                  <p:embed/>
                </p:oleObj>
              </mc:Choice>
              <mc:Fallback>
                <p:oleObj name="Equation" r:id="rId28" imgW="164880" imgH="2286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98593DD7-A118-4580-A331-1466FE3DD9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ヤコビアンを用いた逆運動学解法</a:t>
            </a:r>
            <a:br>
              <a:rPr kumimoji="1" lang="en-US" altLang="ja-JP" dirty="0"/>
            </a:br>
            <a:r>
              <a:rPr kumimoji="1" lang="en-US" altLang="ja-JP" sz="2400" dirty="0"/>
              <a:t>Inverse Kinematics Solution with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E72CB5-1365-4BA8-9299-5550629C6CDC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EB34BE-9AE3-4126-AE52-6A2A32D2D800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FF282C7-D343-43BD-948B-5F81E227D225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D84F672-18AA-4AA0-A160-3FF23E2E75E5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04B959B-C55B-4687-BC99-4B541DB6A332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D64CF20-423F-461A-8376-57D10577203E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B50C0B6-985D-4B5B-80AF-7D55FAE0278B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BE1F9F1-7CF7-4446-B3F2-D7F5739F9218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0BF1FB8-46EE-4516-8E44-6715AE773E53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CEC77E78-F0EB-4BC2-A171-7389F6CC5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CEC77E78-F0EB-4BC2-A171-7389F6CC5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円弧 20">
            <a:extLst>
              <a:ext uri="{FF2B5EF4-FFF2-40B4-BE49-F238E27FC236}">
                <a16:creationId xmlns:a16="http://schemas.microsoft.com/office/drawing/2014/main" id="{18BF61B2-B205-4676-949B-ACDB99519142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36CBF9B8-6E50-444E-AF4F-EFA38C6398F3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EDB1BDBA-18A6-466E-A57E-7C984471F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EDB1BDBA-18A6-466E-A57E-7C984471F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B6006228-8106-47A0-A991-FB17F720F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24" name="オブジェクト 23">
                        <a:extLst>
                          <a:ext uri="{FF2B5EF4-FFF2-40B4-BE49-F238E27FC236}">
                            <a16:creationId xmlns:a16="http://schemas.microsoft.com/office/drawing/2014/main" id="{B6006228-8106-47A0-A991-FB17F720F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円弧 24">
            <a:extLst>
              <a:ext uri="{FF2B5EF4-FFF2-40B4-BE49-F238E27FC236}">
                <a16:creationId xmlns:a16="http://schemas.microsoft.com/office/drawing/2014/main" id="{23D90927-9F51-4C61-8A57-D9CF180FBD61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DB579DB-19FC-46E4-AE4A-D5D066B45C89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9234AAFA-FE8C-427F-AF6E-46ED22689186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7D8B0708-35A4-4C99-A312-867EEFA47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7D8B0708-35A4-4C99-A312-867EEFA472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円弧 28">
            <a:extLst>
              <a:ext uri="{FF2B5EF4-FFF2-40B4-BE49-F238E27FC236}">
                <a16:creationId xmlns:a16="http://schemas.microsoft.com/office/drawing/2014/main" id="{87A7A555-36B7-4383-A336-2461762C1C3C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954095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D9E0CE8-0B49-456E-B981-57014096D0C4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941AA9DD-0EBA-4926-AF54-CF7BCE70F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941AA9DD-0EBA-4926-AF54-CF7BCE70F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FCBA2CB7-6647-4042-966B-AAD1FDD52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FCBA2CB7-6647-4042-966B-AAD1FDD526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0F17E2E-88C7-4048-9C03-1000D374B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0F17E2E-88C7-4048-9C03-1000D374B0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楕円 34">
            <a:extLst>
              <a:ext uri="{FF2B5EF4-FFF2-40B4-BE49-F238E27FC236}">
                <a16:creationId xmlns:a16="http://schemas.microsoft.com/office/drawing/2014/main" id="{8C707F4D-F227-4B31-ACE9-EE071466BA6E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00DB1F9-473B-40AC-8259-F791C8EF8357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482809" cy="299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DB33ED-50B5-4B33-8F93-51799DA7E474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8D68385-6324-4D5B-BF98-20CA78E55157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C0BC5A13-7101-4179-BD04-73F5E2241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431640" progId="Equation.DSMT4">
                  <p:embed/>
                </p:oleObj>
              </mc:Choice>
              <mc:Fallback>
                <p:oleObj name="Equation" r:id="rId16" imgW="355320" imgH="431640" progId="Equation.DSMT4">
                  <p:embed/>
                  <p:pic>
                    <p:nvPicPr>
                      <p:cNvPr id="39" name="オブジェクト 38">
                        <a:extLst>
                          <a:ext uri="{FF2B5EF4-FFF2-40B4-BE49-F238E27FC236}">
                            <a16:creationId xmlns:a16="http://schemas.microsoft.com/office/drawing/2014/main" id="{C0BC5A13-7101-4179-BD04-73F5E2241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E7CE343-E5C7-480A-A2B8-E8A677A5ED27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E7A1C19B-2879-46AB-AB0A-B02ADC36B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40027"/>
              </p:ext>
            </p:extLst>
          </p:nvPr>
        </p:nvGraphicFramePr>
        <p:xfrm>
          <a:off x="3950977" y="1981664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E7A1C19B-2879-46AB-AB0A-B02ADC36B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50977" y="1981664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円弧 41">
            <a:extLst>
              <a:ext uri="{FF2B5EF4-FFF2-40B4-BE49-F238E27FC236}">
                <a16:creationId xmlns:a16="http://schemas.microsoft.com/office/drawing/2014/main" id="{CE74B4BC-9719-4BD5-9D33-7345B300657B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1D69C68-8806-493A-B176-2754E01FAD0D}"/>
              </a:ext>
            </a:extLst>
          </p:cNvPr>
          <p:cNvCxnSpPr>
            <a:cxnSpLocks/>
          </p:cNvCxnSpPr>
          <p:nvPr/>
        </p:nvCxnSpPr>
        <p:spPr>
          <a:xfrm>
            <a:off x="3076958" y="2176217"/>
            <a:ext cx="434851" cy="15492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47230E6-41B1-4FBF-93BE-ABF8650EA014}"/>
              </a:ext>
            </a:extLst>
          </p:cNvPr>
          <p:cNvCxnSpPr>
            <a:cxnSpLocks/>
          </p:cNvCxnSpPr>
          <p:nvPr/>
        </p:nvCxnSpPr>
        <p:spPr>
          <a:xfrm>
            <a:off x="3505290" y="2344563"/>
            <a:ext cx="253057" cy="22389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オブジェクト 47">
            <a:extLst>
              <a:ext uri="{FF2B5EF4-FFF2-40B4-BE49-F238E27FC236}">
                <a16:creationId xmlns:a16="http://schemas.microsoft.com/office/drawing/2014/main" id="{8E68F866-ADC1-4560-80DE-2FDD8BC23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7248"/>
              </p:ext>
            </p:extLst>
          </p:nvPr>
        </p:nvGraphicFramePr>
        <p:xfrm>
          <a:off x="4871864" y="2938264"/>
          <a:ext cx="2114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711000" progId="Equation.DSMT4">
                  <p:embed/>
                </p:oleObj>
              </mc:Choice>
              <mc:Fallback>
                <p:oleObj name="Equation" r:id="rId20" imgW="1409400" imgH="7110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8E68F866-ADC1-4560-80DE-2FDD8BC23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1864" y="2938264"/>
                        <a:ext cx="21145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FA253253-6635-4315-A5E3-9FBAA704B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4146"/>
              </p:ext>
            </p:extLst>
          </p:nvPr>
        </p:nvGraphicFramePr>
        <p:xfrm>
          <a:off x="5666055" y="4979317"/>
          <a:ext cx="4591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60360" imgH="647640" progId="Equation.DSMT4">
                  <p:embed/>
                </p:oleObj>
              </mc:Choice>
              <mc:Fallback>
                <p:oleObj name="Equation" r:id="rId22" imgW="3060360" imgH="64764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8C2B98D2-3C22-49C4-B896-B476DDDA4E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66055" y="4979317"/>
                        <a:ext cx="459105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50BC3EF1-59FD-4320-8520-DD7BBE99801A}"/>
              </a:ext>
            </a:extLst>
          </p:cNvPr>
          <p:cNvCxnSpPr>
            <a:cxnSpLocks/>
            <a:stCxn id="48" idx="1"/>
            <a:endCxn id="45" idx="1"/>
          </p:cNvCxnSpPr>
          <p:nvPr/>
        </p:nvCxnSpPr>
        <p:spPr>
          <a:xfrm rot="10800000" flipH="1" flipV="1">
            <a:off x="4871863" y="3471664"/>
            <a:ext cx="794191" cy="1992634"/>
          </a:xfrm>
          <a:prstGeom prst="curvedConnector3">
            <a:avLst>
              <a:gd name="adj1" fmla="val -28784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976E0ABE-1727-4A0C-8124-DA858A64ADB4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flipV="1">
            <a:off x="10257105" y="3475136"/>
            <a:ext cx="679455" cy="1989162"/>
          </a:xfrm>
          <a:prstGeom prst="curvedConnector3">
            <a:avLst>
              <a:gd name="adj1" fmla="val 133645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6381FF-0A0F-4A61-8D21-33E2E51097D3}"/>
              </a:ext>
            </a:extLst>
          </p:cNvPr>
          <p:cNvSpPr txBox="1"/>
          <p:nvPr/>
        </p:nvSpPr>
        <p:spPr>
          <a:xfrm>
            <a:off x="5375920" y="4308024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順運動学関数：関節角度→手先姿勢</a:t>
            </a:r>
            <a:endParaRPr kumimoji="1" lang="en-US" altLang="ja-JP" dirty="0"/>
          </a:p>
          <a:p>
            <a:r>
              <a:rPr lang="en-US" altLang="ja-JP" dirty="0"/>
              <a:t>Forward kinematics: Joint angles &gt; hand pose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F130A92-87D5-4408-A528-AAC83CA96797}"/>
              </a:ext>
            </a:extLst>
          </p:cNvPr>
          <p:cNvSpPr txBox="1"/>
          <p:nvPr/>
        </p:nvSpPr>
        <p:spPr>
          <a:xfrm>
            <a:off x="4832741" y="1601140"/>
            <a:ext cx="719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関節角度の更新</a:t>
            </a:r>
            <a:r>
              <a:rPr kumimoji="1" lang="ja-JP" altLang="en-US" dirty="0"/>
              <a:t>：</a:t>
            </a:r>
            <a:r>
              <a:rPr lang="ja-JP" altLang="en-US" dirty="0"/>
              <a:t>手先姿勢の変位→</a:t>
            </a:r>
            <a:r>
              <a:rPr kumimoji="1" lang="ja-JP" altLang="en-US" dirty="0"/>
              <a:t>手先姿勢速度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→関節角速度→関節角度の変位</a:t>
            </a:r>
            <a:endParaRPr kumimoji="1" lang="en-US" altLang="ja-JP" dirty="0"/>
          </a:p>
          <a:p>
            <a:r>
              <a:rPr kumimoji="1" lang="en-US" altLang="ja-JP" dirty="0"/>
              <a:t>Joint angle update: Hand pose displacement &gt; Hand pose velocity</a:t>
            </a:r>
          </a:p>
          <a:p>
            <a:r>
              <a:rPr kumimoji="1" lang="en-US" altLang="ja-JP" dirty="0"/>
              <a:t>	&gt; Joint angular velocity 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Joint</a:t>
            </a:r>
            <a:r>
              <a:rPr lang="ja-JP" altLang="en-US" dirty="0"/>
              <a:t> </a:t>
            </a:r>
            <a:r>
              <a:rPr lang="en-US" altLang="ja-JP" dirty="0"/>
              <a:t>angle</a:t>
            </a:r>
            <a:r>
              <a:rPr lang="ja-JP" altLang="en-US" dirty="0"/>
              <a:t> </a:t>
            </a:r>
            <a:r>
              <a:rPr lang="en-US" altLang="ja-JP" dirty="0"/>
              <a:t>displacement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52" name="オブジェクト 51">
            <a:extLst>
              <a:ext uri="{FF2B5EF4-FFF2-40B4-BE49-F238E27FC236}">
                <a16:creationId xmlns:a16="http://schemas.microsoft.com/office/drawing/2014/main" id="{BC74F05D-ACB5-4835-BF69-503283333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15121"/>
              </p:ext>
            </p:extLst>
          </p:nvPr>
        </p:nvGraphicFramePr>
        <p:xfrm>
          <a:off x="7432675" y="2938463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711000" progId="Equation.DSMT4">
                  <p:embed/>
                </p:oleObj>
              </mc:Choice>
              <mc:Fallback>
                <p:oleObj name="Equation" r:id="rId24" imgW="939600" imgH="7110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8E68F866-ADC1-4560-80DE-2FDD8BC23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32675" y="2938463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DE04F3E-AF53-4949-975D-B26481EE5F0F}"/>
              </a:ext>
            </a:extLst>
          </p:cNvPr>
          <p:cNvCxnSpPr>
            <a:cxnSpLocks/>
            <a:stCxn id="52" idx="1"/>
            <a:endCxn id="48" idx="3"/>
          </p:cNvCxnSpPr>
          <p:nvPr/>
        </p:nvCxnSpPr>
        <p:spPr>
          <a:xfrm flipH="1" flipV="1">
            <a:off x="6986414" y="3471664"/>
            <a:ext cx="446261" cy="19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オブジェクト 52">
            <a:extLst>
              <a:ext uri="{FF2B5EF4-FFF2-40B4-BE49-F238E27FC236}">
                <a16:creationId xmlns:a16="http://schemas.microsoft.com/office/drawing/2014/main" id="{FF61CF08-A913-40AF-BFB7-5E5FA2A08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0172"/>
              </p:ext>
            </p:extLst>
          </p:nvPr>
        </p:nvGraphicFramePr>
        <p:xfrm>
          <a:off x="9336360" y="2998886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66680" imgH="634680" progId="Equation.DSMT4">
                  <p:embed/>
                </p:oleObj>
              </mc:Choice>
              <mc:Fallback>
                <p:oleObj name="Equation" r:id="rId26" imgW="1066680" imgH="634680" progId="Equation.DSMT4">
                  <p:embed/>
                  <p:pic>
                    <p:nvPicPr>
                      <p:cNvPr id="52" name="オブジェクト 51">
                        <a:extLst>
                          <a:ext uri="{FF2B5EF4-FFF2-40B4-BE49-F238E27FC236}">
                            <a16:creationId xmlns:a16="http://schemas.microsoft.com/office/drawing/2014/main" id="{BC74F05D-ACB5-4835-BF69-5032833335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336360" y="2998886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5F0E252-88C7-41AE-B392-F66087173D80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8842375" y="3471863"/>
            <a:ext cx="493985" cy="327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オブジェクト 53">
            <a:extLst>
              <a:ext uri="{FF2B5EF4-FFF2-40B4-BE49-F238E27FC236}">
                <a16:creationId xmlns:a16="http://schemas.microsoft.com/office/drawing/2014/main" id="{BDEE21A1-AD22-4148-9306-DB9C56142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97188"/>
              </p:ext>
            </p:extLst>
          </p:nvPr>
        </p:nvGraphicFramePr>
        <p:xfrm>
          <a:off x="2535273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43B19C19-5ECB-42BB-BD05-E1F1A6C34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535273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61BFA713-C1DB-434B-919F-DF382C402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7760"/>
              </p:ext>
            </p:extLst>
          </p:nvPr>
        </p:nvGraphicFramePr>
        <p:xfrm>
          <a:off x="2642199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E9F41BD0-35AF-42F2-9286-B3E06046B3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42199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6CE61644-F87E-4826-9A82-6A9466A32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82391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4880" imgH="228600" progId="Equation.DSMT4">
                  <p:embed/>
                </p:oleObj>
              </mc:Choice>
              <mc:Fallback>
                <p:oleObj name="Equation" r:id="rId32" imgW="164880" imgH="2286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98593DD7-A118-4580-A331-1466FE3DD9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4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013AF487-F452-4A56-8840-5D5696EB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898369"/>
            <a:ext cx="2743825" cy="27628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平面</a:t>
            </a:r>
            <a:r>
              <a:rPr lang="en-US" altLang="ja-JP" dirty="0"/>
              <a:t>3</a:t>
            </a:r>
            <a:r>
              <a:rPr lang="ja-JP" altLang="en-US" dirty="0"/>
              <a:t>リンクロボットアームの逆</a:t>
            </a:r>
            <a:r>
              <a:rPr kumimoji="1" lang="ja-JP" altLang="en-US" dirty="0"/>
              <a:t>運動学のサンプルコード</a:t>
            </a:r>
            <a:br>
              <a:rPr kumimoji="1" lang="en-US" altLang="ja-JP" dirty="0"/>
            </a:br>
            <a:r>
              <a:rPr kumimoji="1" lang="en-US" altLang="ja-JP" sz="2400" dirty="0"/>
              <a:t>Mathematica Sample Code of Inverse Kinematics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Planar 3-Link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AD74D2-93CD-438D-834A-AA075288A373}"/>
              </a:ext>
            </a:extLst>
          </p:cNvPr>
          <p:cNvSpPr txBox="1"/>
          <p:nvPr/>
        </p:nvSpPr>
        <p:spPr>
          <a:xfrm>
            <a:off x="7320136" y="2510894"/>
            <a:ext cx="42484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200" b="1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K-3LinkPlanarArm.nb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(*Inverse kinematics solution: initialize*)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0.1;</a:t>
            </a:r>
          </a:p>
          <a:p>
            <a:pPr algn="l"/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dt = 1;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q0 = {0.1, 0.2, 0.3};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pd = {1, 1, pi/2};</a:t>
            </a:r>
          </a:p>
          <a:p>
            <a:pPr algn="l"/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(*Inverse kinematics solution by function*)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IK[pd, q0, k, dt]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(*Inverse kinematics function*)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IK[pd_, q0_, k_, dt_] :=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Module[{p, q = q0},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For[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50,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 = FK[q];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q += k dt Inverse[J[q]].(pd - p[[4]]);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q]</a:t>
            </a:r>
          </a:p>
          <a:p>
            <a:pPr algn="l"/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59BB8-C552-414A-A2CE-03B29EB67C37}"/>
              </a:ext>
            </a:extLst>
          </p:cNvPr>
          <p:cNvSpPr txBox="1"/>
          <p:nvPr/>
        </p:nvSpPr>
        <p:spPr>
          <a:xfrm>
            <a:off x="7248128" y="178522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cs typeface="Courier New" panose="02070309020205020404" pitchFamily="49" charset="0"/>
              </a:rPr>
              <a:t>マセマティカによるサンプルコード（一部のみ）</a:t>
            </a:r>
            <a:endParaRPr lang="en-US" altLang="ja-JP" dirty="0">
              <a:cs typeface="Courier New" panose="02070309020205020404" pitchFamily="49" charset="0"/>
            </a:endParaRPr>
          </a:p>
          <a:p>
            <a:pPr algn="l"/>
            <a:r>
              <a:rPr lang="en-US" altLang="ja-JP" sz="1800" b="0" i="0" u="none" strike="noStrike" dirty="0">
                <a:cs typeface="Courier New" panose="02070309020205020404" pitchFamily="49" charset="0"/>
              </a:rPr>
              <a:t>Sample code in Mathematica (Only a part)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 https://github.com/keitaronaruse/Naruse-robotics-tutorial/blob/main/src/mathematica/IK-3LinkPlanarArm.nb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524903F-CA5C-4C57-A714-B0ECF7DD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898369"/>
            <a:ext cx="2743825" cy="2762879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5BB3252-3918-4927-AAA9-0B5429C3E6A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223201" y="4279809"/>
            <a:ext cx="64055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28B27E-6CBB-4CAC-862F-B350155AB0BD}"/>
              </a:ext>
            </a:extLst>
          </p:cNvPr>
          <p:cNvSpPr txBox="1"/>
          <p:nvPr/>
        </p:nvSpPr>
        <p:spPr>
          <a:xfrm>
            <a:off x="609600" y="1875515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初期姿勢</a:t>
            </a:r>
            <a:endParaRPr kumimoji="1" lang="en-US" altLang="ja-JP" dirty="0"/>
          </a:p>
          <a:p>
            <a:r>
              <a:rPr kumimoji="1" lang="en-US" altLang="ja-JP" dirty="0"/>
              <a:t>Initial pose</a:t>
            </a:r>
          </a:p>
          <a:p>
            <a:r>
              <a:rPr lang="en-US" altLang="ja-JP" dirty="0"/>
              <a:t>q0</a:t>
            </a:r>
            <a:r>
              <a:rPr lang="ja-JP" altLang="en-US" dirty="0"/>
              <a:t>　</a:t>
            </a:r>
            <a:r>
              <a:rPr lang="en-US" altLang="ja-JP" dirty="0"/>
              <a:t>=</a:t>
            </a:r>
            <a:r>
              <a:rPr lang="ja-JP" altLang="en-US" dirty="0"/>
              <a:t>　</a:t>
            </a:r>
            <a:r>
              <a:rPr lang="en-US" altLang="ja-JP" dirty="0"/>
              <a:t>{0.1, 0.2, 0,3}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43A849A-FEF2-4826-861E-1F1D2E0487FA}"/>
              </a:ext>
            </a:extLst>
          </p:cNvPr>
          <p:cNvSpPr txBox="1"/>
          <p:nvPr/>
        </p:nvSpPr>
        <p:spPr>
          <a:xfrm>
            <a:off x="3427851" y="1826486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逆運動学解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r>
              <a:rPr lang="en-US" altLang="ja-JP" dirty="0"/>
              <a:t>Inverse kinematics solution</a:t>
            </a:r>
            <a:endParaRPr kumimoji="1" lang="en-US" altLang="ja-JP" dirty="0"/>
          </a:p>
          <a:p>
            <a:r>
              <a:rPr lang="en-US" altLang="ja-JP" dirty="0"/>
              <a:t>q</a:t>
            </a:r>
            <a:r>
              <a:rPr lang="ja-JP" altLang="en-US" dirty="0"/>
              <a:t>　</a:t>
            </a:r>
            <a:r>
              <a:rPr lang="en-US" altLang="ja-JP" dirty="0"/>
              <a:t>=</a:t>
            </a:r>
            <a:r>
              <a:rPr lang="ja-JP" altLang="en-US" dirty="0"/>
              <a:t>　</a:t>
            </a:r>
            <a:r>
              <a:rPr kumimoji="1" lang="en-US" altLang="ja-JP" dirty="0"/>
              <a:t>{-2.09196, 4.18453, -2.08948}</a:t>
            </a:r>
            <a:endParaRPr kumimoji="1" lang="ja-JP" altLang="en-US" dirty="0"/>
          </a:p>
        </p:txBody>
      </p:sp>
      <p:sp>
        <p:nvSpPr>
          <p:cNvPr id="32" name="吹き出し: 線 (強調線付き) 31">
            <a:extLst>
              <a:ext uri="{FF2B5EF4-FFF2-40B4-BE49-F238E27FC236}">
                <a16:creationId xmlns:a16="http://schemas.microsoft.com/office/drawing/2014/main" id="{236FEADE-D0D3-4212-947D-53ED81E4D9D4}"/>
              </a:ext>
            </a:extLst>
          </p:cNvPr>
          <p:cNvSpPr/>
          <p:nvPr/>
        </p:nvSpPr>
        <p:spPr>
          <a:xfrm>
            <a:off x="2639616" y="2928324"/>
            <a:ext cx="2095940" cy="923325"/>
          </a:xfrm>
          <a:prstGeom prst="accentCallout1">
            <a:avLst>
              <a:gd name="adj1" fmla="val 34919"/>
              <a:gd name="adj2" fmla="val 90051"/>
              <a:gd name="adj3" fmla="val 88247"/>
              <a:gd name="adj4" fmla="val 141518"/>
            </a:avLst>
          </a:prstGeom>
          <a:noFill/>
          <a:ln w="95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rgbClr val="FF0000"/>
                </a:solidFill>
              </a:rPr>
              <a:t>手先の目標姿勢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Hand target pose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pd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{1, 1, </a:t>
            </a:r>
            <a:r>
              <a:rPr kumimoji="1" lang="en-US" altLang="ja-JP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kumimoji="1" lang="en-US" altLang="ja-JP" dirty="0">
                <a:solidFill>
                  <a:srgbClr val="FF0000"/>
                </a:solidFill>
              </a:rPr>
              <a:t>/2}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F8745-EADB-43AE-AB2A-97FD592C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マセマティカによる逆運動学のデモンストレーション</a:t>
            </a:r>
            <a:br>
              <a:rPr kumimoji="1" lang="en-US" altLang="ja-JP" dirty="0"/>
            </a:br>
            <a:r>
              <a:rPr kumimoji="1" lang="en-US" altLang="ja-JP" sz="2400" dirty="0"/>
              <a:t>Demonstration of Inverse Kinematics by Mathematica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E5716-581F-4B6C-ADBF-FCE5540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9FDBFC-F61D-45C7-8397-EC01E89E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DEE5A0-E160-4D7C-AD3B-EBD52305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C2E813-C7EA-451F-BC89-53B1243E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85" y="1363209"/>
            <a:ext cx="3971429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499</TotalTime>
  <Words>801</Words>
  <Application>Microsoft Office PowerPoint</Application>
  <PresentationFormat>ワイド画面</PresentationFormat>
  <Paragraphs>102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Calibri</vt:lpstr>
      <vt:lpstr>Courier New</vt:lpstr>
      <vt:lpstr>Symbol</vt:lpstr>
      <vt:lpstr>MyWhiteBack</vt:lpstr>
      <vt:lpstr>Equation</vt:lpstr>
      <vt:lpstr>ロボットアームの逆運動学: 原理 Robot Arm Inverse Kinematics: Principle  成瀬継太郎（会津大） Keitaro Naruse (Univ. of Aizu)</vt:lpstr>
      <vt:lpstr>ロボットアームの逆運動学 Inverse Kinematics of Robot Arm</vt:lpstr>
      <vt:lpstr>繰り返し計算による逆運動学解法 Inverse Kinematics Solution by Iterative Computation</vt:lpstr>
      <vt:lpstr>手先姿勢速度と関節角速度とヤコビアン Hand Pose Velocity, Joint Angular Velocity, and Jacobian</vt:lpstr>
      <vt:lpstr>ヤコビアンの例 Instance of Jacobian</vt:lpstr>
      <vt:lpstr>ヤコビアンを用いた逆運動学解法 Inverse Kinematics Solution with Jacobian</vt:lpstr>
      <vt:lpstr>平面3リンクロボットアームの逆運動学のサンプルコード Mathematica Sample Code of Inverse Kinematics of Planar 3-Link Robot Arm</vt:lpstr>
      <vt:lpstr>マセマティカによる逆運動学のデモンストレーション Demonstration of Inverse Kinematics by Mathematica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480</cp:revision>
  <dcterms:created xsi:type="dcterms:W3CDTF">2021-03-04T07:44:28Z</dcterms:created>
  <dcterms:modified xsi:type="dcterms:W3CDTF">2021-04-04T06:09:40Z</dcterms:modified>
</cp:coreProperties>
</file>