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26"/>
  </p:notesMasterIdLst>
  <p:handoutMasterIdLst>
    <p:handoutMasterId r:id="rId27"/>
  </p:handoutMasterIdLst>
  <p:sldIdLst>
    <p:sldId id="299" r:id="rId2"/>
    <p:sldId id="359" r:id="rId3"/>
    <p:sldId id="388" r:id="rId4"/>
    <p:sldId id="269" r:id="rId5"/>
    <p:sldId id="360" r:id="rId6"/>
    <p:sldId id="361" r:id="rId7"/>
    <p:sldId id="362" r:id="rId8"/>
    <p:sldId id="372" r:id="rId9"/>
    <p:sldId id="373" r:id="rId10"/>
    <p:sldId id="387" r:id="rId11"/>
    <p:sldId id="365" r:id="rId12"/>
    <p:sldId id="368" r:id="rId13"/>
    <p:sldId id="366" r:id="rId14"/>
    <p:sldId id="367" r:id="rId15"/>
    <p:sldId id="390" r:id="rId16"/>
    <p:sldId id="391" r:id="rId17"/>
    <p:sldId id="371" r:id="rId18"/>
    <p:sldId id="374" r:id="rId19"/>
    <p:sldId id="375" r:id="rId20"/>
    <p:sldId id="377" r:id="rId21"/>
    <p:sldId id="378" r:id="rId22"/>
    <p:sldId id="376" r:id="rId23"/>
    <p:sldId id="383" r:id="rId24"/>
    <p:sldId id="381" r:id="rId2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987" autoAdjust="0"/>
    <p:restoredTop sz="94660"/>
  </p:normalViewPr>
  <p:slideViewPr>
    <p:cSldViewPr>
      <p:cViewPr varScale="1">
        <p:scale>
          <a:sx n="100" d="100"/>
          <a:sy n="100" d="100"/>
        </p:scale>
        <p:origin x="693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652"/>
    </p:cViewPr>
  </p:sorterViewPr>
  <p:notesViewPr>
    <p:cSldViewPr showGuides="1">
      <p:cViewPr varScale="1">
        <p:scale>
          <a:sx n="57" d="100"/>
          <a:sy n="57" d="100"/>
        </p:scale>
        <p:origin x="2488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18.wmf"/><Relationship Id="rId4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31.wmf"/><Relationship Id="rId4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3D9B2B17-C70B-492E-BC1F-EEFD9BA1FB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CE43732-97EA-43E8-80FF-CBE99BE7ED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C461C-9488-4B33-8404-FB69A384252D}" type="datetimeFigureOut">
              <a:rPr kumimoji="1" lang="ja-JP" altLang="en-US" smtClean="0"/>
              <a:t>2024/9/9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AC9CDA5-3E80-469F-A690-B9A7D0A29C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64563EA-69FB-40D2-BAAF-3DF1708D01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80082-30CC-49CF-873B-8F31C49346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77367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3D6BA-2164-40E7-BA8B-970E642CDFC3}" type="datetimeFigureOut">
              <a:rPr kumimoji="1" lang="ja-JP" altLang="en-US" smtClean="0"/>
              <a:t>2024/9/9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97965-6EED-41C4-9524-993B001C76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334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AR2024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Advanced Robotics: #2 Frame Transformation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8477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AR2024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Advanced Robotics: #2 Frame Transformation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8327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AR2024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Advanced Robotics: #2 Frame Transformation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8966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AR2024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Advanced Robotics: #2 Frame Transformation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4111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2400" b="0" cap="none" baseline="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AR2024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Advanced Robotics: #2 Frame Transformation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206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AR2024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Advanced Robotics: #2 Frame Transformation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7812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AR2024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Advanced Robotics: #2 Frame Transformation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2935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AR2024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Advanced Robotics: #2 Frame Transformation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2935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AR2024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Advanced Robotics: #2 Frame Transformation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845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AR2024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Advanced Robotics: #2 Frame Transformation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178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AR2024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Advanced Robotics: #2 Frame Transformation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604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378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AR2024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907704" y="6356350"/>
            <a:ext cx="53285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K.Naruse(UAizu) Advanced Robotics: #2 Frame Transformation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308304" y="6356350"/>
            <a:ext cx="1378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CCD68D70-93DA-4EE4-9A1A-18650286EF0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6142755-E942-4ABF-BC08-9119EA177625}"/>
              </a:ext>
            </a:extLst>
          </p:cNvPr>
          <p:cNvSpPr txBox="1"/>
          <p:nvPr userDrawn="1"/>
        </p:nvSpPr>
        <p:spPr>
          <a:xfrm>
            <a:off x="251520" y="213285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2400" dirty="0"/>
          </a:p>
        </p:txBody>
      </p:sp>
      <p:pic>
        <p:nvPicPr>
          <p:cNvPr id="8" name="Picture 4" descr="https://licensebuttons.net/l/by/4.0/88x31.png">
            <a:extLst>
              <a:ext uri="{FF2B5EF4-FFF2-40B4-BE49-F238E27FC236}">
                <a16:creationId xmlns:a16="http://schemas.microsoft.com/office/drawing/2014/main" id="{36FA7B71-4A5C-449D-840F-D4C64E054E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96" y="116632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044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9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0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4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2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26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9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28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7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2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42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37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5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16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/>
              <a:t>ICT03A: Advanced Robotics </a:t>
            </a:r>
            <a:br>
              <a:rPr lang="en-US" altLang="ja-JP"/>
            </a:br>
            <a:r>
              <a:rPr kumimoji="1" lang="en-US" altLang="ja-JP"/>
              <a:t>#</a:t>
            </a:r>
            <a:r>
              <a:rPr kumimoji="1" lang="en-US" altLang="ja-JP" dirty="0"/>
              <a:t>2 Frame Transformation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br>
              <a:rPr lang="en-US" altLang="ja-JP" dirty="0"/>
            </a:br>
            <a:r>
              <a:rPr lang="en-US" altLang="ja-JP" dirty="0" err="1"/>
              <a:t>Keitaro</a:t>
            </a:r>
            <a:r>
              <a:rPr lang="en-US" altLang="ja-JP" dirty="0"/>
              <a:t> Naruse</a:t>
            </a:r>
          </a:p>
          <a:p>
            <a:r>
              <a:rPr lang="en-US" altLang="ja-JP" dirty="0"/>
              <a:t>Email: naruse@u-aizu.ac.jp</a:t>
            </a:r>
          </a:p>
        </p:txBody>
      </p:sp>
    </p:spTree>
    <p:extLst>
      <p:ext uri="{BB962C8B-B14F-4D97-AF65-F5344CB8AC3E}">
        <p14:creationId xmlns:p14="http://schemas.microsoft.com/office/powerpoint/2010/main" val="2931747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3CFC4BD9-B2BA-437C-A778-A8091E855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3D frame transformation</a:t>
            </a:r>
            <a:endParaRPr kumimoji="1" lang="ja-JP" altLang="en-US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4F252589-98F6-444E-A19C-B5A9FEA1B7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9F01CE5-6389-42D2-85A8-C884CEC65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AR2024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68FDC60-953B-4AE2-ABDA-49643FE55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Advanced Robotics: #2 Frame Transformation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787A8A3-0CD5-4A34-A3D2-38F7C2991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6551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直方体 54">
            <a:extLst>
              <a:ext uri="{FF2B5EF4-FFF2-40B4-BE49-F238E27FC236}">
                <a16:creationId xmlns:a16="http://schemas.microsoft.com/office/drawing/2014/main" id="{3D136CD4-D3FE-4E42-84E2-27F631316024}"/>
              </a:ext>
            </a:extLst>
          </p:cNvPr>
          <p:cNvSpPr/>
          <p:nvPr/>
        </p:nvSpPr>
        <p:spPr>
          <a:xfrm>
            <a:off x="2649646" y="2399740"/>
            <a:ext cx="1453021" cy="593460"/>
          </a:xfrm>
          <a:prstGeom prst="cub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タイトル 6">
            <a:extLst>
              <a:ext uri="{FF2B5EF4-FFF2-40B4-BE49-F238E27FC236}">
                <a16:creationId xmlns:a16="http://schemas.microsoft.com/office/drawing/2014/main" id="{86FDA40F-C969-43FA-8F73-E1C7FA00D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Motivation: Sensor in 3D Space</a:t>
            </a:r>
            <a:br>
              <a:rPr lang="en-US" altLang="ja-JP" dirty="0"/>
            </a:br>
            <a:r>
              <a:rPr lang="ja-JP" altLang="en-US" sz="1800" dirty="0"/>
              <a:t>動機</a:t>
            </a:r>
            <a:r>
              <a:rPr lang="en-US" altLang="ja-JP" sz="1800" dirty="0"/>
              <a:t>: 3</a:t>
            </a:r>
            <a:r>
              <a:rPr lang="ja-JP" altLang="en-US" sz="1800" dirty="0"/>
              <a:t>次元空間でのセンシング</a:t>
            </a:r>
            <a:endParaRPr kumimoji="1" lang="ja-JP" altLang="en-US" dirty="0"/>
          </a:p>
        </p:txBody>
      </p:sp>
      <p:sp>
        <p:nvSpPr>
          <p:cNvPr id="82" name="コンテンツ プレースホルダー 81">
            <a:extLst>
              <a:ext uri="{FF2B5EF4-FFF2-40B4-BE49-F238E27FC236}">
                <a16:creationId xmlns:a16="http://schemas.microsoft.com/office/drawing/2014/main" id="{53BA641C-E260-417E-9E28-83D2B0D1C28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kumimoji="1" lang="en-US" altLang="ja-JP" sz="1800" dirty="0"/>
              <a:t>Translation</a:t>
            </a:r>
            <a:r>
              <a:rPr lang="ja-JP" altLang="en-US" sz="1800" dirty="0"/>
              <a:t> </a:t>
            </a:r>
            <a:r>
              <a:rPr lang="en-US" altLang="ja-JP" sz="1800" dirty="0"/>
              <a:t>in 3D is</a:t>
            </a:r>
            <a:r>
              <a:rPr lang="ja-JP" altLang="en-US" sz="1800" dirty="0"/>
              <a:t> </a:t>
            </a:r>
            <a:r>
              <a:rPr lang="en-US" altLang="ja-JP" sz="1800" dirty="0"/>
              <a:t>easy and no problem </a:t>
            </a:r>
          </a:p>
          <a:p>
            <a:r>
              <a:rPr kumimoji="1" lang="en-US" altLang="ja-JP" sz="1800" dirty="0"/>
              <a:t>However, the </a:t>
            </a:r>
            <a:r>
              <a:rPr lang="en-US" altLang="ja-JP" sz="1800" dirty="0"/>
              <a:t>orientation in 3D is not so easy </a:t>
            </a:r>
          </a:p>
          <a:p>
            <a:pPr lvl="1"/>
            <a:r>
              <a:rPr lang="en-US" altLang="ja-JP" dirty="0"/>
              <a:t>Roll, Pitch, Yaw angle or Euler angle</a:t>
            </a:r>
          </a:p>
          <a:p>
            <a:pPr lvl="1"/>
            <a:r>
              <a:rPr kumimoji="1" lang="en-US" altLang="ja-JP" dirty="0">
                <a:solidFill>
                  <a:srgbClr val="FF0000"/>
                </a:solidFill>
              </a:rPr>
              <a:t>Rotation matrix</a:t>
            </a:r>
          </a:p>
          <a:p>
            <a:pPr lvl="1"/>
            <a:r>
              <a:rPr lang="en-US" altLang="ja-JP" dirty="0"/>
              <a:t>Quaternion</a:t>
            </a:r>
          </a:p>
          <a:p>
            <a:pPr lvl="1"/>
            <a:r>
              <a:rPr kumimoji="1" lang="en-US" altLang="ja-JP" dirty="0"/>
              <a:t>SO(3): Special Orthogonal Group of 3</a:t>
            </a:r>
          </a:p>
          <a:p>
            <a:r>
              <a:rPr lang="en-US" altLang="ja-JP" sz="1800" dirty="0"/>
              <a:t>3D Homogeneous transformation matrix </a:t>
            </a:r>
            <a:br>
              <a:rPr lang="en-US" altLang="ja-JP" sz="1800" dirty="0"/>
            </a:br>
            <a:r>
              <a:rPr lang="en-US" altLang="ja-JP" sz="1800" dirty="0">
                <a:solidFill>
                  <a:srgbClr val="FF0000"/>
                </a:solidFill>
              </a:rPr>
              <a:t>3</a:t>
            </a:r>
            <a:r>
              <a:rPr lang="ja-JP" altLang="en-US" sz="1800" dirty="0">
                <a:solidFill>
                  <a:srgbClr val="FF0000"/>
                </a:solidFill>
              </a:rPr>
              <a:t>次元同次変換行列</a:t>
            </a:r>
            <a:endParaRPr kumimoji="1" lang="en-US" altLang="ja-JP" sz="1800" dirty="0">
              <a:solidFill>
                <a:srgbClr val="FF0000"/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657D5B-B378-4AC3-80F0-C5D9DCD86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AR2024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E62722-1085-4961-89A7-2C1A821B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Advanced Robotics: #2 Frame Transformation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B5A2D5-CCB9-4754-A537-063DD9C82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11</a:t>
            </a:fld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3D3A3A89-CAC1-410E-A612-5BEDDFBC3A22}"/>
              </a:ext>
            </a:extLst>
          </p:cNvPr>
          <p:cNvCxnSpPr/>
          <p:nvPr/>
        </p:nvCxnSpPr>
        <p:spPr>
          <a:xfrm>
            <a:off x="251520" y="5589240"/>
            <a:ext cx="419934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AC2FDC88-7A61-4025-B02D-76B5C1F61BC5}"/>
              </a:ext>
            </a:extLst>
          </p:cNvPr>
          <p:cNvCxnSpPr/>
          <p:nvPr/>
        </p:nvCxnSpPr>
        <p:spPr>
          <a:xfrm flipV="1">
            <a:off x="971600" y="2101411"/>
            <a:ext cx="0" cy="3960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18C7367-3326-44B3-9A2B-D567B0A649BB}"/>
              </a:ext>
            </a:extLst>
          </p:cNvPr>
          <p:cNvSpPr txBox="1"/>
          <p:nvPr/>
        </p:nvSpPr>
        <p:spPr>
          <a:xfrm>
            <a:off x="3779912" y="565971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ja-JP" i="1" baseline="-25000" dirty="0">
                <a:latin typeface="Times New Roman" pitchFamily="18" charset="0"/>
                <a:cs typeface="Times New Roman" pitchFamily="18" charset="0"/>
              </a:rPr>
              <a:t>W</a:t>
            </a:r>
            <a:endParaRPr kumimoji="1" lang="ja-JP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F9D0749-06E8-4154-B0C9-43C0180B6615}"/>
              </a:ext>
            </a:extLst>
          </p:cNvPr>
          <p:cNvSpPr txBox="1"/>
          <p:nvPr/>
        </p:nvSpPr>
        <p:spPr>
          <a:xfrm>
            <a:off x="2855113" y="445096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kumimoji="1" lang="en-US" altLang="ja-JP" i="1" baseline="-25000" dirty="0">
                <a:latin typeface="Times New Roman" pitchFamily="18" charset="0"/>
                <a:cs typeface="Times New Roman" pitchFamily="18" charset="0"/>
              </a:rPr>
              <a:t>W</a:t>
            </a:r>
            <a:endParaRPr kumimoji="1" lang="ja-JP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22EEF10-1D1A-4F05-98D6-A3D9610DF51A}"/>
              </a:ext>
            </a:extLst>
          </p:cNvPr>
          <p:cNvSpPr txBox="1"/>
          <p:nvPr/>
        </p:nvSpPr>
        <p:spPr>
          <a:xfrm>
            <a:off x="382799" y="565971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kumimoji="1" lang="en-US" altLang="ja-JP" i="1" baseline="-25000" dirty="0">
                <a:latin typeface="Times New Roman" pitchFamily="18" charset="0"/>
                <a:cs typeface="Times New Roman" pitchFamily="18" charset="0"/>
              </a:rPr>
              <a:t>W</a:t>
            </a:r>
            <a:endParaRPr kumimoji="1" lang="ja-JP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FA10DB4-D9B2-4DAC-9D88-C9BCD6D81549}"/>
              </a:ext>
            </a:extLst>
          </p:cNvPr>
          <p:cNvSpPr txBox="1"/>
          <p:nvPr/>
        </p:nvSpPr>
        <p:spPr>
          <a:xfrm>
            <a:off x="3269247" y="3677645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ja-JP" i="1" baseline="-25000" dirty="0">
                <a:latin typeface="Times New Roman" pitchFamily="18" charset="0"/>
                <a:cs typeface="Times New Roman" pitchFamily="18" charset="0"/>
              </a:rPr>
              <a:t>S</a:t>
            </a:r>
            <a:endParaRPr kumimoji="1" lang="ja-JP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2" name="オブジェクト 21">
            <a:extLst>
              <a:ext uri="{FF2B5EF4-FFF2-40B4-BE49-F238E27FC236}">
                <a16:creationId xmlns:a16="http://schemas.microsoft.com/office/drawing/2014/main" id="{C858D6EE-252B-4BFC-8C8F-EBD154537F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4802190"/>
              </p:ext>
            </p:extLst>
          </p:nvPr>
        </p:nvGraphicFramePr>
        <p:xfrm>
          <a:off x="7020272" y="838368"/>
          <a:ext cx="150495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3" imgW="1002960" imgH="685800" progId="Equation.DSMT4">
                  <p:embed/>
                </p:oleObj>
              </mc:Choice>
              <mc:Fallback>
                <p:oleObj name="Equation" r:id="rId3" imgW="1002960" imgH="685800" progId="Equation.DSMT4">
                  <p:embed/>
                  <p:pic>
                    <p:nvPicPr>
                      <p:cNvPr id="22" name="オブジェクト 21">
                        <a:extLst>
                          <a:ext uri="{FF2B5EF4-FFF2-40B4-BE49-F238E27FC236}">
                            <a16:creationId xmlns:a16="http://schemas.microsoft.com/office/drawing/2014/main" id="{C858D6EE-252B-4BFC-8C8F-EBD154537F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20272" y="838368"/>
                        <a:ext cx="1504950" cy="1028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5E2589B2-BDDF-4CCD-9B06-A25FE31F554B}"/>
              </a:ext>
            </a:extLst>
          </p:cNvPr>
          <p:cNvCxnSpPr>
            <a:cxnSpLocks/>
          </p:cNvCxnSpPr>
          <p:nvPr/>
        </p:nvCxnSpPr>
        <p:spPr>
          <a:xfrm flipV="1">
            <a:off x="775546" y="4265193"/>
            <a:ext cx="2112226" cy="13817"/>
          </a:xfrm>
          <a:prstGeom prst="straightConnector1">
            <a:avLst/>
          </a:prstGeom>
          <a:ln w="1905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オブジェクト 24">
            <a:extLst>
              <a:ext uri="{FF2B5EF4-FFF2-40B4-BE49-F238E27FC236}">
                <a16:creationId xmlns:a16="http://schemas.microsoft.com/office/drawing/2014/main" id="{C1FA7139-F16A-4726-B755-F534B47F82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34241" y="5669195"/>
          <a:ext cx="32385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Equation" r:id="rId5" imgW="215640" imgH="177480" progId="Equation.DSMT4">
                  <p:embed/>
                </p:oleObj>
              </mc:Choice>
              <mc:Fallback>
                <p:oleObj name="Equation" r:id="rId5" imgW="215640" imgH="177480" progId="Equation.DSMT4">
                  <p:embed/>
                  <p:pic>
                    <p:nvPicPr>
                      <p:cNvPr id="25" name="オブジェクト 24">
                        <a:extLst>
                          <a:ext uri="{FF2B5EF4-FFF2-40B4-BE49-F238E27FC236}">
                            <a16:creationId xmlns:a16="http://schemas.microsoft.com/office/drawing/2014/main" id="{C1FA7139-F16A-4726-B755-F534B47F82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34241" y="5669195"/>
                        <a:ext cx="32385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E15806DF-8DDC-40B3-9FBD-C0F4C50776EF}"/>
              </a:ext>
            </a:extLst>
          </p:cNvPr>
          <p:cNvCxnSpPr>
            <a:cxnSpLocks/>
          </p:cNvCxnSpPr>
          <p:nvPr/>
        </p:nvCxnSpPr>
        <p:spPr>
          <a:xfrm flipH="1" flipV="1">
            <a:off x="2346551" y="3956734"/>
            <a:ext cx="20453" cy="1363911"/>
          </a:xfrm>
          <a:prstGeom prst="straightConnector1">
            <a:avLst/>
          </a:prstGeom>
          <a:ln w="1905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オブジェクト 26">
            <a:extLst>
              <a:ext uri="{FF2B5EF4-FFF2-40B4-BE49-F238E27FC236}">
                <a16:creationId xmlns:a16="http://schemas.microsoft.com/office/drawing/2014/main" id="{09EB36F1-184E-41B9-B752-BAE483CD5B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04573" y="4955845"/>
          <a:ext cx="3238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Equation" r:id="rId7" imgW="215640" imgH="203040" progId="Equation.DSMT4">
                  <p:embed/>
                </p:oleObj>
              </mc:Choice>
              <mc:Fallback>
                <p:oleObj name="Equation" r:id="rId7" imgW="215640" imgH="203040" progId="Equation.DSMT4">
                  <p:embed/>
                  <p:pic>
                    <p:nvPicPr>
                      <p:cNvPr id="27" name="オブジェクト 26">
                        <a:extLst>
                          <a:ext uri="{FF2B5EF4-FFF2-40B4-BE49-F238E27FC236}">
                            <a16:creationId xmlns:a16="http://schemas.microsoft.com/office/drawing/2014/main" id="{09EB36F1-184E-41B9-B752-BAE483CD5B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04573" y="4955845"/>
                        <a:ext cx="32385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51433C2D-85F8-4D19-9551-9EE1DAECF74D}"/>
              </a:ext>
            </a:extLst>
          </p:cNvPr>
          <p:cNvCxnSpPr>
            <a:cxnSpLocks/>
          </p:cNvCxnSpPr>
          <p:nvPr/>
        </p:nvCxnSpPr>
        <p:spPr>
          <a:xfrm flipV="1">
            <a:off x="542136" y="4730750"/>
            <a:ext cx="3128592" cy="100250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645DAD5-028B-46B2-B414-6326180942FE}"/>
              </a:ext>
            </a:extLst>
          </p:cNvPr>
          <p:cNvSpPr txBox="1"/>
          <p:nvPr/>
        </p:nvSpPr>
        <p:spPr>
          <a:xfrm>
            <a:off x="321563" y="21325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kumimoji="1" lang="en-US" altLang="ja-JP" i="1" baseline="-25000" dirty="0">
                <a:latin typeface="Times New Roman" pitchFamily="18" charset="0"/>
                <a:cs typeface="Times New Roman" pitchFamily="18" charset="0"/>
              </a:rPr>
              <a:t>W</a:t>
            </a:r>
            <a:endParaRPr kumimoji="1" lang="ja-JP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0773AD9D-0868-4EEB-ACB0-7698F57E304B}"/>
              </a:ext>
            </a:extLst>
          </p:cNvPr>
          <p:cNvCxnSpPr>
            <a:cxnSpLocks/>
          </p:cNvCxnSpPr>
          <p:nvPr/>
        </p:nvCxnSpPr>
        <p:spPr>
          <a:xfrm flipV="1">
            <a:off x="1772694" y="3532958"/>
            <a:ext cx="1787044" cy="105377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209C8B18-BA9C-475A-B0C8-7E3FC74ACC87}"/>
              </a:ext>
            </a:extLst>
          </p:cNvPr>
          <p:cNvCxnSpPr>
            <a:cxnSpLocks/>
          </p:cNvCxnSpPr>
          <p:nvPr/>
        </p:nvCxnSpPr>
        <p:spPr>
          <a:xfrm flipV="1">
            <a:off x="1965104" y="3591102"/>
            <a:ext cx="952249" cy="11522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7079E1CA-91C8-45D2-9F23-63E31FED943B}"/>
              </a:ext>
            </a:extLst>
          </p:cNvPr>
          <p:cNvCxnSpPr>
            <a:cxnSpLocks/>
          </p:cNvCxnSpPr>
          <p:nvPr/>
        </p:nvCxnSpPr>
        <p:spPr>
          <a:xfrm flipH="1" flipV="1">
            <a:off x="1898648" y="3413414"/>
            <a:ext cx="623950" cy="1167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C5BD73E-0619-41E9-BD82-1A98DA3DFD4B}"/>
              </a:ext>
            </a:extLst>
          </p:cNvPr>
          <p:cNvSpPr txBox="1"/>
          <p:nvPr/>
        </p:nvSpPr>
        <p:spPr>
          <a:xfrm>
            <a:off x="2489289" y="324692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kumimoji="1" lang="en-US" altLang="ja-JP" i="1" baseline="-25000" dirty="0">
                <a:latin typeface="Times New Roman" pitchFamily="18" charset="0"/>
                <a:cs typeface="Times New Roman" pitchFamily="18" charset="0"/>
              </a:rPr>
              <a:t>S</a:t>
            </a:r>
            <a:endParaRPr kumimoji="1" lang="ja-JP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F7EB61D-D41F-4856-8C8D-DEB4903C73A3}"/>
              </a:ext>
            </a:extLst>
          </p:cNvPr>
          <p:cNvSpPr txBox="1"/>
          <p:nvPr/>
        </p:nvSpPr>
        <p:spPr>
          <a:xfrm flipH="1">
            <a:off x="1534241" y="3204363"/>
            <a:ext cx="188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kumimoji="1" lang="en-US" altLang="ja-JP" i="1" baseline="-25000" dirty="0">
                <a:latin typeface="Times New Roman" pitchFamily="18" charset="0"/>
                <a:cs typeface="Times New Roman" pitchFamily="18" charset="0"/>
              </a:rPr>
              <a:t>S</a:t>
            </a:r>
            <a:endParaRPr kumimoji="1" lang="ja-JP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EF2B20F7-5325-48C2-A0D9-46C7543B257A}"/>
              </a:ext>
            </a:extLst>
          </p:cNvPr>
          <p:cNvCxnSpPr>
            <a:cxnSpLocks/>
          </p:cNvCxnSpPr>
          <p:nvPr/>
        </p:nvCxnSpPr>
        <p:spPr>
          <a:xfrm flipV="1">
            <a:off x="2371124" y="3084819"/>
            <a:ext cx="252993" cy="1169906"/>
          </a:xfrm>
          <a:prstGeom prst="straightConnector1">
            <a:avLst/>
          </a:prstGeom>
          <a:ln w="1905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66B0BC6E-BE80-4FC8-8A80-272A5E6C6A7D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2312161" y="3065192"/>
            <a:ext cx="1638642" cy="1113804"/>
          </a:xfrm>
          <a:prstGeom prst="straightConnector1">
            <a:avLst/>
          </a:prstGeom>
          <a:ln w="1905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BC490035-CFA4-4013-B8CF-5ADE7C040911}"/>
              </a:ext>
            </a:extLst>
          </p:cNvPr>
          <p:cNvCxnSpPr>
            <a:cxnSpLocks/>
          </p:cNvCxnSpPr>
          <p:nvPr/>
        </p:nvCxnSpPr>
        <p:spPr>
          <a:xfrm flipV="1">
            <a:off x="2393652" y="2572282"/>
            <a:ext cx="139121" cy="1682443"/>
          </a:xfrm>
          <a:prstGeom prst="straightConnector1">
            <a:avLst/>
          </a:prstGeom>
          <a:ln w="1905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B9BB0E01-238F-41F5-999E-B566A9AFAC1B}"/>
              </a:ext>
            </a:extLst>
          </p:cNvPr>
          <p:cNvCxnSpPr>
            <a:cxnSpLocks/>
          </p:cNvCxnSpPr>
          <p:nvPr/>
        </p:nvCxnSpPr>
        <p:spPr>
          <a:xfrm flipV="1">
            <a:off x="2380843" y="2630178"/>
            <a:ext cx="1459654" cy="1646158"/>
          </a:xfrm>
          <a:prstGeom prst="straightConnector1">
            <a:avLst/>
          </a:prstGeom>
          <a:ln w="1905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フローチャート: 磁気ディスク 60">
            <a:extLst>
              <a:ext uri="{FF2B5EF4-FFF2-40B4-BE49-F238E27FC236}">
                <a16:creationId xmlns:a16="http://schemas.microsoft.com/office/drawing/2014/main" id="{E1DD2FB2-6C7A-4838-941F-EE4B0396BCA9}"/>
              </a:ext>
            </a:extLst>
          </p:cNvPr>
          <p:cNvSpPr/>
          <p:nvPr/>
        </p:nvSpPr>
        <p:spPr>
          <a:xfrm rot="19829213">
            <a:off x="2007849" y="4050518"/>
            <a:ext cx="668058" cy="361950"/>
          </a:xfrm>
          <a:prstGeom prst="flowChartMagneticDisk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ACC3145D-2714-4638-942E-1E6B9C77CF99}"/>
              </a:ext>
            </a:extLst>
          </p:cNvPr>
          <p:cNvCxnSpPr>
            <a:cxnSpLocks/>
          </p:cNvCxnSpPr>
          <p:nvPr/>
        </p:nvCxnSpPr>
        <p:spPr>
          <a:xfrm flipV="1">
            <a:off x="1361921" y="5320646"/>
            <a:ext cx="998470" cy="327307"/>
          </a:xfrm>
          <a:prstGeom prst="straightConnector1">
            <a:avLst/>
          </a:prstGeom>
          <a:ln w="1905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56A61614-6F00-46B4-9157-9BE7710FB7E3}"/>
              </a:ext>
            </a:extLst>
          </p:cNvPr>
          <p:cNvCxnSpPr>
            <a:cxnSpLocks/>
          </p:cNvCxnSpPr>
          <p:nvPr/>
        </p:nvCxnSpPr>
        <p:spPr>
          <a:xfrm flipV="1">
            <a:off x="1401065" y="5320645"/>
            <a:ext cx="1223052" cy="1"/>
          </a:xfrm>
          <a:prstGeom prst="straightConnector1">
            <a:avLst/>
          </a:prstGeom>
          <a:ln w="1905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オブジェクト 78">
            <a:extLst>
              <a:ext uri="{FF2B5EF4-FFF2-40B4-BE49-F238E27FC236}">
                <a16:creationId xmlns:a16="http://schemas.microsoft.com/office/drawing/2014/main" id="{FFE90AFD-30BA-4ABE-8E1E-FBA8AB82AF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2736" y="3958831"/>
          <a:ext cx="30480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Equation" r:id="rId9" imgW="203040" imgH="164880" progId="Equation.DSMT4">
                  <p:embed/>
                </p:oleObj>
              </mc:Choice>
              <mc:Fallback>
                <p:oleObj name="Equation" r:id="rId9" imgW="203040" imgH="164880" progId="Equation.DSMT4">
                  <p:embed/>
                  <p:pic>
                    <p:nvPicPr>
                      <p:cNvPr id="79" name="オブジェクト 78">
                        <a:extLst>
                          <a:ext uri="{FF2B5EF4-FFF2-40B4-BE49-F238E27FC236}">
                            <a16:creationId xmlns:a16="http://schemas.microsoft.com/office/drawing/2014/main" id="{FFE90AFD-30BA-4ABE-8E1E-FBA8AB82AF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2736" y="3958831"/>
                        <a:ext cx="304800" cy="24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879E58D8-19B1-4759-BE8C-EF79FA236315}"/>
              </a:ext>
            </a:extLst>
          </p:cNvPr>
          <p:cNvSpPr txBox="1"/>
          <p:nvPr/>
        </p:nvSpPr>
        <p:spPr>
          <a:xfrm>
            <a:off x="1070892" y="3580855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Camera</a:t>
            </a:r>
          </a:p>
          <a:p>
            <a:r>
              <a:rPr lang="en-US" altLang="ja-JP" dirty="0"/>
              <a:t>LIDAR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222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DFEF69-8BEE-4F9C-A435-47FF1646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Roll, Pitch, and Yaw Angle (Variation of Euler Angle)</a:t>
            </a:r>
            <a:br>
              <a:rPr kumimoji="1" lang="en-US" altLang="ja-JP" dirty="0"/>
            </a:br>
            <a:r>
              <a:rPr kumimoji="1" lang="ja-JP" altLang="en-US" sz="1800" dirty="0"/>
              <a:t>ロール角，ピッチ角，ヨー角（オイラー角）</a:t>
            </a:r>
            <a:endParaRPr kumimoji="1" lang="ja-JP" alt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88F6215-7588-45CD-BFF1-3DCF8BF637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ja-JP" sz="1800" dirty="0"/>
              <a:t>Represent orientation of two frames by three angles</a:t>
            </a:r>
          </a:p>
          <a:p>
            <a:r>
              <a:rPr lang="en-US" altLang="ja-JP" sz="1800" dirty="0"/>
              <a:t>Roll: </a:t>
            </a:r>
            <a:r>
              <a:rPr lang="en-US" altLang="ja-JP" sz="1800" dirty="0">
                <a:latin typeface="Symbol" panose="05050102010706020507" pitchFamily="18" charset="2"/>
              </a:rPr>
              <a:t>f </a:t>
            </a:r>
            <a:r>
              <a:rPr lang="en-US" altLang="ja-JP" sz="1800" dirty="0"/>
              <a:t>represents a rotation around the x axis,</a:t>
            </a:r>
          </a:p>
          <a:p>
            <a:r>
              <a:rPr lang="en-US" altLang="ja-JP" sz="1800" dirty="0"/>
              <a:t>Pitch: </a:t>
            </a:r>
            <a:r>
              <a:rPr lang="en-US" altLang="ja-JP" sz="1800" dirty="0">
                <a:latin typeface="Symbol" panose="05050102010706020507" pitchFamily="18" charset="2"/>
              </a:rPr>
              <a:t>q </a:t>
            </a:r>
            <a:r>
              <a:rPr lang="en-US" altLang="ja-JP" sz="1800" dirty="0"/>
              <a:t>represents a rotation around the y axis,</a:t>
            </a:r>
          </a:p>
          <a:p>
            <a:r>
              <a:rPr lang="en-US" altLang="ja-JP" sz="1800" dirty="0"/>
              <a:t>Yaw: </a:t>
            </a:r>
            <a:r>
              <a:rPr lang="en-US" altLang="ja-JP" sz="1800" dirty="0">
                <a:latin typeface="Symbol" panose="05050102010706020507" pitchFamily="18" charset="2"/>
              </a:rPr>
              <a:t>y</a:t>
            </a:r>
            <a:r>
              <a:rPr lang="en-US" altLang="ja-JP" sz="1800" dirty="0"/>
              <a:t> represents a rotation around the z axis</a:t>
            </a:r>
          </a:p>
          <a:p>
            <a:r>
              <a:rPr lang="en-US" altLang="ja-JP" sz="1800" dirty="0"/>
              <a:t>Gimbal lock problem</a:t>
            </a:r>
          </a:p>
          <a:p>
            <a:endParaRPr kumimoji="1" lang="ja-JP" altLang="en-US" sz="1800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4764BD2-DFDF-417A-B215-808DB230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AR2024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F5292C5-6CBC-41D3-AE79-54A72EDFF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Advanced Robotics: #2 Frame Transformation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20522A0-FE73-4079-95B3-9E6291B4C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12</a:t>
            </a:fld>
            <a:endParaRPr kumimoji="1" lang="ja-JP" altLang="en-US"/>
          </a:p>
        </p:txBody>
      </p:sp>
      <p:pic>
        <p:nvPicPr>
          <p:cNvPr id="30722" name="Picture 2">
            <a:extLst>
              <a:ext uri="{FF2B5EF4-FFF2-40B4-BE49-F238E27FC236}">
                <a16:creationId xmlns:a16="http://schemas.microsoft.com/office/drawing/2014/main" id="{4247E57E-FA72-4FFE-948D-F547F6758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45628"/>
            <a:ext cx="2880320" cy="3247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12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4B25A2B6-C914-45EC-9DF8-B1D9C008C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Euler Angle</a:t>
            </a:r>
            <a:r>
              <a:rPr lang="ja-JP" altLang="en-US" dirty="0"/>
              <a:t> </a:t>
            </a:r>
            <a:r>
              <a:rPr lang="en-US" altLang="ja-JP" dirty="0"/>
              <a:t>(Narrow Sense)</a:t>
            </a:r>
            <a:br>
              <a:rPr lang="en-US" altLang="ja-JP" dirty="0"/>
            </a:br>
            <a:r>
              <a:rPr lang="ja-JP" altLang="en-US" sz="1800" dirty="0"/>
              <a:t>狭義のオイラー角</a:t>
            </a:r>
            <a:endParaRPr kumimoji="1" lang="ja-JP" altLang="en-US" dirty="0"/>
          </a:p>
        </p:txBody>
      </p:sp>
      <p:sp>
        <p:nvSpPr>
          <p:cNvPr id="10" name="コンテンツ プレースホルダー 9">
            <a:extLst>
              <a:ext uri="{FF2B5EF4-FFF2-40B4-BE49-F238E27FC236}">
                <a16:creationId xmlns:a16="http://schemas.microsoft.com/office/drawing/2014/main" id="{5F263CB5-443F-439B-B7AE-649E436495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altLang="ja-JP" sz="1800" dirty="0"/>
              <a:t>Represent orientation of two frames by three angles</a:t>
            </a:r>
          </a:p>
          <a:p>
            <a:r>
              <a:rPr lang="el-GR" altLang="ja-JP" sz="1800" dirty="0"/>
              <a:t>α (</a:t>
            </a:r>
            <a:r>
              <a:rPr lang="en-US" altLang="ja-JP" sz="1800" dirty="0"/>
              <a:t>or </a:t>
            </a:r>
            <a:r>
              <a:rPr lang="en-US" altLang="ja-JP" sz="1800" dirty="0">
                <a:latin typeface="Symbol" panose="05050102010706020507" pitchFamily="18" charset="2"/>
              </a:rPr>
              <a:t>f</a:t>
            </a:r>
            <a:r>
              <a:rPr lang="en-US" altLang="ja-JP" sz="1800" dirty="0"/>
              <a:t>) represents a rotation around the z axis,</a:t>
            </a:r>
          </a:p>
          <a:p>
            <a:r>
              <a:rPr lang="el-GR" altLang="ja-JP" sz="1800" dirty="0"/>
              <a:t>β (</a:t>
            </a:r>
            <a:r>
              <a:rPr lang="en-US" altLang="ja-JP" sz="1800" dirty="0"/>
              <a:t>or </a:t>
            </a:r>
            <a:r>
              <a:rPr lang="en-US" altLang="ja-JP" sz="1800" dirty="0">
                <a:latin typeface="Symbol" panose="05050102010706020507" pitchFamily="18" charset="2"/>
              </a:rPr>
              <a:t>q</a:t>
            </a:r>
            <a:r>
              <a:rPr lang="en-US" altLang="ja-JP" sz="1800" dirty="0"/>
              <a:t>) represents a rotation around the x′ axis,</a:t>
            </a:r>
          </a:p>
          <a:p>
            <a:r>
              <a:rPr lang="el-GR" altLang="ja-JP" sz="1800" dirty="0"/>
              <a:t>γ (</a:t>
            </a:r>
            <a:r>
              <a:rPr lang="en-US" altLang="ja-JP" sz="1800" dirty="0"/>
              <a:t>or </a:t>
            </a:r>
            <a:r>
              <a:rPr lang="en-US" altLang="ja-JP" sz="1800" dirty="0">
                <a:latin typeface="Symbol" panose="05050102010706020507" pitchFamily="18" charset="2"/>
              </a:rPr>
              <a:t>y</a:t>
            </a:r>
            <a:r>
              <a:rPr lang="en-US" altLang="ja-JP" sz="1800" dirty="0"/>
              <a:t>) represents a rotation around the z″ axis</a:t>
            </a:r>
          </a:p>
          <a:p>
            <a:r>
              <a:rPr lang="en-US" altLang="ja-JP" sz="1800" dirty="0"/>
              <a:t>Gimbal lock problem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D6C0BB-944D-46D6-AA5B-8E4B802E9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AR2024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FEE0A65-D8CA-4D03-B461-51D4CF3BA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Advanced Robotics: #2 Frame Transformation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8C6033A-0CC3-4F3D-88A2-BA0B7E854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13</a:t>
            </a:fld>
            <a:endParaRPr kumimoji="1" lang="ja-JP" altLang="en-US"/>
          </a:p>
        </p:txBody>
      </p:sp>
      <p:pic>
        <p:nvPicPr>
          <p:cNvPr id="23" name="Picture 4">
            <a:extLst>
              <a:ext uri="{FF2B5EF4-FFF2-40B4-BE49-F238E27FC236}">
                <a16:creationId xmlns:a16="http://schemas.microsoft.com/office/drawing/2014/main" id="{0667577A-3EC0-4090-89F5-6C27042CB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44824"/>
            <a:ext cx="3166054" cy="356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32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955EF7-4E4C-44E6-9A89-7E1F86C4D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Problem of Euler Angle Representation: Gimbal Lock</a:t>
            </a:r>
            <a:br>
              <a:rPr kumimoji="1" lang="en-US" altLang="ja-JP" dirty="0"/>
            </a:br>
            <a:r>
              <a:rPr kumimoji="1" lang="ja-JP" altLang="en-US" sz="1800" dirty="0"/>
              <a:t>オイラー角の問題：ジンバルロック</a:t>
            </a:r>
            <a:endParaRPr kumimoji="1" lang="ja-JP" alt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3E7B288-16EF-4873-82C9-54C4230A023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kumimoji="1" lang="en-US" altLang="ja-JP" sz="1800" dirty="0"/>
              <a:t>If two axis rotates </a:t>
            </a:r>
            <a:r>
              <a:rPr lang="en-US" altLang="ja-JP" sz="1800" dirty="0"/>
              <a:t>around the same axis, </a:t>
            </a:r>
            <a:r>
              <a:rPr kumimoji="1" lang="en-US" altLang="ja-JP" sz="1800" dirty="0"/>
              <a:t>it loses one degree of freedom</a:t>
            </a:r>
          </a:p>
          <a:p>
            <a:r>
              <a:rPr lang="en-US" altLang="ja-JP" sz="1800" dirty="0"/>
              <a:t>We cannot represent the orientation between the two frames</a:t>
            </a:r>
          </a:p>
          <a:p>
            <a:r>
              <a:rPr kumimoji="1" lang="en-US" altLang="ja-JP" sz="1800" dirty="0"/>
              <a:t>(Numerical singular point)</a:t>
            </a:r>
            <a:br>
              <a:rPr kumimoji="1" lang="en-US" altLang="ja-JP" sz="1800" dirty="0"/>
            </a:br>
            <a:r>
              <a:rPr kumimoji="1" lang="ja-JP" altLang="en-US" sz="1800" dirty="0"/>
              <a:t>数値的な特異点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4319BE7-55F6-45A4-BDC9-C88A4A080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AR2024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7CA905E-206F-454A-B225-C95B3415B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Advanced Robotics: #2 Frame Transformation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6C8E768-BC29-4AC0-91EB-7BC6424C0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14</a:t>
            </a:fld>
            <a:endParaRPr kumimoji="1" lang="ja-JP" altLang="en-US"/>
          </a:p>
        </p:txBody>
      </p:sp>
      <p:pic>
        <p:nvPicPr>
          <p:cNvPr id="29698" name="Picture 2">
            <a:extLst>
              <a:ext uri="{FF2B5EF4-FFF2-40B4-BE49-F238E27FC236}">
                <a16:creationId xmlns:a16="http://schemas.microsoft.com/office/drawing/2014/main" id="{4EDD9E82-1479-4131-B78E-20C00330C6D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666" y="1634547"/>
            <a:ext cx="2095500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00" name="Picture 4">
            <a:extLst>
              <a:ext uri="{FF2B5EF4-FFF2-40B4-BE49-F238E27FC236}">
                <a16:creationId xmlns:a16="http://schemas.microsoft.com/office/drawing/2014/main" id="{0251174A-7BA3-415B-A19E-2AEFAB9A945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916" y="405346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オブジェクト 2">
            <a:extLst>
              <a:ext uri="{FF2B5EF4-FFF2-40B4-BE49-F238E27FC236}">
                <a16:creationId xmlns:a16="http://schemas.microsoft.com/office/drawing/2014/main" id="{76C827DF-A1C4-4A51-B529-05AFBF3573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7071896"/>
              </p:ext>
            </p:extLst>
          </p:nvPr>
        </p:nvGraphicFramePr>
        <p:xfrm>
          <a:off x="4883150" y="4078288"/>
          <a:ext cx="32766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Equation" r:id="rId5" imgW="2184120" imgH="939600" progId="Equation.DSMT4">
                  <p:embed/>
                </p:oleObj>
              </mc:Choice>
              <mc:Fallback>
                <p:oleObj name="Equation" r:id="rId5" imgW="2184120" imgH="93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83150" y="4078288"/>
                        <a:ext cx="3276600" cy="140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9220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31F42D1F-286F-4FB9-B9E0-63C807AA3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2400" dirty="0"/>
              <a:t>Quaternion</a:t>
            </a:r>
            <a:br>
              <a:rPr kumimoji="1" lang="en-US" altLang="ja-JP" sz="2400" dirty="0"/>
            </a:br>
            <a:r>
              <a:rPr kumimoji="1" lang="ja-JP" altLang="en-US" sz="1800" dirty="0"/>
              <a:t>クオータニオン・四元数</a:t>
            </a:r>
            <a:endParaRPr lang="ja-JP" alt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F1DFD73-E472-4697-BF2E-405214C93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AR2024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ECA8EA9-FBAB-49A5-A8AF-6403FDA39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Advanced Robotics: #2 Frame Transformation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8070C8C-B6F5-457A-AE7B-1CA4A11E0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13" name="コンテンツ プレースホルダー 3">
            <a:extLst>
              <a:ext uri="{FF2B5EF4-FFF2-40B4-BE49-F238E27FC236}">
                <a16:creationId xmlns:a16="http://schemas.microsoft.com/office/drawing/2014/main" id="{F4F32776-ABC5-4403-96A5-8C4015885E3B}"/>
              </a:ext>
            </a:extLst>
          </p:cNvPr>
          <p:cNvSpPr txBox="1">
            <a:spLocks/>
          </p:cNvSpPr>
          <p:nvPr/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Represent three angles with one real and three imaginary numbers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It is getting popular method  and often used in CG</a:t>
            </a:r>
          </a:p>
          <a:p>
            <a:r>
              <a:rPr lang="en-US" altLang="ja-JP" dirty="0"/>
              <a:t>Mathematically stable and no gimbal lock problem</a:t>
            </a:r>
          </a:p>
          <a:p>
            <a:r>
              <a:rPr lang="en-US" altLang="ja-JP" dirty="0"/>
              <a:t>A bit redundant</a:t>
            </a:r>
          </a:p>
          <a:p>
            <a:r>
              <a:rPr lang="en-US" altLang="ja-JP" dirty="0"/>
              <a:t>Not so intuitive </a:t>
            </a:r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EA028322-EB15-4C0D-A620-B113A82C6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47825"/>
            <a:ext cx="2927667" cy="4103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オブジェクト 14">
            <a:extLst>
              <a:ext uri="{FF2B5EF4-FFF2-40B4-BE49-F238E27FC236}">
                <a16:creationId xmlns:a16="http://schemas.microsoft.com/office/drawing/2014/main" id="{227EA984-77AF-4DFE-8C82-31CD62550B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4278446"/>
              </p:ext>
            </p:extLst>
          </p:nvPr>
        </p:nvGraphicFramePr>
        <p:xfrm>
          <a:off x="1259632" y="5712835"/>
          <a:ext cx="2311200" cy="406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Equation" r:id="rId4" imgW="1155600" imgH="203040" progId="Equation.DSMT4">
                  <p:embed/>
                </p:oleObj>
              </mc:Choice>
              <mc:Fallback>
                <p:oleObj name="Equation" r:id="rId4" imgW="1155600" imgH="203040" progId="Equation.DSMT4">
                  <p:embed/>
                  <p:pic>
                    <p:nvPicPr>
                      <p:cNvPr id="8" name="オブジェクト 7">
                        <a:extLst>
                          <a:ext uri="{FF2B5EF4-FFF2-40B4-BE49-F238E27FC236}">
                            <a16:creationId xmlns:a16="http://schemas.microsoft.com/office/drawing/2014/main" id="{BE739BB4-1B88-496C-A824-C2B4D733236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59632" y="5712835"/>
                        <a:ext cx="2311200" cy="406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4433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84B4CF-E2D1-487A-AE82-6D8999B52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3D</a:t>
            </a:r>
            <a:r>
              <a:rPr lang="ja-JP" altLang="en-US" dirty="0"/>
              <a:t> </a:t>
            </a:r>
            <a:r>
              <a:rPr kumimoji="1" lang="en-US" altLang="ja-JP" sz="2400" dirty="0"/>
              <a:t>Rotation Matrix </a:t>
            </a:r>
            <a:br>
              <a:rPr kumimoji="1" lang="en-US" altLang="ja-JP" sz="2400" dirty="0"/>
            </a:br>
            <a:r>
              <a:rPr kumimoji="1" lang="en-US" altLang="ja-JP" sz="1800" dirty="0"/>
              <a:t>3</a:t>
            </a:r>
            <a:r>
              <a:rPr kumimoji="1" lang="ja-JP" altLang="en-US" sz="1800" dirty="0"/>
              <a:t>次元回転行列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756E62C-0FBB-42B2-9CF2-86F63DA24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AR2024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E8D6C08-60DA-4618-8AED-2AE7C8F47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Advanced Robotics: #2 Frame Transformation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FFF1AF7-39E3-416A-91EB-0F088BBF4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8" name="コンテンツ プレースホルダー 3">
            <a:extLst>
              <a:ext uri="{FF2B5EF4-FFF2-40B4-BE49-F238E27FC236}">
                <a16:creationId xmlns:a16="http://schemas.microsoft.com/office/drawing/2014/main" id="{28990FF4-635A-454B-8D49-9CA3F7145154}"/>
              </a:ext>
            </a:extLst>
          </p:cNvPr>
          <p:cNvSpPr txBox="1">
            <a:spLocks/>
          </p:cNvSpPr>
          <p:nvPr/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Represent three angles with 3*3 matrix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It is often used in robotics</a:t>
            </a:r>
          </a:p>
          <a:p>
            <a:r>
              <a:rPr lang="en-US" altLang="ja-JP" dirty="0"/>
              <a:t>Mathematically stable and no gimbal lock problem</a:t>
            </a:r>
          </a:p>
          <a:p>
            <a:r>
              <a:rPr lang="en-US" altLang="ja-JP" dirty="0"/>
              <a:t>Redundant representation</a:t>
            </a:r>
          </a:p>
          <a:p>
            <a:endParaRPr lang="ja-JP" altLang="en-US" dirty="0"/>
          </a:p>
        </p:txBody>
      </p:sp>
      <p:graphicFrame>
        <p:nvGraphicFramePr>
          <p:cNvPr id="9" name="オブジェクト 8">
            <a:extLst>
              <a:ext uri="{FF2B5EF4-FFF2-40B4-BE49-F238E27FC236}">
                <a16:creationId xmlns:a16="http://schemas.microsoft.com/office/drawing/2014/main" id="{FB4EAD23-0656-4FD3-ABD6-EB8152346E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1134" y="3908579"/>
          <a:ext cx="2533140" cy="914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Equation" r:id="rId3" imgW="1688760" imgH="609480" progId="Equation.DSMT4">
                  <p:embed/>
                </p:oleObj>
              </mc:Choice>
              <mc:Fallback>
                <p:oleObj name="Equation" r:id="rId3" imgW="1688760" imgH="609480" progId="Equation.DSMT4">
                  <p:embed/>
                  <p:pic>
                    <p:nvPicPr>
                      <p:cNvPr id="8" name="オブジェクト 7">
                        <a:extLst>
                          <a:ext uri="{FF2B5EF4-FFF2-40B4-BE49-F238E27FC236}">
                            <a16:creationId xmlns:a16="http://schemas.microsoft.com/office/drawing/2014/main" id="{67D419A3-9B27-44D1-80CA-757880A997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1134" y="3908579"/>
                        <a:ext cx="2533140" cy="914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オブジェクト 9">
            <a:extLst>
              <a:ext uri="{FF2B5EF4-FFF2-40B4-BE49-F238E27FC236}">
                <a16:creationId xmlns:a16="http://schemas.microsoft.com/office/drawing/2014/main" id="{176C1C5B-97D9-46E1-9B3E-C6E055EA3C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1134" y="1946476"/>
          <a:ext cx="2533140" cy="914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Equation" r:id="rId5" imgW="1688760" imgH="609480" progId="Equation.DSMT4">
                  <p:embed/>
                </p:oleObj>
              </mc:Choice>
              <mc:Fallback>
                <p:oleObj name="Equation" r:id="rId5" imgW="1688760" imgH="609480" progId="Equation.DSMT4">
                  <p:embed/>
                  <p:pic>
                    <p:nvPicPr>
                      <p:cNvPr id="9" name="オブジェクト 8">
                        <a:extLst>
                          <a:ext uri="{FF2B5EF4-FFF2-40B4-BE49-F238E27FC236}">
                            <a16:creationId xmlns:a16="http://schemas.microsoft.com/office/drawing/2014/main" id="{1FC0E88A-1B2C-42FC-9638-A3AC26568B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1134" y="1946476"/>
                        <a:ext cx="2533140" cy="914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オブジェクト 10">
            <a:extLst>
              <a:ext uri="{FF2B5EF4-FFF2-40B4-BE49-F238E27FC236}">
                <a16:creationId xmlns:a16="http://schemas.microsoft.com/office/drawing/2014/main" id="{19C2C4EC-48F9-4A18-AB02-A5A433D14D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0914" y="2942618"/>
          <a:ext cx="2552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Equation" r:id="rId7" imgW="1701720" imgH="609480" progId="Equation.DSMT4">
                  <p:embed/>
                </p:oleObj>
              </mc:Choice>
              <mc:Fallback>
                <p:oleObj name="Equation" r:id="rId7" imgW="1701720" imgH="609480" progId="Equation.DSMT4">
                  <p:embed/>
                  <p:pic>
                    <p:nvPicPr>
                      <p:cNvPr id="10" name="オブジェクト 9">
                        <a:extLst>
                          <a:ext uri="{FF2B5EF4-FFF2-40B4-BE49-F238E27FC236}">
                            <a16:creationId xmlns:a16="http://schemas.microsoft.com/office/drawing/2014/main" id="{B2E1177E-6D91-4660-8B9A-DD1F2B8DCFF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50914" y="2942618"/>
                        <a:ext cx="25527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BAE1821-99D0-48AB-A343-1D70D546C723}"/>
              </a:ext>
            </a:extLst>
          </p:cNvPr>
          <p:cNvSpPr txBox="1"/>
          <p:nvPr/>
        </p:nvSpPr>
        <p:spPr>
          <a:xfrm>
            <a:off x="575056" y="1559957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Rotation around each axis</a:t>
            </a:r>
            <a:endParaRPr kumimoji="1" lang="ja-JP" altLang="en-US" dirty="0"/>
          </a:p>
        </p:txBody>
      </p:sp>
      <p:graphicFrame>
        <p:nvGraphicFramePr>
          <p:cNvPr id="13" name="オブジェクト 12">
            <a:extLst>
              <a:ext uri="{FF2B5EF4-FFF2-40B4-BE49-F238E27FC236}">
                <a16:creationId xmlns:a16="http://schemas.microsoft.com/office/drawing/2014/main" id="{43805F19-55A9-42AF-91ED-A969B9FAFB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8175" y="4897438"/>
          <a:ext cx="802005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Equation" r:id="rId9" imgW="5346360" imgH="1015920" progId="Equation.DSMT4">
                  <p:embed/>
                </p:oleObj>
              </mc:Choice>
              <mc:Fallback>
                <p:oleObj name="Equation" r:id="rId9" imgW="5346360" imgH="1015920" progId="Equation.DSMT4">
                  <p:embed/>
                  <p:pic>
                    <p:nvPicPr>
                      <p:cNvPr id="13" name="オブジェクト 12">
                        <a:extLst>
                          <a:ext uri="{FF2B5EF4-FFF2-40B4-BE49-F238E27FC236}">
                            <a16:creationId xmlns:a16="http://schemas.microsoft.com/office/drawing/2014/main" id="{034679B0-6940-4397-AAF1-AD65C5D9C3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38175" y="4897438"/>
                        <a:ext cx="8020050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5455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6EC9686A-2042-404A-AF5E-040991E42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3D Homogeneous Transformation Matrix</a:t>
            </a:r>
            <a:br>
              <a:rPr kumimoji="1" lang="en-US" altLang="ja-JP" dirty="0"/>
            </a:br>
            <a:r>
              <a:rPr kumimoji="1" lang="en-US" altLang="ja-JP" sz="1800" dirty="0"/>
              <a:t>3</a:t>
            </a:r>
            <a:r>
              <a:rPr kumimoji="1" lang="ja-JP" altLang="en-US" sz="1800"/>
              <a:t>次元同次変換</a:t>
            </a:r>
            <a:r>
              <a:rPr kumimoji="1" lang="ja-JP" altLang="en-US" sz="1800" dirty="0"/>
              <a:t>行列</a:t>
            </a:r>
            <a:endParaRPr kumimoji="1" lang="ja-JP" alt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8E99F2F-B6FA-49AF-B014-F1C4B14C0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AR2024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85028F3-E50A-487C-BFC5-98A875646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Advanced Robotics: #2 Frame Transformation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8CEDD78-BD60-4C67-B143-6A842558B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17</a:t>
            </a:fld>
            <a:endParaRPr kumimoji="1" lang="ja-JP" altLang="en-US"/>
          </a:p>
        </p:txBody>
      </p:sp>
      <p:graphicFrame>
        <p:nvGraphicFramePr>
          <p:cNvPr id="9" name="オブジェクト 8">
            <a:extLst>
              <a:ext uri="{FF2B5EF4-FFF2-40B4-BE49-F238E27FC236}">
                <a16:creationId xmlns:a16="http://schemas.microsoft.com/office/drawing/2014/main" id="{98BEFDBD-CE93-4114-9DEE-B133606971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36096" y="2492896"/>
          <a:ext cx="297180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Equation" r:id="rId3" imgW="1981080" imgH="1091880" progId="Equation.DSMT4">
                  <p:embed/>
                </p:oleObj>
              </mc:Choice>
              <mc:Fallback>
                <p:oleObj name="Equation" r:id="rId3" imgW="1981080" imgH="1091880" progId="Equation.DSMT4">
                  <p:embed/>
                  <p:pic>
                    <p:nvPicPr>
                      <p:cNvPr id="9" name="オブジェクト 8">
                        <a:extLst>
                          <a:ext uri="{FF2B5EF4-FFF2-40B4-BE49-F238E27FC236}">
                            <a16:creationId xmlns:a16="http://schemas.microsoft.com/office/drawing/2014/main" id="{98BEFDBD-CE93-4114-9DEE-B133606971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36096" y="2492896"/>
                        <a:ext cx="2971800" cy="163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直方体 9">
            <a:extLst>
              <a:ext uri="{FF2B5EF4-FFF2-40B4-BE49-F238E27FC236}">
                <a16:creationId xmlns:a16="http://schemas.microsoft.com/office/drawing/2014/main" id="{D72BC3CE-D61C-43A4-8166-E89A2937496F}"/>
              </a:ext>
            </a:extLst>
          </p:cNvPr>
          <p:cNvSpPr/>
          <p:nvPr/>
        </p:nvSpPr>
        <p:spPr>
          <a:xfrm>
            <a:off x="2649646" y="2399740"/>
            <a:ext cx="1453021" cy="593460"/>
          </a:xfrm>
          <a:prstGeom prst="cub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3C7D43FC-87E5-4E4A-B5DB-769251674B22}"/>
              </a:ext>
            </a:extLst>
          </p:cNvPr>
          <p:cNvCxnSpPr/>
          <p:nvPr/>
        </p:nvCxnSpPr>
        <p:spPr>
          <a:xfrm>
            <a:off x="251520" y="5589240"/>
            <a:ext cx="419934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1C22127A-F2C1-4386-9369-9AB85D7E7B6D}"/>
              </a:ext>
            </a:extLst>
          </p:cNvPr>
          <p:cNvCxnSpPr/>
          <p:nvPr/>
        </p:nvCxnSpPr>
        <p:spPr>
          <a:xfrm flipV="1">
            <a:off x="971600" y="2101411"/>
            <a:ext cx="0" cy="3960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FD6F7FB-7DFE-4E49-8977-1FF51FCF5EB7}"/>
              </a:ext>
            </a:extLst>
          </p:cNvPr>
          <p:cNvSpPr txBox="1"/>
          <p:nvPr/>
        </p:nvSpPr>
        <p:spPr>
          <a:xfrm>
            <a:off x="3779912" y="565971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ja-JP" i="1" baseline="-25000" dirty="0">
                <a:latin typeface="Times New Roman" pitchFamily="18" charset="0"/>
                <a:cs typeface="Times New Roman" pitchFamily="18" charset="0"/>
              </a:rPr>
              <a:t>W</a:t>
            </a:r>
            <a:endParaRPr kumimoji="1" lang="ja-JP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C151CC9-7EA2-4312-9EFE-57571A9C6A02}"/>
              </a:ext>
            </a:extLst>
          </p:cNvPr>
          <p:cNvSpPr txBox="1"/>
          <p:nvPr/>
        </p:nvSpPr>
        <p:spPr>
          <a:xfrm>
            <a:off x="2855113" y="445096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kumimoji="1" lang="en-US" altLang="ja-JP" i="1" baseline="-25000" dirty="0">
                <a:latin typeface="Times New Roman" pitchFamily="18" charset="0"/>
                <a:cs typeface="Times New Roman" pitchFamily="18" charset="0"/>
              </a:rPr>
              <a:t>W</a:t>
            </a:r>
            <a:endParaRPr kumimoji="1" lang="ja-JP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47E4D2D-6197-4598-BB5E-C997C9016BCF}"/>
              </a:ext>
            </a:extLst>
          </p:cNvPr>
          <p:cNvSpPr txBox="1"/>
          <p:nvPr/>
        </p:nvSpPr>
        <p:spPr>
          <a:xfrm>
            <a:off x="382799" y="565971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kumimoji="1" lang="en-US" altLang="ja-JP" i="1" baseline="-25000" dirty="0">
                <a:latin typeface="Times New Roman" pitchFamily="18" charset="0"/>
                <a:cs typeface="Times New Roman" pitchFamily="18" charset="0"/>
              </a:rPr>
              <a:t>W</a:t>
            </a:r>
            <a:endParaRPr kumimoji="1" lang="ja-JP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D6959F6-41AB-4FBA-9498-D767AB0E97E0}"/>
              </a:ext>
            </a:extLst>
          </p:cNvPr>
          <p:cNvSpPr txBox="1"/>
          <p:nvPr/>
        </p:nvSpPr>
        <p:spPr>
          <a:xfrm>
            <a:off x="3269247" y="3677645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ja-JP" i="1" baseline="-25000" dirty="0">
                <a:latin typeface="Times New Roman" pitchFamily="18" charset="0"/>
                <a:cs typeface="Times New Roman" pitchFamily="18" charset="0"/>
              </a:rPr>
              <a:t>S</a:t>
            </a:r>
            <a:endParaRPr kumimoji="1" lang="ja-JP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9ECDF01A-45EE-48F0-82BC-E31762342781}"/>
              </a:ext>
            </a:extLst>
          </p:cNvPr>
          <p:cNvCxnSpPr>
            <a:cxnSpLocks/>
          </p:cNvCxnSpPr>
          <p:nvPr/>
        </p:nvCxnSpPr>
        <p:spPr>
          <a:xfrm flipV="1">
            <a:off x="775546" y="4265193"/>
            <a:ext cx="2112226" cy="13817"/>
          </a:xfrm>
          <a:prstGeom prst="straightConnector1">
            <a:avLst/>
          </a:prstGeom>
          <a:ln w="1905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オブジェクト 17">
            <a:extLst>
              <a:ext uri="{FF2B5EF4-FFF2-40B4-BE49-F238E27FC236}">
                <a16:creationId xmlns:a16="http://schemas.microsoft.com/office/drawing/2014/main" id="{7E097C54-152A-4F19-B377-C6E62C1E6E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34241" y="5669195"/>
          <a:ext cx="32385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Equation" r:id="rId5" imgW="215640" imgH="177480" progId="Equation.DSMT4">
                  <p:embed/>
                </p:oleObj>
              </mc:Choice>
              <mc:Fallback>
                <p:oleObj name="Equation" r:id="rId5" imgW="215640" imgH="177480" progId="Equation.DSMT4">
                  <p:embed/>
                  <p:pic>
                    <p:nvPicPr>
                      <p:cNvPr id="18" name="オブジェクト 17">
                        <a:extLst>
                          <a:ext uri="{FF2B5EF4-FFF2-40B4-BE49-F238E27FC236}">
                            <a16:creationId xmlns:a16="http://schemas.microsoft.com/office/drawing/2014/main" id="{7E097C54-152A-4F19-B377-C6E62C1E6E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34241" y="5669195"/>
                        <a:ext cx="32385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D74952D2-2006-4C97-AB43-B2904A5B787F}"/>
              </a:ext>
            </a:extLst>
          </p:cNvPr>
          <p:cNvCxnSpPr>
            <a:cxnSpLocks/>
          </p:cNvCxnSpPr>
          <p:nvPr/>
        </p:nvCxnSpPr>
        <p:spPr>
          <a:xfrm flipH="1" flipV="1">
            <a:off x="2346551" y="3956734"/>
            <a:ext cx="20453" cy="1363911"/>
          </a:xfrm>
          <a:prstGeom prst="straightConnector1">
            <a:avLst/>
          </a:prstGeom>
          <a:ln w="1905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オブジェクト 19">
            <a:extLst>
              <a:ext uri="{FF2B5EF4-FFF2-40B4-BE49-F238E27FC236}">
                <a16:creationId xmlns:a16="http://schemas.microsoft.com/office/drawing/2014/main" id="{602814C5-CCFE-4C3D-A0FB-365DBD03A3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04573" y="4955845"/>
          <a:ext cx="3238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Equation" r:id="rId7" imgW="215640" imgH="203040" progId="Equation.DSMT4">
                  <p:embed/>
                </p:oleObj>
              </mc:Choice>
              <mc:Fallback>
                <p:oleObj name="Equation" r:id="rId7" imgW="215640" imgH="203040" progId="Equation.DSMT4">
                  <p:embed/>
                  <p:pic>
                    <p:nvPicPr>
                      <p:cNvPr id="20" name="オブジェクト 19">
                        <a:extLst>
                          <a:ext uri="{FF2B5EF4-FFF2-40B4-BE49-F238E27FC236}">
                            <a16:creationId xmlns:a16="http://schemas.microsoft.com/office/drawing/2014/main" id="{602814C5-CCFE-4C3D-A0FB-365DBD03A3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04573" y="4955845"/>
                        <a:ext cx="32385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512EE0E3-53DF-4DBB-BA2E-5CC3B5D048B8}"/>
              </a:ext>
            </a:extLst>
          </p:cNvPr>
          <p:cNvCxnSpPr>
            <a:cxnSpLocks/>
          </p:cNvCxnSpPr>
          <p:nvPr/>
        </p:nvCxnSpPr>
        <p:spPr>
          <a:xfrm flipV="1">
            <a:off x="542136" y="4730750"/>
            <a:ext cx="3128592" cy="100250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55F1F7D-332B-4B57-846F-556E457B8A23}"/>
              </a:ext>
            </a:extLst>
          </p:cNvPr>
          <p:cNvSpPr txBox="1"/>
          <p:nvPr/>
        </p:nvSpPr>
        <p:spPr>
          <a:xfrm>
            <a:off x="321563" y="21325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kumimoji="1" lang="en-US" altLang="ja-JP" i="1" baseline="-25000" dirty="0">
                <a:latin typeface="Times New Roman" pitchFamily="18" charset="0"/>
                <a:cs typeface="Times New Roman" pitchFamily="18" charset="0"/>
              </a:rPr>
              <a:t>W</a:t>
            </a:r>
            <a:endParaRPr kumimoji="1" lang="ja-JP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1B0948C0-6983-42A0-838F-210C83DC279B}"/>
              </a:ext>
            </a:extLst>
          </p:cNvPr>
          <p:cNvCxnSpPr>
            <a:cxnSpLocks/>
          </p:cNvCxnSpPr>
          <p:nvPr/>
        </p:nvCxnSpPr>
        <p:spPr>
          <a:xfrm flipV="1">
            <a:off x="1772694" y="3532958"/>
            <a:ext cx="1787044" cy="105377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670310BF-0ED6-4A7D-A544-328560ED1267}"/>
              </a:ext>
            </a:extLst>
          </p:cNvPr>
          <p:cNvCxnSpPr>
            <a:cxnSpLocks/>
          </p:cNvCxnSpPr>
          <p:nvPr/>
        </p:nvCxnSpPr>
        <p:spPr>
          <a:xfrm flipV="1">
            <a:off x="1965104" y="3591102"/>
            <a:ext cx="952249" cy="11522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87297537-9DC6-4FD0-959A-7405D68F1DC7}"/>
              </a:ext>
            </a:extLst>
          </p:cNvPr>
          <p:cNvCxnSpPr>
            <a:cxnSpLocks/>
          </p:cNvCxnSpPr>
          <p:nvPr/>
        </p:nvCxnSpPr>
        <p:spPr>
          <a:xfrm flipH="1" flipV="1">
            <a:off x="1898648" y="3413414"/>
            <a:ext cx="623950" cy="1167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0B249B4-A297-46E3-B178-6BD451AC5DCB}"/>
              </a:ext>
            </a:extLst>
          </p:cNvPr>
          <p:cNvSpPr txBox="1"/>
          <p:nvPr/>
        </p:nvSpPr>
        <p:spPr>
          <a:xfrm>
            <a:off x="2489289" y="324692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kumimoji="1" lang="en-US" altLang="ja-JP" i="1" baseline="-25000" dirty="0">
                <a:latin typeface="Times New Roman" pitchFamily="18" charset="0"/>
                <a:cs typeface="Times New Roman" pitchFamily="18" charset="0"/>
              </a:rPr>
              <a:t>S</a:t>
            </a:r>
            <a:endParaRPr kumimoji="1" lang="ja-JP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0706343-0513-469E-B2C0-4CE22AD29CAB}"/>
              </a:ext>
            </a:extLst>
          </p:cNvPr>
          <p:cNvSpPr txBox="1"/>
          <p:nvPr/>
        </p:nvSpPr>
        <p:spPr>
          <a:xfrm flipH="1">
            <a:off x="1534241" y="3204363"/>
            <a:ext cx="188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ja-JP" i="1" baseline="-25000" dirty="0">
                <a:latin typeface="Times New Roman" pitchFamily="18" charset="0"/>
                <a:cs typeface="Times New Roman" pitchFamily="18" charset="0"/>
              </a:rPr>
              <a:t>S</a:t>
            </a:r>
            <a:endParaRPr kumimoji="1" lang="ja-JP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46BBB1F6-C16D-4EA7-A1B1-0B05F6D567CC}"/>
              </a:ext>
            </a:extLst>
          </p:cNvPr>
          <p:cNvCxnSpPr>
            <a:cxnSpLocks/>
          </p:cNvCxnSpPr>
          <p:nvPr/>
        </p:nvCxnSpPr>
        <p:spPr>
          <a:xfrm flipV="1">
            <a:off x="2371124" y="3084819"/>
            <a:ext cx="252993" cy="1169906"/>
          </a:xfrm>
          <a:prstGeom prst="straightConnector1">
            <a:avLst/>
          </a:prstGeom>
          <a:ln w="1905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33E73F39-D517-496D-A2F5-1D0C3D00DE02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2312161" y="3065192"/>
            <a:ext cx="1638642" cy="1113804"/>
          </a:xfrm>
          <a:prstGeom prst="straightConnector1">
            <a:avLst/>
          </a:prstGeom>
          <a:ln w="1905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E76DA1D1-E88E-4EA4-9139-7D225D8E7302}"/>
              </a:ext>
            </a:extLst>
          </p:cNvPr>
          <p:cNvCxnSpPr>
            <a:cxnSpLocks/>
          </p:cNvCxnSpPr>
          <p:nvPr/>
        </p:nvCxnSpPr>
        <p:spPr>
          <a:xfrm flipV="1">
            <a:off x="2393652" y="2572282"/>
            <a:ext cx="139121" cy="1682443"/>
          </a:xfrm>
          <a:prstGeom prst="straightConnector1">
            <a:avLst/>
          </a:prstGeom>
          <a:ln w="1905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1E30C4B4-28CB-4FFC-ACF4-5C80CEEFBAE2}"/>
              </a:ext>
            </a:extLst>
          </p:cNvPr>
          <p:cNvCxnSpPr>
            <a:cxnSpLocks/>
          </p:cNvCxnSpPr>
          <p:nvPr/>
        </p:nvCxnSpPr>
        <p:spPr>
          <a:xfrm flipV="1">
            <a:off x="2380843" y="2630178"/>
            <a:ext cx="1459654" cy="1646158"/>
          </a:xfrm>
          <a:prstGeom prst="straightConnector1">
            <a:avLst/>
          </a:prstGeom>
          <a:ln w="1905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フローチャート: 磁気ディスク 31">
            <a:extLst>
              <a:ext uri="{FF2B5EF4-FFF2-40B4-BE49-F238E27FC236}">
                <a16:creationId xmlns:a16="http://schemas.microsoft.com/office/drawing/2014/main" id="{5E99219D-5A16-48C6-8801-9CF3A2059C90}"/>
              </a:ext>
            </a:extLst>
          </p:cNvPr>
          <p:cNvSpPr/>
          <p:nvPr/>
        </p:nvSpPr>
        <p:spPr>
          <a:xfrm rot="19829213">
            <a:off x="2007849" y="4050518"/>
            <a:ext cx="668058" cy="361950"/>
          </a:xfrm>
          <a:prstGeom prst="flowChartMagneticDisk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42C81A1E-031D-464A-8F42-85F8C345A897}"/>
              </a:ext>
            </a:extLst>
          </p:cNvPr>
          <p:cNvCxnSpPr>
            <a:cxnSpLocks/>
          </p:cNvCxnSpPr>
          <p:nvPr/>
        </p:nvCxnSpPr>
        <p:spPr>
          <a:xfrm flipV="1">
            <a:off x="1361921" y="5320646"/>
            <a:ext cx="998470" cy="327307"/>
          </a:xfrm>
          <a:prstGeom prst="straightConnector1">
            <a:avLst/>
          </a:prstGeom>
          <a:ln w="1905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2B478F5A-7557-4637-A55C-A5EA5A5D85B9}"/>
              </a:ext>
            </a:extLst>
          </p:cNvPr>
          <p:cNvCxnSpPr>
            <a:cxnSpLocks/>
          </p:cNvCxnSpPr>
          <p:nvPr/>
        </p:nvCxnSpPr>
        <p:spPr>
          <a:xfrm flipV="1">
            <a:off x="1401065" y="5320645"/>
            <a:ext cx="1223052" cy="1"/>
          </a:xfrm>
          <a:prstGeom prst="straightConnector1">
            <a:avLst/>
          </a:prstGeom>
          <a:ln w="1905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オブジェクト 34">
            <a:extLst>
              <a:ext uri="{FF2B5EF4-FFF2-40B4-BE49-F238E27FC236}">
                <a16:creationId xmlns:a16="http://schemas.microsoft.com/office/drawing/2014/main" id="{12F0CDD1-1725-4407-9CFD-405F7EADC0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2736" y="3958831"/>
          <a:ext cx="30480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Equation" r:id="rId9" imgW="203040" imgH="164880" progId="Equation.DSMT4">
                  <p:embed/>
                </p:oleObj>
              </mc:Choice>
              <mc:Fallback>
                <p:oleObj name="Equation" r:id="rId9" imgW="203040" imgH="164880" progId="Equation.DSMT4">
                  <p:embed/>
                  <p:pic>
                    <p:nvPicPr>
                      <p:cNvPr id="35" name="オブジェクト 34">
                        <a:extLst>
                          <a:ext uri="{FF2B5EF4-FFF2-40B4-BE49-F238E27FC236}">
                            <a16:creationId xmlns:a16="http://schemas.microsoft.com/office/drawing/2014/main" id="{12F0CDD1-1725-4407-9CFD-405F7EADC0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2736" y="3958831"/>
                        <a:ext cx="304800" cy="24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9CD394A-67BD-406C-9D3A-9BCF88D79319}"/>
              </a:ext>
            </a:extLst>
          </p:cNvPr>
          <p:cNvSpPr txBox="1"/>
          <p:nvPr/>
        </p:nvSpPr>
        <p:spPr>
          <a:xfrm>
            <a:off x="3098248" y="3984405"/>
            <a:ext cx="1479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RGB-D Cam</a:t>
            </a:r>
          </a:p>
          <a:p>
            <a:r>
              <a:rPr lang="en-US" altLang="ja-JP" dirty="0"/>
              <a:t>LIDAR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76731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9AA65C-0696-434D-A879-5F0D03212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2329841-BC9B-4FF3-B4D0-1450442F6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AR2024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255FC24-100A-4767-B3F3-2BC385135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Advanced Robotics: #2 Frame Transformation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7FBF7F5-C2A9-4D4D-8B53-A2A23A625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18</a:t>
            </a:fld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82B6E2AD-DC58-41A0-BC8A-211EB5202221}"/>
              </a:ext>
            </a:extLst>
          </p:cNvPr>
          <p:cNvCxnSpPr>
            <a:cxnSpLocks/>
          </p:cNvCxnSpPr>
          <p:nvPr/>
        </p:nvCxnSpPr>
        <p:spPr>
          <a:xfrm>
            <a:off x="457200" y="3429000"/>
            <a:ext cx="339472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AD55742-49D2-4C5C-A745-C2311F03CA51}"/>
              </a:ext>
            </a:extLst>
          </p:cNvPr>
          <p:cNvSpPr/>
          <p:nvPr/>
        </p:nvSpPr>
        <p:spPr>
          <a:xfrm>
            <a:off x="971600" y="2564904"/>
            <a:ext cx="2304000" cy="1728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8C91BB52-3FED-4487-AEEE-B766EA8F3C8A}"/>
              </a:ext>
            </a:extLst>
          </p:cNvPr>
          <p:cNvCxnSpPr>
            <a:cxnSpLocks/>
          </p:cNvCxnSpPr>
          <p:nvPr/>
        </p:nvCxnSpPr>
        <p:spPr>
          <a:xfrm>
            <a:off x="2123728" y="2204864"/>
            <a:ext cx="0" cy="2448272"/>
          </a:xfrm>
          <a:prstGeom prst="straightConnector1">
            <a:avLst/>
          </a:prstGeom>
          <a:ln w="190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C77CA851-18D3-4BAD-A91D-F4B2ADDA4CD4}"/>
              </a:ext>
            </a:extLst>
          </p:cNvPr>
          <p:cNvCxnSpPr>
            <a:cxnSpLocks/>
          </p:cNvCxnSpPr>
          <p:nvPr/>
        </p:nvCxnSpPr>
        <p:spPr>
          <a:xfrm flipV="1">
            <a:off x="1802047" y="2765078"/>
            <a:ext cx="1202649" cy="957632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F818056-73D6-4B32-B2A8-575C793D88A8}"/>
              </a:ext>
            </a:extLst>
          </p:cNvPr>
          <p:cNvSpPr txBox="1"/>
          <p:nvPr/>
        </p:nvSpPr>
        <p:spPr>
          <a:xfrm>
            <a:off x="3412974" y="305957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x</a:t>
            </a:r>
            <a:r>
              <a:rPr kumimoji="1" lang="en-US" altLang="ja-JP" baseline="30000" dirty="0">
                <a:solidFill>
                  <a:srgbClr val="FF0000"/>
                </a:solidFill>
              </a:rPr>
              <a:t>c</a:t>
            </a:r>
            <a:endParaRPr kumimoji="1" lang="ja-JP" altLang="en-US" baseline="30000" dirty="0">
              <a:solidFill>
                <a:srgbClr val="FF0000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7222956-8E0A-4F91-A80E-4EE78D07082E}"/>
              </a:ext>
            </a:extLst>
          </p:cNvPr>
          <p:cNvSpPr txBox="1"/>
          <p:nvPr/>
        </p:nvSpPr>
        <p:spPr>
          <a:xfrm>
            <a:off x="2232502" y="430253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rgbClr val="00B050"/>
                </a:solidFill>
              </a:rPr>
              <a:t>y</a:t>
            </a:r>
            <a:r>
              <a:rPr kumimoji="1" lang="en-US" altLang="ja-JP" baseline="30000" dirty="0" err="1">
                <a:solidFill>
                  <a:srgbClr val="00B050"/>
                </a:solidFill>
              </a:rPr>
              <a:t>c</a:t>
            </a:r>
            <a:endParaRPr kumimoji="1" lang="ja-JP" altLang="en-US" baseline="30000" dirty="0">
              <a:solidFill>
                <a:srgbClr val="00B050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9291E2B-F6F7-4F8A-B49C-7C4A9B06B0DD}"/>
              </a:ext>
            </a:extLst>
          </p:cNvPr>
          <p:cNvSpPr txBox="1"/>
          <p:nvPr/>
        </p:nvSpPr>
        <p:spPr>
          <a:xfrm>
            <a:off x="1637929" y="298018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rgbClr val="0070C0"/>
                </a:solidFill>
              </a:rPr>
              <a:t>z</a:t>
            </a:r>
            <a:r>
              <a:rPr kumimoji="1" lang="en-US" altLang="ja-JP" baseline="30000" dirty="0" err="1">
                <a:solidFill>
                  <a:srgbClr val="0070C0"/>
                </a:solidFill>
              </a:rPr>
              <a:t>c</a:t>
            </a:r>
            <a:endParaRPr kumimoji="1" lang="ja-JP" altLang="en-US" baseline="30000" dirty="0">
              <a:solidFill>
                <a:srgbClr val="0070C0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6F70565-8963-4F96-B1A0-2496336F770C}"/>
              </a:ext>
            </a:extLst>
          </p:cNvPr>
          <p:cNvSpPr txBox="1"/>
          <p:nvPr/>
        </p:nvSpPr>
        <p:spPr>
          <a:xfrm>
            <a:off x="457200" y="1648461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Camera Frame</a:t>
            </a:r>
            <a:endParaRPr kumimoji="1"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8265827F-FC26-4D6E-9A8C-3CC7463942AD}"/>
              </a:ext>
            </a:extLst>
          </p:cNvPr>
          <p:cNvSpPr/>
          <p:nvPr/>
        </p:nvSpPr>
        <p:spPr>
          <a:xfrm>
            <a:off x="323528" y="4556249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1200" dirty="0" err="1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pV</a:t>
            </a:r>
            <a:r>
              <a:rPr lang="en-US" altLang="ja-JP" sz="1200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 = [</a:t>
            </a:r>
          </a:p>
          <a:p>
            <a:r>
              <a:rPr lang="pl-PL" altLang="ja-JP" sz="1200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     0.32, 0.32, -0.32, -0.32; </a:t>
            </a:r>
            <a:r>
              <a:rPr lang="pl-PL" altLang="ja-JP" sz="1200" dirty="0">
                <a:solidFill>
                  <a:srgbClr val="3C763D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% u = x</a:t>
            </a:r>
          </a:p>
          <a:p>
            <a:r>
              <a:rPr lang="es-ES" altLang="ja-JP" sz="1200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    -0.24, 0.24,  0.24, -0.24; </a:t>
            </a:r>
            <a:r>
              <a:rPr lang="es-ES" altLang="ja-JP" sz="1200" dirty="0">
                <a:solidFill>
                  <a:srgbClr val="3C763D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% v = -y</a:t>
            </a:r>
          </a:p>
          <a:p>
            <a:r>
              <a:rPr lang="pl-PL" altLang="ja-JP" sz="1200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     1.00, 1.00,  1.00,  1.0;  </a:t>
            </a:r>
            <a:r>
              <a:rPr lang="pl-PL" altLang="ja-JP" sz="1200" dirty="0">
                <a:solidFill>
                  <a:srgbClr val="3C763D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% z = depth</a:t>
            </a:r>
          </a:p>
          <a:p>
            <a:r>
              <a:rPr lang="fr-FR" altLang="ja-JP" sz="1200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     1,    1,     1,     1  </a:t>
            </a:r>
            <a:r>
              <a:rPr lang="fr-FR" altLang="ja-JP" sz="1200" dirty="0">
                <a:solidFill>
                  <a:srgbClr val="3C763D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% constant</a:t>
            </a:r>
          </a:p>
          <a:p>
            <a:r>
              <a:rPr lang="ja-JP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    </a:t>
            </a:r>
            <a:r>
              <a:rPr lang="en-US" altLang="ja-JP" sz="1200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];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B7379A7-7863-4C72-94A2-7AF9141AA291}"/>
              </a:ext>
            </a:extLst>
          </p:cNvPr>
          <p:cNvSpPr txBox="1"/>
          <p:nvPr/>
        </p:nvSpPr>
        <p:spPr>
          <a:xfrm>
            <a:off x="4716016" y="1532895"/>
            <a:ext cx="1514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World Frame</a:t>
            </a:r>
            <a:endParaRPr kumimoji="1" lang="ja-JP" altLang="en-US" dirty="0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3F03D1DF-8709-4B58-BA6F-ED6929188D30}"/>
              </a:ext>
            </a:extLst>
          </p:cNvPr>
          <p:cNvCxnSpPr>
            <a:cxnSpLocks/>
          </p:cNvCxnSpPr>
          <p:nvPr/>
        </p:nvCxnSpPr>
        <p:spPr>
          <a:xfrm>
            <a:off x="4788024" y="4149080"/>
            <a:ext cx="28184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A4D7B8C-9BC5-4806-B53C-41BF2AF1F7B7}"/>
              </a:ext>
            </a:extLst>
          </p:cNvPr>
          <p:cNvSpPr txBox="1"/>
          <p:nvPr/>
        </p:nvSpPr>
        <p:spPr>
          <a:xfrm>
            <a:off x="7167478" y="3779652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rgbClr val="FF0000"/>
                </a:solidFill>
              </a:rPr>
              <a:t>x</a:t>
            </a:r>
            <a:r>
              <a:rPr kumimoji="1" lang="en-US" altLang="ja-JP" baseline="30000" dirty="0" err="1">
                <a:solidFill>
                  <a:srgbClr val="FF0000"/>
                </a:solidFill>
              </a:rPr>
              <a:t>W</a:t>
            </a:r>
            <a:endParaRPr kumimoji="1" lang="ja-JP" altLang="en-US" baseline="30000" dirty="0">
              <a:solidFill>
                <a:srgbClr val="FF0000"/>
              </a:solidFill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A5CAC904-FECB-4777-8B39-BBE5353BCD26}"/>
              </a:ext>
            </a:extLst>
          </p:cNvPr>
          <p:cNvCxnSpPr>
            <a:cxnSpLocks/>
          </p:cNvCxnSpPr>
          <p:nvPr/>
        </p:nvCxnSpPr>
        <p:spPr>
          <a:xfrm flipV="1">
            <a:off x="4716016" y="3573017"/>
            <a:ext cx="2160240" cy="719887"/>
          </a:xfrm>
          <a:prstGeom prst="straightConnector1">
            <a:avLst/>
          </a:prstGeom>
          <a:ln w="190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FD53900-FFA9-4829-B010-FB07A50CA672}"/>
              </a:ext>
            </a:extLst>
          </p:cNvPr>
          <p:cNvSpPr txBox="1"/>
          <p:nvPr/>
        </p:nvSpPr>
        <p:spPr>
          <a:xfrm>
            <a:off x="6448688" y="3203637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rgbClr val="00B050"/>
                </a:solidFill>
              </a:rPr>
              <a:t>y</a:t>
            </a:r>
            <a:r>
              <a:rPr kumimoji="1" lang="en-US" altLang="ja-JP" baseline="30000" dirty="0" err="1">
                <a:solidFill>
                  <a:srgbClr val="00B050"/>
                </a:solidFill>
              </a:rPr>
              <a:t>W</a:t>
            </a:r>
            <a:endParaRPr kumimoji="1" lang="ja-JP" altLang="en-US" baseline="30000" dirty="0">
              <a:solidFill>
                <a:srgbClr val="00B050"/>
              </a:solidFill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31591093-316F-4BB4-B274-BE9CF130DA04}"/>
              </a:ext>
            </a:extLst>
          </p:cNvPr>
          <p:cNvCxnSpPr>
            <a:cxnSpLocks/>
          </p:cNvCxnSpPr>
          <p:nvPr/>
        </p:nvCxnSpPr>
        <p:spPr>
          <a:xfrm flipH="1" flipV="1">
            <a:off x="5126833" y="2382648"/>
            <a:ext cx="31246" cy="2173601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8EC8B76-A23C-483C-B70F-B546B7DD9F29}"/>
              </a:ext>
            </a:extLst>
          </p:cNvPr>
          <p:cNvSpPr txBox="1"/>
          <p:nvPr/>
        </p:nvSpPr>
        <p:spPr>
          <a:xfrm>
            <a:off x="5158079" y="2098069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rgbClr val="0070C0"/>
                </a:solidFill>
              </a:rPr>
              <a:t>z</a:t>
            </a:r>
            <a:r>
              <a:rPr kumimoji="1" lang="en-US" altLang="ja-JP" baseline="30000" dirty="0" err="1">
                <a:solidFill>
                  <a:srgbClr val="0070C0"/>
                </a:solidFill>
              </a:rPr>
              <a:t>W</a:t>
            </a:r>
            <a:endParaRPr kumimoji="1" lang="ja-JP" altLang="en-US" baseline="30000" dirty="0">
              <a:solidFill>
                <a:srgbClr val="0070C0"/>
              </a:solidFill>
            </a:endParaRPr>
          </a:p>
        </p:txBody>
      </p:sp>
      <p:sp>
        <p:nvSpPr>
          <p:cNvPr id="38" name="直方体 37">
            <a:extLst>
              <a:ext uri="{FF2B5EF4-FFF2-40B4-BE49-F238E27FC236}">
                <a16:creationId xmlns:a16="http://schemas.microsoft.com/office/drawing/2014/main" id="{8CC25CB4-1B54-4F1C-8AB1-A74D6F790FDC}"/>
              </a:ext>
            </a:extLst>
          </p:cNvPr>
          <p:cNvSpPr/>
          <p:nvPr/>
        </p:nvSpPr>
        <p:spPr>
          <a:xfrm>
            <a:off x="6278704" y="2359647"/>
            <a:ext cx="1453021" cy="593460"/>
          </a:xfrm>
          <a:prstGeom prst="cub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9" name="フローチャート: 磁気ディスク 38">
            <a:extLst>
              <a:ext uri="{FF2B5EF4-FFF2-40B4-BE49-F238E27FC236}">
                <a16:creationId xmlns:a16="http://schemas.microsoft.com/office/drawing/2014/main" id="{B87982B0-F974-411E-A2EA-F4A265D08885}"/>
              </a:ext>
            </a:extLst>
          </p:cNvPr>
          <p:cNvSpPr/>
          <p:nvPr/>
        </p:nvSpPr>
        <p:spPr>
          <a:xfrm>
            <a:off x="5556443" y="3400515"/>
            <a:ext cx="668058" cy="361950"/>
          </a:xfrm>
          <a:prstGeom prst="flowChartMagneticDisk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C28B5EFF-E1EA-4D0E-987E-0D842784C122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5890472" y="3003371"/>
            <a:ext cx="1715952" cy="517794"/>
          </a:xfrm>
          <a:prstGeom prst="straightConnector1">
            <a:avLst/>
          </a:prstGeom>
          <a:ln w="1905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0FAC90A7-FF24-4C6A-8079-0177C26B9D5A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5890472" y="2543659"/>
            <a:ext cx="377423" cy="977506"/>
          </a:xfrm>
          <a:prstGeom prst="straightConnector1">
            <a:avLst/>
          </a:prstGeom>
          <a:ln w="1905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4DE9956E-6530-4B8D-833D-C8B1596A9A80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5890472" y="2530143"/>
            <a:ext cx="1715952" cy="991022"/>
          </a:xfrm>
          <a:prstGeom prst="straightConnector1">
            <a:avLst/>
          </a:prstGeom>
          <a:ln w="1905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691FDC30-E769-445E-8900-2D990B1A143D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5890472" y="2966623"/>
            <a:ext cx="388232" cy="554542"/>
          </a:xfrm>
          <a:prstGeom prst="straightConnector1">
            <a:avLst/>
          </a:prstGeom>
          <a:ln w="1905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955F8DC3-95DD-4B1B-AE85-739508A605B2}"/>
              </a:ext>
            </a:extLst>
          </p:cNvPr>
          <p:cNvSpPr txBox="1"/>
          <p:nvPr/>
        </p:nvSpPr>
        <p:spPr>
          <a:xfrm>
            <a:off x="4948887" y="4760588"/>
            <a:ext cx="3070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Camera frame to world one</a:t>
            </a:r>
          </a:p>
          <a:p>
            <a:r>
              <a:rPr kumimoji="1" lang="en-US" altLang="ja-JP" dirty="0"/>
              <a:t>Rotate around x with 90 deg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3353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9E2924-214D-4F30-B0EB-6C41D48FE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Matlab</a:t>
            </a:r>
            <a:r>
              <a:rPr kumimoji="1" lang="en-US" altLang="ja-JP" dirty="0"/>
              <a:t> Sample Code: Main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8F3CFAB-1563-4014-9B0A-F7A23D507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AR2024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D78F2B1-8C9B-4404-A1F5-D836AB383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Advanced Robotics: #2 Frame Transformation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F661875-4E8C-4306-BD45-0F674107A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253C0CE-9194-4911-85AF-F6E8EE759D05}"/>
              </a:ext>
            </a:extLst>
          </p:cNvPr>
          <p:cNvSpPr/>
          <p:nvPr/>
        </p:nvSpPr>
        <p:spPr>
          <a:xfrm>
            <a:off x="457200" y="1689992"/>
            <a:ext cx="81472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rgbClr val="3C763D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% Vehicle frame to world frame</a:t>
            </a:r>
          </a:p>
          <a:p>
            <a:r>
              <a:rPr lang="pl-PL" altLang="ja-JP" sz="1200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Dx = 0.0; Dy = 0.0; Dz = 0.0;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R = </a:t>
            </a:r>
            <a:r>
              <a:rPr lang="en-US" altLang="ja-JP" sz="120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deg2rad(-90.0</a:t>
            </a:r>
            <a:r>
              <a:rPr lang="en-US" altLang="ja-JP" sz="1200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);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P = deg2rad( 0.0);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Y = deg2rad( 0.0);</a:t>
            </a:r>
          </a:p>
          <a:p>
            <a:r>
              <a:rPr lang="en-US" altLang="ja-JP" sz="1200" dirty="0">
                <a:solidFill>
                  <a:srgbClr val="3C763D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% </a:t>
            </a:r>
            <a:r>
              <a:rPr lang="en-US" altLang="ja-JP" sz="1200" dirty="0" err="1">
                <a:solidFill>
                  <a:srgbClr val="3C763D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Transformatio</a:t>
            </a:r>
            <a:r>
              <a:rPr lang="en-US" altLang="ja-JP" sz="1200" dirty="0">
                <a:solidFill>
                  <a:srgbClr val="3C763D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 matrix from camera to world frame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T = </a:t>
            </a:r>
            <a:r>
              <a:rPr lang="en-US" altLang="ja-JP" sz="1200" dirty="0" err="1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HTTrans</a:t>
            </a:r>
            <a:r>
              <a:rPr lang="en-US" altLang="ja-JP" sz="1200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([Dx; Dy; </a:t>
            </a:r>
            <a:r>
              <a:rPr lang="en-US" altLang="ja-JP" sz="1200" dirty="0" err="1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Dz</a:t>
            </a:r>
            <a:r>
              <a:rPr lang="en-US" altLang="ja-JP" sz="1200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]) * </a:t>
            </a:r>
            <a:r>
              <a:rPr lang="en-US" altLang="ja-JP" sz="1200" dirty="0" err="1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HTRotZ</a:t>
            </a:r>
            <a:r>
              <a:rPr lang="en-US" altLang="ja-JP" sz="1200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(Y) * </a:t>
            </a:r>
            <a:r>
              <a:rPr lang="en-US" altLang="ja-JP" sz="1200" dirty="0" err="1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HTRotY</a:t>
            </a:r>
            <a:r>
              <a:rPr lang="en-US" altLang="ja-JP" sz="1200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(P) * </a:t>
            </a:r>
            <a:r>
              <a:rPr lang="en-US" altLang="ja-JP" sz="1200" dirty="0" err="1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HTRotX</a:t>
            </a:r>
            <a:r>
              <a:rPr lang="en-US" altLang="ja-JP" sz="1200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(R);</a:t>
            </a:r>
          </a:p>
          <a:p>
            <a:endParaRPr lang="ja-JP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E036993-D201-4888-99E4-F468F9042498}"/>
              </a:ext>
            </a:extLst>
          </p:cNvPr>
          <p:cNvSpPr/>
          <p:nvPr/>
        </p:nvSpPr>
        <p:spPr>
          <a:xfrm>
            <a:off x="477987" y="3238341"/>
            <a:ext cx="8229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rgbClr val="3C763D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% </a:t>
            </a:r>
            <a:r>
              <a:rPr lang="en-US" altLang="ja-JP" sz="1200" dirty="0" err="1">
                <a:solidFill>
                  <a:srgbClr val="3C763D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Homegeneous</a:t>
            </a:r>
            <a:r>
              <a:rPr lang="en-US" altLang="ja-JP" sz="1200" dirty="0">
                <a:solidFill>
                  <a:srgbClr val="3C763D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 points in camera frame </a:t>
            </a:r>
          </a:p>
          <a:p>
            <a:r>
              <a:rPr lang="en-US" altLang="ja-JP" sz="1200" dirty="0" err="1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pC</a:t>
            </a:r>
            <a:r>
              <a:rPr lang="en-US" altLang="ja-JP" sz="1200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 = [</a:t>
            </a:r>
          </a:p>
          <a:p>
            <a:r>
              <a:rPr lang="pl-PL" altLang="ja-JP" sz="1200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     0.32, 0.32, -0.32, -0.32; </a:t>
            </a:r>
            <a:r>
              <a:rPr lang="pl-PL" altLang="ja-JP" sz="1200" dirty="0">
                <a:solidFill>
                  <a:srgbClr val="3C763D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% u = x</a:t>
            </a:r>
          </a:p>
          <a:p>
            <a:r>
              <a:rPr lang="es-ES" altLang="ja-JP" sz="1200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    -0.24, 0.24,  0.24, -0.24; </a:t>
            </a:r>
            <a:r>
              <a:rPr lang="es-ES" altLang="ja-JP" sz="1200" dirty="0">
                <a:solidFill>
                  <a:srgbClr val="3C763D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% v = -y</a:t>
            </a:r>
          </a:p>
          <a:p>
            <a:r>
              <a:rPr lang="pl-PL" altLang="ja-JP" sz="1200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     1.00, 1.00,  1.00,  1.0;  </a:t>
            </a:r>
            <a:r>
              <a:rPr lang="pl-PL" altLang="ja-JP" sz="1200" dirty="0">
                <a:solidFill>
                  <a:srgbClr val="3C763D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% z = depth</a:t>
            </a:r>
          </a:p>
          <a:p>
            <a:r>
              <a:rPr lang="fr-FR" altLang="ja-JP" sz="1200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     1,    1,     1,     1  </a:t>
            </a:r>
            <a:r>
              <a:rPr lang="fr-FR" altLang="ja-JP" sz="1200" dirty="0">
                <a:solidFill>
                  <a:srgbClr val="3C763D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% constant</a:t>
            </a:r>
          </a:p>
          <a:p>
            <a:r>
              <a:rPr lang="ja-JP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    </a:t>
            </a:r>
            <a:r>
              <a:rPr lang="en-US" altLang="ja-JP" sz="1200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];</a:t>
            </a:r>
          </a:p>
          <a:p>
            <a:endParaRPr lang="ja-JP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5811033-FC36-42F6-8D84-188B895AE6D4}"/>
              </a:ext>
            </a:extLst>
          </p:cNvPr>
          <p:cNvSpPr/>
          <p:nvPr/>
        </p:nvSpPr>
        <p:spPr>
          <a:xfrm>
            <a:off x="498774" y="4623519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rgbClr val="3C763D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% </a:t>
            </a:r>
            <a:r>
              <a:rPr lang="en-US" altLang="ja-JP" sz="1200" dirty="0" err="1">
                <a:solidFill>
                  <a:srgbClr val="3C763D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Homegeneous</a:t>
            </a:r>
            <a:r>
              <a:rPr lang="en-US" altLang="ja-JP" sz="1200" dirty="0">
                <a:solidFill>
                  <a:srgbClr val="3C763D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 Points in world frame </a:t>
            </a:r>
          </a:p>
          <a:p>
            <a:r>
              <a:rPr lang="fr-FR" altLang="ja-JP" sz="1200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pW = [ T*pC(:,1), T*pC(:,2), T*pC(:,3), T*pC(:,4)];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72D7051-66BF-4D4E-B86A-D6BE50630850}"/>
              </a:ext>
            </a:extLst>
          </p:cNvPr>
          <p:cNvSpPr/>
          <p:nvPr/>
        </p:nvSpPr>
        <p:spPr>
          <a:xfrm>
            <a:off x="477987" y="5301208"/>
            <a:ext cx="8229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rgbClr val="3C763D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% Display points in vehicle and world frame at the same window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figure(1);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plot3(</a:t>
            </a:r>
            <a:r>
              <a:rPr lang="en-US" altLang="ja-JP" sz="1200" dirty="0" err="1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pC</a:t>
            </a:r>
            <a:r>
              <a:rPr lang="en-US" altLang="ja-JP" sz="1200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(1,:), </a:t>
            </a:r>
            <a:r>
              <a:rPr lang="en-US" altLang="ja-JP" sz="1200" dirty="0" err="1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pC</a:t>
            </a:r>
            <a:r>
              <a:rPr lang="en-US" altLang="ja-JP" sz="1200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(2,:), </a:t>
            </a:r>
            <a:r>
              <a:rPr lang="en-US" altLang="ja-JP" sz="1200" dirty="0" err="1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pC</a:t>
            </a:r>
            <a:r>
              <a:rPr lang="en-US" altLang="ja-JP" sz="1200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(3,:),</a:t>
            </a:r>
            <a:r>
              <a:rPr lang="en-US" altLang="ja-JP" sz="1200" dirty="0">
                <a:solidFill>
                  <a:srgbClr val="A020F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'b+-'</a:t>
            </a:r>
            <a:r>
              <a:rPr lang="en-US" altLang="ja-JP" sz="1200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, </a:t>
            </a:r>
            <a:r>
              <a:rPr lang="en-US" altLang="ja-JP" sz="1200" dirty="0" err="1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pW</a:t>
            </a:r>
            <a:r>
              <a:rPr lang="en-US" altLang="ja-JP" sz="1200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(1,:), </a:t>
            </a:r>
            <a:r>
              <a:rPr lang="en-US" altLang="ja-JP" sz="1200" dirty="0" err="1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pW</a:t>
            </a:r>
            <a:r>
              <a:rPr lang="en-US" altLang="ja-JP" sz="1200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(2,:), </a:t>
            </a:r>
            <a:r>
              <a:rPr lang="en-US" altLang="ja-JP" sz="1200" dirty="0" err="1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pW</a:t>
            </a:r>
            <a:r>
              <a:rPr lang="en-US" altLang="ja-JP" sz="1200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(3,:),</a:t>
            </a:r>
            <a:r>
              <a:rPr lang="en-US" altLang="ja-JP" sz="1200" dirty="0">
                <a:solidFill>
                  <a:srgbClr val="A020F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'r*-'</a:t>
            </a:r>
            <a:r>
              <a:rPr lang="en-US" altLang="ja-JP" sz="1200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)</a:t>
            </a:r>
          </a:p>
          <a:p>
            <a:r>
              <a:rPr lang="pl-PL" altLang="ja-JP" sz="1200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xlim([-3 3]); ylim([-3 3]); zlim([-3 3]);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grid </a:t>
            </a:r>
            <a:r>
              <a:rPr lang="en-US" altLang="ja-JP" sz="1200" dirty="0">
                <a:solidFill>
                  <a:srgbClr val="A020F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on</a:t>
            </a:r>
            <a:r>
              <a:rPr lang="en-US" altLang="ja-JP" sz="1200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; </a:t>
            </a:r>
            <a:r>
              <a:rPr lang="en-US" altLang="ja-JP" sz="1200" dirty="0" err="1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pbaspect</a:t>
            </a:r>
            <a:r>
              <a:rPr lang="en-US" altLang="ja-JP" sz="1200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([1 1 1]);</a:t>
            </a:r>
          </a:p>
        </p:txBody>
      </p:sp>
    </p:spTree>
    <p:extLst>
      <p:ext uri="{BB962C8B-B14F-4D97-AF65-F5344CB8AC3E}">
        <p14:creationId xmlns:p14="http://schemas.microsoft.com/office/powerpoint/2010/main" val="1035222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FF65C7A4-822F-4FB1-8A4A-932F2DFA1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2D frame transformation</a:t>
            </a:r>
            <a:endParaRPr kumimoji="1" lang="ja-JP" altLang="en-US" dirty="0"/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709879DE-A640-4B13-9FAE-3A97586BF5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64DE6D-8781-4BA7-BDE7-0DE40FBC7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AR2024</a:t>
            </a:r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B9EBA3-C254-410B-B2F0-BA783F416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Advanced Robotics: #2 Frame Transformation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1B058D-336D-4C96-911A-EE01F730F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7564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320A19-C25D-4A52-8656-0FECE5C3E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Matlab</a:t>
            </a:r>
            <a:r>
              <a:rPr lang="en-US" altLang="ja-JP" dirty="0"/>
              <a:t> Sample Code: Functions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BA6569A-1802-4038-8E1D-7FBC0907F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AR2024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19186F9-A7C6-4912-AB6E-C373224AE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Advanced Robotics: #2 Frame Transformation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5E546DD-2684-40AB-BEA8-D7DE538F5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20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924DC3C-6DBE-4FAB-A973-C9C410C86ABA}"/>
              </a:ext>
            </a:extLst>
          </p:cNvPr>
          <p:cNvSpPr/>
          <p:nvPr/>
        </p:nvSpPr>
        <p:spPr>
          <a:xfrm>
            <a:off x="457200" y="4794542"/>
            <a:ext cx="8229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rgbClr val="0000FF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function</a:t>
            </a:r>
            <a:r>
              <a:rPr lang="en-US" altLang="ja-JP" sz="1200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 [m] = </a:t>
            </a:r>
            <a:r>
              <a:rPr lang="en-US" altLang="ja-JP" sz="1200" dirty="0" err="1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HTRotZ</a:t>
            </a:r>
            <a:r>
              <a:rPr lang="en-US" altLang="ja-JP" sz="1200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(q)</a:t>
            </a:r>
          </a:p>
          <a:p>
            <a:r>
              <a:rPr lang="en-US" altLang="ja-JP" sz="1200" dirty="0">
                <a:solidFill>
                  <a:srgbClr val="3C763D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% </a:t>
            </a:r>
            <a:r>
              <a:rPr lang="en-US" altLang="ja-JP" sz="1200" dirty="0" err="1">
                <a:solidFill>
                  <a:srgbClr val="3C763D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HTRotZ</a:t>
            </a:r>
            <a:r>
              <a:rPr lang="en-US" altLang="ja-JP" sz="1200" dirty="0">
                <a:solidFill>
                  <a:srgbClr val="3C763D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(q): returns a </a:t>
            </a:r>
            <a:r>
              <a:rPr lang="en-US" altLang="ja-JP" sz="1200" dirty="0" err="1">
                <a:solidFill>
                  <a:srgbClr val="3C763D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homegeneous</a:t>
            </a:r>
            <a:r>
              <a:rPr lang="en-US" altLang="ja-JP" sz="1200" dirty="0">
                <a:solidFill>
                  <a:srgbClr val="3C763D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 transformation </a:t>
            </a:r>
            <a:r>
              <a:rPr lang="en-US" altLang="ja-JP" sz="1200" dirty="0" err="1">
                <a:solidFill>
                  <a:srgbClr val="3C763D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matirx</a:t>
            </a:r>
            <a:r>
              <a:rPr lang="en-US" altLang="ja-JP" sz="1200" dirty="0">
                <a:solidFill>
                  <a:srgbClr val="3C763D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 of rotating an angle of q around Z-axis</a:t>
            </a:r>
          </a:p>
          <a:p>
            <a:r>
              <a:rPr lang="es-ES" altLang="ja-JP" sz="1200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    m = [cos(q), -sin(q), 0, 0;</a:t>
            </a:r>
            <a:r>
              <a:rPr lang="es-ES" altLang="ja-JP" sz="1200" dirty="0">
                <a:solidFill>
                  <a:srgbClr val="0000FF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...</a:t>
            </a:r>
          </a:p>
          <a:p>
            <a:r>
              <a:rPr lang="es-ES" altLang="ja-JP" sz="1200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         sin(q),  cos(q), 0, 0;</a:t>
            </a:r>
            <a:r>
              <a:rPr lang="es-ES" altLang="ja-JP" sz="1200" dirty="0">
                <a:solidFill>
                  <a:srgbClr val="0000FF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...</a:t>
            </a:r>
          </a:p>
          <a:p>
            <a:r>
              <a:rPr lang="ja-JP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         </a:t>
            </a:r>
            <a:r>
              <a:rPr lang="en-US" altLang="ja-JP" sz="1200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0,       0,      1, 0;</a:t>
            </a:r>
            <a:r>
              <a:rPr lang="en-US" altLang="ja-JP" sz="1200" dirty="0">
                <a:solidFill>
                  <a:srgbClr val="0000FF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...</a:t>
            </a:r>
          </a:p>
          <a:p>
            <a:r>
              <a:rPr lang="ja-JP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         </a:t>
            </a:r>
            <a:r>
              <a:rPr lang="en-US" altLang="ja-JP" sz="1200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0,       0,      0, 1];</a:t>
            </a:r>
          </a:p>
          <a:p>
            <a:r>
              <a:rPr lang="en-US" altLang="ja-JP" sz="1200" dirty="0">
                <a:solidFill>
                  <a:srgbClr val="0000FF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A50DE76-45F4-4B15-9901-63A13C9C41AC}"/>
              </a:ext>
            </a:extLst>
          </p:cNvPr>
          <p:cNvSpPr/>
          <p:nvPr/>
        </p:nvSpPr>
        <p:spPr>
          <a:xfrm>
            <a:off x="426826" y="3185008"/>
            <a:ext cx="8229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rgbClr val="0000FF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function</a:t>
            </a:r>
            <a:r>
              <a:rPr lang="en-US" altLang="ja-JP" sz="1200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 [m] = </a:t>
            </a:r>
            <a:r>
              <a:rPr lang="en-US" altLang="ja-JP" sz="1200" dirty="0" err="1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HTRotY</a:t>
            </a:r>
            <a:r>
              <a:rPr lang="en-US" altLang="ja-JP" sz="1200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(q)</a:t>
            </a:r>
          </a:p>
          <a:p>
            <a:r>
              <a:rPr lang="en-US" altLang="ja-JP" sz="1200" dirty="0">
                <a:solidFill>
                  <a:srgbClr val="3C763D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% </a:t>
            </a:r>
            <a:r>
              <a:rPr lang="en-US" altLang="ja-JP" sz="1200" dirty="0" err="1">
                <a:solidFill>
                  <a:srgbClr val="3C763D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HTRotY</a:t>
            </a:r>
            <a:r>
              <a:rPr lang="en-US" altLang="ja-JP" sz="1200" dirty="0">
                <a:solidFill>
                  <a:srgbClr val="3C763D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(q): returns a </a:t>
            </a:r>
            <a:r>
              <a:rPr lang="en-US" altLang="ja-JP" sz="1200" dirty="0" err="1">
                <a:solidFill>
                  <a:srgbClr val="3C763D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homegeneous</a:t>
            </a:r>
            <a:r>
              <a:rPr lang="en-US" altLang="ja-JP" sz="1200" dirty="0">
                <a:solidFill>
                  <a:srgbClr val="3C763D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 transformation </a:t>
            </a:r>
            <a:r>
              <a:rPr lang="en-US" altLang="ja-JP" sz="1200" dirty="0" err="1">
                <a:solidFill>
                  <a:srgbClr val="3C763D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matirx</a:t>
            </a:r>
            <a:r>
              <a:rPr lang="en-US" altLang="ja-JP" sz="1200" dirty="0">
                <a:solidFill>
                  <a:srgbClr val="3C763D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 of rotating an angle of q around Y-axis</a:t>
            </a:r>
          </a:p>
          <a:p>
            <a:r>
              <a:rPr lang="es-ES" altLang="ja-JP" sz="1200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    m = [ cos(q), 0, sin(q), 0;</a:t>
            </a:r>
            <a:r>
              <a:rPr lang="es-ES" altLang="ja-JP" sz="1200" dirty="0">
                <a:solidFill>
                  <a:srgbClr val="0000FF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...</a:t>
            </a:r>
          </a:p>
          <a:p>
            <a:r>
              <a:rPr lang="ja-JP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          </a:t>
            </a:r>
            <a:r>
              <a:rPr lang="en-US" altLang="ja-JP" sz="1200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0,      1, 0,      0;</a:t>
            </a:r>
            <a:r>
              <a:rPr lang="en-US" altLang="ja-JP" sz="1200" dirty="0">
                <a:solidFill>
                  <a:srgbClr val="0000FF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...</a:t>
            </a:r>
          </a:p>
          <a:p>
            <a:r>
              <a:rPr lang="es-ES" altLang="ja-JP" sz="1200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         -sin(q), 0, cos(q), 0;</a:t>
            </a:r>
            <a:r>
              <a:rPr lang="es-ES" altLang="ja-JP" sz="1200" dirty="0">
                <a:solidFill>
                  <a:srgbClr val="0000FF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...</a:t>
            </a:r>
          </a:p>
          <a:p>
            <a:r>
              <a:rPr lang="ja-JP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          </a:t>
            </a:r>
            <a:r>
              <a:rPr lang="en-US" altLang="ja-JP" sz="1200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0,      0, 0,      1];</a:t>
            </a:r>
          </a:p>
          <a:p>
            <a:r>
              <a:rPr lang="en-US" altLang="ja-JP" sz="1200" dirty="0">
                <a:solidFill>
                  <a:srgbClr val="0000FF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C5909AF-AA15-466F-90B2-08E75AA557B3}"/>
              </a:ext>
            </a:extLst>
          </p:cNvPr>
          <p:cNvSpPr/>
          <p:nvPr/>
        </p:nvSpPr>
        <p:spPr>
          <a:xfrm>
            <a:off x="426826" y="1623200"/>
            <a:ext cx="8229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rgbClr val="0000FF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function</a:t>
            </a:r>
            <a:r>
              <a:rPr lang="en-US" altLang="ja-JP" sz="1200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 [m] = </a:t>
            </a:r>
            <a:r>
              <a:rPr lang="en-US" altLang="ja-JP" sz="1200" dirty="0" err="1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HTRotX</a:t>
            </a:r>
            <a:r>
              <a:rPr lang="en-US" altLang="ja-JP" sz="1200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(q)</a:t>
            </a:r>
          </a:p>
          <a:p>
            <a:r>
              <a:rPr lang="en-US" altLang="ja-JP" sz="1200" dirty="0">
                <a:solidFill>
                  <a:srgbClr val="3C763D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% </a:t>
            </a:r>
            <a:r>
              <a:rPr lang="en-US" altLang="ja-JP" sz="1200" dirty="0" err="1">
                <a:solidFill>
                  <a:srgbClr val="3C763D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HTRotX</a:t>
            </a:r>
            <a:r>
              <a:rPr lang="en-US" altLang="ja-JP" sz="1200" dirty="0">
                <a:solidFill>
                  <a:srgbClr val="3C763D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(q): returns a </a:t>
            </a:r>
            <a:r>
              <a:rPr lang="en-US" altLang="ja-JP" sz="1200" dirty="0" err="1">
                <a:solidFill>
                  <a:srgbClr val="3C763D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homegeneous</a:t>
            </a:r>
            <a:r>
              <a:rPr lang="en-US" altLang="ja-JP" sz="1200" dirty="0">
                <a:solidFill>
                  <a:srgbClr val="3C763D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 transformation </a:t>
            </a:r>
            <a:r>
              <a:rPr lang="en-US" altLang="ja-JP" sz="1200" dirty="0" err="1">
                <a:solidFill>
                  <a:srgbClr val="3C763D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matirx</a:t>
            </a:r>
            <a:r>
              <a:rPr lang="en-US" altLang="ja-JP" sz="1200" dirty="0">
                <a:solidFill>
                  <a:srgbClr val="3C763D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 of rotating an angle of q around Y-axis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    m = [1, 0,      0,      0;</a:t>
            </a:r>
            <a:r>
              <a:rPr lang="en-US" altLang="ja-JP" sz="1200" dirty="0">
                <a:solidFill>
                  <a:srgbClr val="0000FF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...</a:t>
            </a:r>
          </a:p>
          <a:p>
            <a:r>
              <a:rPr lang="es-ES" altLang="ja-JP" sz="1200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         0, cos(q),-sin(q), 0;</a:t>
            </a:r>
            <a:r>
              <a:rPr lang="es-ES" altLang="ja-JP" sz="1200" dirty="0">
                <a:solidFill>
                  <a:srgbClr val="0000FF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...</a:t>
            </a:r>
          </a:p>
          <a:p>
            <a:r>
              <a:rPr lang="es-ES" altLang="ja-JP" sz="1200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         0, sin(q), cos(q), 0;</a:t>
            </a:r>
            <a:r>
              <a:rPr lang="es-ES" altLang="ja-JP" sz="1200" dirty="0">
                <a:solidFill>
                  <a:srgbClr val="0000FF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...</a:t>
            </a:r>
          </a:p>
          <a:p>
            <a:r>
              <a:rPr lang="ja-JP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         </a:t>
            </a:r>
            <a:r>
              <a:rPr lang="en-US" altLang="ja-JP" sz="1200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0, 0,      0,      1];</a:t>
            </a:r>
          </a:p>
          <a:p>
            <a:r>
              <a:rPr lang="en-US" altLang="ja-JP" sz="1200" dirty="0">
                <a:solidFill>
                  <a:srgbClr val="0000FF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1932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8EB23E-3C2B-45E6-AFB5-895CA9449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B10538F-C132-4FFF-B20E-8966BB745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AR2024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01B4431-91F3-41C8-A621-6AC256936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Advanced Robotics: #2 Frame Transformation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A7D66E1-9864-4B8D-BCA0-5BAF75EAA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21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33A6A61-C245-4AC0-87BD-14FDCD832E05}"/>
              </a:ext>
            </a:extLst>
          </p:cNvPr>
          <p:cNvSpPr/>
          <p:nvPr/>
        </p:nvSpPr>
        <p:spPr>
          <a:xfrm>
            <a:off x="457200" y="2136339"/>
            <a:ext cx="8229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rgbClr val="0000FF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function</a:t>
            </a:r>
            <a:r>
              <a:rPr lang="en-US" altLang="ja-JP" sz="1200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 [m] = </a:t>
            </a:r>
            <a:r>
              <a:rPr lang="en-US" altLang="ja-JP" sz="1200" dirty="0" err="1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HTTrans</a:t>
            </a:r>
            <a:r>
              <a:rPr lang="en-US" altLang="ja-JP" sz="1200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(t)</a:t>
            </a:r>
          </a:p>
          <a:p>
            <a:r>
              <a:rPr lang="en-US" altLang="ja-JP" sz="1200" dirty="0">
                <a:solidFill>
                  <a:srgbClr val="3C763D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% </a:t>
            </a:r>
            <a:r>
              <a:rPr lang="en-US" altLang="ja-JP" sz="1200" dirty="0" err="1">
                <a:solidFill>
                  <a:srgbClr val="3C763D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HTTrans</a:t>
            </a:r>
            <a:r>
              <a:rPr lang="en-US" altLang="ja-JP" sz="1200" dirty="0">
                <a:solidFill>
                  <a:srgbClr val="3C763D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(t): returns a </a:t>
            </a:r>
            <a:r>
              <a:rPr lang="en-US" altLang="ja-JP" sz="1200" dirty="0" err="1">
                <a:solidFill>
                  <a:srgbClr val="3C763D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homegeneous</a:t>
            </a:r>
            <a:r>
              <a:rPr lang="en-US" altLang="ja-JP" sz="1200" dirty="0">
                <a:solidFill>
                  <a:srgbClr val="3C763D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 transformation </a:t>
            </a:r>
            <a:r>
              <a:rPr lang="en-US" altLang="ja-JP" sz="1200" dirty="0" err="1">
                <a:solidFill>
                  <a:srgbClr val="3C763D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matirx</a:t>
            </a:r>
            <a:r>
              <a:rPr lang="en-US" altLang="ja-JP" sz="1200" dirty="0">
                <a:solidFill>
                  <a:srgbClr val="3C763D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 of translation</a:t>
            </a:r>
          </a:p>
          <a:p>
            <a:r>
              <a:rPr lang="en-US" altLang="ja-JP" sz="1200" dirty="0">
                <a:solidFill>
                  <a:srgbClr val="3C763D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% </a:t>
            </a:r>
            <a:r>
              <a:rPr lang="en-US" altLang="ja-JP" sz="1200" dirty="0" err="1">
                <a:solidFill>
                  <a:srgbClr val="3C763D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movetion</a:t>
            </a:r>
            <a:r>
              <a:rPr lang="en-US" altLang="ja-JP" sz="1200" dirty="0">
                <a:solidFill>
                  <a:srgbClr val="3C763D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 with a column vector of t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    m = [1, 0, 0, t(1);</a:t>
            </a:r>
            <a:r>
              <a:rPr lang="en-US" altLang="ja-JP" sz="1200" dirty="0">
                <a:solidFill>
                  <a:srgbClr val="0000FF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...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         0, 1, 0, t(2);</a:t>
            </a:r>
            <a:r>
              <a:rPr lang="en-US" altLang="ja-JP" sz="1200" dirty="0">
                <a:solidFill>
                  <a:srgbClr val="0000FF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...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         0, 0, 1, t(3);</a:t>
            </a:r>
            <a:r>
              <a:rPr lang="en-US" altLang="ja-JP" sz="1200" dirty="0">
                <a:solidFill>
                  <a:srgbClr val="0000FF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...</a:t>
            </a:r>
          </a:p>
          <a:p>
            <a:r>
              <a:rPr lang="ja-JP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         </a:t>
            </a:r>
            <a:r>
              <a:rPr lang="en-US" altLang="ja-JP" sz="1200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0, 0, 0, 1];</a:t>
            </a:r>
          </a:p>
          <a:p>
            <a:r>
              <a:rPr lang="en-US" altLang="ja-JP" sz="1200" dirty="0">
                <a:solidFill>
                  <a:srgbClr val="0000FF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371574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680E09-A3C7-4A8E-AC62-FDBE81B35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Result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F63374B-6347-446F-945D-17233524A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AR2024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FBD8510-242B-4B82-92D5-778138B57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Advanced Robotics: #2 Frame Transformation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7E0711E-A9B9-4155-9D61-8B8CC6A33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22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69AEABC6-10C9-4597-AD84-2205DFA54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963" y="1857039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9133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フローチャート: 磁気ディスク 65">
            <a:extLst>
              <a:ext uri="{FF2B5EF4-FFF2-40B4-BE49-F238E27FC236}">
                <a16:creationId xmlns:a16="http://schemas.microsoft.com/office/drawing/2014/main" id="{E932BFBC-A4F7-4797-B1B0-D94656C53083}"/>
              </a:ext>
            </a:extLst>
          </p:cNvPr>
          <p:cNvSpPr/>
          <p:nvPr/>
        </p:nvSpPr>
        <p:spPr>
          <a:xfrm>
            <a:off x="1994461" y="5468436"/>
            <a:ext cx="1440160" cy="720056"/>
          </a:xfrm>
          <a:prstGeom prst="flowChartMagneticDisk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2648BEE1-BAFD-4F2D-A1BF-BF976256A863}"/>
              </a:ext>
            </a:extLst>
          </p:cNvPr>
          <p:cNvSpPr/>
          <p:nvPr/>
        </p:nvSpPr>
        <p:spPr>
          <a:xfrm>
            <a:off x="5341668" y="1741075"/>
            <a:ext cx="2877411" cy="2192629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タイトル 7">
            <a:extLst>
              <a:ext uri="{FF2B5EF4-FFF2-40B4-BE49-F238E27FC236}">
                <a16:creationId xmlns:a16="http://schemas.microsoft.com/office/drawing/2014/main" id="{F5ADEE9E-07BA-44C1-8FAA-897975088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Quiz #2:</a:t>
            </a:r>
            <a:r>
              <a:rPr lang="ja-JP" altLang="en-US" dirty="0"/>
              <a:t> </a:t>
            </a:r>
            <a:r>
              <a:rPr lang="en-US" altLang="ja-JP" dirty="0"/>
              <a:t>Frame Transformation in 3D: </a:t>
            </a:r>
            <a:br>
              <a:rPr lang="en-US" altLang="ja-JP" dirty="0"/>
            </a:br>
            <a:r>
              <a:rPr lang="en-US" altLang="ja-JP" dirty="0"/>
              <a:t>Frame Conversion from Camera to Vehicle </a:t>
            </a:r>
            <a:endParaRPr kumimoji="1" lang="ja-JP" alt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E24EDD5-C1FD-42F2-AD44-59D43F5A9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AR2024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B278E4-E73B-4C9E-B895-C40F5C878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Advanced Robotics: #2 Frame Transformation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3CE9D34-4BC6-4EA1-890D-25DA290CA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23</a:t>
            </a:fld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8EC0F70-2D61-49A6-A55A-2658154B04EE}"/>
              </a:ext>
            </a:extLst>
          </p:cNvPr>
          <p:cNvSpPr txBox="1"/>
          <p:nvPr/>
        </p:nvSpPr>
        <p:spPr>
          <a:xfrm>
            <a:off x="611560" y="5041503"/>
            <a:ext cx="1582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Vehicle frame</a:t>
            </a:r>
          </a:p>
          <a:p>
            <a:r>
              <a:rPr lang="en-US" altLang="ja-JP" dirty="0"/>
              <a:t>(</a:t>
            </a:r>
            <a:r>
              <a:rPr lang="en-US" altLang="ja-JP" dirty="0" err="1"/>
              <a:t>Turtlebot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60F1CC4F-076B-4D52-840F-96E22E94D103}"/>
              </a:ext>
            </a:extLst>
          </p:cNvPr>
          <p:cNvCxnSpPr>
            <a:cxnSpLocks/>
          </p:cNvCxnSpPr>
          <p:nvPr/>
        </p:nvCxnSpPr>
        <p:spPr>
          <a:xfrm flipV="1">
            <a:off x="2527160" y="5353234"/>
            <a:ext cx="1130323" cy="64246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E55E5386-1C3F-43DB-8AE8-1E2DBEFF6E26}"/>
              </a:ext>
            </a:extLst>
          </p:cNvPr>
          <p:cNvCxnSpPr>
            <a:cxnSpLocks/>
          </p:cNvCxnSpPr>
          <p:nvPr/>
        </p:nvCxnSpPr>
        <p:spPr>
          <a:xfrm flipV="1">
            <a:off x="2727517" y="4845236"/>
            <a:ext cx="0" cy="133042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71B09E5-62C0-48D6-A02A-97C7F40CF04F}"/>
              </a:ext>
            </a:extLst>
          </p:cNvPr>
          <p:cNvSpPr txBox="1"/>
          <p:nvPr/>
        </p:nvSpPr>
        <p:spPr>
          <a:xfrm>
            <a:off x="3762988" y="5867980"/>
            <a:ext cx="377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</a:t>
            </a:r>
            <a:r>
              <a:rPr kumimoji="1" lang="en-US" altLang="ja-JP" baseline="-25000" dirty="0"/>
              <a:t>v</a:t>
            </a:r>
            <a:endParaRPr kumimoji="1" lang="ja-JP" altLang="en-US" baseline="-25000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DB36DA4D-FF34-43EC-8DCF-D6D8751F4AC2}"/>
              </a:ext>
            </a:extLst>
          </p:cNvPr>
          <p:cNvCxnSpPr>
            <a:cxnSpLocks/>
          </p:cNvCxnSpPr>
          <p:nvPr/>
        </p:nvCxnSpPr>
        <p:spPr>
          <a:xfrm>
            <a:off x="2527160" y="5870475"/>
            <a:ext cx="158396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559A9FF-CB8A-4935-95CA-23AB9AE19118}"/>
              </a:ext>
            </a:extLst>
          </p:cNvPr>
          <p:cNvSpPr txBox="1"/>
          <p:nvPr/>
        </p:nvSpPr>
        <p:spPr>
          <a:xfrm>
            <a:off x="3596703" y="5297173"/>
            <a:ext cx="377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y</a:t>
            </a:r>
            <a:r>
              <a:rPr kumimoji="1" lang="en-US" altLang="ja-JP" baseline="-25000" dirty="0" err="1"/>
              <a:t>v</a:t>
            </a:r>
            <a:endParaRPr kumimoji="1" lang="ja-JP" altLang="en-US" baseline="-25000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04E71548-8BDD-452D-955E-88E97736AB9A}"/>
              </a:ext>
            </a:extLst>
          </p:cNvPr>
          <p:cNvSpPr/>
          <p:nvPr/>
        </p:nvSpPr>
        <p:spPr>
          <a:xfrm>
            <a:off x="3757491" y="3775805"/>
            <a:ext cx="1440160" cy="57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C2916AE0-37DA-4884-AEC6-8BE33F9951C8}"/>
              </a:ext>
            </a:extLst>
          </p:cNvPr>
          <p:cNvSpPr/>
          <p:nvPr/>
        </p:nvSpPr>
        <p:spPr>
          <a:xfrm>
            <a:off x="3469459" y="3919853"/>
            <a:ext cx="1440160" cy="57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DFEAD02-BC36-4917-A81C-F814EC1FB739}"/>
              </a:ext>
            </a:extLst>
          </p:cNvPr>
          <p:cNvSpPr txBox="1"/>
          <p:nvPr/>
        </p:nvSpPr>
        <p:spPr>
          <a:xfrm>
            <a:off x="5894826" y="3991942"/>
            <a:ext cx="1659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Camera frame</a:t>
            </a:r>
          </a:p>
          <a:p>
            <a:r>
              <a:rPr kumimoji="1" lang="en-US" altLang="ja-JP" dirty="0"/>
              <a:t>(RGB-D Cam)</a:t>
            </a:r>
            <a:endParaRPr kumimoji="1" lang="ja-JP" altLang="en-US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E1B53AF-B9DC-40F1-86B6-D3A1F44313C6}"/>
              </a:ext>
            </a:extLst>
          </p:cNvPr>
          <p:cNvCxnSpPr>
            <a:cxnSpLocks/>
          </p:cNvCxnSpPr>
          <p:nvPr/>
        </p:nvCxnSpPr>
        <p:spPr>
          <a:xfrm>
            <a:off x="4137564" y="4170042"/>
            <a:ext cx="13113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6E319432-FDEE-428D-B785-9BC40AF1A62F}"/>
              </a:ext>
            </a:extLst>
          </p:cNvPr>
          <p:cNvCxnSpPr>
            <a:cxnSpLocks/>
          </p:cNvCxnSpPr>
          <p:nvPr/>
        </p:nvCxnSpPr>
        <p:spPr>
          <a:xfrm flipV="1">
            <a:off x="4159369" y="3598622"/>
            <a:ext cx="1130323" cy="64246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90F3186C-2EBD-4594-A870-F51D006EEB57}"/>
              </a:ext>
            </a:extLst>
          </p:cNvPr>
          <p:cNvCxnSpPr>
            <a:cxnSpLocks/>
          </p:cNvCxnSpPr>
          <p:nvPr/>
        </p:nvCxnSpPr>
        <p:spPr>
          <a:xfrm>
            <a:off x="4261547" y="4014790"/>
            <a:ext cx="0" cy="1143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ECCB632-748D-42AE-835A-6D103ADB22A6}"/>
              </a:ext>
            </a:extLst>
          </p:cNvPr>
          <p:cNvSpPr txBox="1"/>
          <p:nvPr/>
        </p:nvSpPr>
        <p:spPr>
          <a:xfrm>
            <a:off x="5066104" y="4164644"/>
            <a:ext cx="377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</a:t>
            </a:r>
            <a:r>
              <a:rPr kumimoji="1" lang="en-US" altLang="ja-JP" baseline="-25000" dirty="0"/>
              <a:t>c</a:t>
            </a:r>
            <a:endParaRPr kumimoji="1" lang="ja-JP" altLang="en-US" baseline="-250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DA7583B-1CFF-45A6-BC06-143FC780C54B}"/>
              </a:ext>
            </a:extLst>
          </p:cNvPr>
          <p:cNvSpPr txBox="1"/>
          <p:nvPr/>
        </p:nvSpPr>
        <p:spPr>
          <a:xfrm>
            <a:off x="4263161" y="461770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y</a:t>
            </a:r>
            <a:r>
              <a:rPr kumimoji="1" lang="en-US" altLang="ja-JP" baseline="-25000" dirty="0" err="1"/>
              <a:t>c</a:t>
            </a:r>
            <a:endParaRPr kumimoji="1" lang="ja-JP" altLang="en-US" baseline="-250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5BDF80C-42B6-45F4-810B-DBDCE76E79E4}"/>
              </a:ext>
            </a:extLst>
          </p:cNvPr>
          <p:cNvSpPr txBox="1"/>
          <p:nvPr/>
        </p:nvSpPr>
        <p:spPr>
          <a:xfrm>
            <a:off x="4641776" y="331345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z</a:t>
            </a:r>
            <a:r>
              <a:rPr kumimoji="1" lang="en-US" altLang="ja-JP" baseline="-25000" dirty="0" err="1"/>
              <a:t>c</a:t>
            </a:r>
            <a:endParaRPr kumimoji="1" lang="ja-JP" altLang="en-US" baseline="-250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1D7D159E-7261-4E52-97F3-142532A57644}"/>
              </a:ext>
            </a:extLst>
          </p:cNvPr>
          <p:cNvSpPr txBox="1"/>
          <p:nvPr/>
        </p:nvSpPr>
        <p:spPr>
          <a:xfrm>
            <a:off x="2327668" y="487269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z</a:t>
            </a:r>
            <a:r>
              <a:rPr kumimoji="1" lang="en-US" altLang="ja-JP" baseline="-25000" dirty="0" err="1"/>
              <a:t>v</a:t>
            </a:r>
            <a:endParaRPr kumimoji="1" lang="ja-JP" altLang="en-US" baseline="-25000" dirty="0"/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BA5F3650-3140-4324-B5DD-B8007FA767D4}"/>
              </a:ext>
            </a:extLst>
          </p:cNvPr>
          <p:cNvCxnSpPr>
            <a:cxnSpLocks/>
          </p:cNvCxnSpPr>
          <p:nvPr/>
        </p:nvCxnSpPr>
        <p:spPr>
          <a:xfrm flipV="1">
            <a:off x="4255535" y="1740518"/>
            <a:ext cx="1093846" cy="2467335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オブジェクト 47">
            <a:extLst>
              <a:ext uri="{FF2B5EF4-FFF2-40B4-BE49-F238E27FC236}">
                <a16:creationId xmlns:a16="http://schemas.microsoft.com/office/drawing/2014/main" id="{067192B1-4C0E-4DA8-A6F9-5AA3371F30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73575" y="1571625"/>
          <a:ext cx="8191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Equation" r:id="rId3" imgW="545760" imgH="609480" progId="Equation.DSMT4">
                  <p:embed/>
                </p:oleObj>
              </mc:Choice>
              <mc:Fallback>
                <p:oleObj name="Equation" r:id="rId3" imgW="545760" imgH="609480" progId="Equation.DSMT4">
                  <p:embed/>
                  <p:pic>
                    <p:nvPicPr>
                      <p:cNvPr id="48" name="オブジェクト 47">
                        <a:extLst>
                          <a:ext uri="{FF2B5EF4-FFF2-40B4-BE49-F238E27FC236}">
                            <a16:creationId xmlns:a16="http://schemas.microsoft.com/office/drawing/2014/main" id="{067192B1-4C0E-4DA8-A6F9-5AA3371F30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73575" y="1571625"/>
                        <a:ext cx="81915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A853A3A4-6EFC-4B0B-8490-C82DAC37D03C}"/>
              </a:ext>
            </a:extLst>
          </p:cNvPr>
          <p:cNvCxnSpPr>
            <a:cxnSpLocks/>
          </p:cNvCxnSpPr>
          <p:nvPr/>
        </p:nvCxnSpPr>
        <p:spPr>
          <a:xfrm flipV="1">
            <a:off x="4281139" y="1731112"/>
            <a:ext cx="3937940" cy="243893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C7A3A290-69DD-46F5-AA93-844AF12DDA36}"/>
              </a:ext>
            </a:extLst>
          </p:cNvPr>
          <p:cNvCxnSpPr>
            <a:cxnSpLocks/>
          </p:cNvCxnSpPr>
          <p:nvPr/>
        </p:nvCxnSpPr>
        <p:spPr>
          <a:xfrm flipV="1">
            <a:off x="4259934" y="3907020"/>
            <a:ext cx="3942795" cy="276873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1E6AEB78-DEC8-4A2D-9EB4-42F289E6D65B}"/>
              </a:ext>
            </a:extLst>
          </p:cNvPr>
          <p:cNvCxnSpPr>
            <a:cxnSpLocks/>
          </p:cNvCxnSpPr>
          <p:nvPr/>
        </p:nvCxnSpPr>
        <p:spPr>
          <a:xfrm flipV="1">
            <a:off x="4282753" y="3904054"/>
            <a:ext cx="1083274" cy="275394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オブジェクト 62">
            <a:extLst>
              <a:ext uri="{FF2B5EF4-FFF2-40B4-BE49-F238E27FC236}">
                <a16:creationId xmlns:a16="http://schemas.microsoft.com/office/drawing/2014/main" id="{2663A49F-048B-4940-8B84-09B4692CC8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43875" y="1571625"/>
          <a:ext cx="8191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Equation" r:id="rId5" imgW="545760" imgH="609480" progId="Equation.DSMT4">
                  <p:embed/>
                </p:oleObj>
              </mc:Choice>
              <mc:Fallback>
                <p:oleObj name="Equation" r:id="rId5" imgW="545760" imgH="609480" progId="Equation.DSMT4">
                  <p:embed/>
                  <p:pic>
                    <p:nvPicPr>
                      <p:cNvPr id="63" name="オブジェクト 62">
                        <a:extLst>
                          <a:ext uri="{FF2B5EF4-FFF2-40B4-BE49-F238E27FC236}">
                            <a16:creationId xmlns:a16="http://schemas.microsoft.com/office/drawing/2014/main" id="{2663A49F-048B-4940-8B84-09B4692CC81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43875" y="1571625"/>
                        <a:ext cx="81915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オブジェクト 63">
            <a:extLst>
              <a:ext uri="{FF2B5EF4-FFF2-40B4-BE49-F238E27FC236}">
                <a16:creationId xmlns:a16="http://schemas.microsoft.com/office/drawing/2014/main" id="{3DFB85DD-5E8D-4A0C-84F0-9C6B82AF3A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61350" y="3384550"/>
          <a:ext cx="685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Equation" r:id="rId7" imgW="457200" imgH="609480" progId="Equation.DSMT4">
                  <p:embed/>
                </p:oleObj>
              </mc:Choice>
              <mc:Fallback>
                <p:oleObj name="Equation" r:id="rId7" imgW="457200" imgH="609480" progId="Equation.DSMT4">
                  <p:embed/>
                  <p:pic>
                    <p:nvPicPr>
                      <p:cNvPr id="64" name="オブジェクト 63">
                        <a:extLst>
                          <a:ext uri="{FF2B5EF4-FFF2-40B4-BE49-F238E27FC236}">
                            <a16:creationId xmlns:a16="http://schemas.microsoft.com/office/drawing/2014/main" id="{3DFB85DD-5E8D-4A0C-84F0-9C6B82AF3A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261350" y="3384550"/>
                        <a:ext cx="6858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オブジェクト 64">
            <a:extLst>
              <a:ext uri="{FF2B5EF4-FFF2-40B4-BE49-F238E27FC236}">
                <a16:creationId xmlns:a16="http://schemas.microsoft.com/office/drawing/2014/main" id="{358BBF22-88CC-4378-92EE-99019FD676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91125" y="2997200"/>
          <a:ext cx="8191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Equation" r:id="rId9" imgW="545760" imgH="609480" progId="Equation.DSMT4">
                  <p:embed/>
                </p:oleObj>
              </mc:Choice>
              <mc:Fallback>
                <p:oleObj name="Equation" r:id="rId9" imgW="545760" imgH="609480" progId="Equation.DSMT4">
                  <p:embed/>
                  <p:pic>
                    <p:nvPicPr>
                      <p:cNvPr id="65" name="オブジェクト 64">
                        <a:extLst>
                          <a:ext uri="{FF2B5EF4-FFF2-40B4-BE49-F238E27FC236}">
                            <a16:creationId xmlns:a16="http://schemas.microsoft.com/office/drawing/2014/main" id="{358BBF22-88CC-4378-92EE-99019FD676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191125" y="2997200"/>
                        <a:ext cx="81915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AD935E75-C0F7-4709-9C88-3CE9D5A8FB31}"/>
              </a:ext>
            </a:extLst>
          </p:cNvPr>
          <p:cNvSpPr txBox="1"/>
          <p:nvPr/>
        </p:nvSpPr>
        <p:spPr>
          <a:xfrm>
            <a:off x="300859" y="1735075"/>
            <a:ext cx="41045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Camera has its frame </a:t>
            </a:r>
            <a:r>
              <a:rPr lang="en-US" altLang="ja-JP" dirty="0"/>
              <a:t>(defined in camera SDK)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Vehicle has another frame (by convention, e.g., moving direction is 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Camera has attached to vehicle at a height of 1.0 m in the center of vehicle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How do we represent T from camera to vehicle frame</a:t>
            </a:r>
          </a:p>
        </p:txBody>
      </p:sp>
      <p:graphicFrame>
        <p:nvGraphicFramePr>
          <p:cNvPr id="69" name="オブジェクト 68">
            <a:extLst>
              <a:ext uri="{FF2B5EF4-FFF2-40B4-BE49-F238E27FC236}">
                <a16:creationId xmlns:a16="http://schemas.microsoft.com/office/drawing/2014/main" id="{28272C66-FD34-42C5-9713-A13EED74B2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97475" y="4754563"/>
          <a:ext cx="36957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Equation" r:id="rId11" imgW="2463480" imgH="939600" progId="Equation.DSMT4">
                  <p:embed/>
                </p:oleObj>
              </mc:Choice>
              <mc:Fallback>
                <p:oleObj name="Equation" r:id="rId11" imgW="2463480" imgH="939600" progId="Equation.DSMT4">
                  <p:embed/>
                  <p:pic>
                    <p:nvPicPr>
                      <p:cNvPr id="69" name="オブジェクト 68">
                        <a:extLst>
                          <a:ext uri="{FF2B5EF4-FFF2-40B4-BE49-F238E27FC236}">
                            <a16:creationId xmlns:a16="http://schemas.microsoft.com/office/drawing/2014/main" id="{28272C66-FD34-42C5-9713-A13EED74B2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197475" y="4754563"/>
                        <a:ext cx="3695700" cy="140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41280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503E00-D6B1-4B1C-8D1D-4EA89C4BE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Quiz #2:</a:t>
            </a:r>
            <a:r>
              <a:rPr lang="ja-JP" altLang="en-US" dirty="0"/>
              <a:t> </a:t>
            </a:r>
            <a:r>
              <a:rPr lang="en-US" altLang="ja-JP" dirty="0"/>
              <a:t>Frame Transformation in 3D: </a:t>
            </a:r>
            <a:br>
              <a:rPr lang="en-US" altLang="ja-JP" dirty="0"/>
            </a:br>
            <a:r>
              <a:rPr lang="en-US" altLang="ja-JP" dirty="0"/>
              <a:t>Frame Conversion from Vehicle to World</a:t>
            </a:r>
            <a:endParaRPr kumimoji="1" lang="ja-JP" altLang="en-US" dirty="0"/>
          </a:p>
        </p:txBody>
      </p:sp>
      <p:sp>
        <p:nvSpPr>
          <p:cNvPr id="44" name="コンテンツ プレースホルダー 43">
            <a:extLst>
              <a:ext uri="{FF2B5EF4-FFF2-40B4-BE49-F238E27FC236}">
                <a16:creationId xmlns:a16="http://schemas.microsoft.com/office/drawing/2014/main" id="{BBB3771C-CED4-4E0B-A41B-5016F36EA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2400724"/>
            <a:ext cx="4038600" cy="2456019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Vehicle </a:t>
            </a:r>
            <a:r>
              <a:rPr lang="en-US" altLang="ja-JP" dirty="0"/>
              <a:t>moves in world frame</a:t>
            </a:r>
          </a:p>
          <a:p>
            <a:r>
              <a:rPr lang="en-US" altLang="ja-JP" dirty="0"/>
              <a:t>Make a homogeneous transformation matrix from vehicle to world in each vehicle position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D1DB7E2-F549-4365-95B3-AA1B83EE9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AR2024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96FB05D-2279-4E29-829D-A45E2FB41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Advanced Robotics: #2 Frame Transformation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926A154-94A8-4E9F-8F13-69B9AE795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24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68053D8-BC33-4C9F-A4FA-1453D83AD577}"/>
              </a:ext>
            </a:extLst>
          </p:cNvPr>
          <p:cNvSpPr/>
          <p:nvPr/>
        </p:nvSpPr>
        <p:spPr>
          <a:xfrm>
            <a:off x="251520" y="3010165"/>
            <a:ext cx="576064" cy="576064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E9DA521-8ED7-4037-A7D3-500FC3653313}"/>
              </a:ext>
            </a:extLst>
          </p:cNvPr>
          <p:cNvSpPr/>
          <p:nvPr/>
        </p:nvSpPr>
        <p:spPr>
          <a:xfrm>
            <a:off x="1014264" y="3005631"/>
            <a:ext cx="576064" cy="576064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B0AC1AB-7FF0-4048-AEF5-04CE6559D49A}"/>
              </a:ext>
            </a:extLst>
          </p:cNvPr>
          <p:cNvSpPr/>
          <p:nvPr/>
        </p:nvSpPr>
        <p:spPr>
          <a:xfrm>
            <a:off x="2300106" y="2274254"/>
            <a:ext cx="576064" cy="576064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679B731-2569-44E3-8407-C2DC457EED04}"/>
              </a:ext>
            </a:extLst>
          </p:cNvPr>
          <p:cNvSpPr/>
          <p:nvPr/>
        </p:nvSpPr>
        <p:spPr>
          <a:xfrm>
            <a:off x="2300106" y="1565580"/>
            <a:ext cx="576064" cy="576064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DE08B938-F4C4-4422-9B1E-61444759007B}"/>
              </a:ext>
            </a:extLst>
          </p:cNvPr>
          <p:cNvCxnSpPr>
            <a:stCxn id="7" idx="1"/>
            <a:endCxn id="7" idx="3"/>
          </p:cNvCxnSpPr>
          <p:nvPr/>
        </p:nvCxnSpPr>
        <p:spPr>
          <a:xfrm>
            <a:off x="251520" y="3298197"/>
            <a:ext cx="576064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7A0A1B1C-F046-440A-8DCD-9485235BD7D3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1014264" y="3293663"/>
            <a:ext cx="576064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A26040A9-6091-464A-9291-4F116ABA6562}"/>
              </a:ext>
            </a:extLst>
          </p:cNvPr>
          <p:cNvCxnSpPr>
            <a:cxnSpLocks/>
            <a:stCxn id="10" idx="2"/>
            <a:endCxn id="10" idx="0"/>
          </p:cNvCxnSpPr>
          <p:nvPr/>
        </p:nvCxnSpPr>
        <p:spPr>
          <a:xfrm flipV="1">
            <a:off x="2588138" y="2274254"/>
            <a:ext cx="0" cy="576064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DD313E8-7995-4D4E-8461-A798FEF8DF0C}"/>
              </a:ext>
            </a:extLst>
          </p:cNvPr>
          <p:cNvCxnSpPr>
            <a:cxnSpLocks/>
          </p:cNvCxnSpPr>
          <p:nvPr/>
        </p:nvCxnSpPr>
        <p:spPr>
          <a:xfrm flipV="1">
            <a:off x="2588138" y="1565580"/>
            <a:ext cx="0" cy="576064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オブジェクト 21">
            <a:extLst>
              <a:ext uri="{FF2B5EF4-FFF2-40B4-BE49-F238E27FC236}">
                <a16:creationId xmlns:a16="http://schemas.microsoft.com/office/drawing/2014/main" id="{4F7E83AB-2059-459D-BB1C-0A0A171E1E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62745" y="4209881"/>
          <a:ext cx="1066800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Equation" r:id="rId3" imgW="711000" imgH="1193760" progId="Equation.DSMT4">
                  <p:embed/>
                </p:oleObj>
              </mc:Choice>
              <mc:Fallback>
                <p:oleObj name="Equation" r:id="rId3" imgW="711000" imgH="1193760" progId="Equation.DSMT4">
                  <p:embed/>
                  <p:pic>
                    <p:nvPicPr>
                      <p:cNvPr id="22" name="オブジェクト 21">
                        <a:extLst>
                          <a:ext uri="{FF2B5EF4-FFF2-40B4-BE49-F238E27FC236}">
                            <a16:creationId xmlns:a16="http://schemas.microsoft.com/office/drawing/2014/main" id="{4F7E83AB-2059-459D-BB1C-0A0A171E1E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62745" y="4209881"/>
                        <a:ext cx="1066800" cy="179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8E1477CE-4F9C-458F-966E-4F6A820D6958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602425" y="3429000"/>
            <a:ext cx="1093720" cy="78088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D7276B12-1818-45F3-B190-E1FC9F81DD5B}"/>
              </a:ext>
            </a:extLst>
          </p:cNvPr>
          <p:cNvCxnSpPr>
            <a:cxnSpLocks/>
            <a:stCxn id="40" idx="1"/>
          </p:cNvCxnSpPr>
          <p:nvPr/>
        </p:nvCxnSpPr>
        <p:spPr>
          <a:xfrm flipH="1" flipV="1">
            <a:off x="1475656" y="3429000"/>
            <a:ext cx="922678" cy="180910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オブジェクト 33">
            <a:extLst>
              <a:ext uri="{FF2B5EF4-FFF2-40B4-BE49-F238E27FC236}">
                <a16:creationId xmlns:a16="http://schemas.microsoft.com/office/drawing/2014/main" id="{D2C0F88B-C2CC-429F-AF0A-7F39793180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46425" y="1454150"/>
          <a:ext cx="2514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Equation" r:id="rId5" imgW="1676160" imgH="609480" progId="Equation.DSMT4">
                  <p:embed/>
                </p:oleObj>
              </mc:Choice>
              <mc:Fallback>
                <p:oleObj name="Equation" r:id="rId5" imgW="1676160" imgH="609480" progId="Equation.DSMT4">
                  <p:embed/>
                  <p:pic>
                    <p:nvPicPr>
                      <p:cNvPr id="34" name="オブジェクト 33">
                        <a:extLst>
                          <a:ext uri="{FF2B5EF4-FFF2-40B4-BE49-F238E27FC236}">
                            <a16:creationId xmlns:a16="http://schemas.microsoft.com/office/drawing/2014/main" id="{D2C0F88B-C2CC-429F-AF0A-7F39793180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46425" y="1454150"/>
                        <a:ext cx="25146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24E8B1FA-4C28-445C-BFC3-2B61E2C1E99D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2627784" y="1912061"/>
            <a:ext cx="52816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413C5919-29F7-40FD-9004-7CB8536E10B1}"/>
              </a:ext>
            </a:extLst>
          </p:cNvPr>
          <p:cNvCxnSpPr>
            <a:cxnSpLocks/>
            <a:stCxn id="43" idx="1"/>
          </p:cNvCxnSpPr>
          <p:nvPr/>
        </p:nvCxnSpPr>
        <p:spPr>
          <a:xfrm flipH="1" flipV="1">
            <a:off x="2627784" y="2519069"/>
            <a:ext cx="690091" cy="88893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オブジェクト 39">
            <a:extLst>
              <a:ext uri="{FF2B5EF4-FFF2-40B4-BE49-F238E27FC236}">
                <a16:creationId xmlns:a16="http://schemas.microsoft.com/office/drawing/2014/main" id="{87FEF127-F956-4E71-9DDB-5C9A2328D7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98334" y="4342759"/>
          <a:ext cx="1085850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Equation" r:id="rId7" imgW="723600" imgH="1193760" progId="Equation.DSMT4">
                  <p:embed/>
                </p:oleObj>
              </mc:Choice>
              <mc:Fallback>
                <p:oleObj name="Equation" r:id="rId7" imgW="723600" imgH="1193760" progId="Equation.DSMT4">
                  <p:embed/>
                  <p:pic>
                    <p:nvPicPr>
                      <p:cNvPr id="40" name="オブジェクト 39">
                        <a:extLst>
                          <a:ext uri="{FF2B5EF4-FFF2-40B4-BE49-F238E27FC236}">
                            <a16:creationId xmlns:a16="http://schemas.microsoft.com/office/drawing/2014/main" id="{87FEF127-F956-4E71-9DDB-5C9A2328D7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98334" y="4342759"/>
                        <a:ext cx="1085850" cy="179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オブジェクト 42">
            <a:extLst>
              <a:ext uri="{FF2B5EF4-FFF2-40B4-BE49-F238E27FC236}">
                <a16:creationId xmlns:a16="http://schemas.microsoft.com/office/drawing/2014/main" id="{3509B2D2-CC31-40E5-8610-A0A576429B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17875" y="2492896"/>
          <a:ext cx="139065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Equation" r:id="rId9" imgW="927000" imgH="1218960" progId="Equation.DSMT4">
                  <p:embed/>
                </p:oleObj>
              </mc:Choice>
              <mc:Fallback>
                <p:oleObj name="Equation" r:id="rId9" imgW="927000" imgH="1218960" progId="Equation.DSMT4">
                  <p:embed/>
                  <p:pic>
                    <p:nvPicPr>
                      <p:cNvPr id="43" name="オブジェクト 42">
                        <a:extLst>
                          <a:ext uri="{FF2B5EF4-FFF2-40B4-BE49-F238E27FC236}">
                            <a16:creationId xmlns:a16="http://schemas.microsoft.com/office/drawing/2014/main" id="{3509B2D2-CC31-40E5-8610-A0A576429B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17875" y="2492896"/>
                        <a:ext cx="1390650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オブジェクト 48">
            <a:extLst>
              <a:ext uri="{FF2B5EF4-FFF2-40B4-BE49-F238E27FC236}">
                <a16:creationId xmlns:a16="http://schemas.microsoft.com/office/drawing/2014/main" id="{2BFEDAE2-E9FD-40AC-8553-F523458F32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54575" y="4843463"/>
          <a:ext cx="382905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Equation" r:id="rId11" imgW="2552400" imgH="939600" progId="Equation.DSMT4">
                  <p:embed/>
                </p:oleObj>
              </mc:Choice>
              <mc:Fallback>
                <p:oleObj name="Equation" r:id="rId11" imgW="2552400" imgH="939600" progId="Equation.DSMT4">
                  <p:embed/>
                  <p:pic>
                    <p:nvPicPr>
                      <p:cNvPr id="49" name="オブジェクト 48">
                        <a:extLst>
                          <a:ext uri="{FF2B5EF4-FFF2-40B4-BE49-F238E27FC236}">
                            <a16:creationId xmlns:a16="http://schemas.microsoft.com/office/drawing/2014/main" id="{2BFEDAE2-E9FD-40AC-8553-F523458F32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854575" y="4843463"/>
                        <a:ext cx="3829050" cy="140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9A9684A6-FACE-40A9-9939-1FD5F54EF2CA}"/>
              </a:ext>
            </a:extLst>
          </p:cNvPr>
          <p:cNvCxnSpPr>
            <a:cxnSpLocks/>
            <a:stCxn id="7" idx="2"/>
            <a:endCxn id="7" idx="0"/>
          </p:cNvCxnSpPr>
          <p:nvPr/>
        </p:nvCxnSpPr>
        <p:spPr>
          <a:xfrm flipV="1">
            <a:off x="539552" y="3010165"/>
            <a:ext cx="0" cy="576064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81414F8D-510F-4AB5-9BAC-5B3036F11D7F}"/>
              </a:ext>
            </a:extLst>
          </p:cNvPr>
          <p:cNvCxnSpPr>
            <a:cxnSpLocks/>
            <a:stCxn id="8" idx="2"/>
            <a:endCxn id="8" idx="0"/>
          </p:cNvCxnSpPr>
          <p:nvPr/>
        </p:nvCxnSpPr>
        <p:spPr>
          <a:xfrm flipV="1">
            <a:off x="1302296" y="3005631"/>
            <a:ext cx="0" cy="576064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E873C5A1-D61C-4905-BAEF-E54E60B45F87}"/>
              </a:ext>
            </a:extLst>
          </p:cNvPr>
          <p:cNvCxnSpPr>
            <a:cxnSpLocks/>
            <a:stCxn id="10" idx="3"/>
            <a:endCxn id="10" idx="1"/>
          </p:cNvCxnSpPr>
          <p:nvPr/>
        </p:nvCxnSpPr>
        <p:spPr>
          <a:xfrm flipH="1">
            <a:off x="2300106" y="2562286"/>
            <a:ext cx="576064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30E0E11B-033D-4C1E-B114-32F165F7B6C7}"/>
              </a:ext>
            </a:extLst>
          </p:cNvPr>
          <p:cNvCxnSpPr>
            <a:cxnSpLocks/>
            <a:stCxn id="11" idx="3"/>
            <a:endCxn id="11" idx="1"/>
          </p:cNvCxnSpPr>
          <p:nvPr/>
        </p:nvCxnSpPr>
        <p:spPr>
          <a:xfrm flipH="1">
            <a:off x="2300106" y="1853612"/>
            <a:ext cx="576064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69D6D9EC-5E02-44CE-BFDC-E21EA909F4BC}"/>
              </a:ext>
            </a:extLst>
          </p:cNvPr>
          <p:cNvCxnSpPr>
            <a:cxnSpLocks/>
          </p:cNvCxnSpPr>
          <p:nvPr/>
        </p:nvCxnSpPr>
        <p:spPr>
          <a:xfrm>
            <a:off x="226903" y="4724174"/>
            <a:ext cx="744697" cy="5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2C641DA1-7A8A-4724-A122-5FCD23C28ACE}"/>
              </a:ext>
            </a:extLst>
          </p:cNvPr>
          <p:cNvCxnSpPr>
            <a:cxnSpLocks/>
          </p:cNvCxnSpPr>
          <p:nvPr/>
        </p:nvCxnSpPr>
        <p:spPr>
          <a:xfrm flipV="1">
            <a:off x="407906" y="4099005"/>
            <a:ext cx="0" cy="85159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9F6228B6-F2B0-4026-B239-4D687E823E42}"/>
              </a:ext>
            </a:extLst>
          </p:cNvPr>
          <p:cNvSpPr txBox="1"/>
          <p:nvPr/>
        </p:nvSpPr>
        <p:spPr>
          <a:xfrm>
            <a:off x="484100" y="4643844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x</a:t>
            </a:r>
            <a:r>
              <a:rPr kumimoji="1" lang="en-US" altLang="ja-JP" baseline="-25000" dirty="0" err="1"/>
              <a:t>w</a:t>
            </a:r>
            <a:endParaRPr kumimoji="1" lang="ja-JP" altLang="en-US" baseline="-25000" dirty="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5FF2E7FE-DD3F-45D9-83A3-DADFE0124120}"/>
              </a:ext>
            </a:extLst>
          </p:cNvPr>
          <p:cNvSpPr txBox="1"/>
          <p:nvPr/>
        </p:nvSpPr>
        <p:spPr>
          <a:xfrm>
            <a:off x="433518" y="4095412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y</a:t>
            </a:r>
            <a:r>
              <a:rPr kumimoji="1" lang="en-US" altLang="ja-JP" baseline="-25000" dirty="0" err="1"/>
              <a:t>w</a:t>
            </a:r>
            <a:endParaRPr kumimoji="1" lang="ja-JP" altLang="en-US" baseline="-25000" dirty="0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0EECF281-EC16-44BD-8C5C-B6FF0B11F1F8}"/>
              </a:ext>
            </a:extLst>
          </p:cNvPr>
          <p:cNvSpPr txBox="1"/>
          <p:nvPr/>
        </p:nvSpPr>
        <p:spPr>
          <a:xfrm>
            <a:off x="602425" y="2923930"/>
            <a:ext cx="50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0070C0"/>
                </a:solidFill>
              </a:rPr>
              <a:t>x</a:t>
            </a:r>
            <a:r>
              <a:rPr kumimoji="1" lang="en-US" altLang="ja-JP" baseline="-25000" dirty="0">
                <a:solidFill>
                  <a:srgbClr val="0070C0"/>
                </a:solidFill>
              </a:rPr>
              <a:t>v</a:t>
            </a:r>
            <a:endParaRPr kumimoji="1" lang="ja-JP" altLang="en-US" baseline="-25000" dirty="0">
              <a:solidFill>
                <a:srgbClr val="0070C0"/>
              </a:solidFill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4EC8C531-7E15-4E2D-BFEE-3836659F21C8}"/>
              </a:ext>
            </a:extLst>
          </p:cNvPr>
          <p:cNvSpPr txBox="1"/>
          <p:nvPr/>
        </p:nvSpPr>
        <p:spPr>
          <a:xfrm>
            <a:off x="312017" y="2588398"/>
            <a:ext cx="50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>
                <a:solidFill>
                  <a:srgbClr val="0070C0"/>
                </a:solidFill>
              </a:rPr>
              <a:t>y</a:t>
            </a:r>
            <a:r>
              <a:rPr kumimoji="1" lang="en-US" altLang="ja-JP" baseline="-25000" dirty="0" err="1">
                <a:solidFill>
                  <a:srgbClr val="0070C0"/>
                </a:solidFill>
              </a:rPr>
              <a:t>v</a:t>
            </a:r>
            <a:endParaRPr kumimoji="1" lang="ja-JP" altLang="en-US" baseline="-25000" dirty="0">
              <a:solidFill>
                <a:srgbClr val="0070C0"/>
              </a:solidFill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FA2C2395-D8F9-44E8-803E-A6A157084BE1}"/>
              </a:ext>
            </a:extLst>
          </p:cNvPr>
          <p:cNvSpPr txBox="1"/>
          <p:nvPr/>
        </p:nvSpPr>
        <p:spPr>
          <a:xfrm>
            <a:off x="1868272" y="1694238"/>
            <a:ext cx="50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>
                <a:solidFill>
                  <a:srgbClr val="0070C0"/>
                </a:solidFill>
              </a:rPr>
              <a:t>y</a:t>
            </a:r>
            <a:r>
              <a:rPr kumimoji="1" lang="en-US" altLang="ja-JP" baseline="-25000" dirty="0" err="1">
                <a:solidFill>
                  <a:srgbClr val="0070C0"/>
                </a:solidFill>
              </a:rPr>
              <a:t>v</a:t>
            </a:r>
            <a:endParaRPr kumimoji="1" lang="ja-JP" altLang="en-US" baseline="-25000" dirty="0">
              <a:solidFill>
                <a:srgbClr val="0070C0"/>
              </a:solidFill>
            </a:endParaRP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5452A801-A96D-4B6C-AD15-5D63E3639162}"/>
              </a:ext>
            </a:extLst>
          </p:cNvPr>
          <p:cNvSpPr txBox="1"/>
          <p:nvPr/>
        </p:nvSpPr>
        <p:spPr>
          <a:xfrm>
            <a:off x="2409539" y="1194676"/>
            <a:ext cx="50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0070C0"/>
                </a:solidFill>
              </a:rPr>
              <a:t>x</a:t>
            </a:r>
            <a:r>
              <a:rPr kumimoji="1" lang="en-US" altLang="ja-JP" baseline="-25000" dirty="0">
                <a:solidFill>
                  <a:srgbClr val="0070C0"/>
                </a:solidFill>
              </a:rPr>
              <a:t>v</a:t>
            </a:r>
            <a:endParaRPr kumimoji="1" lang="ja-JP" altLang="en-US" baseline="-25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362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7CD7D6DA-7607-4EB9-88E1-C445A44C2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2400" dirty="0"/>
              <a:t>Motivation: Mapping</a:t>
            </a:r>
            <a:br>
              <a:rPr lang="en-US" altLang="ja-JP" dirty="0"/>
            </a:br>
            <a:r>
              <a:rPr lang="ja-JP" altLang="en-US" sz="1800" dirty="0"/>
              <a:t>動機</a:t>
            </a:r>
            <a:r>
              <a:rPr lang="en-US" altLang="ja-JP" sz="1800" dirty="0"/>
              <a:t>: </a:t>
            </a:r>
            <a:r>
              <a:rPr lang="ja-JP" altLang="en-US" sz="1800" dirty="0"/>
              <a:t>地図生成</a:t>
            </a:r>
            <a:endParaRPr lang="ja-JP" alt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20BFF02-0AAD-41F8-9474-52A210543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AR2024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85A084D-8A55-4049-810B-64AEA8462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Advanced Robotics: #2 Frame Transformation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8378C1B-1E54-4925-B556-7227885D6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9" name="コンテンツ プレースホルダー 7">
            <a:extLst>
              <a:ext uri="{FF2B5EF4-FFF2-40B4-BE49-F238E27FC236}">
                <a16:creationId xmlns:a16="http://schemas.microsoft.com/office/drawing/2014/main" id="{BEBFADC6-5006-41C8-9E4E-736FA149A704}"/>
              </a:ext>
            </a:extLst>
          </p:cNvPr>
          <p:cNvSpPr txBox="1">
            <a:spLocks/>
          </p:cNvSpPr>
          <p:nvPr/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800" dirty="0"/>
              <a:t>Frame := Coordinate system</a:t>
            </a:r>
            <a:br>
              <a:rPr lang="en-US" altLang="ja-JP" sz="1800" dirty="0"/>
            </a:br>
            <a:r>
              <a:rPr lang="ja-JP" altLang="en-US" sz="1800" dirty="0"/>
              <a:t>フレーム</a:t>
            </a:r>
            <a:r>
              <a:rPr lang="en-US" altLang="ja-JP" sz="1800" dirty="0"/>
              <a:t>= </a:t>
            </a:r>
            <a:r>
              <a:rPr lang="ja-JP" altLang="en-US" sz="1800" dirty="0"/>
              <a:t>座標系</a:t>
            </a:r>
            <a:endParaRPr lang="en-US" altLang="ja-JP" sz="1800" dirty="0"/>
          </a:p>
          <a:p>
            <a:r>
              <a:rPr lang="en-US" altLang="ja-JP" sz="1800" dirty="0"/>
              <a:t>Suppose we detect and measure an object in a robot frame</a:t>
            </a:r>
          </a:p>
          <a:p>
            <a:r>
              <a:rPr lang="en-US" altLang="ja-JP" sz="1800" dirty="0"/>
              <a:t>How do we convert it to world frame</a:t>
            </a:r>
            <a:r>
              <a:rPr lang="ja-JP" altLang="en-US" sz="1800" dirty="0"/>
              <a:t> </a:t>
            </a:r>
            <a:r>
              <a:rPr lang="en-US" altLang="ja-JP" sz="1800" dirty="0"/>
              <a:t>in</a:t>
            </a:r>
            <a:r>
              <a:rPr lang="ja-JP" altLang="en-US" sz="1800" dirty="0"/>
              <a:t> </a:t>
            </a:r>
            <a:r>
              <a:rPr lang="en-US" altLang="ja-JP" sz="1800" dirty="0"/>
              <a:t>a single step?</a:t>
            </a:r>
          </a:p>
          <a:p>
            <a:r>
              <a:rPr lang="en-US" altLang="ja-JP" sz="1800" dirty="0"/>
              <a:t>This is two-step: rotation</a:t>
            </a:r>
            <a:r>
              <a:rPr lang="ja-JP" altLang="en-US" sz="1800" dirty="0"/>
              <a:t>（回転）</a:t>
            </a:r>
            <a:r>
              <a:rPr lang="en-US" altLang="ja-JP" sz="1800" dirty="0"/>
              <a:t> and translation</a:t>
            </a:r>
            <a:r>
              <a:rPr lang="ja-JP" altLang="en-US" sz="1800" dirty="0"/>
              <a:t>（並進）</a:t>
            </a:r>
          </a:p>
        </p:txBody>
      </p:sp>
      <p:graphicFrame>
        <p:nvGraphicFramePr>
          <p:cNvPr id="10" name="オブジェクト 9">
            <a:extLst>
              <a:ext uri="{FF2B5EF4-FFF2-40B4-BE49-F238E27FC236}">
                <a16:creationId xmlns:a16="http://schemas.microsoft.com/office/drawing/2014/main" id="{BE7265D9-95C8-47C3-A0FE-9D296D61A8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65663" y="5140325"/>
          <a:ext cx="398145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3" imgW="2654280" imgH="482400" progId="Equation.DSMT4">
                  <p:embed/>
                </p:oleObj>
              </mc:Choice>
              <mc:Fallback>
                <p:oleObj name="Equation" r:id="rId3" imgW="2654280" imgH="482400" progId="Equation.DSMT4">
                  <p:embed/>
                  <p:pic>
                    <p:nvPicPr>
                      <p:cNvPr id="9" name="オブジェクト 8">
                        <a:extLst>
                          <a:ext uri="{FF2B5EF4-FFF2-40B4-BE49-F238E27FC236}">
                            <a16:creationId xmlns:a16="http://schemas.microsoft.com/office/drawing/2014/main" id="{2511101D-8301-460E-89BD-F25F5762EC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65663" y="5140325"/>
                        <a:ext cx="3981450" cy="72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C20196DD-286F-41E6-8BEA-BDE81BC053C6}"/>
              </a:ext>
            </a:extLst>
          </p:cNvPr>
          <p:cNvCxnSpPr/>
          <p:nvPr/>
        </p:nvCxnSpPr>
        <p:spPr>
          <a:xfrm>
            <a:off x="288465" y="5085184"/>
            <a:ext cx="419934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6709D2B4-F584-4270-A344-1874D2FC0067}"/>
              </a:ext>
            </a:extLst>
          </p:cNvPr>
          <p:cNvCxnSpPr/>
          <p:nvPr/>
        </p:nvCxnSpPr>
        <p:spPr>
          <a:xfrm flipV="1">
            <a:off x="827584" y="1556792"/>
            <a:ext cx="0" cy="3960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0D2A597-D536-4B35-B86E-C61556D57026}"/>
              </a:ext>
            </a:extLst>
          </p:cNvPr>
          <p:cNvSpPr txBox="1"/>
          <p:nvPr/>
        </p:nvSpPr>
        <p:spPr>
          <a:xfrm>
            <a:off x="3749714" y="51400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ja-JP" i="1" baseline="-25000" dirty="0">
                <a:latin typeface="Times New Roman" pitchFamily="18" charset="0"/>
                <a:cs typeface="Times New Roman" pitchFamily="18" charset="0"/>
              </a:rPr>
              <a:t>W</a:t>
            </a:r>
            <a:endParaRPr kumimoji="1" lang="ja-JP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B758CC3-135C-4BCF-9DA9-786B5F57C67A}"/>
              </a:ext>
            </a:extLst>
          </p:cNvPr>
          <p:cNvSpPr txBox="1"/>
          <p:nvPr/>
        </p:nvSpPr>
        <p:spPr>
          <a:xfrm>
            <a:off x="288465" y="177281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kumimoji="1" lang="en-US" altLang="ja-JP" i="1" baseline="-25000" dirty="0">
                <a:latin typeface="Times New Roman" pitchFamily="18" charset="0"/>
                <a:cs typeface="Times New Roman" pitchFamily="18" charset="0"/>
              </a:rPr>
              <a:t>W</a:t>
            </a:r>
            <a:endParaRPr kumimoji="1" lang="ja-JP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DFEBA40-0637-46BB-A4C3-DCB915E5C450}"/>
              </a:ext>
            </a:extLst>
          </p:cNvPr>
          <p:cNvSpPr txBox="1"/>
          <p:nvPr/>
        </p:nvSpPr>
        <p:spPr>
          <a:xfrm>
            <a:off x="218169" y="517042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kumimoji="1" lang="en-US" altLang="ja-JP" i="1" baseline="-25000" dirty="0">
                <a:latin typeface="Times New Roman" pitchFamily="18" charset="0"/>
                <a:cs typeface="Times New Roman" pitchFamily="18" charset="0"/>
              </a:rPr>
              <a:t>W</a:t>
            </a:r>
            <a:endParaRPr kumimoji="1" lang="ja-JP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5B6BD98-89CB-4646-A471-76B5155376C4}"/>
              </a:ext>
            </a:extLst>
          </p:cNvPr>
          <p:cNvSpPr/>
          <p:nvPr/>
        </p:nvSpPr>
        <p:spPr>
          <a:xfrm rot="17709541">
            <a:off x="2122038" y="3824652"/>
            <a:ext cx="1148789" cy="5667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0512A6B9-A465-4B81-8DBA-54AC14639443}"/>
              </a:ext>
            </a:extLst>
          </p:cNvPr>
          <p:cNvCxnSpPr/>
          <p:nvPr/>
        </p:nvCxnSpPr>
        <p:spPr>
          <a:xfrm flipH="1" flipV="1">
            <a:off x="1696627" y="3712170"/>
            <a:ext cx="1672808" cy="792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857ED3E1-3A4C-4337-8D33-1998A82E8571}"/>
              </a:ext>
            </a:extLst>
          </p:cNvPr>
          <p:cNvCxnSpPr/>
          <p:nvPr/>
        </p:nvCxnSpPr>
        <p:spPr>
          <a:xfrm flipV="1">
            <a:off x="2339752" y="2848075"/>
            <a:ext cx="936104" cy="201622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C27B790-DD13-4B72-B0E5-682A80D2A43E}"/>
              </a:ext>
            </a:extLst>
          </p:cNvPr>
          <p:cNvSpPr txBox="1"/>
          <p:nvPr/>
        </p:nvSpPr>
        <p:spPr>
          <a:xfrm>
            <a:off x="2499065" y="289438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ja-JP" i="1" baseline="-25000" dirty="0">
                <a:latin typeface="Times New Roman" pitchFamily="18" charset="0"/>
                <a:cs typeface="Times New Roman" pitchFamily="18" charset="0"/>
              </a:rPr>
              <a:t>V</a:t>
            </a:r>
            <a:endParaRPr kumimoji="1" lang="ja-JP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BCF6D39-E48D-4519-9554-B479D4C25623}"/>
              </a:ext>
            </a:extLst>
          </p:cNvPr>
          <p:cNvSpPr txBox="1"/>
          <p:nvPr/>
        </p:nvSpPr>
        <p:spPr>
          <a:xfrm>
            <a:off x="1187624" y="381239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kumimoji="1" lang="en-US" altLang="ja-JP" i="1" baseline="-25000" dirty="0">
                <a:latin typeface="Times New Roman" pitchFamily="18" charset="0"/>
                <a:cs typeface="Times New Roman" pitchFamily="18" charset="0"/>
              </a:rPr>
              <a:t>V</a:t>
            </a:r>
            <a:endParaRPr kumimoji="1" lang="ja-JP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2C6CC31-9BD3-4D57-9AED-82DE8A8EA3A9}"/>
              </a:ext>
            </a:extLst>
          </p:cNvPr>
          <p:cNvSpPr txBox="1"/>
          <p:nvPr/>
        </p:nvSpPr>
        <p:spPr>
          <a:xfrm>
            <a:off x="1696627" y="4081631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ja-JP" i="1" baseline="-25000" dirty="0">
                <a:latin typeface="Times New Roman" pitchFamily="18" charset="0"/>
                <a:cs typeface="Times New Roman" pitchFamily="18" charset="0"/>
              </a:rPr>
              <a:t>V</a:t>
            </a:r>
            <a:endParaRPr kumimoji="1" lang="ja-JP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F50DB9AB-3668-46E5-9CF9-BDBC8E51EB43}"/>
              </a:ext>
            </a:extLst>
          </p:cNvPr>
          <p:cNvSpPr/>
          <p:nvPr/>
        </p:nvSpPr>
        <p:spPr>
          <a:xfrm>
            <a:off x="1207618" y="1722666"/>
            <a:ext cx="3148358" cy="151218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3E90CEF3-5829-4BDC-9352-F67EEB166F78}"/>
              </a:ext>
            </a:extLst>
          </p:cNvPr>
          <p:cNvCxnSpPr>
            <a:cxnSpLocks/>
          </p:cNvCxnSpPr>
          <p:nvPr/>
        </p:nvCxnSpPr>
        <p:spPr>
          <a:xfrm flipH="1" flipV="1">
            <a:off x="1252851" y="1907171"/>
            <a:ext cx="1396025" cy="2287965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4870F767-9CF1-4B66-9624-ACA05F926FDB}"/>
              </a:ext>
            </a:extLst>
          </p:cNvPr>
          <p:cNvCxnSpPr>
            <a:cxnSpLocks/>
          </p:cNvCxnSpPr>
          <p:nvPr/>
        </p:nvCxnSpPr>
        <p:spPr>
          <a:xfrm flipV="1">
            <a:off x="2683168" y="1946562"/>
            <a:ext cx="1629153" cy="2248573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オブジェクト 24">
            <a:extLst>
              <a:ext uri="{FF2B5EF4-FFF2-40B4-BE49-F238E27FC236}">
                <a16:creationId xmlns:a16="http://schemas.microsoft.com/office/drawing/2014/main" id="{E16ED4CE-F754-4460-B744-43CCC744A6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8838" y="2363788"/>
          <a:ext cx="15049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5" imgW="1002960" imgH="457200" progId="Equation.DSMT4">
                  <p:embed/>
                </p:oleObj>
              </mc:Choice>
              <mc:Fallback>
                <p:oleObj name="Equation" r:id="rId5" imgW="1002960" imgH="457200" progId="Equation.DSMT4">
                  <p:embed/>
                  <p:pic>
                    <p:nvPicPr>
                      <p:cNvPr id="24" name="オブジェクト 23">
                        <a:extLst>
                          <a:ext uri="{FF2B5EF4-FFF2-40B4-BE49-F238E27FC236}">
                            <a16:creationId xmlns:a16="http://schemas.microsoft.com/office/drawing/2014/main" id="{7A548900-4C27-4907-A9B6-A3938DD3A7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58838" y="2363788"/>
                        <a:ext cx="150495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オブジェクト 25">
            <a:extLst>
              <a:ext uri="{FF2B5EF4-FFF2-40B4-BE49-F238E27FC236}">
                <a16:creationId xmlns:a16="http://schemas.microsoft.com/office/drawing/2014/main" id="{55D7473C-5A2D-4E6E-8D77-CD526B3AA7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2139950"/>
          <a:ext cx="150495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Equation" r:id="rId7" imgW="1002960" imgH="482400" progId="Equation.DSMT4">
                  <p:embed/>
                </p:oleObj>
              </mc:Choice>
              <mc:Fallback>
                <p:oleObj name="Equation" r:id="rId7" imgW="1002960" imgH="482400" progId="Equation.DSMT4">
                  <p:embed/>
                  <p:pic>
                    <p:nvPicPr>
                      <p:cNvPr id="25" name="オブジェクト 24">
                        <a:extLst>
                          <a:ext uri="{FF2B5EF4-FFF2-40B4-BE49-F238E27FC236}">
                            <a16:creationId xmlns:a16="http://schemas.microsoft.com/office/drawing/2014/main" id="{2F2A2B0E-AE8B-4179-8B64-D72A41A2EC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95600" y="2139950"/>
                        <a:ext cx="1504950" cy="72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F9107C61-0FE1-4873-88DE-16D94D09B12E}"/>
              </a:ext>
            </a:extLst>
          </p:cNvPr>
          <p:cNvCxnSpPr>
            <a:cxnSpLocks/>
          </p:cNvCxnSpPr>
          <p:nvPr/>
        </p:nvCxnSpPr>
        <p:spPr>
          <a:xfrm flipV="1">
            <a:off x="509038" y="4153765"/>
            <a:ext cx="2766818" cy="674"/>
          </a:xfrm>
          <a:prstGeom prst="straightConnector1">
            <a:avLst/>
          </a:prstGeom>
          <a:ln w="1905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オブジェクト 27">
            <a:extLst>
              <a:ext uri="{FF2B5EF4-FFF2-40B4-BE49-F238E27FC236}">
                <a16:creationId xmlns:a16="http://schemas.microsoft.com/office/drawing/2014/main" id="{DA858A4D-B7E1-4BF1-8927-BFC3ECA2CE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5118100"/>
          <a:ext cx="32385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Equation" r:id="rId9" imgW="215640" imgH="177480" progId="Equation.DSMT4">
                  <p:embed/>
                </p:oleObj>
              </mc:Choice>
              <mc:Fallback>
                <p:oleObj name="Equation" r:id="rId9" imgW="215640" imgH="177480" progId="Equation.DSMT4">
                  <p:embed/>
                  <p:pic>
                    <p:nvPicPr>
                      <p:cNvPr id="27" name="オブジェクト 26">
                        <a:extLst>
                          <a:ext uri="{FF2B5EF4-FFF2-40B4-BE49-F238E27FC236}">
                            <a16:creationId xmlns:a16="http://schemas.microsoft.com/office/drawing/2014/main" id="{D16D8AE8-01D2-4DED-BC1B-DBFC92A078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86000" y="5118100"/>
                        <a:ext cx="32385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86C6434-12D0-43B6-BC0B-7F07D9C1F636}"/>
              </a:ext>
            </a:extLst>
          </p:cNvPr>
          <p:cNvCxnSpPr>
            <a:cxnSpLocks/>
          </p:cNvCxnSpPr>
          <p:nvPr/>
        </p:nvCxnSpPr>
        <p:spPr>
          <a:xfrm flipV="1">
            <a:off x="2661685" y="3652581"/>
            <a:ext cx="11308" cy="1804074"/>
          </a:xfrm>
          <a:prstGeom prst="straightConnector1">
            <a:avLst/>
          </a:prstGeom>
          <a:ln w="1905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オブジェクト 29">
            <a:extLst>
              <a:ext uri="{FF2B5EF4-FFF2-40B4-BE49-F238E27FC236}">
                <a16:creationId xmlns:a16="http://schemas.microsoft.com/office/drawing/2014/main" id="{296ADD9C-F280-4E99-A677-1FBE748B3C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3550" y="3822700"/>
          <a:ext cx="3238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Equation" r:id="rId11" imgW="215640" imgH="203040" progId="Equation.DSMT4">
                  <p:embed/>
                </p:oleObj>
              </mc:Choice>
              <mc:Fallback>
                <p:oleObj name="Equation" r:id="rId11" imgW="215640" imgH="203040" progId="Equation.DSMT4">
                  <p:embed/>
                  <p:pic>
                    <p:nvPicPr>
                      <p:cNvPr id="29" name="オブジェクト 28">
                        <a:extLst>
                          <a:ext uri="{FF2B5EF4-FFF2-40B4-BE49-F238E27FC236}">
                            <a16:creationId xmlns:a16="http://schemas.microsoft.com/office/drawing/2014/main" id="{11B8708F-86CD-4C11-A02B-AE3AA8158F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63550" y="3822700"/>
                        <a:ext cx="32385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円弧 30">
            <a:extLst>
              <a:ext uri="{FF2B5EF4-FFF2-40B4-BE49-F238E27FC236}">
                <a16:creationId xmlns:a16="http://schemas.microsoft.com/office/drawing/2014/main" id="{42D92EB7-B418-47EA-8647-8AC34161D851}"/>
              </a:ext>
            </a:extLst>
          </p:cNvPr>
          <p:cNvSpPr/>
          <p:nvPr/>
        </p:nvSpPr>
        <p:spPr>
          <a:xfrm>
            <a:off x="2305238" y="3861471"/>
            <a:ext cx="653437" cy="640515"/>
          </a:xfrm>
          <a:prstGeom prst="arc">
            <a:avLst>
              <a:gd name="adj1" fmla="val 17996665"/>
              <a:gd name="adj2" fmla="val 0"/>
            </a:avLst>
          </a:prstGeom>
          <a:ln w="19050">
            <a:solidFill>
              <a:srgbClr val="FF0000"/>
            </a:solidFill>
            <a:headEnd type="triangle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2" name="オブジェクト 31">
            <a:extLst>
              <a:ext uri="{FF2B5EF4-FFF2-40B4-BE49-F238E27FC236}">
                <a16:creationId xmlns:a16="http://schemas.microsoft.com/office/drawing/2014/main" id="{98117D3A-CBCC-44E5-AF56-57D63EB531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36888" y="3863975"/>
          <a:ext cx="36195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Equation" r:id="rId13" imgW="241200" imgH="177480" progId="Equation.DSMT4">
                  <p:embed/>
                </p:oleObj>
              </mc:Choice>
              <mc:Fallback>
                <p:oleObj name="Equation" r:id="rId13" imgW="241200" imgH="177480" progId="Equation.DSMT4">
                  <p:embed/>
                  <p:pic>
                    <p:nvPicPr>
                      <p:cNvPr id="31" name="オブジェクト 30">
                        <a:extLst>
                          <a:ext uri="{FF2B5EF4-FFF2-40B4-BE49-F238E27FC236}">
                            <a16:creationId xmlns:a16="http://schemas.microsoft.com/office/drawing/2014/main" id="{D1ADBA61-9033-4383-BF74-C51EBA2D93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036888" y="3863975"/>
                        <a:ext cx="36195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9447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982A78E2-E25B-40BA-987A-14F2C7469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2D Homogeneous Transformation Matrix</a:t>
            </a:r>
            <a:br>
              <a:rPr kumimoji="1" lang="en-US" altLang="ja-JP" dirty="0"/>
            </a:br>
            <a:r>
              <a:rPr lang="ja-JP" altLang="en-US" sz="1800" dirty="0"/>
              <a:t>二</a:t>
            </a:r>
            <a:r>
              <a:rPr kumimoji="1" lang="ja-JP" altLang="en-US" sz="1800" dirty="0"/>
              <a:t>次元同次変換行列</a:t>
            </a:r>
            <a:endParaRPr kumimoji="1" lang="ja-JP" alt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5AF4EBF-B9A4-462D-B556-CA5DAC27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AR2024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7A4539D-0960-45C9-B1BE-DD552B104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Advanced Robotics: #2 Frame Transformation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9594173-62E2-4BEC-8804-011C6EC19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4</a:t>
            </a:fld>
            <a:endParaRPr kumimoji="1" lang="ja-JP" altLang="en-US"/>
          </a:p>
        </p:txBody>
      </p:sp>
      <p:graphicFrame>
        <p:nvGraphicFramePr>
          <p:cNvPr id="9" name="オブジェクト 8">
            <a:extLst>
              <a:ext uri="{FF2B5EF4-FFF2-40B4-BE49-F238E27FC236}">
                <a16:creationId xmlns:a16="http://schemas.microsoft.com/office/drawing/2014/main" id="{38C19AE6-A95F-448F-9B3D-7C08274103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18894" y="2456552"/>
          <a:ext cx="36957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3" imgW="2463480" imgH="914400" progId="Equation.DSMT4">
                  <p:embed/>
                </p:oleObj>
              </mc:Choice>
              <mc:Fallback>
                <p:oleObj name="Equation" r:id="rId3" imgW="2463480" imgH="914400" progId="Equation.DSMT4">
                  <p:embed/>
                  <p:pic>
                    <p:nvPicPr>
                      <p:cNvPr id="9" name="オブジェクト 8">
                        <a:extLst>
                          <a:ext uri="{FF2B5EF4-FFF2-40B4-BE49-F238E27FC236}">
                            <a16:creationId xmlns:a16="http://schemas.microsoft.com/office/drawing/2014/main" id="{38C19AE6-A95F-448F-9B3D-7C08274103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18894" y="2456552"/>
                        <a:ext cx="3695700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A82529E6-FA42-4153-ABBD-B720C4565D3D}"/>
              </a:ext>
            </a:extLst>
          </p:cNvPr>
          <p:cNvCxnSpPr/>
          <p:nvPr/>
        </p:nvCxnSpPr>
        <p:spPr>
          <a:xfrm>
            <a:off x="288465" y="5085184"/>
            <a:ext cx="419934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52ED3A8C-4DD3-426E-A311-F5352C8ECA10}"/>
              </a:ext>
            </a:extLst>
          </p:cNvPr>
          <p:cNvCxnSpPr/>
          <p:nvPr/>
        </p:nvCxnSpPr>
        <p:spPr>
          <a:xfrm flipV="1">
            <a:off x="827584" y="1556792"/>
            <a:ext cx="0" cy="3960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93145AE-5790-491C-AAFB-451B7A45DC95}"/>
              </a:ext>
            </a:extLst>
          </p:cNvPr>
          <p:cNvSpPr txBox="1"/>
          <p:nvPr/>
        </p:nvSpPr>
        <p:spPr>
          <a:xfrm>
            <a:off x="3749714" y="51400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ja-JP" i="1" baseline="-25000" dirty="0">
                <a:latin typeface="Times New Roman" pitchFamily="18" charset="0"/>
                <a:cs typeface="Times New Roman" pitchFamily="18" charset="0"/>
              </a:rPr>
              <a:t>W</a:t>
            </a:r>
            <a:endParaRPr kumimoji="1" lang="ja-JP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9DA0E8A-ED52-41C0-A5A3-A608565D5898}"/>
              </a:ext>
            </a:extLst>
          </p:cNvPr>
          <p:cNvSpPr txBox="1"/>
          <p:nvPr/>
        </p:nvSpPr>
        <p:spPr>
          <a:xfrm>
            <a:off x="288465" y="177281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kumimoji="1" lang="en-US" altLang="ja-JP" i="1" baseline="-25000" dirty="0">
                <a:latin typeface="Times New Roman" pitchFamily="18" charset="0"/>
                <a:cs typeface="Times New Roman" pitchFamily="18" charset="0"/>
              </a:rPr>
              <a:t>W</a:t>
            </a:r>
            <a:endParaRPr kumimoji="1" lang="ja-JP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3DB2A83-AF9D-4F7B-A1BB-4C720344F7FC}"/>
              </a:ext>
            </a:extLst>
          </p:cNvPr>
          <p:cNvSpPr txBox="1"/>
          <p:nvPr/>
        </p:nvSpPr>
        <p:spPr>
          <a:xfrm>
            <a:off x="218169" y="517042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kumimoji="1" lang="en-US" altLang="ja-JP" i="1" baseline="-25000" dirty="0">
                <a:latin typeface="Times New Roman" pitchFamily="18" charset="0"/>
                <a:cs typeface="Times New Roman" pitchFamily="18" charset="0"/>
              </a:rPr>
              <a:t>W</a:t>
            </a:r>
            <a:endParaRPr kumimoji="1" lang="ja-JP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FF9EFA7-F754-4DAB-8F54-C8FFD0DAB399}"/>
              </a:ext>
            </a:extLst>
          </p:cNvPr>
          <p:cNvSpPr/>
          <p:nvPr/>
        </p:nvSpPr>
        <p:spPr>
          <a:xfrm rot="17709541">
            <a:off x="2122038" y="3824652"/>
            <a:ext cx="1148789" cy="5667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71961C5E-A89B-4A12-881D-40644AC68279}"/>
              </a:ext>
            </a:extLst>
          </p:cNvPr>
          <p:cNvCxnSpPr/>
          <p:nvPr/>
        </p:nvCxnSpPr>
        <p:spPr>
          <a:xfrm flipH="1" flipV="1">
            <a:off x="1696627" y="3712170"/>
            <a:ext cx="1672808" cy="792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E16F6753-C533-416E-AFB1-0E280359229A}"/>
              </a:ext>
            </a:extLst>
          </p:cNvPr>
          <p:cNvCxnSpPr/>
          <p:nvPr/>
        </p:nvCxnSpPr>
        <p:spPr>
          <a:xfrm flipV="1">
            <a:off x="2339752" y="2848075"/>
            <a:ext cx="936104" cy="201622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542922F-E466-4654-A805-E36ACEAB5C41}"/>
              </a:ext>
            </a:extLst>
          </p:cNvPr>
          <p:cNvSpPr txBox="1"/>
          <p:nvPr/>
        </p:nvSpPr>
        <p:spPr>
          <a:xfrm>
            <a:off x="2499065" y="289438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ja-JP" i="1" baseline="-25000" dirty="0">
                <a:latin typeface="Times New Roman" pitchFamily="18" charset="0"/>
                <a:cs typeface="Times New Roman" pitchFamily="18" charset="0"/>
              </a:rPr>
              <a:t>V</a:t>
            </a:r>
            <a:endParaRPr kumimoji="1" lang="ja-JP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0B14E5F-B547-43C0-8EF4-1A87855AB190}"/>
              </a:ext>
            </a:extLst>
          </p:cNvPr>
          <p:cNvSpPr txBox="1"/>
          <p:nvPr/>
        </p:nvSpPr>
        <p:spPr>
          <a:xfrm>
            <a:off x="1187624" y="381239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kumimoji="1" lang="en-US" altLang="ja-JP" i="1" baseline="-25000" dirty="0">
                <a:latin typeface="Times New Roman" pitchFamily="18" charset="0"/>
                <a:cs typeface="Times New Roman" pitchFamily="18" charset="0"/>
              </a:rPr>
              <a:t>V</a:t>
            </a:r>
            <a:endParaRPr kumimoji="1" lang="ja-JP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678C422-E68A-4423-99F2-BF61FAAB1243}"/>
              </a:ext>
            </a:extLst>
          </p:cNvPr>
          <p:cNvSpPr txBox="1"/>
          <p:nvPr/>
        </p:nvSpPr>
        <p:spPr>
          <a:xfrm>
            <a:off x="1696627" y="4081631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ja-JP" i="1" baseline="-25000" dirty="0">
                <a:latin typeface="Times New Roman" pitchFamily="18" charset="0"/>
                <a:cs typeface="Times New Roman" pitchFamily="18" charset="0"/>
              </a:rPr>
              <a:t>V</a:t>
            </a:r>
            <a:endParaRPr kumimoji="1" lang="ja-JP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C4C64783-9A74-4EC2-AC35-9A0DD051CEBF}"/>
              </a:ext>
            </a:extLst>
          </p:cNvPr>
          <p:cNvSpPr/>
          <p:nvPr/>
        </p:nvSpPr>
        <p:spPr>
          <a:xfrm>
            <a:off x="1207618" y="1722666"/>
            <a:ext cx="3148358" cy="151218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FC14CDB7-705D-4A70-915D-CDB6EE7B3EEB}"/>
              </a:ext>
            </a:extLst>
          </p:cNvPr>
          <p:cNvCxnSpPr>
            <a:cxnSpLocks/>
          </p:cNvCxnSpPr>
          <p:nvPr/>
        </p:nvCxnSpPr>
        <p:spPr>
          <a:xfrm flipH="1" flipV="1">
            <a:off x="1252851" y="1907171"/>
            <a:ext cx="1396025" cy="2287965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87AC144B-F8DE-4B08-805B-9D5A33CB03AF}"/>
              </a:ext>
            </a:extLst>
          </p:cNvPr>
          <p:cNvCxnSpPr>
            <a:cxnSpLocks/>
          </p:cNvCxnSpPr>
          <p:nvPr/>
        </p:nvCxnSpPr>
        <p:spPr>
          <a:xfrm flipV="1">
            <a:off x="2683168" y="1946562"/>
            <a:ext cx="1629153" cy="2248573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オブジェクト 23">
            <a:extLst>
              <a:ext uri="{FF2B5EF4-FFF2-40B4-BE49-F238E27FC236}">
                <a16:creationId xmlns:a16="http://schemas.microsoft.com/office/drawing/2014/main" id="{1DEC0D49-E9CD-460A-846A-4BBB97D4D9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8838" y="2363788"/>
          <a:ext cx="15049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5" imgW="1002960" imgH="457200" progId="Equation.DSMT4">
                  <p:embed/>
                </p:oleObj>
              </mc:Choice>
              <mc:Fallback>
                <p:oleObj name="Equation" r:id="rId5" imgW="1002960" imgH="457200" progId="Equation.DSMT4">
                  <p:embed/>
                  <p:pic>
                    <p:nvPicPr>
                      <p:cNvPr id="24" name="オブジェクト 23">
                        <a:extLst>
                          <a:ext uri="{FF2B5EF4-FFF2-40B4-BE49-F238E27FC236}">
                            <a16:creationId xmlns:a16="http://schemas.microsoft.com/office/drawing/2014/main" id="{1DEC0D49-E9CD-460A-846A-4BBB97D4D9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58838" y="2363788"/>
                        <a:ext cx="150495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オブジェクト 24">
            <a:extLst>
              <a:ext uri="{FF2B5EF4-FFF2-40B4-BE49-F238E27FC236}">
                <a16:creationId xmlns:a16="http://schemas.microsoft.com/office/drawing/2014/main" id="{5F8A334D-3733-47E6-B26C-33E629FD0A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2139950"/>
          <a:ext cx="150495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Equation" r:id="rId7" imgW="1002960" imgH="482400" progId="Equation.DSMT4">
                  <p:embed/>
                </p:oleObj>
              </mc:Choice>
              <mc:Fallback>
                <p:oleObj name="Equation" r:id="rId7" imgW="1002960" imgH="482400" progId="Equation.DSMT4">
                  <p:embed/>
                  <p:pic>
                    <p:nvPicPr>
                      <p:cNvPr id="25" name="オブジェクト 24">
                        <a:extLst>
                          <a:ext uri="{FF2B5EF4-FFF2-40B4-BE49-F238E27FC236}">
                            <a16:creationId xmlns:a16="http://schemas.microsoft.com/office/drawing/2014/main" id="{5F8A334D-3733-47E6-B26C-33E629FD0A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95600" y="2139950"/>
                        <a:ext cx="1504950" cy="72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9CF0D666-0C82-4004-A576-CDA73AC2DC78}"/>
              </a:ext>
            </a:extLst>
          </p:cNvPr>
          <p:cNvCxnSpPr>
            <a:cxnSpLocks/>
          </p:cNvCxnSpPr>
          <p:nvPr/>
        </p:nvCxnSpPr>
        <p:spPr>
          <a:xfrm flipV="1">
            <a:off x="509038" y="4153765"/>
            <a:ext cx="2766818" cy="674"/>
          </a:xfrm>
          <a:prstGeom prst="straightConnector1">
            <a:avLst/>
          </a:prstGeom>
          <a:ln w="1905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オブジェクト 26">
            <a:extLst>
              <a:ext uri="{FF2B5EF4-FFF2-40B4-BE49-F238E27FC236}">
                <a16:creationId xmlns:a16="http://schemas.microsoft.com/office/drawing/2014/main" id="{26155510-7166-44B5-AB84-BB7FDD0E61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5118100"/>
          <a:ext cx="32385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Equation" r:id="rId9" imgW="215640" imgH="177480" progId="Equation.DSMT4">
                  <p:embed/>
                </p:oleObj>
              </mc:Choice>
              <mc:Fallback>
                <p:oleObj name="Equation" r:id="rId9" imgW="215640" imgH="177480" progId="Equation.DSMT4">
                  <p:embed/>
                  <p:pic>
                    <p:nvPicPr>
                      <p:cNvPr id="27" name="オブジェクト 26">
                        <a:extLst>
                          <a:ext uri="{FF2B5EF4-FFF2-40B4-BE49-F238E27FC236}">
                            <a16:creationId xmlns:a16="http://schemas.microsoft.com/office/drawing/2014/main" id="{26155510-7166-44B5-AB84-BB7FDD0E619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86000" y="5118100"/>
                        <a:ext cx="32385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470D40F1-D96E-4B5C-BBB5-06E0980C29BA}"/>
              </a:ext>
            </a:extLst>
          </p:cNvPr>
          <p:cNvCxnSpPr>
            <a:cxnSpLocks/>
          </p:cNvCxnSpPr>
          <p:nvPr/>
        </p:nvCxnSpPr>
        <p:spPr>
          <a:xfrm flipV="1">
            <a:off x="2661685" y="3652581"/>
            <a:ext cx="11308" cy="1804074"/>
          </a:xfrm>
          <a:prstGeom prst="straightConnector1">
            <a:avLst/>
          </a:prstGeom>
          <a:ln w="1905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オブジェクト 28">
            <a:extLst>
              <a:ext uri="{FF2B5EF4-FFF2-40B4-BE49-F238E27FC236}">
                <a16:creationId xmlns:a16="http://schemas.microsoft.com/office/drawing/2014/main" id="{EF72AC6F-610F-4C51-B5C6-0B08DC0A8B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3550" y="3822700"/>
          <a:ext cx="3238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Equation" r:id="rId11" imgW="215640" imgH="203040" progId="Equation.DSMT4">
                  <p:embed/>
                </p:oleObj>
              </mc:Choice>
              <mc:Fallback>
                <p:oleObj name="Equation" r:id="rId11" imgW="215640" imgH="203040" progId="Equation.DSMT4">
                  <p:embed/>
                  <p:pic>
                    <p:nvPicPr>
                      <p:cNvPr id="29" name="オブジェクト 28">
                        <a:extLst>
                          <a:ext uri="{FF2B5EF4-FFF2-40B4-BE49-F238E27FC236}">
                            <a16:creationId xmlns:a16="http://schemas.microsoft.com/office/drawing/2014/main" id="{EF72AC6F-610F-4C51-B5C6-0B08DC0A8B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63550" y="3822700"/>
                        <a:ext cx="32385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円弧 29">
            <a:extLst>
              <a:ext uri="{FF2B5EF4-FFF2-40B4-BE49-F238E27FC236}">
                <a16:creationId xmlns:a16="http://schemas.microsoft.com/office/drawing/2014/main" id="{40F7FA9C-69A9-433B-B9AA-24E51C3BC181}"/>
              </a:ext>
            </a:extLst>
          </p:cNvPr>
          <p:cNvSpPr/>
          <p:nvPr/>
        </p:nvSpPr>
        <p:spPr>
          <a:xfrm>
            <a:off x="2305238" y="3861471"/>
            <a:ext cx="653437" cy="640515"/>
          </a:xfrm>
          <a:prstGeom prst="arc">
            <a:avLst>
              <a:gd name="adj1" fmla="val 17996665"/>
              <a:gd name="adj2" fmla="val 0"/>
            </a:avLst>
          </a:prstGeom>
          <a:ln w="19050">
            <a:solidFill>
              <a:srgbClr val="FF0000"/>
            </a:solidFill>
            <a:headEnd type="triangle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1" name="オブジェクト 30">
            <a:extLst>
              <a:ext uri="{FF2B5EF4-FFF2-40B4-BE49-F238E27FC236}">
                <a16:creationId xmlns:a16="http://schemas.microsoft.com/office/drawing/2014/main" id="{C2069598-048B-4689-AE90-A88D2113EF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36888" y="3863975"/>
          <a:ext cx="36195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Equation" r:id="rId13" imgW="241200" imgH="177480" progId="Equation.DSMT4">
                  <p:embed/>
                </p:oleObj>
              </mc:Choice>
              <mc:Fallback>
                <p:oleObj name="Equation" r:id="rId13" imgW="241200" imgH="177480" progId="Equation.DSMT4">
                  <p:embed/>
                  <p:pic>
                    <p:nvPicPr>
                      <p:cNvPr id="31" name="オブジェクト 30">
                        <a:extLst>
                          <a:ext uri="{FF2B5EF4-FFF2-40B4-BE49-F238E27FC236}">
                            <a16:creationId xmlns:a16="http://schemas.microsoft.com/office/drawing/2014/main" id="{C2069598-048B-4689-AE90-A88D2113EF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036888" y="3863975"/>
                        <a:ext cx="36195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29E45D3-01CA-4B9E-91EF-54C3CDA15375}"/>
              </a:ext>
            </a:extLst>
          </p:cNvPr>
          <p:cNvSpPr txBox="1"/>
          <p:nvPr/>
        </p:nvSpPr>
        <p:spPr>
          <a:xfrm>
            <a:off x="4749990" y="1689218"/>
            <a:ext cx="4105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1-step transformation by homogeneous transformation matrix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F1650EF-A0EC-4E32-B1F3-F38D0407261E}"/>
              </a:ext>
            </a:extLst>
          </p:cNvPr>
          <p:cNvSpPr txBox="1"/>
          <p:nvPr/>
        </p:nvSpPr>
        <p:spPr>
          <a:xfrm>
            <a:off x="4709295" y="3949156"/>
            <a:ext cx="41880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It is a </a:t>
            </a:r>
            <a:r>
              <a:rPr lang="en-US" altLang="ja-JP" dirty="0"/>
              <a:t>special version of Affine transformation</a:t>
            </a:r>
            <a:r>
              <a:rPr kumimoji="1" lang="en-US" altLang="ja-JP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Only translation and </a:t>
            </a:r>
            <a:r>
              <a:rPr lang="en-US" altLang="ja-JP" dirty="0"/>
              <a:t>rotation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No scale and shear</a:t>
            </a:r>
          </a:p>
          <a:p>
            <a:r>
              <a:rPr lang="en-US" altLang="ja-JP" dirty="0"/>
              <a:t>because we consider only a rigid body</a:t>
            </a:r>
          </a:p>
        </p:txBody>
      </p:sp>
    </p:spTree>
    <p:extLst>
      <p:ext uri="{BB962C8B-B14F-4D97-AF65-F5344CB8AC3E}">
        <p14:creationId xmlns:p14="http://schemas.microsoft.com/office/powerpoint/2010/main" val="320463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48D337-AB04-44B6-AA1E-4043AC62E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Matlab</a:t>
            </a:r>
            <a:r>
              <a:rPr kumimoji="1" lang="en-US" altLang="ja-JP" dirty="0"/>
              <a:t> Sample Code of 2D Homogeneous Trans. Matrix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14C32C3-E9A4-4DEF-9F33-461814114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AR2024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F8BA711-DA77-4EA5-BC0E-B39897F72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Advanced Robotics: #2 Frame Transformation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4F6B79F-7143-48B6-AEFF-D49D95295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C44A4BD-F2ED-4238-9EBE-896BEAA45755}"/>
              </a:ext>
            </a:extLst>
          </p:cNvPr>
          <p:cNvSpPr/>
          <p:nvPr/>
        </p:nvSpPr>
        <p:spPr>
          <a:xfrm>
            <a:off x="457200" y="1764404"/>
            <a:ext cx="82296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ja-JP" dirty="0">
                <a:solidFill>
                  <a:srgbClr val="0000FF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function</a:t>
            </a:r>
            <a:r>
              <a:rPr lang="fr-FR" altLang="ja-JP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 [T] = T2D(x, y, q)</a:t>
            </a:r>
          </a:p>
          <a:p>
            <a:r>
              <a:rPr lang="fr-FR" altLang="ja-JP" dirty="0">
                <a:solidFill>
                  <a:srgbClr val="3C763D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%T2D returns 2D homogeneous trannsformation matrix </a:t>
            </a:r>
          </a:p>
          <a:p>
            <a:r>
              <a:rPr lang="en-US" altLang="ja-JP" dirty="0">
                <a:solidFill>
                  <a:srgbClr val="3C763D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%   from a target frame to a world frame</a:t>
            </a:r>
          </a:p>
          <a:p>
            <a:r>
              <a:rPr lang="en-US" altLang="ja-JP" dirty="0">
                <a:solidFill>
                  <a:srgbClr val="3C763D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%   Input</a:t>
            </a:r>
          </a:p>
          <a:p>
            <a:r>
              <a:rPr lang="en-US" altLang="ja-JP" dirty="0">
                <a:solidFill>
                  <a:srgbClr val="3C763D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%   - x: x coordinate of target x-origin in a world frame</a:t>
            </a:r>
          </a:p>
          <a:p>
            <a:r>
              <a:rPr lang="en-US" altLang="ja-JP" dirty="0">
                <a:solidFill>
                  <a:srgbClr val="3C763D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%   - y: y coordinate of target y-origin in a world frame</a:t>
            </a:r>
          </a:p>
          <a:p>
            <a:r>
              <a:rPr lang="en-US" altLang="ja-JP" dirty="0">
                <a:solidFill>
                  <a:srgbClr val="3C763D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%   - q: angle from a world to target frame</a:t>
            </a:r>
          </a:p>
          <a:p>
            <a:r>
              <a:rPr lang="en-US" altLang="ja-JP" dirty="0">
                <a:solidFill>
                  <a:srgbClr val="3C763D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%   Output</a:t>
            </a:r>
          </a:p>
          <a:p>
            <a:r>
              <a:rPr lang="en-US" altLang="ja-JP" dirty="0">
                <a:solidFill>
                  <a:srgbClr val="3C763D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%   - T: 3*3 matrix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T = [</a:t>
            </a:r>
          </a:p>
          <a:p>
            <a:r>
              <a:rPr lang="es-ES" altLang="ja-JP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    cos(q), -sin(q), x;</a:t>
            </a:r>
          </a:p>
          <a:p>
            <a:r>
              <a:rPr lang="es-ES" altLang="ja-JP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    sin(q), cos(q), y;</a:t>
            </a:r>
          </a:p>
          <a:p>
            <a:r>
              <a:rPr lang="ja-JP" altLang="en-US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    </a:t>
            </a:r>
            <a:r>
              <a:rPr lang="en-US" altLang="ja-JP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0, 0, 1</a:t>
            </a:r>
          </a:p>
          <a:p>
            <a:r>
              <a:rPr lang="ja-JP" altLang="en-US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    </a:t>
            </a:r>
            <a:r>
              <a:rPr lang="en-US" altLang="ja-JP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];</a:t>
            </a:r>
          </a:p>
          <a:p>
            <a:r>
              <a:rPr lang="en-US" altLang="ja-JP" dirty="0">
                <a:solidFill>
                  <a:srgbClr val="0000FF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936849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050C4A-C5A1-42A0-B5B3-FE0CB8F67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Matlab</a:t>
            </a:r>
            <a:r>
              <a:rPr lang="en-US" altLang="ja-JP" dirty="0"/>
              <a:t> Sample Code of 2D Homogeneous Trans. Matrix 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F8CFC02-D4F9-46F3-ADE8-C1CA66612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AR2024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80A5A31-376F-4F69-B62E-9E6DA9F45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Advanced Robotics: #2 Frame Transformation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3D62FE3-0D3C-4589-9072-46FABE12B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D46B6ED-9763-4627-8245-A9A6F6E5C23F}"/>
              </a:ext>
            </a:extLst>
          </p:cNvPr>
          <p:cNvSpPr/>
          <p:nvPr/>
        </p:nvSpPr>
        <p:spPr>
          <a:xfrm>
            <a:off x="457200" y="1599178"/>
            <a:ext cx="8229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>
                <a:solidFill>
                  <a:srgbClr val="3C763D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% Vehicle frame to world frame</a:t>
            </a:r>
          </a:p>
          <a:p>
            <a:r>
              <a:rPr lang="nn-NO" altLang="ja-JP" sz="1600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X = 6.0; Y = 3.0; Q = deg2rad(60.0);</a:t>
            </a:r>
          </a:p>
          <a:p>
            <a:r>
              <a:rPr lang="fr-FR" altLang="ja-JP" sz="1600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T = T2D(X, Y, Q);</a:t>
            </a:r>
          </a:p>
          <a:p>
            <a:r>
              <a:rPr lang="en-US" altLang="ja-JP" sz="1600" dirty="0">
                <a:solidFill>
                  <a:srgbClr val="3C763D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% </a:t>
            </a:r>
            <a:r>
              <a:rPr lang="en-US" altLang="ja-JP" sz="1600" dirty="0" err="1">
                <a:solidFill>
                  <a:srgbClr val="3C763D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Homegeneous</a:t>
            </a:r>
            <a:r>
              <a:rPr lang="en-US" altLang="ja-JP" sz="1600" dirty="0">
                <a:solidFill>
                  <a:srgbClr val="3C763D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 points in vehicle frame </a:t>
            </a:r>
          </a:p>
          <a:p>
            <a:r>
              <a:rPr lang="en-US" altLang="ja-JP" sz="1600" dirty="0" err="1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pV</a:t>
            </a:r>
            <a:r>
              <a:rPr lang="en-US" altLang="ja-JP" sz="1600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 = [</a:t>
            </a:r>
          </a:p>
          <a:p>
            <a:r>
              <a:rPr lang="en-US" altLang="ja-JP" sz="1600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     1,  1, -1, -1; </a:t>
            </a:r>
            <a:r>
              <a:rPr lang="en-US" altLang="ja-JP" sz="1600" dirty="0">
                <a:solidFill>
                  <a:srgbClr val="3C763D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% x</a:t>
            </a:r>
          </a:p>
          <a:p>
            <a:r>
              <a:rPr lang="es-ES" altLang="ja-JP" sz="1600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    -2,  4,  4, -2; </a:t>
            </a:r>
            <a:r>
              <a:rPr lang="es-ES" altLang="ja-JP" sz="1600" dirty="0">
                <a:solidFill>
                  <a:srgbClr val="3C763D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% y</a:t>
            </a:r>
          </a:p>
          <a:p>
            <a:r>
              <a:rPr lang="fr-FR" altLang="ja-JP" sz="1600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     1,  1,  1,  1  </a:t>
            </a:r>
            <a:r>
              <a:rPr lang="fr-FR" altLang="ja-JP" sz="1600" dirty="0">
                <a:solidFill>
                  <a:srgbClr val="3C763D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% constant</a:t>
            </a:r>
          </a:p>
          <a:p>
            <a:r>
              <a:rPr lang="ja-JP" alt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    </a:t>
            </a:r>
            <a:r>
              <a:rPr lang="en-US" altLang="ja-JP" sz="1600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];</a:t>
            </a:r>
          </a:p>
          <a:p>
            <a:r>
              <a:rPr lang="en-US" altLang="ja-JP" sz="1600" dirty="0">
                <a:solidFill>
                  <a:srgbClr val="3C763D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% </a:t>
            </a:r>
            <a:r>
              <a:rPr lang="en-US" altLang="ja-JP" sz="1600" dirty="0" err="1">
                <a:solidFill>
                  <a:srgbClr val="3C763D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Homegeneous</a:t>
            </a:r>
            <a:r>
              <a:rPr lang="en-US" altLang="ja-JP" sz="1600" dirty="0">
                <a:solidFill>
                  <a:srgbClr val="3C763D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 Points in world frame </a:t>
            </a:r>
          </a:p>
          <a:p>
            <a:r>
              <a:rPr lang="en-US" altLang="ja-JP" sz="1600" dirty="0" err="1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pW</a:t>
            </a:r>
            <a:r>
              <a:rPr lang="en-US" altLang="ja-JP" sz="1600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 = [ T*</a:t>
            </a:r>
            <a:r>
              <a:rPr lang="en-US" altLang="ja-JP" sz="1600" dirty="0" err="1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pV</a:t>
            </a:r>
            <a:r>
              <a:rPr lang="en-US" altLang="ja-JP" sz="1600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(:,1), T*</a:t>
            </a:r>
            <a:r>
              <a:rPr lang="en-US" altLang="ja-JP" sz="1600" dirty="0" err="1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pV</a:t>
            </a:r>
            <a:r>
              <a:rPr lang="en-US" altLang="ja-JP" sz="1600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(:,2), T*</a:t>
            </a:r>
            <a:r>
              <a:rPr lang="en-US" altLang="ja-JP" sz="1600" dirty="0" err="1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pV</a:t>
            </a:r>
            <a:r>
              <a:rPr lang="en-US" altLang="ja-JP" sz="1600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(:,3), T*</a:t>
            </a:r>
            <a:r>
              <a:rPr lang="en-US" altLang="ja-JP" sz="1600" dirty="0" err="1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pV</a:t>
            </a:r>
            <a:r>
              <a:rPr lang="en-US" altLang="ja-JP" sz="1600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(:,4)];</a:t>
            </a:r>
          </a:p>
          <a:p>
            <a:r>
              <a:rPr lang="en-US" altLang="ja-JP" sz="1600" dirty="0">
                <a:solidFill>
                  <a:srgbClr val="3C763D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% </a:t>
            </a:r>
            <a:r>
              <a:rPr lang="en-US" altLang="ja-JP" sz="1600" dirty="0" err="1">
                <a:solidFill>
                  <a:srgbClr val="3C763D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Homegeneous</a:t>
            </a:r>
            <a:r>
              <a:rPr lang="en-US" altLang="ja-JP" sz="1600" dirty="0">
                <a:solidFill>
                  <a:srgbClr val="3C763D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 points in vehicle frame </a:t>
            </a:r>
          </a:p>
          <a:p>
            <a:r>
              <a:rPr lang="en-US" altLang="ja-JP" sz="1600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figure(1);</a:t>
            </a:r>
          </a:p>
          <a:p>
            <a:r>
              <a:rPr lang="en-US" altLang="ja-JP" sz="1600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plot(</a:t>
            </a:r>
            <a:r>
              <a:rPr lang="en-US" altLang="ja-JP" sz="1600" dirty="0" err="1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pV</a:t>
            </a:r>
            <a:r>
              <a:rPr lang="en-US" altLang="ja-JP" sz="1600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(1,:), </a:t>
            </a:r>
            <a:r>
              <a:rPr lang="en-US" altLang="ja-JP" sz="1600" dirty="0" err="1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pV</a:t>
            </a:r>
            <a:r>
              <a:rPr lang="en-US" altLang="ja-JP" sz="1600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(2,:), </a:t>
            </a:r>
            <a:r>
              <a:rPr lang="en-US" altLang="ja-JP" sz="1600" dirty="0">
                <a:solidFill>
                  <a:srgbClr val="A020F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'b+-'</a:t>
            </a:r>
            <a:r>
              <a:rPr lang="en-US" altLang="ja-JP" sz="1600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, </a:t>
            </a:r>
            <a:r>
              <a:rPr lang="en-US" altLang="ja-JP" sz="1600" dirty="0" err="1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pW</a:t>
            </a:r>
            <a:r>
              <a:rPr lang="en-US" altLang="ja-JP" sz="1600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(1,:), </a:t>
            </a:r>
            <a:r>
              <a:rPr lang="en-US" altLang="ja-JP" sz="1600" dirty="0" err="1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pW</a:t>
            </a:r>
            <a:r>
              <a:rPr lang="en-US" altLang="ja-JP" sz="1600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(2,:), </a:t>
            </a:r>
            <a:r>
              <a:rPr lang="en-US" altLang="ja-JP" sz="1600" dirty="0">
                <a:solidFill>
                  <a:srgbClr val="A020F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'r*-'</a:t>
            </a:r>
            <a:r>
              <a:rPr lang="en-US" altLang="ja-JP" sz="1600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);</a:t>
            </a:r>
          </a:p>
          <a:p>
            <a:r>
              <a:rPr lang="en-US" altLang="ja-JP" sz="1600" dirty="0" err="1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xlim</a:t>
            </a:r>
            <a:r>
              <a:rPr lang="en-US" altLang="ja-JP" sz="1600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([-10 10]); </a:t>
            </a:r>
            <a:r>
              <a:rPr lang="en-US" altLang="ja-JP" sz="1600" dirty="0" err="1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ylim</a:t>
            </a:r>
            <a:r>
              <a:rPr lang="en-US" altLang="ja-JP" sz="1600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([-10 10]); grid </a:t>
            </a:r>
            <a:r>
              <a:rPr lang="en-US" altLang="ja-JP" sz="1600" dirty="0">
                <a:solidFill>
                  <a:srgbClr val="A020F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on</a:t>
            </a:r>
            <a:r>
              <a:rPr lang="en-US" altLang="ja-JP" sz="1600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; </a:t>
            </a:r>
            <a:r>
              <a:rPr lang="en-US" altLang="ja-JP" sz="1600" dirty="0" err="1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pbaspect</a:t>
            </a:r>
            <a:r>
              <a:rPr lang="en-US" altLang="ja-JP" sz="1600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([1 1 1]);</a:t>
            </a:r>
          </a:p>
        </p:txBody>
      </p:sp>
    </p:spTree>
    <p:extLst>
      <p:ext uri="{BB962C8B-B14F-4D97-AF65-F5344CB8AC3E}">
        <p14:creationId xmlns:p14="http://schemas.microsoft.com/office/powerpoint/2010/main" val="3768156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8CF88C-4F42-433B-AE3B-0CA7A4B78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Results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440AD65-B996-490E-8115-70C1BD5F9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AR2024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0C7C4B8-A8DD-43A2-B086-52B36D87A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Advanced Robotics: #2 Frame Transformation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F7F651E-93CB-45F9-ACEA-BC00DE196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E3CE940-6B64-43B2-BCA7-13F53EC11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333" y="1723026"/>
            <a:ext cx="5333333" cy="4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945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503E00-D6B1-4B1C-8D1D-4EA89C4BE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Quiz #1:</a:t>
            </a:r>
            <a:r>
              <a:rPr kumimoji="1" lang="ja-JP" altLang="en-US" dirty="0"/>
              <a:t> </a:t>
            </a:r>
            <a:r>
              <a:rPr kumimoji="1" lang="en-US" altLang="ja-JP" dirty="0"/>
              <a:t>Frame Transformation in 2D </a:t>
            </a:r>
            <a:endParaRPr kumimoji="1" lang="ja-JP" altLang="en-US" dirty="0"/>
          </a:p>
        </p:txBody>
      </p:sp>
      <p:sp>
        <p:nvSpPr>
          <p:cNvPr id="44" name="コンテンツ プレースホルダー 43">
            <a:extLst>
              <a:ext uri="{FF2B5EF4-FFF2-40B4-BE49-F238E27FC236}">
                <a16:creationId xmlns:a16="http://schemas.microsoft.com/office/drawing/2014/main" id="{BBB3771C-CED4-4E0B-A41B-5016F36EA0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kumimoji="1" lang="en-US" altLang="ja-JP" sz="1800" dirty="0"/>
              <a:t>Suppose a vehicle moves as in the left figure</a:t>
            </a:r>
          </a:p>
          <a:p>
            <a:r>
              <a:rPr lang="en-US" altLang="ja-JP" sz="1800" dirty="0"/>
              <a:t>At each of the positions, it measures the four points from its local frame</a:t>
            </a:r>
          </a:p>
          <a:p>
            <a:r>
              <a:rPr lang="en-US" altLang="ja-JP" sz="1800" dirty="0"/>
              <a:t>Make an integrated map of sensed points with homogeneous transformation matrix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D1DB7E2-F549-4365-95B3-AA1B83EE9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AR2024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96FB05D-2279-4E29-829D-A45E2FB41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Advanced Robotics: #2 Frame Transformation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926A154-94A8-4E9F-8F13-69B9AE795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8</a:t>
            </a:fld>
            <a:endParaRPr kumimoji="1" lang="ja-JP" altLang="en-US"/>
          </a:p>
        </p:txBody>
      </p:sp>
      <p:graphicFrame>
        <p:nvGraphicFramePr>
          <p:cNvPr id="6" name="オブジェクト 5">
            <a:extLst>
              <a:ext uri="{FF2B5EF4-FFF2-40B4-BE49-F238E27FC236}">
                <a16:creationId xmlns:a16="http://schemas.microsoft.com/office/drawing/2014/main" id="{00DDF667-0D8A-4E87-BED9-754B69FF15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3556016"/>
          <a:ext cx="1371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3" imgW="914400" imgH="609480" progId="Equation.DSMT4">
                  <p:embed/>
                </p:oleObj>
              </mc:Choice>
              <mc:Fallback>
                <p:oleObj name="Equation" r:id="rId3" imgW="914400" imgH="609480" progId="Equation.DSMT4">
                  <p:embed/>
                  <p:pic>
                    <p:nvPicPr>
                      <p:cNvPr id="6" name="オブジェクト 5">
                        <a:extLst>
                          <a:ext uri="{FF2B5EF4-FFF2-40B4-BE49-F238E27FC236}">
                            <a16:creationId xmlns:a16="http://schemas.microsoft.com/office/drawing/2014/main" id="{00DDF667-0D8A-4E87-BED9-754B69FF15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00400" y="3556016"/>
                        <a:ext cx="13716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68053D8-BC33-4C9F-A4FA-1453D83AD577}"/>
              </a:ext>
            </a:extLst>
          </p:cNvPr>
          <p:cNvSpPr/>
          <p:nvPr/>
        </p:nvSpPr>
        <p:spPr>
          <a:xfrm>
            <a:off x="454576" y="4089913"/>
            <a:ext cx="576064" cy="576064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E9DA521-8ED7-4037-A7D3-500FC3653313}"/>
              </a:ext>
            </a:extLst>
          </p:cNvPr>
          <p:cNvSpPr/>
          <p:nvPr/>
        </p:nvSpPr>
        <p:spPr>
          <a:xfrm>
            <a:off x="1217320" y="4085379"/>
            <a:ext cx="576064" cy="576064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DF5D2C5-CEEB-4BFC-BDC2-D1A4A3DFC29D}"/>
              </a:ext>
            </a:extLst>
          </p:cNvPr>
          <p:cNvSpPr/>
          <p:nvPr/>
        </p:nvSpPr>
        <p:spPr>
          <a:xfrm>
            <a:off x="1937400" y="4083057"/>
            <a:ext cx="576064" cy="576064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B0AC1AB-7FF0-4048-AEF5-04CE6559D49A}"/>
              </a:ext>
            </a:extLst>
          </p:cNvPr>
          <p:cNvSpPr/>
          <p:nvPr/>
        </p:nvSpPr>
        <p:spPr>
          <a:xfrm>
            <a:off x="1937400" y="3354002"/>
            <a:ext cx="576064" cy="576064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679B731-2569-44E3-8407-C2DC457EED04}"/>
              </a:ext>
            </a:extLst>
          </p:cNvPr>
          <p:cNvSpPr/>
          <p:nvPr/>
        </p:nvSpPr>
        <p:spPr>
          <a:xfrm>
            <a:off x="1937400" y="2645328"/>
            <a:ext cx="576064" cy="576064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DE08B938-F4C4-4422-9B1E-61444759007B}"/>
              </a:ext>
            </a:extLst>
          </p:cNvPr>
          <p:cNvCxnSpPr>
            <a:stCxn id="7" idx="1"/>
            <a:endCxn id="7" idx="3"/>
          </p:cNvCxnSpPr>
          <p:nvPr/>
        </p:nvCxnSpPr>
        <p:spPr>
          <a:xfrm>
            <a:off x="454576" y="4377945"/>
            <a:ext cx="576064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7A0A1B1C-F046-440A-8DCD-9485235BD7D3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1217320" y="4373411"/>
            <a:ext cx="576064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FD164055-7E50-4847-95FF-0F54500F1CA4}"/>
              </a:ext>
            </a:extLst>
          </p:cNvPr>
          <p:cNvCxnSpPr>
            <a:cxnSpLocks/>
          </p:cNvCxnSpPr>
          <p:nvPr/>
        </p:nvCxnSpPr>
        <p:spPr>
          <a:xfrm>
            <a:off x="1937400" y="4371089"/>
            <a:ext cx="576064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A26040A9-6091-464A-9291-4F116ABA6562}"/>
              </a:ext>
            </a:extLst>
          </p:cNvPr>
          <p:cNvCxnSpPr>
            <a:cxnSpLocks/>
            <a:stCxn id="10" idx="2"/>
            <a:endCxn id="10" idx="0"/>
          </p:cNvCxnSpPr>
          <p:nvPr/>
        </p:nvCxnSpPr>
        <p:spPr>
          <a:xfrm flipV="1">
            <a:off x="2225432" y="3354002"/>
            <a:ext cx="0" cy="576064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DD313E8-7995-4D4E-8461-A798FEF8DF0C}"/>
              </a:ext>
            </a:extLst>
          </p:cNvPr>
          <p:cNvCxnSpPr>
            <a:cxnSpLocks/>
          </p:cNvCxnSpPr>
          <p:nvPr/>
        </p:nvCxnSpPr>
        <p:spPr>
          <a:xfrm flipV="1">
            <a:off x="2225432" y="2645328"/>
            <a:ext cx="0" cy="576064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オブジェクト 21">
            <a:extLst>
              <a:ext uri="{FF2B5EF4-FFF2-40B4-BE49-F238E27FC236}">
                <a16:creationId xmlns:a16="http://schemas.microsoft.com/office/drawing/2014/main" id="{4F7E83AB-2059-459D-BB1C-0A0A171E1E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502" y="5178896"/>
          <a:ext cx="10477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Equation" r:id="rId5" imgW="698400" imgH="609480" progId="Equation.DSMT4">
                  <p:embed/>
                </p:oleObj>
              </mc:Choice>
              <mc:Fallback>
                <p:oleObj name="Equation" r:id="rId5" imgW="698400" imgH="609480" progId="Equation.DSMT4">
                  <p:embed/>
                  <p:pic>
                    <p:nvPicPr>
                      <p:cNvPr id="22" name="オブジェクト 21">
                        <a:extLst>
                          <a:ext uri="{FF2B5EF4-FFF2-40B4-BE49-F238E27FC236}">
                            <a16:creationId xmlns:a16="http://schemas.microsoft.com/office/drawing/2014/main" id="{4F7E83AB-2059-459D-BB1C-0A0A171E1E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3502" y="5178896"/>
                        <a:ext cx="104775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8E1477CE-4F9C-458F-966E-4F6A820D6958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779844" y="4407640"/>
            <a:ext cx="117533" cy="7712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オブジェクト 25">
            <a:extLst>
              <a:ext uri="{FF2B5EF4-FFF2-40B4-BE49-F238E27FC236}">
                <a16:creationId xmlns:a16="http://schemas.microsoft.com/office/drawing/2014/main" id="{1D166537-6BA3-47AF-B7D8-DB7C2295BE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05352" y="5177149"/>
          <a:ext cx="1066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Equation" r:id="rId7" imgW="711000" imgH="609480" progId="Equation.DSMT4">
                  <p:embed/>
                </p:oleObj>
              </mc:Choice>
              <mc:Fallback>
                <p:oleObj name="Equation" r:id="rId7" imgW="711000" imgH="609480" progId="Equation.DSMT4">
                  <p:embed/>
                  <p:pic>
                    <p:nvPicPr>
                      <p:cNvPr id="26" name="オブジェクト 25">
                        <a:extLst>
                          <a:ext uri="{FF2B5EF4-FFF2-40B4-BE49-F238E27FC236}">
                            <a16:creationId xmlns:a16="http://schemas.microsoft.com/office/drawing/2014/main" id="{1D166537-6BA3-47AF-B7D8-DB7C2295BE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05352" y="5177149"/>
                        <a:ext cx="10668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D7276B12-1818-45F3-B190-E1FC9F81DD5B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1488976" y="4371089"/>
            <a:ext cx="549776" cy="806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48C00FC0-3861-4165-B361-589443163F86}"/>
              </a:ext>
            </a:extLst>
          </p:cNvPr>
          <p:cNvCxnSpPr>
            <a:cxnSpLocks/>
            <a:stCxn id="31" idx="0"/>
          </p:cNvCxnSpPr>
          <p:nvPr/>
        </p:nvCxnSpPr>
        <p:spPr>
          <a:xfrm flipH="1" flipV="1">
            <a:off x="2221416" y="4416940"/>
            <a:ext cx="1086610" cy="731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オブジェクト 30">
            <a:extLst>
              <a:ext uri="{FF2B5EF4-FFF2-40B4-BE49-F238E27FC236}">
                <a16:creationId xmlns:a16="http://schemas.microsoft.com/office/drawing/2014/main" id="{7D09AA5E-9D42-4ACD-9644-411091E053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4626" y="5148647"/>
          <a:ext cx="1066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Equation" r:id="rId9" imgW="711000" imgH="609480" progId="Equation.DSMT4">
                  <p:embed/>
                </p:oleObj>
              </mc:Choice>
              <mc:Fallback>
                <p:oleObj name="Equation" r:id="rId9" imgW="711000" imgH="609480" progId="Equation.DSMT4">
                  <p:embed/>
                  <p:pic>
                    <p:nvPicPr>
                      <p:cNvPr id="31" name="オブジェクト 30">
                        <a:extLst>
                          <a:ext uri="{FF2B5EF4-FFF2-40B4-BE49-F238E27FC236}">
                            <a16:creationId xmlns:a16="http://schemas.microsoft.com/office/drawing/2014/main" id="{7D09AA5E-9D42-4ACD-9644-411091E0531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74626" y="5148647"/>
                        <a:ext cx="10668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オブジェクト 33">
            <a:extLst>
              <a:ext uri="{FF2B5EF4-FFF2-40B4-BE49-F238E27FC236}">
                <a16:creationId xmlns:a16="http://schemas.microsoft.com/office/drawing/2014/main" id="{D2C0F88B-C2CC-429F-AF0A-7F39793180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2452443"/>
          <a:ext cx="1371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Equation" r:id="rId11" imgW="914400" imgH="609480" progId="Equation.DSMT4">
                  <p:embed/>
                </p:oleObj>
              </mc:Choice>
              <mc:Fallback>
                <p:oleObj name="Equation" r:id="rId11" imgW="914400" imgH="609480" progId="Equation.DSMT4">
                  <p:embed/>
                  <p:pic>
                    <p:nvPicPr>
                      <p:cNvPr id="34" name="オブジェクト 33">
                        <a:extLst>
                          <a:ext uri="{FF2B5EF4-FFF2-40B4-BE49-F238E27FC236}">
                            <a16:creationId xmlns:a16="http://schemas.microsoft.com/office/drawing/2014/main" id="{D2C0F88B-C2CC-429F-AF0A-7F39793180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00400" y="2452443"/>
                        <a:ext cx="13716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24E8B1FA-4C28-445C-BFC3-2B61E2C1E99D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2248502" y="2909643"/>
            <a:ext cx="951898" cy="14832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413C5919-29F7-40FD-9004-7CB8536E10B1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2225432" y="3662415"/>
            <a:ext cx="974968" cy="35080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オブジェクト 27">
            <a:extLst>
              <a:ext uri="{FF2B5EF4-FFF2-40B4-BE49-F238E27FC236}">
                <a16:creationId xmlns:a16="http://schemas.microsoft.com/office/drawing/2014/main" id="{8305745E-64CF-42BC-AE81-EAEBA66B9D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528" y="1556792"/>
          <a:ext cx="27813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Equation" r:id="rId13" imgW="1854000" imgH="431640" progId="Equation.DSMT4">
                  <p:embed/>
                </p:oleObj>
              </mc:Choice>
              <mc:Fallback>
                <p:oleObj name="Equation" r:id="rId13" imgW="1854000" imgH="431640" progId="Equation.DSMT4">
                  <p:embed/>
                  <p:pic>
                    <p:nvPicPr>
                      <p:cNvPr id="28" name="オブジェクト 27">
                        <a:extLst>
                          <a:ext uri="{FF2B5EF4-FFF2-40B4-BE49-F238E27FC236}">
                            <a16:creationId xmlns:a16="http://schemas.microsoft.com/office/drawing/2014/main" id="{8305745E-64CF-42BC-AE81-EAEBA66B9D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23528" y="1556792"/>
                        <a:ext cx="278130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楕円 11">
            <a:extLst>
              <a:ext uri="{FF2B5EF4-FFF2-40B4-BE49-F238E27FC236}">
                <a16:creationId xmlns:a16="http://schemas.microsoft.com/office/drawing/2014/main" id="{68E18708-629B-47C9-BC71-AEAE446FA75F}"/>
              </a:ext>
            </a:extLst>
          </p:cNvPr>
          <p:cNvSpPr>
            <a:spLocks noChangeAspect="1"/>
          </p:cNvSpPr>
          <p:nvPr/>
        </p:nvSpPr>
        <p:spPr>
          <a:xfrm>
            <a:off x="1851153" y="2539020"/>
            <a:ext cx="216000" cy="216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FDD53542-93A2-4BFC-B452-AF54352AD067}"/>
              </a:ext>
            </a:extLst>
          </p:cNvPr>
          <p:cNvSpPr>
            <a:spLocks noChangeAspect="1"/>
          </p:cNvSpPr>
          <p:nvPr/>
        </p:nvSpPr>
        <p:spPr>
          <a:xfrm>
            <a:off x="2429794" y="2555047"/>
            <a:ext cx="216000" cy="216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7EF16C92-0B2F-433B-ADB0-8DBF12527091}"/>
              </a:ext>
            </a:extLst>
          </p:cNvPr>
          <p:cNvSpPr>
            <a:spLocks noChangeAspect="1"/>
          </p:cNvSpPr>
          <p:nvPr/>
        </p:nvSpPr>
        <p:spPr>
          <a:xfrm>
            <a:off x="1829401" y="3113392"/>
            <a:ext cx="216000" cy="216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A33D90F4-6172-4E79-8130-422D5CB54581}"/>
              </a:ext>
            </a:extLst>
          </p:cNvPr>
          <p:cNvSpPr>
            <a:spLocks noChangeAspect="1"/>
          </p:cNvSpPr>
          <p:nvPr/>
        </p:nvSpPr>
        <p:spPr>
          <a:xfrm>
            <a:off x="2405464" y="3125481"/>
            <a:ext cx="216000" cy="216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AF3A1FC2-F7A0-42D0-8425-B7B9C8B89770}"/>
              </a:ext>
            </a:extLst>
          </p:cNvPr>
          <p:cNvCxnSpPr>
            <a:cxnSpLocks/>
            <a:stCxn id="28" idx="2"/>
            <a:endCxn id="12" idx="1"/>
          </p:cNvCxnSpPr>
          <p:nvPr/>
        </p:nvCxnSpPr>
        <p:spPr>
          <a:xfrm>
            <a:off x="1714178" y="2204492"/>
            <a:ext cx="168607" cy="36616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013A96CC-6FF6-4EDC-A7F1-0FDAF3B0F935}"/>
              </a:ext>
            </a:extLst>
          </p:cNvPr>
          <p:cNvCxnSpPr>
            <a:cxnSpLocks/>
            <a:stCxn id="28" idx="2"/>
            <a:endCxn id="36" idx="1"/>
          </p:cNvCxnSpPr>
          <p:nvPr/>
        </p:nvCxnSpPr>
        <p:spPr>
          <a:xfrm>
            <a:off x="1714178" y="2204492"/>
            <a:ext cx="146855" cy="940532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BB1ECBFA-2770-4E73-9774-27FB53032927}"/>
              </a:ext>
            </a:extLst>
          </p:cNvPr>
          <p:cNvCxnSpPr>
            <a:cxnSpLocks/>
            <a:stCxn id="28" idx="2"/>
            <a:endCxn id="29" idx="1"/>
          </p:cNvCxnSpPr>
          <p:nvPr/>
        </p:nvCxnSpPr>
        <p:spPr>
          <a:xfrm>
            <a:off x="1714178" y="2204492"/>
            <a:ext cx="747248" cy="382187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0D8925D1-3050-490A-881B-B189DD285B8E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1714178" y="2204492"/>
            <a:ext cx="666911" cy="986084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226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C60017E2-E97A-4A40-BA45-02666EAB8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Example of Result</a:t>
            </a:r>
            <a:endParaRPr kumimoji="1" lang="ja-JP" alt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C629FA2-0CBA-4371-8C75-57B343B05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AR2024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789EEB4-AEAE-412A-A9D2-2213ABFBD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Advanced Robotics: #2 Frame Transformation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B777010-17EE-4EE3-9942-855E1FF99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9</a:t>
            </a:fld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FB264C3D-A0D1-D955-5EA3-607E6F3B3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465863"/>
      </p:ext>
    </p:extLst>
  </p:cSld>
  <p:clrMapOvr>
    <a:masterClrMapping/>
  </p:clrMapOvr>
</p:sld>
</file>

<file path=ppt/theme/theme1.xml><?xml version="1.0" encoding="utf-8"?>
<a:theme xmlns:a="http://schemas.openxmlformats.org/drawingml/2006/main" name="MyWhiteB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36000" tIns="36000" rIns="36000" bIns="36000" rtlCol="0" anchor="t"/>
      <a:lstStyle>
        <a:defPPr algn="l">
          <a:defRPr kumimoji="1" sz="16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 algn="l">
          <a:defRPr kumimoji="1" sz="16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lideCCWhite16" id="{2EAE1A98-37E7-4DEB-8E42-8C0B30034A5B}" vid="{36ECA78E-D9E2-4723-BFDB-CF7DD3B7A03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SlideCCWhite16</Template>
  <TotalTime>1101</TotalTime>
  <Words>1915</Words>
  <Application>Microsoft Office PowerPoint</Application>
  <PresentationFormat>画面に合わせる (4:3)</PresentationFormat>
  <Paragraphs>283</Paragraphs>
  <Slides>24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32" baseType="lpstr">
      <vt:lpstr>游ゴシック</vt:lpstr>
      <vt:lpstr>Arial</vt:lpstr>
      <vt:lpstr>Calibri</vt:lpstr>
      <vt:lpstr>Courier New</vt:lpstr>
      <vt:lpstr>Symbol</vt:lpstr>
      <vt:lpstr>Times New Roman</vt:lpstr>
      <vt:lpstr>MyWhiteBack</vt:lpstr>
      <vt:lpstr>Equation</vt:lpstr>
      <vt:lpstr>ICT03A: Advanced Robotics  #2 Frame Transformation</vt:lpstr>
      <vt:lpstr>2D frame transformation</vt:lpstr>
      <vt:lpstr>Motivation: Mapping 動機: 地図生成</vt:lpstr>
      <vt:lpstr>2D Homogeneous Transformation Matrix 二次元同次変換行列</vt:lpstr>
      <vt:lpstr>Matlab Sample Code of 2D Homogeneous Trans. Matrix</vt:lpstr>
      <vt:lpstr>Matlab Sample Code of 2D Homogeneous Trans. Matrix </vt:lpstr>
      <vt:lpstr>Results</vt:lpstr>
      <vt:lpstr>Quiz #1: Frame Transformation in 2D </vt:lpstr>
      <vt:lpstr>Example of Result</vt:lpstr>
      <vt:lpstr>3D frame transformation</vt:lpstr>
      <vt:lpstr>Motivation: Sensor in 3D Space 動機: 3次元空間でのセンシング</vt:lpstr>
      <vt:lpstr>Roll, Pitch, and Yaw Angle (Variation of Euler Angle) ロール角，ピッチ角，ヨー角（オイラー角）</vt:lpstr>
      <vt:lpstr>Euler Angle (Narrow Sense) 狭義のオイラー角</vt:lpstr>
      <vt:lpstr>Problem of Euler Angle Representation: Gimbal Lock オイラー角の問題：ジンバルロック</vt:lpstr>
      <vt:lpstr>Quaternion クオータニオン・四元数</vt:lpstr>
      <vt:lpstr>3D Rotation Matrix  3次元回転行列</vt:lpstr>
      <vt:lpstr>3D Homogeneous Transformation Matrix 3次元同次変換行列</vt:lpstr>
      <vt:lpstr>PowerPoint プレゼンテーション</vt:lpstr>
      <vt:lpstr>Matlab Sample Code: Main</vt:lpstr>
      <vt:lpstr>Matlab Sample Code: Functions</vt:lpstr>
      <vt:lpstr>PowerPoint プレゼンテーション</vt:lpstr>
      <vt:lpstr>Result</vt:lpstr>
      <vt:lpstr>Quiz #2: Frame Transformation in 3D:  Frame Conversion from Camera to Vehicle </vt:lpstr>
      <vt:lpstr>Quiz #2: Frame Transformation in 3D:  Frame Conversion from Vehicle to World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成瀬継太郎</dc:creator>
  <cp:lastModifiedBy>成瀬継太郎</cp:lastModifiedBy>
  <cp:revision>239</cp:revision>
  <dcterms:created xsi:type="dcterms:W3CDTF">2022-04-12T00:31:12Z</dcterms:created>
  <dcterms:modified xsi:type="dcterms:W3CDTF">2024-09-09T02:06:51Z</dcterms:modified>
</cp:coreProperties>
</file>