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55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ableStyles.xml" ContentType="application/vnd.openxmlformats-officedocument.presentationml.tableStyles+xml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15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  <p:sldMasterId id="2147483650" r:id="rId2"/>
    <p:sldMasterId id="2147483651" r:id="rId3"/>
    <p:sldMasterId id="2147483652" r:id="rId4"/>
    <p:sldMasterId id="214748366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57"/>
  </p:notesMasterIdLst>
  <p:handoutMasterIdLst>
    <p:handoutMasterId r:id="rId58"/>
  </p:handoutMasterIdLst>
  <p:sldIdLst>
    <p:sldId id="256" r:id="rId15"/>
    <p:sldId id="503" r:id="rId16"/>
    <p:sldId id="502" r:id="rId17"/>
    <p:sldId id="522" r:id="rId18"/>
    <p:sldId id="504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7" r:id="rId53"/>
    <p:sldId id="556" r:id="rId54"/>
    <p:sldId id="558" r:id="rId55"/>
    <p:sldId id="559" r:id="rId5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xAdministrator" initials="x" lastIdx="21" clrIdx="0"/>
  <p:cmAuthor id="1" name="RUINMAUH" initials="MU" lastIdx="3" clrIdx="1"/>
  <p:cmAuthor id="2" name="ruinjuya" initials="r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FF"/>
    <a:srgbClr val="0066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938" autoAdjust="0"/>
    <p:restoredTop sz="95932" autoAdjust="0"/>
  </p:normalViewPr>
  <p:slideViewPr>
    <p:cSldViewPr>
      <p:cViewPr>
        <p:scale>
          <a:sx n="90" d="100"/>
          <a:sy n="90" d="100"/>
        </p:scale>
        <p:origin x="-90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928C6CA-254A-43AD-8685-DF0942F4BA02}" type="datetimeFigureOut">
              <a:rPr lang="ru-RU"/>
              <a:pPr>
                <a:defRPr/>
              </a:pPr>
              <a:t>9/9/13</a:t>
            </a:fld>
            <a:endParaRPr lang="ru-RU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85A16D1-BF4B-48BC-A4C9-FEC476CF6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5424DA6-53D4-40F1-A9FA-9C6348922E1D}" type="datetimeFigureOut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Образец текста</a:t>
            </a:r>
          </a:p>
          <a:p>
            <a:pPr lvl="1"/>
            <a:r>
              <a:rPr lang="en-US" noProof="0" smtClean="0"/>
              <a:t>Второй уровень</a:t>
            </a:r>
          </a:p>
          <a:p>
            <a:pPr lvl="2"/>
            <a:r>
              <a:rPr lang="en-US" noProof="0" smtClean="0"/>
              <a:t>Третий уровень</a:t>
            </a:r>
          </a:p>
          <a:p>
            <a:pPr lvl="3"/>
            <a:r>
              <a:rPr lang="en-US" noProof="0" smtClean="0"/>
              <a:t>Четвертый уровень</a:t>
            </a:r>
          </a:p>
          <a:p>
            <a:pPr lvl="4"/>
            <a:r>
              <a:rPr lang="en-US" noProof="0" smtClean="0"/>
              <a:t>Пятый уровень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DCEBC1A-C1AE-4FD2-8791-89D2C11DC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0F537-66DB-4EB0-9AD3-21B689DD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6511C-3A92-487C-A5F8-018E2F566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A9F4-46B0-4D95-893F-AD40D78F1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91B9-7EB8-4077-AA7C-0386016C4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8995-5CC7-4A86-8315-FF0EFA41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817B5-A49B-49D3-9F09-151247F84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1759-77FE-4DB3-BD50-F50441587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11929-D81D-4816-9F30-C87DFDEC8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E19ED-DEB5-4FA6-B481-E911863B0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72351-58A2-4B0F-AEF4-7E0140A33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ECB4C-F486-46DB-8B53-4D0BFC04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0128" y="1843090"/>
            <a:ext cx="7591425" cy="4149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88F8-9D31-488A-ACDE-62D056B3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33760-EAA9-48E8-8D92-70DFB32AF6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27334-8B16-4D73-B0D2-ACCF04A60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27C7-1F55-4CAC-8754-2B08FFACAF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7EBDC-CB96-4D04-9E2E-152A0C777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7983-1D40-4ECD-B5AF-E1D6AF62A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E19D0-F447-4D5A-90F6-BA6E654DB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C0423-F273-4588-9181-997001730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ADEF2-A554-427D-9116-91D31F639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5A11E-107A-48CE-A36B-56F194768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F979-23E6-4CC0-9B31-7E9C684C87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7D828-8E91-42F7-8F28-691A88864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BB730-7B62-421F-A9A6-7DB77F11E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C843-011D-49BC-929A-CCCB7C90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9DF1-9B32-43E4-8A53-4C0584DAB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6F5E8-6CAE-4EFB-B482-B81A7739B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2499-2588-40D6-9767-FE57EB4AB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3839-949B-419B-A1B3-3688860F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4937-7251-4D6A-9613-5A5F9D598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60FF-15F9-45B8-920C-630023D1A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B4DC-1471-4C6E-885F-363185A4A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CBC1-5E77-4626-9531-C502A2576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67340-B2BC-43FB-ACF3-54E515DE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28F6-A727-428C-9BE4-28875E0F7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8ABB1-6321-4B6A-AD5A-C9816B07F1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08E4-D069-4445-8B72-037BBB791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8B17-224A-41C8-9634-7889965C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498-C818-4AB0-AA45-F1CBD4814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B0FE-62D1-4CF0-864A-C0F9FBD0A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CDD34-A503-484A-A649-3288B319CA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EC98D-D1CA-4C66-8ADB-33A490950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42C0E-123F-4A56-90E8-1EC3DB9CE4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FBAA-EEA1-46FA-BEC3-A155889E4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40943-4D91-4C3D-9D2E-08CA1F66E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3583-3726-434C-BEA0-C19A0E4D2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9F84D-E54E-4164-AA8F-29E877B4A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0D4D-D078-4E92-8702-06A5846BD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8E5-016D-4D77-AE5F-3F8FDA3B5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039F2-C71E-44B5-BA24-305D2104A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51C51-262C-45BA-A0F5-77BBA15D4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C8CC-1F48-4782-B9E2-04B374F4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554D5-C6A0-4D25-883F-B8C019D20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408FA-0DC0-405D-8764-36C7C7CD8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F02C-D352-4938-AB9A-99DA4061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C721-183E-4E09-9252-7DB7E6E4E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8D33-9044-406D-B609-41FA0B8D8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165B9-9E43-4F05-9A91-415DCDA59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37E27-100D-4D68-89A5-1C758398D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FFBF-EEC4-4C8D-A136-5A65193BA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7826-5C35-4B2D-B339-0D6A2FADF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02B1-F0CD-41BA-A803-39DD30CD6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767F-763A-4B25-81D8-EC4986870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3A540-18BB-4A56-8ABA-B6393DAC4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24CF-4F3F-4437-B069-4564909E4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216C-CAB6-4E06-9FC2-FB593806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5214-2233-4232-98C1-6DBEE6948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17C76-9527-4187-9911-2D2700AC767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EEA7-9300-46B4-A707-623F441540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7B5B5-8536-4CD9-B4A4-A676E5AD0D8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50258-D89D-47A4-89BC-F69D318346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CD4B-0D20-401F-9B4F-9C72531C2BA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3375E-78B6-40CA-B013-3E6C852BC11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51FA-8BAA-426E-9999-B20FE123AA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1BDA-BF9E-4AFA-84D6-B6851FA4746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7C9E-1ACE-4F50-849B-5826FAF28E6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81AC1-7384-405B-8450-6A27F227360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8354-89E0-47CE-B04D-EC3A342A5B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0F902-421A-48D4-A65B-83C29F56593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F70A-85DD-4212-96E4-302854980E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183D-5EA6-45B2-BF6B-E21D020E09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7FF9-19F6-4409-8EE1-F1A5C54872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E500-FA2D-4574-A64D-7237B41B5B4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17E2-2A06-4AFF-8E95-17FF878FC8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34F4-5F0F-4D6F-8888-7E9C418864B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AE460-3200-411E-B6BE-CBD73C0728F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5432-69E3-48B9-A2DD-8DC1E312C09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2D6D-6B41-4C4B-BD21-FD25409E5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DFE60-C334-4A7C-8992-F85AA7D0AE0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DC6E-BABA-404A-8C86-B363CAAD4E7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61373-2F80-4534-AB9E-B7BBFA0482D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E065A-972F-448C-BDE6-24E256AB0E2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240C2-1AC3-4B45-80F1-7F020DA7AAC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28E07-B39C-488E-9338-F3F7453A68A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7D173-C7FA-430D-A416-000265D26CC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EA7F-CB4C-43C2-B1C8-B81DF2A54A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8EF1-4F09-48C0-B67C-6154B1F8B30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9188-E567-4F2A-B4B1-BC87178EA8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E5EC2-1E7C-4AFE-9003-BF708772D6E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F885D-C637-4E24-899A-6E53460E4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73737-6966-4275-998B-E98F7E0D153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FA9A1-294F-4484-83AB-B845F6CA820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6EF65-3F93-4C40-AFE3-A10D9F87D9F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F84A9-3F03-4FBB-8D32-268F798E727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57FAF-CA13-4161-B549-D87806ACB4B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1727-CC0F-4744-ACFB-AAD153A4B3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E8F9-C130-410D-A309-5AB892C4FD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AF-8AE5-42DA-BF01-A62A6C4EBB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7D10-0EF9-49BF-87E5-832A281416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92517-D98F-4E2D-926F-993C1941EF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23BE-7FEF-4D84-BE64-357A9E944E8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8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4" Type="http://schemas.openxmlformats.org/officeDocument/2006/relationships/image" Target="../media/image4.png"/><Relationship Id="rId15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leca_symbol"/>
          <p:cNvPicPr>
            <a:picLocks noChangeAspect="1" noChangeArrowheads="1"/>
          </p:cNvPicPr>
          <p:nvPr/>
        </p:nvPicPr>
        <p:blipFill>
          <a:blip r:embed="rId13" cstate="print"/>
          <a:srcRect l="31874" r="14548" b="21544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71551" y="1727200"/>
            <a:ext cx="500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Inledning_4"/>
          <p:cNvPicPr>
            <a:picLocks noChangeAspect="1" noChangeArrowheads="1"/>
          </p:cNvPicPr>
          <p:nvPr/>
        </p:nvPicPr>
        <p:blipFill>
          <a:blip r:embed="rId13" cstate="print"/>
          <a:srcRect l="31792" r="14615" b="24213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–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PPT-mall_nere_kontur"/>
          <p:cNvPicPr>
            <a:picLocks noChangeAspect="1" noChangeArrowheads="1"/>
          </p:cNvPicPr>
          <p:nvPr/>
        </p:nvPicPr>
        <p:blipFill>
          <a:blip r:embed="rId14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1269" name="Рисунок 8" descr="logo_android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C80311BC-1215-4F28-835B-52AAAC7C5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2293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EAEFC091-3B99-4E7D-8030-CEBEE50E5F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3317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F3B2F859-5F3F-41A7-B56B-68855DA41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4341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BFECF8D-5C44-40EB-B178-0596D0343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ledning_2"/>
          <p:cNvPicPr>
            <a:picLocks noChangeAspect="1" noChangeArrowheads="1"/>
          </p:cNvPicPr>
          <p:nvPr/>
        </p:nvPicPr>
        <p:blipFill>
          <a:blip r:embed="rId13" cstate="print"/>
          <a:srcRect l="22728" r="16750" b="18311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Inledning_6"/>
          <p:cNvPicPr>
            <a:picLocks noChangeAspect="1" noChangeArrowheads="1"/>
          </p:cNvPicPr>
          <p:nvPr/>
        </p:nvPicPr>
        <p:blipFill>
          <a:blip r:embed="rId13" cstate="print"/>
          <a:srcRect l="19696" r="14754" b="6480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  <a:endParaRPr lang="en-US" sz="500">
              <a:latin typeface="Arial" charset="0"/>
              <a:cs typeface="Arial" charset="0"/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407988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784225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1922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0C14977-3803-42CB-B426-4A75E04C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4E0F08F1-C8DE-4082-BFDA-37032CC6F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30067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81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7D886EAC-9279-4521-8F32-CF215ACE80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6150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8AB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D5EE1242-756E-4F85-A97C-653FB385614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7174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12788" indent="-173038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853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05451B3E-E77D-40C4-BE7F-8D02D94716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8198" name="Picture 8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516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BDDDF6F4-15EA-45FD-BB5D-ECA82477DC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9222" name="Picture 6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451" y="3886200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Practical exercises</a:t>
            </a:r>
            <a:endParaRPr lang="ru-RU" sz="1600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7772400" cy="1470025"/>
          </a:xfrm>
        </p:spPr>
        <p:txBody>
          <a:bodyPr/>
          <a:lstStyle/>
          <a:p>
            <a:r>
              <a:rPr lang="en-US" dirty="0" smtClean="0"/>
              <a:t>Content Provider, UI, Adapter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Content Provider members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BooksContentProvider.java</a:t>
            </a:r>
            <a:r>
              <a:rPr lang="en-US" sz="2000" dirty="0" smtClean="0"/>
              <a:t> file add the following lines at the beginning. It contains some members we will use in our provider logic. See the comments inline: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public class </a:t>
            </a:r>
            <a:r>
              <a:rPr lang="en-US" sz="1400" b="1" dirty="0" err="1" smtClean="0">
                <a:solidFill>
                  <a:srgbClr val="0066FF"/>
                </a:solidFill>
              </a:rPr>
              <a:t>BooksContentProvider</a:t>
            </a:r>
            <a:r>
              <a:rPr lang="en-US" sz="1400" b="1" dirty="0" smtClean="0">
                <a:solidFill>
                  <a:srgbClr val="0066FF"/>
                </a:solidFill>
              </a:rPr>
              <a:t> extends </a:t>
            </a:r>
            <a:r>
              <a:rPr lang="en-US" sz="1400" b="1" dirty="0" err="1" smtClean="0">
                <a:solidFill>
                  <a:srgbClr val="0066FF"/>
                </a:solidFill>
              </a:rPr>
              <a:t>ContentProvider</a:t>
            </a:r>
            <a:r>
              <a:rPr lang="en-US" sz="1400" b="1" dirty="0" smtClean="0">
                <a:solidFill>
                  <a:srgbClr val="0066FF"/>
                </a:solidFill>
              </a:rPr>
              <a:t> {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/** Reference to </a:t>
            </a:r>
            <a:r>
              <a:rPr lang="en-US" sz="1400" dirty="0" err="1" smtClean="0">
                <a:solidFill>
                  <a:srgbClr val="006600"/>
                </a:solidFill>
              </a:rPr>
              <a:t>SQLiteOpenHelper</a:t>
            </a:r>
            <a:r>
              <a:rPr lang="en-US" sz="1400" dirty="0" smtClean="0">
                <a:solidFill>
                  <a:srgbClr val="006600"/>
                </a:solidFill>
              </a:rPr>
              <a:t>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We will use our own private Database Helper class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to track the db access and updates (see this class definition below)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DatabaseHelper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mDatabaseHelper</a:t>
            </a:r>
            <a:r>
              <a:rPr lang="en-US" sz="1400" dirty="0" smtClean="0">
                <a:solidFill>
                  <a:srgbClr val="0066FF"/>
                </a:solidFill>
              </a:rPr>
              <a:t>;	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/**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this is the name of our db file that we created on previous step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static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final</a:t>
            </a:r>
            <a:r>
              <a:rPr lang="en-US" sz="1400" dirty="0" smtClean="0">
                <a:solidFill>
                  <a:srgbClr val="0066FF"/>
                </a:solidFill>
              </a:rPr>
              <a:t> String </a:t>
            </a:r>
            <a:r>
              <a:rPr lang="en-US" sz="1400" i="1" dirty="0" smtClean="0">
                <a:solidFill>
                  <a:srgbClr val="0066FF"/>
                </a:solidFill>
              </a:rPr>
              <a:t>DATABASE_NAME</a:t>
            </a:r>
            <a:r>
              <a:rPr lang="en-US" sz="1400" dirty="0" smtClean="0">
                <a:solidFill>
                  <a:srgbClr val="0066FF"/>
                </a:solidFill>
              </a:rPr>
              <a:t> = "</a:t>
            </a:r>
            <a:r>
              <a:rPr lang="en-US" sz="1400" dirty="0" err="1" smtClean="0">
                <a:solidFill>
                  <a:srgbClr val="0066FF"/>
                </a:solidFill>
              </a:rPr>
              <a:t>books.db</a:t>
            </a:r>
            <a:r>
              <a:rPr lang="en-US" sz="1400" dirty="0" smtClean="0">
                <a:solidFill>
                  <a:srgbClr val="0066FF"/>
                </a:solidFill>
              </a:rPr>
              <a:t>";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Content Provider members initialization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/** Database version. */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	private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static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final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i="1" dirty="0" smtClean="0">
                <a:solidFill>
                  <a:srgbClr val="0066FF"/>
                </a:solidFill>
              </a:rPr>
              <a:t>DATABASE_VERSION</a:t>
            </a:r>
            <a:r>
              <a:rPr lang="en-US" sz="1400" dirty="0" smtClean="0">
                <a:solidFill>
                  <a:srgbClr val="0066FF"/>
                </a:solidFill>
              </a:rPr>
              <a:t> = 1;	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Constant mapped to </a:t>
            </a:r>
            <a:r>
              <a:rPr lang="en-US" sz="1400" u="sng" dirty="0" err="1" smtClean="0">
                <a:solidFill>
                  <a:srgbClr val="006600"/>
                </a:solidFill>
              </a:rPr>
              <a:t>uri</a:t>
            </a:r>
            <a:r>
              <a:rPr lang="en-US" sz="1400" dirty="0" smtClean="0">
                <a:solidFill>
                  <a:srgbClr val="006600"/>
                </a:solidFill>
              </a:rPr>
              <a:t> "</a:t>
            </a:r>
            <a:r>
              <a:rPr lang="en-US" sz="1400" dirty="0" err="1" smtClean="0">
                <a:solidFill>
                  <a:srgbClr val="006600"/>
                </a:solidFill>
              </a:rPr>
              <a:t>com.training.contentprovidersample</a:t>
            </a:r>
            <a:r>
              <a:rPr lang="en-US" sz="1400" dirty="0" smtClean="0">
                <a:solidFill>
                  <a:srgbClr val="006600"/>
                </a:solidFill>
              </a:rPr>
              <a:t>/books"} via </a:t>
            </a:r>
            <a:r>
              <a:rPr lang="en-US" sz="1400" dirty="0" err="1" smtClean="0">
                <a:solidFill>
                  <a:srgbClr val="006600"/>
                </a:solidFill>
              </a:rPr>
              <a:t>mUriMatcher</a:t>
            </a:r>
            <a:r>
              <a:rPr lang="en-US" sz="1400" dirty="0" smtClean="0">
                <a:solidFill>
                  <a:srgbClr val="006600"/>
                </a:solidFill>
              </a:rPr>
              <a:t>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We will use this constant in switch to decide what query we should perform depends on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requested URI. You will see it later.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static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final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i="1" dirty="0" smtClean="0">
                <a:solidFill>
                  <a:srgbClr val="0066FF"/>
                </a:solidFill>
              </a:rPr>
              <a:t>BOOKS</a:t>
            </a:r>
            <a:r>
              <a:rPr lang="en-US" sz="1400" dirty="0" smtClean="0">
                <a:solidFill>
                  <a:srgbClr val="0066FF"/>
                </a:solidFill>
              </a:rPr>
              <a:t> = 1;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Constant mapped to </a:t>
            </a:r>
            <a:r>
              <a:rPr lang="en-US" sz="1400" u="sng" dirty="0" err="1" smtClean="0">
                <a:solidFill>
                  <a:srgbClr val="006600"/>
                </a:solidFill>
              </a:rPr>
              <a:t>uri</a:t>
            </a:r>
            <a:r>
              <a:rPr lang="en-US" sz="1400" dirty="0" smtClean="0">
                <a:solidFill>
                  <a:srgbClr val="006600"/>
                </a:solidFill>
              </a:rPr>
              <a:t> "</a:t>
            </a:r>
            <a:r>
              <a:rPr lang="en-US" sz="1400" dirty="0" err="1" smtClean="0">
                <a:solidFill>
                  <a:srgbClr val="006600"/>
                </a:solidFill>
              </a:rPr>
              <a:t>com.training.contentprovidersample</a:t>
            </a:r>
            <a:r>
              <a:rPr lang="en-US" sz="1400" dirty="0" smtClean="0">
                <a:solidFill>
                  <a:srgbClr val="006600"/>
                </a:solidFill>
              </a:rPr>
              <a:t>/books/#" via </a:t>
            </a:r>
            <a:r>
              <a:rPr lang="en-US" sz="1400" dirty="0" err="1" smtClean="0">
                <a:solidFill>
                  <a:srgbClr val="006600"/>
                </a:solidFill>
              </a:rPr>
              <a:t>mUriMatcher</a:t>
            </a:r>
            <a:r>
              <a:rPr lang="en-US" sz="1400" dirty="0" smtClean="0">
                <a:solidFill>
                  <a:srgbClr val="006600"/>
                </a:solidFill>
              </a:rPr>
              <a:t>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We will use this constant in switch to decide what query we should perform depends on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requested URI. You will see it later.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private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static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final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i="1" dirty="0" smtClean="0">
                <a:solidFill>
                  <a:srgbClr val="0066FF"/>
                </a:solidFill>
              </a:rPr>
              <a:t>BOOKS_ID</a:t>
            </a:r>
            <a:r>
              <a:rPr lang="en-US" sz="1400" dirty="0" smtClean="0">
                <a:solidFill>
                  <a:srgbClr val="0066FF"/>
                </a:solidFill>
              </a:rPr>
              <a:t> = 2;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Content Provider members initialization (end)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/** Local </a:t>
            </a:r>
            <a:r>
              <a:rPr lang="en-US" sz="1400" dirty="0" err="1" smtClean="0">
                <a:solidFill>
                  <a:srgbClr val="006600"/>
                </a:solidFill>
              </a:rPr>
              <a:t>UriMatcher</a:t>
            </a:r>
            <a:r>
              <a:rPr lang="en-US" sz="1400" dirty="0" smtClean="0">
                <a:solidFill>
                  <a:srgbClr val="006600"/>
                </a:solidFill>
              </a:rPr>
              <a:t>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 this class will help us parse the passed URI to content provider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*/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private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static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smtClean="0">
                <a:solidFill>
                  <a:srgbClr val="0066FF"/>
                </a:solidFill>
              </a:rPr>
              <a:t>final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UriMatcher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i="1" dirty="0" err="1" smtClean="0">
                <a:solidFill>
                  <a:srgbClr val="0066FF"/>
                </a:solidFill>
              </a:rPr>
              <a:t>mUriMatcher</a:t>
            </a:r>
            <a:r>
              <a:rPr lang="en-US" sz="1400" dirty="0" smtClean="0">
                <a:solidFill>
                  <a:srgbClr val="0066FF"/>
                </a:solidFill>
              </a:rPr>
              <a:t>;	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/** Now we initialize </a:t>
            </a:r>
            <a:r>
              <a:rPr lang="en-US" sz="1400" dirty="0" err="1" smtClean="0">
                <a:solidFill>
                  <a:srgbClr val="006600"/>
                </a:solidFill>
              </a:rPr>
              <a:t>UriMatcher</a:t>
            </a:r>
            <a:r>
              <a:rPr lang="en-US" sz="1400" dirty="0" smtClean="0">
                <a:solidFill>
                  <a:srgbClr val="006600"/>
                </a:solidFill>
              </a:rPr>
              <a:t> and add two URI that we support in our content provider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 first parameter is authority, second parameter is path and the last parameter is code that will be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 assigned for the URI if it matches the path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 We support two URI: first one is to get all books, and the second one to get particular book by id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*/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static</a:t>
            </a:r>
            <a:r>
              <a:rPr lang="en-US" sz="1400" dirty="0" smtClean="0">
                <a:solidFill>
                  <a:srgbClr val="0066FF"/>
                </a:solidFill>
              </a:rPr>
              <a:t>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i="1" dirty="0" err="1" smtClean="0">
                <a:solidFill>
                  <a:srgbClr val="0066FF"/>
                </a:solidFill>
              </a:rPr>
              <a:t>mUriMatcher</a:t>
            </a:r>
            <a:r>
              <a:rPr lang="en-US" sz="1400" dirty="0" smtClean="0">
                <a:solidFill>
                  <a:srgbClr val="0066FF"/>
                </a:solidFill>
              </a:rPr>
              <a:t> = </a:t>
            </a:r>
            <a:r>
              <a:rPr lang="en-US" sz="1400" b="1" dirty="0" smtClean="0">
                <a:solidFill>
                  <a:srgbClr val="0066FF"/>
                </a:solidFill>
              </a:rPr>
              <a:t>new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UriMatcher(UriMatcher.</a:t>
            </a:r>
            <a:r>
              <a:rPr lang="en-US" sz="1400" i="1" dirty="0" err="1" smtClean="0">
                <a:solidFill>
                  <a:srgbClr val="0066FF"/>
                </a:solidFill>
              </a:rPr>
              <a:t>NO_MATCH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i="1" dirty="0" err="1" smtClean="0">
                <a:solidFill>
                  <a:srgbClr val="0066FF"/>
                </a:solidFill>
              </a:rPr>
              <a:t>mUriMatcher</a:t>
            </a:r>
            <a:r>
              <a:rPr lang="en-US" sz="1400" dirty="0" err="1" smtClean="0">
                <a:solidFill>
                  <a:srgbClr val="0066FF"/>
                </a:solidFill>
              </a:rPr>
              <a:t>.addURI("com.training.contentprovidersample</a:t>
            </a:r>
            <a:r>
              <a:rPr lang="en-US" sz="1400" dirty="0" smtClean="0">
                <a:solidFill>
                  <a:srgbClr val="0066FF"/>
                </a:solidFill>
              </a:rPr>
              <a:t>", "books", </a:t>
            </a:r>
            <a:r>
              <a:rPr lang="en-US" sz="1400" i="1" dirty="0" smtClean="0">
                <a:solidFill>
                  <a:srgbClr val="0066FF"/>
                </a:solidFill>
              </a:rPr>
              <a:t>BOOKS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i="1" dirty="0" err="1" smtClean="0">
                <a:solidFill>
                  <a:srgbClr val="0066FF"/>
                </a:solidFill>
              </a:rPr>
              <a:t>mUriMatcher</a:t>
            </a:r>
            <a:r>
              <a:rPr lang="en-US" sz="1400" dirty="0" err="1" smtClean="0">
                <a:solidFill>
                  <a:srgbClr val="0066FF"/>
                </a:solidFill>
              </a:rPr>
              <a:t>.addURI("com.training.contentprovidersample</a:t>
            </a:r>
            <a:r>
              <a:rPr lang="en-US" sz="1400" dirty="0" smtClean="0">
                <a:solidFill>
                  <a:srgbClr val="0066FF"/>
                </a:solidFill>
              </a:rPr>
              <a:t>", "books/#", </a:t>
            </a:r>
            <a:r>
              <a:rPr lang="en-US" sz="1400" i="1" dirty="0" smtClean="0">
                <a:solidFill>
                  <a:srgbClr val="0066FF"/>
                </a:solidFill>
              </a:rPr>
              <a:t>BOOKS_ID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}</a:t>
            </a:r>
            <a:endParaRPr lang="en-US" sz="1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DatabaseHelper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Now let’s implement our own </a:t>
            </a:r>
            <a:r>
              <a:rPr lang="en-US" sz="2000" dirty="0" err="1" smtClean="0">
                <a:solidFill>
                  <a:srgbClr val="0066FF"/>
                </a:solidFill>
              </a:rPr>
              <a:t>DatabaseHelper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that in our case extends </a:t>
            </a:r>
            <a:r>
              <a:rPr lang="en-US" sz="2000" dirty="0" err="1" smtClean="0">
                <a:solidFill>
                  <a:srgbClr val="0066FF"/>
                </a:solidFill>
              </a:rPr>
              <a:t>SQLiteOpenHelper</a:t>
            </a:r>
            <a:endParaRPr lang="en-US" sz="2000" dirty="0" smtClean="0">
              <a:solidFill>
                <a:srgbClr val="0066FF"/>
              </a:solidFill>
            </a:endParaRPr>
          </a:p>
          <a:p>
            <a:r>
              <a:rPr lang="en-US" sz="2000" dirty="0" smtClean="0"/>
              <a:t>Add the following code right after code from previous step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/** Utility class for db creation and update.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private static class </a:t>
            </a:r>
            <a:r>
              <a:rPr lang="en-US" sz="1400" dirty="0" err="1" smtClean="0">
                <a:solidFill>
                  <a:srgbClr val="0066FF"/>
                </a:solidFill>
              </a:rPr>
              <a:t>DatabaseHelper</a:t>
            </a:r>
            <a:r>
              <a:rPr lang="en-US" sz="1400" dirty="0" smtClean="0">
                <a:solidFill>
                  <a:srgbClr val="0066FF"/>
                </a:solidFill>
              </a:rPr>
              <a:t> extends </a:t>
            </a:r>
            <a:r>
              <a:rPr lang="en-US" sz="1400" dirty="0" err="1" smtClean="0">
                <a:solidFill>
                  <a:srgbClr val="0066FF"/>
                </a:solidFill>
              </a:rPr>
              <a:t>SQLiteOpenHelper</a:t>
            </a:r>
            <a:r>
              <a:rPr lang="en-US" sz="1400" dirty="0" smtClean="0">
                <a:solidFill>
                  <a:srgbClr val="0066FF"/>
                </a:solidFill>
              </a:rPr>
              <a:t>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Default constructor.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@</a:t>
            </a:r>
            <a:r>
              <a:rPr lang="en-US" sz="1400" dirty="0" err="1" smtClean="0">
                <a:solidFill>
                  <a:srgbClr val="006600"/>
                </a:solidFill>
              </a:rPr>
              <a:t>param</a:t>
            </a:r>
            <a:r>
              <a:rPr lang="en-US" sz="1400" dirty="0" smtClean="0">
                <a:solidFill>
                  <a:srgbClr val="006600"/>
                </a:solidFill>
              </a:rPr>
              <a:t> context - parent context.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We invoke super class constructor here and pass database name and version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Third parameter is </a:t>
            </a:r>
            <a:r>
              <a:rPr lang="en-US" sz="1400" dirty="0" err="1" smtClean="0">
                <a:solidFill>
                  <a:srgbClr val="006600"/>
                </a:solidFill>
              </a:rPr>
              <a:t>CursorFactory</a:t>
            </a:r>
            <a:r>
              <a:rPr lang="en-US" sz="1400" dirty="0" smtClean="0">
                <a:solidFill>
                  <a:srgbClr val="006600"/>
                </a:solidFill>
              </a:rPr>
              <a:t>, we don't need to customize it, so it's null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DatabaseHelper(Context</a:t>
            </a:r>
            <a:r>
              <a:rPr lang="en-US" sz="1400" dirty="0" smtClean="0">
                <a:solidFill>
                  <a:srgbClr val="0066FF"/>
                </a:solidFill>
              </a:rPr>
              <a:t> context)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super(context</a:t>
            </a:r>
            <a:r>
              <a:rPr lang="en-US" sz="1400" dirty="0" smtClean="0">
                <a:solidFill>
                  <a:srgbClr val="0066FF"/>
                </a:solidFill>
              </a:rPr>
              <a:t>, DATABASE_NAME, null, DATABASE_VERSION);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8925"/>
            <a:ext cx="8000999" cy="1143000"/>
          </a:xfrm>
        </p:spPr>
        <p:txBody>
          <a:bodyPr/>
          <a:lstStyle/>
          <a:p>
            <a:pPr lvl="0"/>
            <a:r>
              <a:rPr lang="en-US" dirty="0" err="1" smtClean="0"/>
              <a:t>DatabaseHelper</a:t>
            </a:r>
            <a:r>
              <a:rPr lang="en-US" dirty="0" smtClean="0"/>
              <a:t> implementation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152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Because we already created table manually in our db on previous steps,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we don't want to recreate it again.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But in real application you might want to create table in a code.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Here is how you can do it 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public void </a:t>
            </a:r>
            <a:r>
              <a:rPr lang="en-US" sz="1400" dirty="0" err="1" smtClean="0">
                <a:solidFill>
                  <a:srgbClr val="0066FF"/>
                </a:solidFill>
              </a:rPr>
              <a:t>onCreate(SQLiteDatabase</a:t>
            </a:r>
            <a:r>
              <a:rPr lang="en-US" sz="1400" dirty="0" smtClean="0">
                <a:solidFill>
                  <a:srgbClr val="0066FF"/>
                </a:solidFill>
              </a:rPr>
              <a:t> db)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/*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db.execSQL("Create</a:t>
            </a:r>
            <a:r>
              <a:rPr lang="en-US" sz="1400" dirty="0" smtClean="0">
                <a:solidFill>
                  <a:srgbClr val="0066FF"/>
                </a:solidFill>
              </a:rPr>
              <a:t> table books”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+ "( _id INTEGER PRIMARY KEY AUTOINCREMENT, ”		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+ " title VARCHAR(100), "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+ " author VARCHAR(100), "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+ " genre VARCHAR(50));");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8925"/>
            <a:ext cx="7888288" cy="1143000"/>
          </a:xfrm>
        </p:spPr>
        <p:txBody>
          <a:bodyPr/>
          <a:lstStyle/>
          <a:p>
            <a:pPr lvl="0"/>
            <a:r>
              <a:rPr lang="en-US" dirty="0" err="1" smtClean="0"/>
              <a:t>DatabaseHelper</a:t>
            </a:r>
            <a:r>
              <a:rPr lang="en-US" dirty="0" smtClean="0"/>
              <a:t> implementation (end)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152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	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In case your db version is updated, you might want to make some update in db structure.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In this simple app we don't want to do any changes.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Still the commented code has some stupid implementation: drop all tables and recreate them. 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public void </a:t>
            </a:r>
            <a:r>
              <a:rPr lang="en-US" sz="1400" dirty="0" err="1" smtClean="0">
                <a:solidFill>
                  <a:srgbClr val="0066FF"/>
                </a:solidFill>
              </a:rPr>
              <a:t>onUpgrade(SQLiteDatabase</a:t>
            </a:r>
            <a:r>
              <a:rPr lang="en-US" sz="1400" dirty="0" smtClean="0">
                <a:solidFill>
                  <a:srgbClr val="0066FF"/>
                </a:solidFill>
              </a:rPr>
              <a:t> db, </a:t>
            </a:r>
            <a:r>
              <a:rPr lang="en-US" sz="1400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oldVersion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newVersion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// drop db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/*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db.execSQL("DROP</a:t>
            </a:r>
            <a:r>
              <a:rPr lang="en-US" sz="1400" dirty="0" smtClean="0">
                <a:solidFill>
                  <a:srgbClr val="0066FF"/>
                </a:solidFill>
              </a:rPr>
              <a:t> TABLE IF EXISTS books");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// create new db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onCreate(db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Content provider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Now we are ready to implement our Content Provider logic. We will start from implementation of </a:t>
            </a:r>
            <a:r>
              <a:rPr lang="en-US" sz="2000" dirty="0" err="1" smtClean="0">
                <a:solidFill>
                  <a:srgbClr val="0066FF"/>
                </a:solidFill>
              </a:rPr>
              <a:t>onCreate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method. </a:t>
            </a:r>
          </a:p>
          <a:p>
            <a:r>
              <a:rPr lang="en-US" sz="2000" dirty="0" smtClean="0"/>
              <a:t>If wizard has created this method for you, all you need is just fill it with functionality as shown below, otherwise add it.</a:t>
            </a:r>
          </a:p>
          <a:p>
            <a:r>
              <a:rPr lang="en-US" sz="2000" dirty="0" smtClean="0"/>
              <a:t>See next slide to find code of this method.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Content provider initialization (end)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152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This method is initial point for Content Provider. It's invoked even before any client tries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to get access to provider. This is good place to do some initialization.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@Override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66FF"/>
                </a:solidFill>
              </a:rPr>
              <a:t>public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b="1" dirty="0" err="1" smtClean="0">
                <a:solidFill>
                  <a:srgbClr val="0066FF"/>
                </a:solidFill>
              </a:rPr>
              <a:t>boolean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onCreate</a:t>
            </a:r>
            <a:r>
              <a:rPr lang="en-US" sz="1400" dirty="0" smtClean="0">
                <a:solidFill>
                  <a:srgbClr val="0066FF"/>
                </a:solidFill>
              </a:rPr>
              <a:t>()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 All we want is create our internal Database Helper here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 */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mDatabaseHelper</a:t>
            </a:r>
            <a:r>
              <a:rPr lang="en-US" sz="1400" dirty="0" smtClean="0">
                <a:solidFill>
                  <a:srgbClr val="0066FF"/>
                </a:solidFill>
              </a:rPr>
              <a:t> = </a:t>
            </a:r>
            <a:r>
              <a:rPr lang="en-US" sz="1400" b="1" dirty="0" smtClean="0">
                <a:solidFill>
                  <a:srgbClr val="0066FF"/>
                </a:solidFill>
              </a:rPr>
              <a:t>new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DatabaseHelper(getContext</a:t>
            </a:r>
            <a:r>
              <a:rPr lang="en-US" sz="1400" dirty="0" smtClean="0">
                <a:solidFill>
                  <a:srgbClr val="0066FF"/>
                </a:solidFill>
              </a:rPr>
              <a:t>());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err="1" smtClean="0">
                <a:solidFill>
                  <a:srgbClr val="0066FF"/>
                </a:solidFill>
              </a:rPr>
              <a:t>boolean</a:t>
            </a:r>
            <a:r>
              <a:rPr lang="en-US" sz="1400" dirty="0" smtClean="0">
                <a:solidFill>
                  <a:srgbClr val="0066FF"/>
                </a:solidFill>
              </a:rPr>
              <a:t> result = </a:t>
            </a:r>
            <a:r>
              <a:rPr lang="en-US" sz="1400" b="1" dirty="0" smtClean="0">
                <a:solidFill>
                  <a:srgbClr val="0066FF"/>
                </a:solidFill>
              </a:rPr>
              <a:t>false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if</a:t>
            </a:r>
            <a:r>
              <a:rPr lang="en-US" sz="1400" dirty="0" smtClean="0">
                <a:solidFill>
                  <a:srgbClr val="0066FF"/>
                </a:solidFill>
              </a:rPr>
              <a:t> (</a:t>
            </a:r>
            <a:r>
              <a:rPr lang="en-US" sz="1400" dirty="0" err="1" smtClean="0">
                <a:solidFill>
                  <a:srgbClr val="0066FF"/>
                </a:solidFill>
              </a:rPr>
              <a:t>mDatabaseHelper</a:t>
            </a:r>
            <a:r>
              <a:rPr lang="en-US" sz="1400" dirty="0" smtClean="0">
                <a:solidFill>
                  <a:srgbClr val="0066FF"/>
                </a:solidFill>
              </a:rPr>
              <a:t> != </a:t>
            </a:r>
            <a:r>
              <a:rPr lang="en-US" sz="1400" b="1" dirty="0" smtClean="0">
                <a:solidFill>
                  <a:srgbClr val="0066FF"/>
                </a:solidFill>
              </a:rPr>
              <a:t>null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success so return true, we are ready to handle requests from clients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FF"/>
                </a:solidFill>
              </a:rPr>
              <a:t>result = </a:t>
            </a:r>
            <a:r>
              <a:rPr lang="en-US" sz="1400" b="1" dirty="0" smtClean="0">
                <a:solidFill>
                  <a:srgbClr val="0066FF"/>
                </a:solidFill>
              </a:rPr>
              <a:t>true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something wrong, so return false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return</a:t>
            </a:r>
            <a:r>
              <a:rPr lang="en-US" sz="1400" dirty="0" smtClean="0">
                <a:solidFill>
                  <a:srgbClr val="0066FF"/>
                </a:solidFill>
              </a:rPr>
              <a:t> result;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}</a:t>
            </a:r>
            <a:endParaRPr lang="en-US" sz="1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Handle query request in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Now we are ready to do some real job and we will start with </a:t>
            </a:r>
            <a:r>
              <a:rPr lang="en-US" sz="2000" dirty="0" smtClean="0">
                <a:solidFill>
                  <a:srgbClr val="0066FF"/>
                </a:solidFill>
              </a:rPr>
              <a:t>query </a:t>
            </a:r>
            <a:r>
              <a:rPr lang="en-US" sz="2000" dirty="0" smtClean="0"/>
              <a:t>method. </a:t>
            </a:r>
          </a:p>
          <a:p>
            <a:r>
              <a:rPr lang="en-US" sz="2000" dirty="0" smtClean="0"/>
              <a:t>If wizard has created </a:t>
            </a:r>
            <a:r>
              <a:rPr lang="en-US" sz="2000" dirty="0" smtClean="0">
                <a:solidFill>
                  <a:srgbClr val="0066FF"/>
                </a:solidFill>
              </a:rPr>
              <a:t>query </a:t>
            </a:r>
            <a:r>
              <a:rPr lang="en-US" sz="2000" dirty="0" smtClean="0"/>
              <a:t>method for you, all you need is just fill it with functionality as shown below, otherwise add it.</a:t>
            </a:r>
          </a:p>
          <a:p>
            <a:r>
              <a:rPr lang="en-US" sz="2000" dirty="0" smtClean="0"/>
              <a:t>See next slide to find code of this method.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Handle query request in provider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3090"/>
            <a:ext cx="8763000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In our sample application we will handle two types of URI requests: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1: "</a:t>
            </a:r>
            <a:r>
              <a:rPr lang="en-US" sz="1400" dirty="0" err="1" smtClean="0">
                <a:solidFill>
                  <a:srgbClr val="006600"/>
                </a:solidFill>
              </a:rPr>
              <a:t>com.training.contentprovidersample</a:t>
            </a:r>
            <a:r>
              <a:rPr lang="en-US" sz="1400" dirty="0" smtClean="0">
                <a:solidFill>
                  <a:srgbClr val="006600"/>
                </a:solidFill>
              </a:rPr>
              <a:t>/books" – to return whole list of books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2: "</a:t>
            </a:r>
            <a:r>
              <a:rPr lang="en-US" sz="1400" dirty="0" err="1" smtClean="0">
                <a:solidFill>
                  <a:srgbClr val="006600"/>
                </a:solidFill>
              </a:rPr>
              <a:t>com.training.contentprovidersample</a:t>
            </a:r>
            <a:r>
              <a:rPr lang="en-US" sz="1400" dirty="0" smtClean="0">
                <a:solidFill>
                  <a:srgbClr val="006600"/>
                </a:solidFill>
              </a:rPr>
              <a:t>/books/#” – to return specific book details that matches the book id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(for instance com.training.contentprovidersample/books/2 to get book with id equals 2)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</a:t>
            </a:r>
            <a:r>
              <a:rPr lang="en-US" sz="1400" u="sng" dirty="0" err="1" smtClean="0">
                <a:solidFill>
                  <a:srgbClr val="006600"/>
                </a:solidFill>
              </a:rPr>
              <a:t>uri</a:t>
            </a:r>
            <a:r>
              <a:rPr lang="en-US" sz="1400" dirty="0" smtClean="0">
                <a:solidFill>
                  <a:srgbClr val="006600"/>
                </a:solidFill>
              </a:rPr>
              <a:t> parameter - is URI itself that we will parse using our </a:t>
            </a:r>
            <a:r>
              <a:rPr lang="en-US" sz="1400" u="sng" dirty="0" err="1" smtClean="0">
                <a:solidFill>
                  <a:srgbClr val="006600"/>
                </a:solidFill>
              </a:rPr>
              <a:t>uri</a:t>
            </a:r>
            <a:r>
              <a:rPr lang="en-US" sz="1400" dirty="0" smtClean="0">
                <a:solidFill>
                  <a:srgbClr val="006600"/>
                </a:solidFill>
              </a:rPr>
              <a:t> matcher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projection - is the list of columns that expected to be in result cursor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selection - is selection criteria for query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</a:t>
            </a:r>
            <a:r>
              <a:rPr lang="en-US" sz="1400" dirty="0" err="1" smtClean="0">
                <a:solidFill>
                  <a:srgbClr val="006600"/>
                </a:solidFill>
              </a:rPr>
              <a:t>selectionArgs</a:t>
            </a:r>
            <a:r>
              <a:rPr lang="en-US" sz="1400" dirty="0" smtClean="0">
                <a:solidFill>
                  <a:srgbClr val="006600"/>
                </a:solidFill>
              </a:rPr>
              <a:t> - the list of values that used in selection criteria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 </a:t>
            </a:r>
            <a:r>
              <a:rPr lang="en-US" sz="1400" dirty="0" err="1" smtClean="0">
                <a:solidFill>
                  <a:srgbClr val="006600"/>
                </a:solidFill>
              </a:rPr>
              <a:t>sortOrder</a:t>
            </a:r>
            <a:r>
              <a:rPr lang="en-US" sz="1400" dirty="0" smtClean="0">
                <a:solidFill>
                  <a:srgbClr val="006600"/>
                </a:solidFill>
              </a:rPr>
              <a:t> - sorting order that client want to get for result data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</a:t>
            </a:r>
            <a:r>
              <a:rPr lang="en-US" sz="1400" b="1" dirty="0" smtClean="0">
                <a:solidFill>
                  <a:srgbClr val="0066FF"/>
                </a:solidFill>
              </a:rPr>
              <a:t>public</a:t>
            </a:r>
            <a:r>
              <a:rPr lang="en-US" sz="1400" dirty="0" smtClean="0">
                <a:solidFill>
                  <a:srgbClr val="0066FF"/>
                </a:solidFill>
              </a:rPr>
              <a:t> Cursor </a:t>
            </a:r>
            <a:r>
              <a:rPr lang="en-US" sz="1400" dirty="0" err="1" smtClean="0">
                <a:solidFill>
                  <a:srgbClr val="0066FF"/>
                </a:solidFill>
              </a:rPr>
              <a:t>query(Uri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uri</a:t>
            </a:r>
            <a:r>
              <a:rPr lang="en-US" sz="1400" dirty="0" smtClean="0">
                <a:solidFill>
                  <a:srgbClr val="0066FF"/>
                </a:solidFill>
              </a:rPr>
              <a:t>, String[] projection, String selection, String[] </a:t>
            </a:r>
            <a:r>
              <a:rPr lang="en-US" sz="1400" dirty="0" err="1" smtClean="0">
                <a:solidFill>
                  <a:srgbClr val="0066FF"/>
                </a:solidFill>
              </a:rPr>
              <a:t>selectionArgs</a:t>
            </a:r>
            <a:r>
              <a:rPr lang="en-US" sz="1400" dirty="0" smtClean="0">
                <a:solidFill>
                  <a:srgbClr val="0066FF"/>
                </a:solidFill>
              </a:rPr>
              <a:t>, String </a:t>
            </a:r>
            <a:r>
              <a:rPr lang="en-US" sz="1400" dirty="0" err="1" smtClean="0">
                <a:solidFill>
                  <a:srgbClr val="0066FF"/>
                </a:solidFill>
              </a:rPr>
              <a:t>sortOrder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App Skeleton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40688" cy="1143000"/>
          </a:xfrm>
        </p:spPr>
        <p:txBody>
          <a:bodyPr/>
          <a:lstStyle/>
          <a:p>
            <a:pPr lvl="0"/>
            <a:r>
              <a:rPr lang="en-US" dirty="0" smtClean="0"/>
              <a:t>Handle query request in provider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763000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Choose the table to query and a sort order based on the code returned for the incoming URI.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We use our </a:t>
            </a:r>
            <a:r>
              <a:rPr lang="en-US" sz="1400" u="sng" dirty="0" err="1" smtClean="0">
                <a:solidFill>
                  <a:srgbClr val="006600"/>
                </a:solidFill>
              </a:rPr>
              <a:t>uri</a:t>
            </a:r>
            <a:r>
              <a:rPr lang="en-US" sz="1400" dirty="0" smtClean="0">
                <a:solidFill>
                  <a:srgbClr val="006600"/>
                </a:solidFill>
              </a:rPr>
              <a:t> matcher here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*/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b="1" dirty="0" smtClean="0">
                <a:solidFill>
                  <a:srgbClr val="0066FF"/>
                </a:solidFill>
              </a:rPr>
              <a:t>switch</a:t>
            </a:r>
            <a:r>
              <a:rPr lang="en-US" sz="1400" dirty="0" smtClean="0">
                <a:solidFill>
                  <a:srgbClr val="0066FF"/>
                </a:solidFill>
              </a:rPr>
              <a:t> (</a:t>
            </a:r>
            <a:r>
              <a:rPr lang="en-US" sz="1400" i="1" dirty="0" err="1" smtClean="0">
                <a:solidFill>
                  <a:srgbClr val="0066FF"/>
                </a:solidFill>
              </a:rPr>
              <a:t>mUriMatcher</a:t>
            </a:r>
            <a:r>
              <a:rPr lang="en-US" sz="1400" dirty="0" err="1" smtClean="0">
                <a:solidFill>
                  <a:srgbClr val="0066FF"/>
                </a:solidFill>
              </a:rPr>
              <a:t>.match(uri</a:t>
            </a:r>
            <a:r>
              <a:rPr lang="en-US" sz="1400" dirty="0" smtClean="0">
                <a:solidFill>
                  <a:srgbClr val="0066FF"/>
                </a:solidFill>
              </a:rPr>
              <a:t>))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rgbClr val="006600"/>
                </a:solidFill>
              </a:rPr>
              <a:t>// If the incoming URI was for all of table3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b="1" dirty="0" smtClean="0">
                <a:solidFill>
                  <a:srgbClr val="0066FF"/>
                </a:solidFill>
              </a:rPr>
              <a:t>case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i="1" dirty="0" smtClean="0">
                <a:solidFill>
                  <a:srgbClr val="0066FF"/>
                </a:solidFill>
              </a:rPr>
              <a:t>BOOKS</a:t>
            </a:r>
            <a:r>
              <a:rPr lang="en-US" sz="1400" dirty="0" smtClean="0">
                <a:solidFill>
                  <a:srgbClr val="0066FF"/>
                </a:solidFill>
              </a:rPr>
              <a:t>:</a:t>
            </a:r>
          </a:p>
          <a:p>
            <a:pPr>
              <a:buNone/>
            </a:pPr>
            <a:r>
              <a:rPr lang="en-US" sz="1400" dirty="0" smtClean="0"/>
              <a:t>            	</a:t>
            </a:r>
            <a:r>
              <a:rPr lang="en-US" sz="1400" dirty="0" smtClean="0">
                <a:solidFill>
                  <a:srgbClr val="006600"/>
                </a:solidFill>
              </a:rPr>
              <a:t>// let's sort books by title by default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    </a:t>
            </a:r>
            <a:r>
              <a:rPr lang="en-US" sz="1400" b="1" dirty="0" smtClean="0">
                <a:solidFill>
                  <a:srgbClr val="0066FF"/>
                </a:solidFill>
              </a:rPr>
              <a:t>if</a:t>
            </a:r>
            <a:r>
              <a:rPr lang="en-US" sz="1400" dirty="0" smtClean="0">
                <a:solidFill>
                  <a:srgbClr val="0066FF"/>
                </a:solidFill>
              </a:rPr>
              <a:t> (</a:t>
            </a:r>
            <a:r>
              <a:rPr lang="en-US" sz="1400" dirty="0" err="1" smtClean="0">
                <a:solidFill>
                  <a:srgbClr val="0066FF"/>
                </a:solidFill>
              </a:rPr>
              <a:t>TextUtils.</a:t>
            </a:r>
            <a:r>
              <a:rPr lang="en-US" sz="1400" i="1" dirty="0" err="1" smtClean="0">
                <a:solidFill>
                  <a:srgbClr val="0066FF"/>
                </a:solidFill>
              </a:rPr>
              <a:t>isEmpty</a:t>
            </a:r>
            <a:r>
              <a:rPr lang="en-US" sz="1400" dirty="0" err="1" smtClean="0">
                <a:solidFill>
                  <a:srgbClr val="0066FF"/>
                </a:solidFill>
              </a:rPr>
              <a:t>(sortOrder</a:t>
            </a:r>
            <a:r>
              <a:rPr lang="en-US" sz="1400" dirty="0" smtClean="0">
                <a:solidFill>
                  <a:srgbClr val="0066FF"/>
                </a:solidFill>
              </a:rPr>
              <a:t>)) </a:t>
            </a:r>
            <a:r>
              <a:rPr lang="en-US" sz="1400" dirty="0" err="1" smtClean="0">
                <a:solidFill>
                  <a:srgbClr val="0066FF"/>
                </a:solidFill>
              </a:rPr>
              <a:t>sortOrder</a:t>
            </a:r>
            <a:r>
              <a:rPr lang="en-US" sz="1400" dirty="0" smtClean="0">
                <a:solidFill>
                  <a:srgbClr val="0066FF"/>
                </a:solidFill>
              </a:rPr>
              <a:t> = "title ASC";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    </a:t>
            </a:r>
            <a:r>
              <a:rPr lang="en-US" sz="1400" b="1" dirty="0" smtClean="0">
                <a:solidFill>
                  <a:srgbClr val="0066FF"/>
                </a:solidFill>
              </a:rPr>
              <a:t>break</a:t>
            </a:r>
            <a:r>
              <a:rPr lang="en-US" sz="1400" dirty="0" smtClean="0">
                <a:solidFill>
                  <a:srgbClr val="0066FF"/>
                </a:solidFill>
              </a:rPr>
              <a:t>; 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rgbClr val="006600"/>
                </a:solidFill>
              </a:rPr>
              <a:t>// If the incoming URI was for a single row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b="1" dirty="0" smtClean="0">
                <a:solidFill>
                  <a:srgbClr val="0066FF"/>
                </a:solidFill>
              </a:rPr>
              <a:t>case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i="1" dirty="0" smtClean="0">
                <a:solidFill>
                  <a:srgbClr val="0066FF"/>
                </a:solidFill>
              </a:rPr>
              <a:t>BOOKS_ID</a:t>
            </a:r>
            <a:r>
              <a:rPr lang="en-US" sz="1400" dirty="0" smtClean="0">
                <a:solidFill>
                  <a:srgbClr val="0066FF"/>
                </a:solidFill>
              </a:rPr>
              <a:t>: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       /**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* Because this URI was for a single row, the _ID value part is present. Get the last path segment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* from the URI; this is the _ID value. Then, append the value to the WHERE clause for the query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       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    selection = selection + "_ID = " + </a:t>
            </a:r>
            <a:r>
              <a:rPr lang="en-US" sz="1400" dirty="0" err="1" smtClean="0">
                <a:solidFill>
                  <a:srgbClr val="0066FF"/>
                </a:solidFill>
              </a:rPr>
              <a:t>uri.getLastPathSegment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    </a:t>
            </a:r>
            <a:r>
              <a:rPr lang="en-US" sz="1400" b="1" dirty="0" smtClean="0">
                <a:solidFill>
                  <a:srgbClr val="0066FF"/>
                </a:solidFill>
              </a:rPr>
              <a:t>break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8925"/>
            <a:ext cx="7888288" cy="1143000"/>
          </a:xfrm>
        </p:spPr>
        <p:txBody>
          <a:bodyPr/>
          <a:lstStyle/>
          <a:p>
            <a:pPr lvl="0"/>
            <a:r>
              <a:rPr lang="en-US" dirty="0" smtClean="0"/>
              <a:t>Handle query request in provider (end)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3090"/>
            <a:ext cx="8763000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            </a:t>
            </a:r>
            <a:r>
              <a:rPr lang="en-US" sz="1400" b="1" dirty="0" smtClean="0">
                <a:solidFill>
                  <a:srgbClr val="0066FF"/>
                </a:solidFill>
              </a:rPr>
              <a:t>default</a:t>
            </a:r>
            <a:r>
              <a:rPr lang="en-US" sz="1400" dirty="0" smtClean="0">
                <a:solidFill>
                  <a:srgbClr val="0066FF"/>
                </a:solidFill>
              </a:rPr>
              <a:t>: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       // If the URI is not recognized, you should do some error handling here.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// the code to actually do the query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// initialize the query builder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SQLiteQueryBuilder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qb</a:t>
            </a:r>
            <a:r>
              <a:rPr lang="en-US" sz="1400" dirty="0" smtClean="0">
                <a:solidFill>
                  <a:srgbClr val="0066FF"/>
                </a:solidFill>
              </a:rPr>
              <a:t> = </a:t>
            </a:r>
            <a:r>
              <a:rPr lang="en-US" sz="1400" b="1" dirty="0" smtClean="0">
                <a:solidFill>
                  <a:srgbClr val="0066FF"/>
                </a:solidFill>
              </a:rPr>
              <a:t>new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SQLiteQueryBuilder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// get access to database via our helper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SQLiteDatabase</a:t>
            </a:r>
            <a:r>
              <a:rPr lang="en-US" sz="1400" dirty="0" smtClean="0">
                <a:solidFill>
                  <a:srgbClr val="0066FF"/>
                </a:solidFill>
              </a:rPr>
              <a:t> db = </a:t>
            </a:r>
            <a:r>
              <a:rPr lang="en-US" sz="1400" dirty="0" err="1" smtClean="0">
                <a:solidFill>
                  <a:srgbClr val="0066FF"/>
                </a:solidFill>
              </a:rPr>
              <a:t>mDatabaseHelper.getReadableDatabase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set the appropriate table we want to select data from (we have only one table - books)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qb.setTables("books</a:t>
            </a:r>
            <a:r>
              <a:rPr lang="en-US" sz="1400" dirty="0" smtClean="0">
                <a:solidFill>
                  <a:srgbClr val="0066FF"/>
                </a:solidFill>
              </a:rPr>
              <a:t>");	</a:t>
            </a:r>
            <a:r>
              <a:rPr lang="en-US" sz="1400" dirty="0" smtClean="0"/>
              <a:t>	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now execute query and get result cursor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Cursor </a:t>
            </a:r>
            <a:r>
              <a:rPr lang="en-US" sz="1400" dirty="0" err="1" smtClean="0">
                <a:solidFill>
                  <a:srgbClr val="0066FF"/>
                </a:solidFill>
              </a:rPr>
              <a:t>c</a:t>
            </a:r>
            <a:r>
              <a:rPr lang="en-US" sz="1400" dirty="0" smtClean="0">
                <a:solidFill>
                  <a:srgbClr val="0066FF"/>
                </a:solidFill>
              </a:rPr>
              <a:t> = </a:t>
            </a:r>
            <a:r>
              <a:rPr lang="en-US" sz="1400" dirty="0" err="1" smtClean="0">
                <a:solidFill>
                  <a:srgbClr val="0066FF"/>
                </a:solidFill>
              </a:rPr>
              <a:t>qb.query(db</a:t>
            </a:r>
            <a:r>
              <a:rPr lang="en-US" sz="1400" dirty="0" smtClean="0">
                <a:solidFill>
                  <a:srgbClr val="0066FF"/>
                </a:solidFill>
              </a:rPr>
              <a:t>, projection, selection, </a:t>
            </a:r>
            <a:r>
              <a:rPr lang="en-US" sz="1400" dirty="0" err="1" smtClean="0">
                <a:solidFill>
                  <a:srgbClr val="0066FF"/>
                </a:solidFill>
              </a:rPr>
              <a:t>selectionArgs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b="1" dirty="0" smtClean="0">
                <a:solidFill>
                  <a:srgbClr val="0066FF"/>
                </a:solidFill>
              </a:rPr>
              <a:t>null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b="1" dirty="0" smtClean="0">
                <a:solidFill>
                  <a:srgbClr val="0066FF"/>
                </a:solidFill>
              </a:rPr>
              <a:t>null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sortOrder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return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c</a:t>
            </a:r>
            <a:r>
              <a:rPr lang="en-US" sz="1400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We are done with Content Provider implementation. </a:t>
            </a:r>
          </a:p>
          <a:p>
            <a:r>
              <a:rPr lang="en-US" sz="2000" dirty="0" smtClean="0"/>
              <a:t>You can overwrite and implement insert/delete/update methods the same way. </a:t>
            </a:r>
          </a:p>
          <a:p>
            <a:r>
              <a:rPr lang="en-US" sz="2000" dirty="0" smtClean="0"/>
              <a:t>We will not do it in this sample. Let’s consider it as your homework. 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Invoke content provider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Invoke Content Provider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48672" cy="4149725"/>
          </a:xfrm>
        </p:spPr>
        <p:txBody>
          <a:bodyPr/>
          <a:lstStyle/>
          <a:p>
            <a:r>
              <a:rPr lang="en-US" sz="2000" dirty="0" smtClean="0"/>
              <a:t>Not let’s test our provider. In your </a:t>
            </a:r>
            <a:r>
              <a:rPr lang="en-US" sz="2000" dirty="0" err="1" smtClean="0">
                <a:solidFill>
                  <a:srgbClr val="0066FF"/>
                </a:solidFill>
              </a:rPr>
              <a:t>MainActivty.java</a:t>
            </a:r>
            <a:r>
              <a:rPr lang="en-US" sz="2000" dirty="0" smtClean="0"/>
              <a:t> in </a:t>
            </a:r>
            <a:r>
              <a:rPr lang="en-US" sz="2000" dirty="0" err="1" smtClean="0">
                <a:solidFill>
                  <a:srgbClr val="0066FF"/>
                </a:solidFill>
              </a:rPr>
              <a:t>onCreate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method after </a:t>
            </a:r>
            <a:r>
              <a:rPr lang="en-US" sz="2000" dirty="0" err="1" smtClean="0">
                <a:solidFill>
                  <a:srgbClr val="0066FF"/>
                </a:solidFill>
              </a:rPr>
              <a:t>setContentView</a:t>
            </a:r>
            <a:r>
              <a:rPr lang="en-US" sz="2000" dirty="0" smtClean="0">
                <a:solidFill>
                  <a:srgbClr val="0066FF"/>
                </a:solidFill>
              </a:rPr>
              <a:t>(…)</a:t>
            </a:r>
            <a:r>
              <a:rPr lang="en-US" sz="2000" dirty="0" smtClean="0"/>
              <a:t> add the following code: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projection specifies the columns we want to get in result data.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smtClean="0">
                <a:solidFill>
                  <a:srgbClr val="0066FF"/>
                </a:solidFill>
              </a:rPr>
              <a:t>String[] projection = {"_id", "title", "author", "genre"};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The most important part of Content Provider invocation is URI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</a:t>
            </a:r>
            <a:r>
              <a:rPr lang="en-US" sz="1400" u="sng" dirty="0" err="1" smtClean="0">
                <a:solidFill>
                  <a:srgbClr val="006600"/>
                </a:solidFill>
              </a:rPr>
              <a:t>shema</a:t>
            </a:r>
            <a:r>
              <a:rPr lang="en-US" sz="1400" dirty="0" smtClean="0">
                <a:solidFill>
                  <a:srgbClr val="006600"/>
                </a:solidFill>
              </a:rPr>
              <a:t> = content://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authority = </a:t>
            </a:r>
            <a:r>
              <a:rPr lang="en-US" sz="1400" dirty="0" err="1" smtClean="0">
                <a:solidFill>
                  <a:srgbClr val="006600"/>
                </a:solidFill>
              </a:rPr>
              <a:t>com.training.contentprovidersample</a:t>
            </a:r>
            <a:r>
              <a:rPr lang="en-US" sz="1400" dirty="0" smtClean="0">
                <a:solidFill>
                  <a:srgbClr val="006600"/>
                </a:solidFill>
              </a:rPr>
              <a:t> (remember we registered it in Manifest file?)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path = books (that our content provider can parse. Remember we use </a:t>
            </a:r>
            <a:r>
              <a:rPr lang="en-US" sz="1400" dirty="0" err="1" smtClean="0">
                <a:solidFill>
                  <a:srgbClr val="006600"/>
                </a:solidFill>
              </a:rPr>
              <a:t>UriMatcher</a:t>
            </a:r>
            <a:r>
              <a:rPr lang="en-US" sz="1400" dirty="0" smtClean="0">
                <a:solidFill>
                  <a:srgbClr val="006600"/>
                </a:solidFill>
              </a:rPr>
              <a:t> to parse it?)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*/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66FF"/>
                </a:solidFill>
              </a:rPr>
              <a:t>Uri </a:t>
            </a:r>
            <a:r>
              <a:rPr lang="en-US" sz="1400" dirty="0" err="1" smtClean="0">
                <a:solidFill>
                  <a:srgbClr val="0066FF"/>
                </a:solidFill>
              </a:rPr>
              <a:t>mBooks</a:t>
            </a:r>
            <a:r>
              <a:rPr lang="en-US" sz="1400" dirty="0" smtClean="0">
                <a:solidFill>
                  <a:srgbClr val="0066FF"/>
                </a:solidFill>
              </a:rPr>
              <a:t> = </a:t>
            </a:r>
            <a:r>
              <a:rPr lang="en-US" sz="1400" dirty="0" err="1" smtClean="0">
                <a:solidFill>
                  <a:srgbClr val="0066FF"/>
                </a:solidFill>
              </a:rPr>
              <a:t>Uri.</a:t>
            </a:r>
            <a:r>
              <a:rPr lang="en-US" sz="1400" i="1" dirty="0" err="1" smtClean="0">
                <a:solidFill>
                  <a:srgbClr val="0066FF"/>
                </a:solidFill>
              </a:rPr>
              <a:t>parse</a:t>
            </a:r>
            <a:r>
              <a:rPr lang="en-US" sz="1400" dirty="0" err="1" smtClean="0">
                <a:solidFill>
                  <a:srgbClr val="0066FF"/>
                </a:solidFill>
              </a:rPr>
              <a:t>("content://com.training.contentprovidersample/books</a:t>
            </a:r>
            <a:r>
              <a:rPr lang="en-US" sz="1400" dirty="0" smtClean="0">
                <a:solidFill>
                  <a:srgbClr val="0066FF"/>
                </a:solidFill>
              </a:rPr>
              <a:t>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Invoke Content Provider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486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Now invoke our content provider and get Cursor as result of operation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</a:t>
            </a:r>
            <a:r>
              <a:rPr lang="en-US" sz="1400" dirty="0" err="1" smtClean="0">
                <a:solidFill>
                  <a:srgbClr val="006600"/>
                </a:solidFill>
              </a:rPr>
              <a:t>getContentResolver</a:t>
            </a:r>
            <a:r>
              <a:rPr lang="en-US" sz="1400" dirty="0" smtClean="0">
                <a:solidFill>
                  <a:srgbClr val="006600"/>
                </a:solidFill>
              </a:rPr>
              <a:t> used to get instance of </a:t>
            </a:r>
            <a:r>
              <a:rPr lang="en-US" sz="1400" dirty="0" err="1" smtClean="0">
                <a:solidFill>
                  <a:srgbClr val="006600"/>
                </a:solidFill>
              </a:rPr>
              <a:t>ContentResolved</a:t>
            </a:r>
            <a:r>
              <a:rPr lang="en-US" sz="1400" dirty="0" smtClean="0">
                <a:solidFill>
                  <a:srgbClr val="006600"/>
                </a:solidFill>
              </a:rPr>
              <a:t> that is responsible for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finding appropriate </a:t>
            </a:r>
            <a:r>
              <a:rPr lang="en-US" sz="1400" dirty="0" err="1" smtClean="0">
                <a:solidFill>
                  <a:srgbClr val="006600"/>
                </a:solidFill>
              </a:rPr>
              <a:t>ContentProvider</a:t>
            </a:r>
            <a:r>
              <a:rPr lang="en-US" sz="1400" dirty="0" smtClean="0">
                <a:solidFill>
                  <a:srgbClr val="006600"/>
                </a:solidFill>
              </a:rPr>
              <a:t> basing on authority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First parameter - URI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Second parameter - projection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Thirst parameter - selection if we want specify some selection (we don't now).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It might be "title = ?" for example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Fourth parameter - selection parameters (all '?' characters from selection criteria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will be replaced by element of array from this parameter). For example {"Android Book Title"}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And last parameter is sorting order. For instance "title ASC" to sort by title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*/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66FF"/>
                </a:solidFill>
              </a:rPr>
              <a:t>Cursor </a:t>
            </a:r>
            <a:r>
              <a:rPr lang="en-US" sz="1400" dirty="0" err="1" smtClean="0">
                <a:solidFill>
                  <a:srgbClr val="0066FF"/>
                </a:solidFill>
              </a:rPr>
              <a:t>queryCursor</a:t>
            </a:r>
            <a:r>
              <a:rPr lang="en-US" sz="1400" dirty="0" smtClean="0">
                <a:solidFill>
                  <a:srgbClr val="0066FF"/>
                </a:solidFill>
              </a:rPr>
              <a:t> = </a:t>
            </a:r>
            <a:r>
              <a:rPr lang="en-US" sz="1400" dirty="0" err="1" smtClean="0">
                <a:solidFill>
                  <a:srgbClr val="0066FF"/>
                </a:solidFill>
              </a:rPr>
              <a:t>getContentResolver().query(mBooks</a:t>
            </a:r>
            <a:r>
              <a:rPr lang="en-US" sz="1400" dirty="0" smtClean="0">
                <a:solidFill>
                  <a:srgbClr val="0066FF"/>
                </a:solidFill>
              </a:rPr>
              <a:t>, projection, "", </a:t>
            </a:r>
            <a:r>
              <a:rPr lang="en-US" sz="1400" b="1" dirty="0" smtClean="0">
                <a:solidFill>
                  <a:srgbClr val="0066FF"/>
                </a:solidFill>
              </a:rPr>
              <a:t>null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b="1" dirty="0" smtClean="0">
                <a:solidFill>
                  <a:srgbClr val="0066FF"/>
                </a:solidFill>
              </a:rPr>
              <a:t>null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Invoke Content Provider (end)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486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check the cursor on validity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</a:t>
            </a:r>
            <a:r>
              <a:rPr lang="en-US" sz="1400" b="1" dirty="0" smtClean="0">
                <a:solidFill>
                  <a:srgbClr val="0066FF"/>
                </a:solidFill>
              </a:rPr>
              <a:t>if</a:t>
            </a:r>
            <a:r>
              <a:rPr lang="en-US" sz="1400" dirty="0" smtClean="0">
                <a:solidFill>
                  <a:srgbClr val="0066FF"/>
                </a:solidFill>
              </a:rPr>
              <a:t> (</a:t>
            </a:r>
            <a:r>
              <a:rPr lang="en-US" sz="1400" dirty="0" err="1" smtClean="0">
                <a:solidFill>
                  <a:srgbClr val="0066FF"/>
                </a:solidFill>
              </a:rPr>
              <a:t>queryCursor</a:t>
            </a:r>
            <a:r>
              <a:rPr lang="en-US" sz="1400" dirty="0" smtClean="0">
                <a:solidFill>
                  <a:srgbClr val="0066FF"/>
                </a:solidFill>
              </a:rPr>
              <a:t> == </a:t>
            </a:r>
            <a:r>
              <a:rPr lang="en-US" sz="1400" b="1" dirty="0" smtClean="0">
                <a:solidFill>
                  <a:srgbClr val="0066FF"/>
                </a:solidFill>
              </a:rPr>
              <a:t>null</a:t>
            </a:r>
            <a:r>
              <a:rPr lang="en-US" sz="1400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Log.</a:t>
            </a:r>
            <a:r>
              <a:rPr lang="en-US" sz="1400" i="1" dirty="0" err="1" smtClean="0">
                <a:solidFill>
                  <a:srgbClr val="0066FF"/>
                </a:solidFill>
              </a:rPr>
              <a:t>d</a:t>
            </a:r>
            <a:r>
              <a:rPr lang="en-US" sz="1400" dirty="0" err="1" smtClean="0">
                <a:solidFill>
                  <a:srgbClr val="0066FF"/>
                </a:solidFill>
              </a:rPr>
              <a:t>("SampleContentProvider</a:t>
            </a:r>
            <a:r>
              <a:rPr lang="en-US" sz="1400" dirty="0" smtClean="0">
                <a:solidFill>
                  <a:srgbClr val="0066FF"/>
                </a:solidFill>
              </a:rPr>
              <a:t>", "can't create cursor");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 </a:t>
            </a:r>
            <a:r>
              <a:rPr lang="en-US" sz="1400" b="1" dirty="0" smtClean="0">
                <a:solidFill>
                  <a:srgbClr val="0066FF"/>
                </a:solidFill>
              </a:rPr>
              <a:t>else</a:t>
            </a:r>
            <a:r>
              <a:rPr lang="en-US" sz="1400" dirty="0" smtClean="0">
                <a:solidFill>
                  <a:srgbClr val="0066FF"/>
                </a:solidFill>
              </a:rPr>
              <a:t>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6600"/>
                </a:solidFill>
              </a:rPr>
              <a:t>// Iterate through all cursor elements to get all data from our query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rgbClr val="0066FF"/>
                </a:solidFill>
              </a:rPr>
              <a:t>while</a:t>
            </a:r>
            <a:r>
              <a:rPr lang="en-US" sz="1400" dirty="0" smtClean="0">
                <a:solidFill>
                  <a:srgbClr val="0066FF"/>
                </a:solidFill>
              </a:rPr>
              <a:t> (</a:t>
            </a:r>
            <a:r>
              <a:rPr lang="en-US" sz="1400" dirty="0" err="1" smtClean="0">
                <a:solidFill>
                  <a:srgbClr val="0066FF"/>
                </a:solidFill>
              </a:rPr>
              <a:t>queryCursor.moveToNext</a:t>
            </a:r>
            <a:r>
              <a:rPr lang="en-US" sz="1400" dirty="0" smtClean="0">
                <a:solidFill>
                  <a:srgbClr val="0066FF"/>
                </a:solidFill>
              </a:rPr>
              <a:t>()) {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6600"/>
                </a:solidFill>
              </a:rPr>
              <a:t>// each cursor element has data according to projection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	// Use type specific method to get appropriate column data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 id = queryCursor.getInt(0);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String title = queryCursor.getString(1);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String author = queryCursor.getString(2);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String genre = queryCursor.getString(3);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/</a:t>
            </a:r>
            <a:r>
              <a:rPr lang="en-US" sz="1400" dirty="0" smtClean="0">
                <a:solidFill>
                  <a:srgbClr val="006600"/>
                </a:solidFill>
              </a:rPr>
              <a:t>/ Log it to </a:t>
            </a:r>
            <a:r>
              <a:rPr lang="en-US" sz="1400" dirty="0" err="1" smtClean="0">
                <a:solidFill>
                  <a:srgbClr val="006600"/>
                </a:solidFill>
              </a:rPr>
              <a:t>LogCat</a:t>
            </a:r>
            <a:r>
              <a:rPr lang="en-US" sz="1400" dirty="0" smtClean="0">
                <a:solidFill>
                  <a:srgbClr val="006600"/>
                </a:solidFill>
              </a:rPr>
              <a:t> console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</a:t>
            </a:r>
            <a:r>
              <a:rPr lang="en-US" sz="1400" dirty="0" err="1" smtClean="0">
                <a:solidFill>
                  <a:srgbClr val="0066FF"/>
                </a:solidFill>
              </a:rPr>
              <a:t>Log.</a:t>
            </a:r>
            <a:r>
              <a:rPr lang="en-US" sz="1400" i="1" dirty="0" err="1" smtClean="0">
                <a:solidFill>
                  <a:srgbClr val="0066FF"/>
                </a:solidFill>
              </a:rPr>
              <a:t>d</a:t>
            </a:r>
            <a:r>
              <a:rPr lang="en-US" sz="1400" dirty="0" err="1" smtClean="0">
                <a:solidFill>
                  <a:srgbClr val="0066FF"/>
                </a:solidFill>
              </a:rPr>
              <a:t>("SampleContentProvider</a:t>
            </a:r>
            <a:r>
              <a:rPr lang="en-US" sz="1400" dirty="0" smtClean="0">
                <a:solidFill>
                  <a:srgbClr val="0066FF"/>
                </a:solidFill>
              </a:rPr>
              <a:t>", "Book[" + id + "] = title: " + title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			+ " author: " + author + " genre: " + genre);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	// When we are done, close cursor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rgbClr val="0066FF"/>
                </a:solidFill>
              </a:rPr>
              <a:t>queryCursor.close</a:t>
            </a:r>
            <a:r>
              <a:rPr lang="en-US" sz="1400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}</a:t>
            </a:r>
            <a:endParaRPr lang="en-US" sz="1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Check the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Verification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pPr lvl="0"/>
            <a:r>
              <a:rPr lang="en-US" sz="2000" dirty="0" smtClean="0"/>
              <a:t>Run the app and check the results in </a:t>
            </a:r>
            <a:r>
              <a:rPr lang="en-US" sz="2000" dirty="0" err="1" smtClean="0"/>
              <a:t>LogCat</a:t>
            </a:r>
            <a:endParaRPr lang="en-US" sz="2000" dirty="0" smtClean="0"/>
          </a:p>
          <a:p>
            <a:r>
              <a:rPr lang="en-US" sz="2000" dirty="0" smtClean="0"/>
              <a:t>List of books from db sorted by title should appear in </a:t>
            </a:r>
            <a:r>
              <a:rPr lang="en-US" sz="2000" dirty="0" err="1" smtClean="0"/>
              <a:t>LogCat</a:t>
            </a:r>
            <a:r>
              <a:rPr lang="en-US" sz="2000" dirty="0" smtClean="0"/>
              <a:t> console when application is launched. </a:t>
            </a:r>
          </a:p>
          <a:p>
            <a:r>
              <a:rPr lang="en-US" sz="2000" dirty="0" smtClean="0"/>
              <a:t>Use debug mode and set the breakpoints in different methods of </a:t>
            </a:r>
            <a:r>
              <a:rPr lang="en-US" sz="2000" dirty="0" err="1" smtClean="0">
                <a:solidFill>
                  <a:srgbClr val="0066FF"/>
                </a:solidFill>
              </a:rPr>
              <a:t>BooksContentProvider.java</a:t>
            </a:r>
            <a:r>
              <a:rPr lang="en-US" sz="2000" dirty="0" smtClean="0"/>
              <a:t> to see the order the methods are invoked.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Activity UI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 skeleton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create and run emulator (demonstrated by trainer).</a:t>
            </a:r>
          </a:p>
          <a:p>
            <a:r>
              <a:rPr lang="en-US" sz="2000" dirty="0" smtClean="0"/>
              <a:t>Create single activity application named “</a:t>
            </a:r>
            <a:r>
              <a:rPr lang="en-US" sz="2000" dirty="0" err="1" smtClean="0"/>
              <a:t>ContentProviderSample</a:t>
            </a:r>
            <a:r>
              <a:rPr lang="en-US" sz="2000" dirty="0" smtClean="0"/>
              <a:t>” with package “</a:t>
            </a:r>
            <a:r>
              <a:rPr lang="en-US" sz="2000" dirty="0" err="1" smtClean="0"/>
              <a:t>com.training</a:t>
            </a:r>
            <a:r>
              <a:rPr lang="en-US" sz="2000" dirty="0" smtClean="0"/>
              <a:t>” (demonstrated by trainer). </a:t>
            </a:r>
          </a:p>
          <a:p>
            <a:r>
              <a:rPr lang="en-US" sz="2000" dirty="0" smtClean="0"/>
              <a:t>Create Run configuration and run the app (demonstrated by trainer).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Main layout UI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24872" cy="4149725"/>
          </a:xfrm>
        </p:spPr>
        <p:txBody>
          <a:bodyPr/>
          <a:lstStyle/>
          <a:p>
            <a:r>
              <a:rPr lang="en-US" sz="2000" dirty="0" smtClean="0"/>
              <a:t>Now when we have </a:t>
            </a:r>
            <a:r>
              <a:rPr lang="en-US" sz="2000" dirty="0" err="1" smtClean="0"/>
              <a:t>ContentProvider</a:t>
            </a:r>
            <a:r>
              <a:rPr lang="en-US" sz="2000" dirty="0" smtClean="0"/>
              <a:t> working, let’s implement UI sample to display the list of UI.</a:t>
            </a:r>
          </a:p>
          <a:p>
            <a:r>
              <a:rPr lang="en-US" sz="2000" dirty="0" smtClean="0"/>
              <a:t>First we need to update our </a:t>
            </a:r>
            <a:r>
              <a:rPr lang="en-US" sz="2000" dirty="0" err="1" smtClean="0">
                <a:solidFill>
                  <a:srgbClr val="0066FF"/>
                </a:solidFill>
              </a:rPr>
              <a:t>activity_main.xml</a:t>
            </a:r>
            <a:r>
              <a:rPr lang="en-US" sz="2000" dirty="0" smtClean="0"/>
              <a:t> document (that is used as default layout for our </a:t>
            </a:r>
            <a:r>
              <a:rPr lang="en-US" sz="2000" dirty="0" err="1" smtClean="0">
                <a:solidFill>
                  <a:srgbClr val="0066FF"/>
                </a:solidFill>
              </a:rPr>
              <a:t>MainActivity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If you already have </a:t>
            </a:r>
            <a:r>
              <a:rPr lang="en-US" sz="2000" dirty="0" err="1" smtClean="0">
                <a:solidFill>
                  <a:srgbClr val="0066FF"/>
                </a:solidFill>
              </a:rPr>
              <a:t>TextView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for “Hello World” just change the </a:t>
            </a:r>
            <a:r>
              <a:rPr lang="en-US" sz="2000" dirty="0" err="1" smtClean="0">
                <a:solidFill>
                  <a:srgbClr val="0066FF"/>
                </a:solidFill>
              </a:rPr>
              <a:t>android:text</a:t>
            </a:r>
            <a:r>
              <a:rPr lang="en-US" sz="2000" dirty="0" smtClean="0"/>
              <a:t> field of this tag to </a:t>
            </a:r>
            <a:r>
              <a:rPr lang="en-US" sz="2000" dirty="0" smtClean="0">
                <a:solidFill>
                  <a:srgbClr val="0066FF"/>
                </a:solidFill>
              </a:rPr>
              <a:t>"@string/</a:t>
            </a:r>
            <a:r>
              <a:rPr lang="en-US" sz="2000" dirty="0" err="1" smtClean="0">
                <a:solidFill>
                  <a:srgbClr val="0066FF"/>
                </a:solidFill>
              </a:rPr>
              <a:t>table_title</a:t>
            </a:r>
            <a:r>
              <a:rPr lang="en-US" sz="2000" dirty="0" smtClean="0">
                <a:solidFill>
                  <a:srgbClr val="0066FF"/>
                </a:solidFill>
              </a:rPr>
              <a:t>"</a:t>
            </a:r>
            <a:r>
              <a:rPr lang="en-US" sz="2000" dirty="0" smtClean="0"/>
              <a:t>, otherwise add </a:t>
            </a:r>
            <a:r>
              <a:rPr lang="en-US" sz="2000" dirty="0" err="1" smtClean="0">
                <a:solidFill>
                  <a:srgbClr val="0066FF"/>
                </a:solidFill>
              </a:rPr>
              <a:t>TextView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tag inside </a:t>
            </a:r>
            <a:r>
              <a:rPr lang="en-US" sz="2000" dirty="0" err="1" smtClean="0">
                <a:solidFill>
                  <a:srgbClr val="0066FF"/>
                </a:solidFill>
              </a:rPr>
              <a:t>RelativeLayout</a:t>
            </a:r>
            <a:r>
              <a:rPr lang="en-US" sz="2000" dirty="0" smtClean="0"/>
              <a:t> tag. As result you should have: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err="1" smtClean="0">
                <a:solidFill>
                  <a:srgbClr val="0066FF"/>
                </a:solidFill>
              </a:rPr>
              <a:t>TextView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"@+id/textView1"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	 </a:t>
            </a:r>
            <a:r>
              <a:rPr lang="en-US" sz="1400" dirty="0" err="1" smtClean="0">
                <a:solidFill>
                  <a:srgbClr val="0066FF"/>
                </a:solidFill>
              </a:rPr>
              <a:t>android:text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"@string/</a:t>
            </a:r>
            <a:r>
              <a:rPr lang="en-US" sz="1400" i="1" dirty="0" err="1" smtClean="0">
                <a:solidFill>
                  <a:srgbClr val="0066FF"/>
                </a:solidFill>
              </a:rPr>
              <a:t>table_title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dirty="0" smtClean="0">
                <a:solidFill>
                  <a:srgbClr val="0066FF"/>
                </a:solidFill>
              </a:rPr>
              <a:t> /&gt;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Main layout UI creation (end)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24872" cy="4149725"/>
          </a:xfrm>
        </p:spPr>
        <p:txBody>
          <a:bodyPr/>
          <a:lstStyle/>
          <a:p>
            <a:r>
              <a:rPr lang="en-US" sz="2000" dirty="0" smtClean="0"/>
              <a:t>Below this tag add the </a:t>
            </a:r>
            <a:r>
              <a:rPr lang="en-US" sz="2000" dirty="0" err="1" smtClean="0">
                <a:solidFill>
                  <a:srgbClr val="0066FF"/>
                </a:solidFill>
              </a:rPr>
              <a:t>ListView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as shown below: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err="1" smtClean="0">
                <a:solidFill>
                  <a:srgbClr val="0066FF"/>
                </a:solidFill>
              </a:rPr>
              <a:t>ListView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"@+id/listView1"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android:layout_alignParentLeft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"true"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android:layout_below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"@id/textView1"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android:layout_marginTop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"10dp"/</a:t>
            </a:r>
            <a:r>
              <a:rPr lang="en-US" sz="1400" dirty="0" smtClean="0">
                <a:solidFill>
                  <a:srgbClr val="0066FF"/>
                </a:solidFill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</a:t>
            </a:r>
          </a:p>
          <a:p>
            <a:r>
              <a:rPr lang="en-US" sz="2000" dirty="0" smtClean="0"/>
              <a:t>Check the graphical layout tab to see how it looks like</a:t>
            </a:r>
          </a:p>
          <a:p>
            <a:pPr>
              <a:buNone/>
            </a:pP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Add string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24872" cy="4149725"/>
          </a:xfrm>
        </p:spPr>
        <p:txBody>
          <a:bodyPr/>
          <a:lstStyle/>
          <a:p>
            <a:r>
              <a:rPr lang="en-US" sz="2000" dirty="0" smtClean="0"/>
              <a:t>Finally add the string resource for table title. To do so go to </a:t>
            </a:r>
            <a:r>
              <a:rPr lang="en-US" sz="2000" dirty="0" smtClean="0">
                <a:solidFill>
                  <a:srgbClr val="0066FF"/>
                </a:solidFill>
              </a:rPr>
              <a:t>“value”</a:t>
            </a:r>
            <a:r>
              <a:rPr lang="en-US" sz="2000" dirty="0" smtClean="0"/>
              <a:t> folder in project view and open </a:t>
            </a:r>
            <a:r>
              <a:rPr lang="en-US" sz="2000" dirty="0" smtClean="0">
                <a:solidFill>
                  <a:srgbClr val="0066FF"/>
                </a:solidFill>
              </a:rPr>
              <a:t>“</a:t>
            </a:r>
            <a:r>
              <a:rPr lang="en-US" sz="2000" dirty="0" err="1" smtClean="0">
                <a:solidFill>
                  <a:srgbClr val="0066FF"/>
                </a:solidFill>
              </a:rPr>
              <a:t>strings.xml</a:t>
            </a:r>
            <a:r>
              <a:rPr lang="en-US" sz="2000" dirty="0" smtClean="0">
                <a:solidFill>
                  <a:srgbClr val="0066FF"/>
                </a:solidFill>
              </a:rPr>
              <a:t>” </a:t>
            </a:r>
            <a:r>
              <a:rPr lang="en-US" sz="2000" dirty="0" smtClean="0"/>
              <a:t>file. </a:t>
            </a:r>
          </a:p>
          <a:p>
            <a:r>
              <a:rPr lang="en-US" sz="2000" dirty="0" smtClean="0"/>
              <a:t>Add new string resource with name </a:t>
            </a:r>
            <a:r>
              <a:rPr lang="en-US" sz="2000" dirty="0" smtClean="0">
                <a:solidFill>
                  <a:srgbClr val="0066FF"/>
                </a:solidFill>
              </a:rPr>
              <a:t>“</a:t>
            </a:r>
            <a:r>
              <a:rPr lang="en-US" sz="2000" dirty="0" err="1" smtClean="0">
                <a:solidFill>
                  <a:srgbClr val="0066FF"/>
                </a:solidFill>
              </a:rPr>
              <a:t>table_title</a:t>
            </a:r>
            <a:r>
              <a:rPr lang="en-US" sz="2000" dirty="0" smtClean="0">
                <a:solidFill>
                  <a:srgbClr val="0066FF"/>
                </a:solidFill>
              </a:rPr>
              <a:t>” </a:t>
            </a:r>
            <a:r>
              <a:rPr lang="en-US" sz="2000" dirty="0" smtClean="0"/>
              <a:t>and value </a:t>
            </a:r>
            <a:r>
              <a:rPr lang="en-US" sz="2000" dirty="0" smtClean="0">
                <a:solidFill>
                  <a:srgbClr val="0066FF"/>
                </a:solidFill>
              </a:rPr>
              <a:t>“Android books”</a:t>
            </a:r>
          </a:p>
          <a:p>
            <a:r>
              <a:rPr lang="en-US" sz="2000" dirty="0" smtClean="0"/>
              <a:t>Review the result in graphical layout tab for </a:t>
            </a:r>
            <a:r>
              <a:rPr lang="en-US" sz="2000" dirty="0" err="1" smtClean="0">
                <a:solidFill>
                  <a:srgbClr val="0066FF"/>
                </a:solidFill>
              </a:rPr>
              <a:t>activity_main.xml</a:t>
            </a:r>
            <a:r>
              <a:rPr lang="en-US" sz="2000" dirty="0" smtClean="0"/>
              <a:t> file. You should have </a:t>
            </a:r>
            <a:r>
              <a:rPr lang="en-US" sz="2000" dirty="0" err="1" smtClean="0">
                <a:solidFill>
                  <a:srgbClr val="0066FF"/>
                </a:solidFill>
              </a:rPr>
              <a:t>TextView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on top and the </a:t>
            </a:r>
            <a:r>
              <a:rPr lang="en-US" sz="2000" dirty="0" err="1" smtClean="0">
                <a:solidFill>
                  <a:srgbClr val="0066FF"/>
                </a:solidFill>
              </a:rPr>
              <a:t>ListView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below it. </a:t>
            </a:r>
          </a:p>
          <a:p>
            <a:pPr>
              <a:buNone/>
            </a:pP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List item 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List item layout UI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24872" cy="4149725"/>
          </a:xfrm>
        </p:spPr>
        <p:txBody>
          <a:bodyPr/>
          <a:lstStyle/>
          <a:p>
            <a:r>
              <a:rPr lang="en-US" sz="2000" dirty="0" smtClean="0"/>
              <a:t>Now we need to create UI layout for the row in our list. </a:t>
            </a:r>
          </a:p>
          <a:p>
            <a:r>
              <a:rPr lang="en-US" sz="2000" dirty="0" smtClean="0"/>
              <a:t>Each list item should have </a:t>
            </a:r>
            <a:r>
              <a:rPr lang="en-US" sz="2000" dirty="0" err="1" smtClean="0">
                <a:solidFill>
                  <a:srgbClr val="0066FF"/>
                </a:solidFill>
              </a:rPr>
              <a:t>TextView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aligned on top to display book title value. </a:t>
            </a:r>
          </a:p>
          <a:p>
            <a:r>
              <a:rPr lang="en-US" sz="2000" dirty="0" smtClean="0"/>
              <a:t>Below we should have two </a:t>
            </a:r>
            <a:r>
              <a:rPr lang="en-US" sz="2000" dirty="0" err="1" smtClean="0">
                <a:solidFill>
                  <a:srgbClr val="0066FF"/>
                </a:solidFill>
              </a:rPr>
              <a:t>TextView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to display author and genre values. </a:t>
            </a:r>
          </a:p>
          <a:p>
            <a:r>
              <a:rPr lang="en-US" sz="2000" dirty="0" smtClean="0"/>
              <a:t>Author should be aligned left and genre should be aligned right. </a:t>
            </a:r>
          </a:p>
          <a:p>
            <a:r>
              <a:rPr lang="en-US" sz="2000" dirty="0" smtClean="0"/>
              <a:t>To get this implemented better to use combination Linear and Relative layout. </a:t>
            </a:r>
          </a:p>
          <a:p>
            <a:r>
              <a:rPr lang="en-US" sz="2000" dirty="0" smtClean="0"/>
              <a:t>Create new Android XML file (</a:t>
            </a:r>
            <a:r>
              <a:rPr lang="en-US" sz="2000" dirty="0" err="1" smtClean="0">
                <a:solidFill>
                  <a:srgbClr val="0066FF"/>
                </a:solidFill>
              </a:rPr>
              <a:t>row_layout.xml</a:t>
            </a:r>
            <a:r>
              <a:rPr lang="en-US" sz="2000" dirty="0" smtClean="0"/>
              <a:t>) in </a:t>
            </a:r>
            <a:r>
              <a:rPr lang="en-US" sz="2000" dirty="0" smtClean="0">
                <a:solidFill>
                  <a:srgbClr val="0066FF"/>
                </a:solidFill>
              </a:rPr>
              <a:t>layout </a:t>
            </a:r>
            <a:r>
              <a:rPr lang="en-US" sz="2000" dirty="0" smtClean="0"/>
              <a:t>folder of the project and fill it with the following content (see next slide)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List item layout UI creation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8" y="1295400"/>
            <a:ext cx="8524872" cy="41497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&lt;?xml version=</a:t>
            </a:r>
            <a:r>
              <a:rPr lang="en-US" sz="1400" i="1" dirty="0" smtClean="0">
                <a:solidFill>
                  <a:srgbClr val="0066FF"/>
                </a:solidFill>
              </a:rPr>
              <a:t>"1.0"</a:t>
            </a:r>
            <a:r>
              <a:rPr lang="en-US" sz="1400" dirty="0" smtClean="0">
                <a:solidFill>
                  <a:srgbClr val="0066FF"/>
                </a:solidFill>
              </a:rPr>
              <a:t> encoding=</a:t>
            </a:r>
            <a:r>
              <a:rPr lang="en-US" sz="1400" i="1" dirty="0" smtClean="0">
                <a:solidFill>
                  <a:srgbClr val="0066FF"/>
                </a:solidFill>
              </a:rPr>
              <a:t>"utf-8"</a:t>
            </a:r>
            <a:r>
              <a:rPr lang="en-US" sz="1400" dirty="0" smtClean="0">
                <a:solidFill>
                  <a:srgbClr val="0066FF"/>
                </a:solidFill>
              </a:rPr>
              <a:t>?&gt;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err="1" smtClean="0">
                <a:solidFill>
                  <a:srgbClr val="0066FF"/>
                </a:solidFill>
              </a:rPr>
              <a:t>LinearLayout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xmlns:android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"http://</a:t>
            </a:r>
            <a:r>
              <a:rPr lang="en-US" sz="1400" i="1" dirty="0" err="1" smtClean="0">
                <a:solidFill>
                  <a:srgbClr val="0066FF"/>
                </a:solidFill>
              </a:rPr>
              <a:t>schemas.android.com/apk/res/android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</a:t>
            </a:r>
            <a:r>
              <a:rPr lang="en-US" sz="1400" dirty="0" err="1" smtClean="0">
                <a:solidFill>
                  <a:srgbClr val="0066FF"/>
                </a:solidFill>
              </a:rPr>
              <a:t>android:orientation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"vertical"</a:t>
            </a:r>
            <a:r>
              <a:rPr lang="en-US" sz="1400" dirty="0" smtClean="0">
                <a:solidFill>
                  <a:srgbClr val="0066FF"/>
                </a:solidFill>
              </a:rPr>
              <a:t> 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 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&lt;</a:t>
            </a:r>
            <a:r>
              <a:rPr lang="en-US" sz="1400" dirty="0" err="1" smtClean="0">
                <a:solidFill>
                  <a:srgbClr val="0066FF"/>
                </a:solidFill>
              </a:rPr>
              <a:t>TextView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"@+id/title"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android:textAppearance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"?</a:t>
            </a:r>
            <a:r>
              <a:rPr lang="en-US" sz="1400" i="1" dirty="0" err="1" smtClean="0">
                <a:solidFill>
                  <a:srgbClr val="0066FF"/>
                </a:solidFill>
              </a:rPr>
              <a:t>android:attr/textAppearanceLarge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dirty="0" smtClean="0">
                <a:solidFill>
                  <a:srgbClr val="0066FF"/>
                </a:solidFill>
              </a:rPr>
              <a:t> /&gt;</a:t>
            </a:r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List item layout UI creation (end)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24872" cy="54102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</a:t>
            </a:r>
            <a:r>
              <a:rPr lang="en-US" sz="1400" dirty="0" err="1" smtClean="0">
                <a:solidFill>
                  <a:srgbClr val="0066FF"/>
                </a:solidFill>
              </a:rPr>
              <a:t>RelativeLayout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”</a:t>
            </a:r>
            <a:r>
              <a:rPr lang="en-US" sz="1400" dirty="0" smtClean="0">
                <a:solidFill>
                  <a:srgbClr val="0066FF"/>
                </a:solidFill>
              </a:rPr>
              <a:t>&gt; 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&lt;</a:t>
            </a:r>
            <a:r>
              <a:rPr lang="en-US" sz="1400" dirty="0" err="1" smtClean="0">
                <a:solidFill>
                  <a:srgbClr val="0066FF"/>
                </a:solidFill>
              </a:rPr>
              <a:t>TextView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"@+id/author"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android:layout_alignParentLeft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"true"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android:textAppearance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"?</a:t>
            </a:r>
            <a:r>
              <a:rPr lang="en-US" sz="1400" i="1" dirty="0" err="1" smtClean="0">
                <a:solidFill>
                  <a:srgbClr val="0066FF"/>
                </a:solidFill>
              </a:rPr>
              <a:t>android:attr/textAppearanceMedium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dirty="0" smtClean="0">
                <a:solidFill>
                  <a:srgbClr val="0066FF"/>
                </a:solidFill>
              </a:rPr>
              <a:t> /&gt; 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&lt;</a:t>
            </a:r>
            <a:r>
              <a:rPr lang="en-US" sz="1400" dirty="0" err="1" smtClean="0">
                <a:solidFill>
                  <a:srgbClr val="0066FF"/>
                </a:solidFill>
              </a:rPr>
              <a:t>TextView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android:id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"@+id/</a:t>
            </a:r>
            <a:r>
              <a:rPr lang="en-US" sz="1400" i="1" dirty="0" err="1" smtClean="0">
                <a:solidFill>
                  <a:srgbClr val="0066FF"/>
                </a:solidFill>
              </a:rPr>
              <a:t>genge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android:layout_alignParentRight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"true"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android:layout_alignParentTop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"true"</a:t>
            </a:r>
            <a:endParaRPr lang="en-US" sz="1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android:textAppearance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"?</a:t>
            </a:r>
            <a:r>
              <a:rPr lang="en-US" sz="1400" i="1" dirty="0" err="1" smtClean="0">
                <a:solidFill>
                  <a:srgbClr val="0066FF"/>
                </a:solidFill>
              </a:rPr>
              <a:t>android:attr/textAppearanceMedium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dirty="0" smtClean="0">
                <a:solidFill>
                  <a:srgbClr val="0066FF"/>
                </a:solidFill>
              </a:rPr>
              <a:t> /&gt;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&lt;/</a:t>
            </a:r>
            <a:r>
              <a:rPr lang="en-US" sz="1400" dirty="0" err="1" smtClean="0">
                <a:solidFill>
                  <a:srgbClr val="0066FF"/>
                </a:solidFill>
              </a:rPr>
              <a:t>RelativeLayout</a:t>
            </a:r>
            <a:r>
              <a:rPr lang="en-US" sz="1400" dirty="0" smtClean="0">
                <a:solidFill>
                  <a:srgbClr val="0066FF"/>
                </a:solidFill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&lt;/</a:t>
            </a:r>
            <a:r>
              <a:rPr lang="en-US" sz="1400" dirty="0" err="1" smtClean="0">
                <a:solidFill>
                  <a:srgbClr val="0066FF"/>
                </a:solidFill>
              </a:rPr>
              <a:t>LinearLayout</a:t>
            </a:r>
            <a:r>
              <a:rPr lang="en-US" sz="1400" dirty="0" smtClean="0">
                <a:solidFill>
                  <a:srgbClr val="0066FF"/>
                </a:solidFill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JOIN the model and view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Join the model and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15272" cy="4149725"/>
          </a:xfrm>
        </p:spPr>
        <p:txBody>
          <a:bodyPr/>
          <a:lstStyle/>
          <a:p>
            <a:r>
              <a:rPr lang="en-US" sz="2000" dirty="0" smtClean="0"/>
              <a:t>Now when we have Content Provider that provides us with data about books and we have UI to display this data it’s time to join them. </a:t>
            </a:r>
          </a:p>
          <a:p>
            <a:r>
              <a:rPr lang="en-US" sz="2000" dirty="0" smtClean="0"/>
              <a:t>To do so we will use </a:t>
            </a:r>
            <a:r>
              <a:rPr lang="en-US" sz="2000" dirty="0" smtClean="0">
                <a:solidFill>
                  <a:srgbClr val="0066FF"/>
                </a:solidFill>
              </a:rPr>
              <a:t>Adapter</a:t>
            </a:r>
            <a:r>
              <a:rPr lang="en-US" sz="2000" dirty="0" smtClean="0"/>
              <a:t>. And Android already has suitable adapter for us. It’s </a:t>
            </a:r>
            <a:r>
              <a:rPr lang="en-US" sz="2000" dirty="0" err="1" smtClean="0">
                <a:solidFill>
                  <a:srgbClr val="0066FF"/>
                </a:solidFill>
              </a:rPr>
              <a:t>SimpleCursorAdapter</a:t>
            </a:r>
            <a:r>
              <a:rPr lang="en-US" sz="2000" dirty="0" smtClean="0"/>
              <a:t>, that uses the data from </a:t>
            </a:r>
            <a:r>
              <a:rPr lang="en-US" sz="2000" dirty="0" smtClean="0">
                <a:solidFill>
                  <a:srgbClr val="0066FF"/>
                </a:solidFill>
              </a:rPr>
              <a:t>Cursor </a:t>
            </a:r>
            <a:r>
              <a:rPr lang="en-US" sz="2000" dirty="0" smtClean="0"/>
              <a:t>to display it using </a:t>
            </a:r>
            <a:r>
              <a:rPr lang="en-US" sz="2000" dirty="0" err="1" smtClean="0">
                <a:solidFill>
                  <a:srgbClr val="0066FF"/>
                </a:solidFill>
              </a:rPr>
              <a:t>ListView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UI widget. 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>
                <a:solidFill>
                  <a:srgbClr val="0066FF"/>
                </a:solidFill>
              </a:rPr>
              <a:t>MainActivity.java</a:t>
            </a:r>
            <a:r>
              <a:rPr lang="en-US" sz="2000" dirty="0" smtClean="0"/>
              <a:t> file in </a:t>
            </a:r>
            <a:r>
              <a:rPr lang="en-US" sz="2000" dirty="0" err="1" smtClean="0">
                <a:solidFill>
                  <a:srgbClr val="0066FF"/>
                </a:solidFill>
              </a:rPr>
              <a:t>onCreate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method remove all code after line: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Cursor </a:t>
            </a:r>
            <a:r>
              <a:rPr lang="en-US" sz="1400" dirty="0" err="1" smtClean="0">
                <a:solidFill>
                  <a:srgbClr val="0066FF"/>
                </a:solidFill>
              </a:rPr>
              <a:t>queryCursor</a:t>
            </a:r>
            <a:r>
              <a:rPr lang="en-US" sz="1400" dirty="0" smtClean="0">
                <a:solidFill>
                  <a:srgbClr val="0066FF"/>
                </a:solidFill>
              </a:rPr>
              <a:t> = </a:t>
            </a:r>
            <a:r>
              <a:rPr lang="en-US" sz="1400" dirty="0" err="1" smtClean="0">
                <a:solidFill>
                  <a:srgbClr val="0066FF"/>
                </a:solidFill>
              </a:rPr>
              <a:t>getContentResolver().query(mBooks</a:t>
            </a:r>
            <a:r>
              <a:rPr lang="en-US" sz="1400" dirty="0" smtClean="0">
                <a:solidFill>
                  <a:srgbClr val="0066FF"/>
                </a:solidFill>
              </a:rPr>
              <a:t>, projection, "", null, null);</a:t>
            </a:r>
          </a:p>
          <a:p>
            <a:pPr>
              <a:buNone/>
            </a:pPr>
            <a:endParaRPr lang="en-US" sz="1400" dirty="0" smtClean="0">
              <a:solidFill>
                <a:srgbClr val="0066FF"/>
              </a:solidFill>
            </a:endParaRPr>
          </a:p>
          <a:p>
            <a:r>
              <a:rPr lang="en-US" sz="2000" dirty="0" smtClean="0"/>
              <a:t>Add the code from the next slide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8925"/>
            <a:ext cx="7888288" cy="1143000"/>
          </a:xfrm>
        </p:spPr>
        <p:txBody>
          <a:bodyPr/>
          <a:lstStyle/>
          <a:p>
            <a:pPr lvl="0"/>
            <a:r>
              <a:rPr lang="en-US" dirty="0" smtClean="0"/>
              <a:t>Join the model and UI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10600" cy="51816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This string array specifies all columns that will be used from Cursor.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 All values of these columns will be added to appropriate </a:t>
            </a:r>
            <a:r>
              <a:rPr lang="en-US" sz="1400" dirty="0" err="1" smtClean="0">
                <a:solidFill>
                  <a:srgbClr val="006600"/>
                </a:solidFill>
              </a:rPr>
              <a:t>TextView</a:t>
            </a:r>
            <a:r>
              <a:rPr lang="en-US" sz="1400" dirty="0" smtClean="0">
                <a:solidFill>
                  <a:srgbClr val="00660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String[] </a:t>
            </a:r>
            <a:r>
              <a:rPr lang="en-US" sz="1400" dirty="0" err="1" smtClean="0">
                <a:solidFill>
                  <a:srgbClr val="0066FF"/>
                </a:solidFill>
              </a:rPr>
              <a:t>fromColumns</a:t>
            </a:r>
            <a:r>
              <a:rPr lang="en-US" sz="1400" dirty="0" smtClean="0">
                <a:solidFill>
                  <a:srgbClr val="0066FF"/>
                </a:solidFill>
              </a:rPr>
              <a:t> = {"title", "author", "genre"};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Here we specify the IDs of </a:t>
            </a:r>
            <a:r>
              <a:rPr lang="en-US" sz="1400" dirty="0" err="1" smtClean="0">
                <a:solidFill>
                  <a:srgbClr val="006600"/>
                </a:solidFill>
              </a:rPr>
              <a:t>TextView</a:t>
            </a:r>
            <a:r>
              <a:rPr lang="en-US" sz="1400" dirty="0" smtClean="0">
                <a:solidFill>
                  <a:srgbClr val="006600"/>
                </a:solidFill>
              </a:rPr>
              <a:t> widgets that will be used to display each specific column.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They should correspond to previous array with column name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*/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b="1" dirty="0" err="1" smtClean="0">
                <a:solidFill>
                  <a:srgbClr val="0066FF"/>
                </a:solidFill>
              </a:rPr>
              <a:t>int</a:t>
            </a:r>
            <a:r>
              <a:rPr lang="en-US" sz="1400" dirty="0" smtClean="0">
                <a:solidFill>
                  <a:srgbClr val="0066FF"/>
                </a:solidFill>
              </a:rPr>
              <a:t>[] </a:t>
            </a:r>
            <a:r>
              <a:rPr lang="en-US" sz="1400" dirty="0" err="1" smtClean="0">
                <a:solidFill>
                  <a:srgbClr val="0066FF"/>
                </a:solidFill>
              </a:rPr>
              <a:t>toViews</a:t>
            </a:r>
            <a:r>
              <a:rPr lang="en-US" sz="1400" dirty="0" smtClean="0">
                <a:solidFill>
                  <a:srgbClr val="0066FF"/>
                </a:solidFill>
              </a:rPr>
              <a:t> = {</a:t>
            </a:r>
            <a:r>
              <a:rPr lang="en-US" sz="1400" dirty="0" err="1" smtClean="0">
                <a:solidFill>
                  <a:srgbClr val="0066FF"/>
                </a:solidFill>
              </a:rPr>
              <a:t>R.id.</a:t>
            </a:r>
            <a:r>
              <a:rPr lang="en-US" sz="1400" i="1" dirty="0" err="1" smtClean="0">
                <a:solidFill>
                  <a:srgbClr val="0066FF"/>
                </a:solidFill>
              </a:rPr>
              <a:t>title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R.id.</a:t>
            </a:r>
            <a:r>
              <a:rPr lang="en-US" sz="1400" i="1" dirty="0" err="1" smtClean="0">
                <a:solidFill>
                  <a:srgbClr val="0066FF"/>
                </a:solidFill>
              </a:rPr>
              <a:t>author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R.id.</a:t>
            </a:r>
            <a:r>
              <a:rPr lang="en-US" sz="1400" i="1" dirty="0" err="1" smtClean="0">
                <a:solidFill>
                  <a:srgbClr val="0066FF"/>
                </a:solidFill>
              </a:rPr>
              <a:t>genge</a:t>
            </a:r>
            <a:r>
              <a:rPr lang="en-US" sz="1400" dirty="0" smtClean="0">
                <a:solidFill>
                  <a:srgbClr val="0066FF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Base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8925"/>
            <a:ext cx="7888288" cy="1143000"/>
          </a:xfrm>
        </p:spPr>
        <p:txBody>
          <a:bodyPr/>
          <a:lstStyle/>
          <a:p>
            <a:pPr lvl="0"/>
            <a:r>
              <a:rPr lang="en-US" dirty="0" smtClean="0"/>
              <a:t>Join the model and UI (end)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10600" cy="51816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Now we are ready to create </a:t>
            </a:r>
            <a:r>
              <a:rPr lang="en-US" sz="1400" dirty="0" err="1" smtClean="0">
                <a:solidFill>
                  <a:srgbClr val="006600"/>
                </a:solidFill>
              </a:rPr>
              <a:t>SimpleCursorAdapter</a:t>
            </a:r>
            <a:r>
              <a:rPr lang="en-US" sz="1400" dirty="0" smtClean="0">
                <a:solidFill>
                  <a:srgbClr val="006600"/>
                </a:solidFill>
              </a:rPr>
              <a:t>. first parameter is context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second parameter is layout that will be used for row representation in </a:t>
            </a:r>
            <a:r>
              <a:rPr lang="en-US" sz="1400" dirty="0" err="1" smtClean="0">
                <a:solidFill>
                  <a:srgbClr val="006600"/>
                </a:solidFill>
              </a:rPr>
              <a:t>ListView</a:t>
            </a:r>
            <a:endParaRPr lang="en-US" sz="14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third parameter is cursor with data. fourth parameter is array of columns from cursor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fifth parameter is array of IDs for UI widgets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the last one is flags parameter that tells adapter how to load data (see documentation for details).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SimpleCursorAdapter</a:t>
            </a:r>
            <a:r>
              <a:rPr lang="en-US" sz="1400" dirty="0" smtClean="0">
                <a:solidFill>
                  <a:srgbClr val="0066FF"/>
                </a:solidFill>
              </a:rPr>
              <a:t> adapter = </a:t>
            </a:r>
            <a:r>
              <a:rPr lang="en-US" sz="1400" b="1" dirty="0" smtClean="0">
                <a:solidFill>
                  <a:srgbClr val="0066FF"/>
                </a:solidFill>
              </a:rPr>
              <a:t>new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SimpleCursorAdapter(</a:t>
            </a:r>
            <a:r>
              <a:rPr lang="en-US" sz="1400" b="1" dirty="0" err="1" smtClean="0">
                <a:solidFill>
                  <a:srgbClr val="0066FF"/>
                </a:solidFill>
              </a:rPr>
              <a:t>this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R.layout.</a:t>
            </a:r>
            <a:r>
              <a:rPr lang="en-US" sz="1400" i="1" dirty="0" err="1" smtClean="0">
                <a:solidFill>
                  <a:srgbClr val="0066FF"/>
                </a:solidFill>
              </a:rPr>
              <a:t>row_layout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queryCursor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fromColumns</a:t>
            </a:r>
            <a:r>
              <a:rPr lang="en-US" sz="1400" dirty="0" smtClean="0">
                <a:solidFill>
                  <a:srgbClr val="0066FF"/>
                </a:solidFill>
              </a:rPr>
              <a:t>, </a:t>
            </a:r>
            <a:r>
              <a:rPr lang="en-US" sz="1400" dirty="0" err="1" smtClean="0">
                <a:solidFill>
                  <a:srgbClr val="0066FF"/>
                </a:solidFill>
              </a:rPr>
              <a:t>toViews</a:t>
            </a:r>
            <a:r>
              <a:rPr lang="en-US" sz="1400" dirty="0" smtClean="0">
                <a:solidFill>
                  <a:srgbClr val="0066FF"/>
                </a:solidFill>
              </a:rPr>
              <a:t>, 0);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/**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We need get the link to </a:t>
            </a:r>
            <a:r>
              <a:rPr lang="en-US" sz="1400" dirty="0" err="1" smtClean="0">
                <a:solidFill>
                  <a:srgbClr val="006600"/>
                </a:solidFill>
              </a:rPr>
              <a:t>ListView</a:t>
            </a:r>
            <a:r>
              <a:rPr lang="en-US" sz="1400" dirty="0" smtClean="0">
                <a:solidFill>
                  <a:srgbClr val="006600"/>
                </a:solidFill>
              </a:rPr>
              <a:t> class from our UI. 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 To do so we use </a:t>
            </a:r>
            <a:r>
              <a:rPr lang="en-US" sz="1400" dirty="0" err="1" smtClean="0">
                <a:solidFill>
                  <a:srgbClr val="006600"/>
                </a:solidFill>
              </a:rPr>
              <a:t>findViewById</a:t>
            </a:r>
            <a:r>
              <a:rPr lang="en-US" sz="1400" dirty="0" smtClean="0">
                <a:solidFill>
                  <a:srgbClr val="006600"/>
                </a:solidFill>
              </a:rPr>
              <a:t> method with UI widget id as parameter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         */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</a:t>
            </a:r>
            <a:r>
              <a:rPr lang="en-US" sz="1400" dirty="0" err="1" smtClean="0">
                <a:solidFill>
                  <a:srgbClr val="0066FF"/>
                </a:solidFill>
              </a:rPr>
              <a:t>ListView</a:t>
            </a:r>
            <a:r>
              <a:rPr lang="en-US" sz="1400" dirty="0" smtClean="0">
                <a:solidFill>
                  <a:srgbClr val="0066FF"/>
                </a:solidFill>
              </a:rPr>
              <a:t> </a:t>
            </a:r>
            <a:r>
              <a:rPr lang="en-US" sz="1400" dirty="0" err="1" smtClean="0">
                <a:solidFill>
                  <a:srgbClr val="0066FF"/>
                </a:solidFill>
              </a:rPr>
              <a:t>listView</a:t>
            </a:r>
            <a:r>
              <a:rPr lang="en-US" sz="1400" dirty="0" smtClean="0">
                <a:solidFill>
                  <a:srgbClr val="0066FF"/>
                </a:solidFill>
              </a:rPr>
              <a:t> = (ListView)findViewById(R.id.</a:t>
            </a:r>
            <a:r>
              <a:rPr lang="en-US" sz="1400" i="1" dirty="0" smtClean="0">
                <a:solidFill>
                  <a:srgbClr val="0066FF"/>
                </a:solidFill>
              </a:rPr>
              <a:t>listView1</a:t>
            </a:r>
            <a:r>
              <a:rPr lang="en-US" sz="1400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// Now join the </a:t>
            </a:r>
            <a:r>
              <a:rPr lang="en-US" sz="1400" dirty="0" err="1" smtClean="0">
                <a:solidFill>
                  <a:srgbClr val="006600"/>
                </a:solidFill>
              </a:rPr>
              <a:t>ListView</a:t>
            </a:r>
            <a:r>
              <a:rPr lang="en-US" sz="1400" dirty="0" smtClean="0">
                <a:solidFill>
                  <a:srgbClr val="006600"/>
                </a:solidFill>
              </a:rPr>
              <a:t> and adapter for it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0066FF"/>
                </a:solidFill>
              </a:rPr>
              <a:t>listView.setAdapter(adapter</a:t>
            </a:r>
            <a:r>
              <a:rPr lang="en-US" sz="1400" dirty="0" smtClean="0">
                <a:solidFill>
                  <a:srgbClr val="0066FF"/>
                </a:solidFill>
              </a:rPr>
              <a:t>);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Run the app and check the results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15272" cy="4149725"/>
          </a:xfrm>
        </p:spPr>
        <p:txBody>
          <a:bodyPr/>
          <a:lstStyle/>
          <a:p>
            <a:r>
              <a:rPr lang="en-US" sz="2000" dirty="0" smtClean="0"/>
              <a:t>Try to enhance this sample to add UI and logic to get ability to</a:t>
            </a:r>
            <a:r>
              <a:rPr lang="en-US" sz="2000" smtClean="0"/>
              <a:t>:</a:t>
            </a:r>
          </a:p>
          <a:p>
            <a:r>
              <a:rPr lang="en-US" sz="2000" smtClean="0"/>
              <a:t>insert </a:t>
            </a:r>
            <a:r>
              <a:rPr lang="en-US" sz="2000" dirty="0" smtClean="0"/>
              <a:t>new books to the database. </a:t>
            </a:r>
          </a:p>
          <a:p>
            <a:r>
              <a:rPr lang="en-US" sz="2000" dirty="0" smtClean="0"/>
              <a:t>Delete the book from database.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creation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Create data base file and fill it with some test data.</a:t>
            </a:r>
          </a:p>
          <a:p>
            <a:r>
              <a:rPr lang="en-US" sz="2000" dirty="0" smtClean="0"/>
              <a:t>See step by step instruction with comments below (ask trainer if you need assistance):</a:t>
            </a:r>
          </a:p>
          <a:p>
            <a:pPr>
              <a:buNone/>
            </a:pPr>
            <a:r>
              <a:rPr lang="en-US" sz="1200" dirty="0" smtClean="0"/>
              <a:t># go to platform-tools folder in </a:t>
            </a:r>
            <a:r>
              <a:rPr lang="en-US" sz="1200" dirty="0" err="1" smtClean="0"/>
              <a:t>sdk</a:t>
            </a:r>
            <a:r>
              <a:rPr lang="en-US" sz="1200" dirty="0" smtClean="0"/>
              <a:t> folder (change the path to appropriate value)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0066FF"/>
                </a:solidFill>
              </a:rPr>
              <a:t>cd</a:t>
            </a:r>
            <a:r>
              <a:rPr lang="en-US" sz="1200" dirty="0" smtClean="0">
                <a:solidFill>
                  <a:srgbClr val="0066FF"/>
                </a:solidFill>
              </a:rPr>
              <a:t> /android/</a:t>
            </a:r>
            <a:r>
              <a:rPr lang="en-US" sz="1200" dirty="0" err="1" smtClean="0">
                <a:solidFill>
                  <a:srgbClr val="0066FF"/>
                </a:solidFill>
              </a:rPr>
              <a:t>sdk</a:t>
            </a:r>
            <a:r>
              <a:rPr lang="en-US" sz="1200" dirty="0" smtClean="0">
                <a:solidFill>
                  <a:srgbClr val="0066FF"/>
                </a:solidFill>
              </a:rPr>
              <a:t>/platform-tools/ </a:t>
            </a:r>
          </a:p>
          <a:p>
            <a:pPr>
              <a:buNone/>
            </a:pPr>
            <a:r>
              <a:rPr lang="en-US" sz="1200" dirty="0" smtClean="0"/>
              <a:t># use </a:t>
            </a:r>
            <a:r>
              <a:rPr lang="en-US" sz="1200" dirty="0" err="1" smtClean="0"/>
              <a:t>adb</a:t>
            </a:r>
            <a:r>
              <a:rPr lang="en-US" sz="1200" dirty="0" smtClean="0"/>
              <a:t> to connect to </a:t>
            </a:r>
            <a:r>
              <a:rPr lang="en-US" sz="1200" dirty="0" err="1" smtClean="0"/>
              <a:t>localhost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./</a:t>
            </a:r>
            <a:r>
              <a:rPr lang="en-US" sz="1200" dirty="0" err="1" smtClean="0">
                <a:solidFill>
                  <a:srgbClr val="0066FF"/>
                </a:solidFill>
              </a:rPr>
              <a:t>adb</a:t>
            </a:r>
            <a:r>
              <a:rPr lang="en-US" sz="1200" dirty="0" smtClean="0">
                <a:solidFill>
                  <a:srgbClr val="0066FF"/>
                </a:solidFill>
              </a:rPr>
              <a:t> connect </a:t>
            </a:r>
            <a:r>
              <a:rPr lang="en-US" sz="1200" dirty="0" err="1" smtClean="0">
                <a:solidFill>
                  <a:srgbClr val="0066FF"/>
                </a:solidFill>
              </a:rPr>
              <a:t>localhost</a:t>
            </a:r>
            <a:r>
              <a:rPr lang="en-US" sz="1200" dirty="0" smtClean="0">
                <a:solidFill>
                  <a:srgbClr val="0066FF"/>
                </a:solidFill>
              </a:rPr>
              <a:t> </a:t>
            </a:r>
          </a:p>
          <a:p>
            <a:pPr>
              <a:buNone/>
            </a:pPr>
            <a:r>
              <a:rPr lang="en-US" sz="1200" dirty="0" smtClean="0"/>
              <a:t># check the list of devices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./</a:t>
            </a:r>
            <a:r>
              <a:rPr lang="en-US" sz="1200" dirty="0" err="1" smtClean="0">
                <a:solidFill>
                  <a:srgbClr val="0066FF"/>
                </a:solidFill>
              </a:rPr>
              <a:t>adb</a:t>
            </a:r>
            <a:r>
              <a:rPr lang="en-US" sz="1200" dirty="0" smtClean="0">
                <a:solidFill>
                  <a:srgbClr val="0066FF"/>
                </a:solidFill>
              </a:rPr>
              <a:t> devices </a:t>
            </a:r>
          </a:p>
          <a:p>
            <a:pPr>
              <a:buNone/>
            </a:pPr>
            <a:r>
              <a:rPr lang="en-US" sz="1200" dirty="0" smtClean="0"/>
              <a:t># run shell on emulator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./</a:t>
            </a:r>
            <a:r>
              <a:rPr lang="en-US" sz="1200" dirty="0" err="1" smtClean="0">
                <a:solidFill>
                  <a:srgbClr val="0066FF"/>
                </a:solidFill>
              </a:rPr>
              <a:t>adb</a:t>
            </a:r>
            <a:r>
              <a:rPr lang="en-US" sz="1200" dirty="0" smtClean="0">
                <a:solidFill>
                  <a:srgbClr val="0066FF"/>
                </a:solidFill>
              </a:rPr>
              <a:t> -</a:t>
            </a:r>
            <a:r>
              <a:rPr lang="en-US" sz="1200" dirty="0" err="1" smtClean="0">
                <a:solidFill>
                  <a:srgbClr val="0066FF"/>
                </a:solidFill>
              </a:rPr>
              <a:t>s</a:t>
            </a:r>
            <a:r>
              <a:rPr lang="en-US" sz="1200" dirty="0" smtClean="0">
                <a:solidFill>
                  <a:srgbClr val="0066FF"/>
                </a:solidFill>
              </a:rPr>
              <a:t> localhost:5555 shell </a:t>
            </a:r>
          </a:p>
          <a:p>
            <a:pPr>
              <a:buNone/>
            </a:pPr>
            <a:r>
              <a:rPr lang="en-US" sz="1200" dirty="0" smtClean="0"/>
              <a:t># go to application folder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0066FF"/>
                </a:solidFill>
              </a:rPr>
              <a:t>cd</a:t>
            </a:r>
            <a:r>
              <a:rPr lang="en-US" sz="1200" dirty="0" smtClean="0">
                <a:solidFill>
                  <a:srgbClr val="0066FF"/>
                </a:solidFill>
              </a:rPr>
              <a:t> /data/data/</a:t>
            </a:r>
            <a:r>
              <a:rPr lang="en-US" sz="1200" dirty="0" err="1" smtClean="0">
                <a:solidFill>
                  <a:srgbClr val="0066FF"/>
                </a:solidFill>
              </a:rPr>
              <a:t>com.training.contentprovidersamle</a:t>
            </a:r>
            <a:endParaRPr lang="en-US" sz="1200" dirty="0" smtClean="0">
              <a:solidFill>
                <a:srgbClr val="0066FF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creation (cont.)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/>
              <a:t># create new folder where we will keep database files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0066FF"/>
                </a:solidFill>
              </a:rPr>
              <a:t>mkdir</a:t>
            </a:r>
            <a:r>
              <a:rPr lang="en-US" sz="1200" dirty="0" smtClean="0">
                <a:solidFill>
                  <a:srgbClr val="0066FF"/>
                </a:solidFill>
              </a:rPr>
              <a:t> databases </a:t>
            </a:r>
          </a:p>
          <a:p>
            <a:pPr>
              <a:buNone/>
            </a:pPr>
            <a:r>
              <a:rPr lang="en-US" sz="1200" dirty="0" smtClean="0"/>
              <a:t># go inside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0066FF"/>
                </a:solidFill>
              </a:rPr>
              <a:t>cd databases </a:t>
            </a:r>
          </a:p>
          <a:p>
            <a:pPr>
              <a:buNone/>
            </a:pPr>
            <a:r>
              <a:rPr lang="en-US" sz="1200" dirty="0" smtClean="0"/>
              <a:t># use sqlite3 tool to create database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sqlite3 books</a:t>
            </a:r>
          </a:p>
          <a:p>
            <a:pPr>
              <a:buNone/>
            </a:pPr>
            <a:r>
              <a:rPr lang="en-US" sz="1200" dirty="0" smtClean="0"/>
              <a:t># create table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CREATE TABLE books (_id INT NOT_NULL AUTO_INCREMENT PRIMARY_KEY, title VARCHAR(100), author VARCHAR(100), genre VARCHAR(50)); </a:t>
            </a:r>
          </a:p>
          <a:p>
            <a:pPr>
              <a:buNone/>
            </a:pPr>
            <a:r>
              <a:rPr lang="en-US" sz="1200" dirty="0" smtClean="0"/>
              <a:t># check it's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SELECT * FROM books;</a:t>
            </a:r>
          </a:p>
          <a:p>
            <a:pPr>
              <a:buNone/>
            </a:pPr>
            <a:endParaRPr lang="en-US" sz="12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creation (end)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/>
              <a:t># fill it with some test data</a:t>
            </a:r>
          </a:p>
          <a:p>
            <a:pPr>
              <a:buNone/>
            </a:pPr>
            <a:r>
              <a:rPr lang="en-US" sz="1200" dirty="0" smtClean="0"/>
              <a:t># first book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INSERT INTO books (title, author, genre) VALUES ('Android Programming: The Big Nerd Ranch Guide (Big Nerd Ranch Guides)', 'Bill Phillips and Brian Hardy', 'programming'); </a:t>
            </a:r>
          </a:p>
          <a:p>
            <a:pPr>
              <a:buNone/>
            </a:pPr>
            <a:r>
              <a:rPr lang="en-US" sz="1200" dirty="0" smtClean="0"/>
              <a:t># second one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INSERT INTO books (title, author, genre) VALUES ('Android Programming Painless (Tutorial Book)', 'Camilus Raynaldo', 'programming'); </a:t>
            </a:r>
          </a:p>
          <a:p>
            <a:pPr>
              <a:buNone/>
            </a:pPr>
            <a:r>
              <a:rPr lang="en-US" sz="1200" dirty="0" smtClean="0"/>
              <a:t># one more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INSERT INTO books (title, author, genre) VALUES ('Professional Android 4 Application Development', 'Reto Meier', 'programming'); </a:t>
            </a:r>
          </a:p>
          <a:p>
            <a:pPr>
              <a:buNone/>
            </a:pPr>
            <a:r>
              <a:rPr lang="en-US" sz="1200" dirty="0" smtClean="0"/>
              <a:t># and finally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INSERT INTO books (title, author, genre) VALUES ('Android Tablets For Dummies (For Dummies (Computer/Tech))', 'Dan Gookin', 'programming'); </a:t>
            </a:r>
          </a:p>
          <a:p>
            <a:pPr>
              <a:buNone/>
            </a:pPr>
            <a:r>
              <a:rPr lang="en-US" sz="1200" dirty="0" smtClean="0"/>
              <a:t># check the result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SELECT * FROM books; </a:t>
            </a:r>
          </a:p>
          <a:p>
            <a:pPr>
              <a:buNone/>
            </a:pPr>
            <a:r>
              <a:rPr lang="en-US" sz="1200" dirty="0" smtClean="0"/>
              <a:t># exit the sqlite3 tool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.exit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Content Provider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Create Content Provider class and registry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843090"/>
            <a:ext cx="7915272" cy="4149725"/>
          </a:xfrm>
        </p:spPr>
        <p:txBody>
          <a:bodyPr/>
          <a:lstStyle/>
          <a:p>
            <a:r>
              <a:rPr lang="en-US" sz="2000" dirty="0" smtClean="0"/>
              <a:t>Create new java class in </a:t>
            </a:r>
            <a:r>
              <a:rPr lang="en-US" sz="2000" dirty="0" err="1" smtClean="0">
                <a:solidFill>
                  <a:srgbClr val="0066FF"/>
                </a:solidFill>
              </a:rPr>
              <a:t>src/com.training.contentprovidersample</a:t>
            </a:r>
            <a:r>
              <a:rPr lang="en-US" sz="2000" dirty="0" smtClean="0"/>
              <a:t> folder from project view with name </a:t>
            </a:r>
            <a:r>
              <a:rPr lang="en-US" sz="2000" dirty="0" err="1" smtClean="0">
                <a:solidFill>
                  <a:srgbClr val="0066FF"/>
                </a:solidFill>
              </a:rPr>
              <a:t>BooksContentProvider.java</a:t>
            </a:r>
            <a:r>
              <a:rPr lang="en-US" sz="2000" dirty="0" smtClean="0"/>
              <a:t> that extends </a:t>
            </a:r>
            <a:r>
              <a:rPr lang="en-US" sz="2000" dirty="0" err="1" smtClean="0">
                <a:solidFill>
                  <a:srgbClr val="0066FF"/>
                </a:solidFill>
              </a:rPr>
              <a:t>android.content.ContentProvider</a:t>
            </a:r>
            <a:endParaRPr lang="en-US" sz="2000" dirty="0" smtClean="0"/>
          </a:p>
          <a:p>
            <a:r>
              <a:rPr lang="en-US" sz="2000" dirty="0" smtClean="0"/>
              <a:t>Registry this class as content provider in </a:t>
            </a:r>
            <a:r>
              <a:rPr lang="en-US" sz="2000" dirty="0" err="1" smtClean="0">
                <a:solidFill>
                  <a:srgbClr val="0066FF"/>
                </a:solidFill>
              </a:rPr>
              <a:t>AndroidManifest.xml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file</a:t>
            </a:r>
          </a:p>
          <a:p>
            <a:r>
              <a:rPr lang="en-US" sz="2000" dirty="0" smtClean="0"/>
              <a:t>Add the following lines after </a:t>
            </a:r>
            <a:r>
              <a:rPr lang="en-US" sz="2000" dirty="0" smtClean="0">
                <a:solidFill>
                  <a:srgbClr val="0066FF"/>
                </a:solidFill>
              </a:rPr>
              <a:t>&lt;activity&gt; </a:t>
            </a:r>
            <a:r>
              <a:rPr lang="en-US" sz="2000" dirty="0" smtClean="0"/>
              <a:t>tag: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0066FF"/>
                </a:solidFill>
              </a:rPr>
              <a:t>&lt;provider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android:name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com.training.contentprovidersample.BooksContentProvider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            </a:t>
            </a:r>
            <a:r>
              <a:rPr lang="en-US" sz="1400" dirty="0" err="1" smtClean="0">
                <a:solidFill>
                  <a:srgbClr val="0066FF"/>
                </a:solidFill>
              </a:rPr>
              <a:t>android:authorities</a:t>
            </a:r>
            <a:r>
              <a:rPr lang="en-US" sz="1400" dirty="0" smtClean="0">
                <a:solidFill>
                  <a:srgbClr val="0066FF"/>
                </a:solidFill>
              </a:rPr>
              <a:t>=</a:t>
            </a:r>
            <a:r>
              <a:rPr lang="en-US" sz="1400" i="1" dirty="0" smtClean="0">
                <a:solidFill>
                  <a:srgbClr val="0066FF"/>
                </a:solidFill>
              </a:rPr>
              <a:t>"</a:t>
            </a:r>
            <a:r>
              <a:rPr lang="en-US" sz="1400" i="1" dirty="0" err="1" smtClean="0">
                <a:solidFill>
                  <a:srgbClr val="0066FF"/>
                </a:solidFill>
              </a:rPr>
              <a:t>com.training.contentprovidersample</a:t>
            </a:r>
            <a:r>
              <a:rPr lang="en-US" sz="1400" i="1" dirty="0" smtClean="0">
                <a:solidFill>
                  <a:srgbClr val="0066FF"/>
                </a:solidFill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FF"/>
                </a:solidFill>
              </a:rPr>
              <a:t>&lt;/provider&gt;</a:t>
            </a:r>
            <a:endParaRPr lang="en-US" sz="20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Standard">
  <a:themeElements>
    <a:clrScheme name="8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Standard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Standard">
  <a:themeElements>
    <a:clrScheme name="6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Teleca US_English_Confidential">
  <a:themeElements>
    <a:clrScheme name="2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Teleca US_English_Confidential">
  <a:themeElements>
    <a:clrScheme name="3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Teleca US_English_Confidential">
  <a:themeElements>
    <a:clrScheme name="4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_Teleca US_English_Confidential">
  <a:themeElements>
    <a:clrScheme name="5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Standard">
  <a:themeElements>
    <a:clrScheme name="5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leca US_English_Confidential">
  <a:themeElements>
    <a:clrScheme name="1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leca US_English_Confidential">
  <a:themeElements>
    <a:clrScheme name="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Teleca US_English_Confidential">
  <a:themeElements>
    <a:clrScheme name="6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Standard">
  <a:themeElements>
    <a:clrScheme name="2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Standard">
  <a:themeElements>
    <a:clrScheme name="3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Standard">
  <a:themeElements>
    <a:clrScheme name="4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Standard">
  <a:themeElements>
    <a:clrScheme name="7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Teleca template</Template>
  <TotalTime>28441</TotalTime>
  <Words>3781</Words>
  <Application>Microsoft Macintosh PowerPoint</Application>
  <PresentationFormat>On-screen Show (4:3)</PresentationFormat>
  <Paragraphs>387</Paragraphs>
  <Slides>42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14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8_Standard</vt:lpstr>
      <vt:lpstr>5_Standard</vt:lpstr>
      <vt:lpstr>1_Teleca US_English_Confidential</vt:lpstr>
      <vt:lpstr>Teleca US_English_Confidential</vt:lpstr>
      <vt:lpstr>6_Teleca US_English_Confidential</vt:lpstr>
      <vt:lpstr>2_Standard</vt:lpstr>
      <vt:lpstr>3_Standard</vt:lpstr>
      <vt:lpstr>4_Standard</vt:lpstr>
      <vt:lpstr>7_Standard</vt:lpstr>
      <vt:lpstr>6_Standard</vt:lpstr>
      <vt:lpstr>2_Teleca US_English_Confidential</vt:lpstr>
      <vt:lpstr>3_Teleca US_English_Confidential</vt:lpstr>
      <vt:lpstr>4_Teleca US_English_Confidential</vt:lpstr>
      <vt:lpstr>5_Teleca US_English_Confidential</vt:lpstr>
      <vt:lpstr>Content Provider, UI, Adapter</vt:lpstr>
      <vt:lpstr>App Skeleton creation</vt:lpstr>
      <vt:lpstr>Create App skeleton</vt:lpstr>
      <vt:lpstr>Data Base creation</vt:lpstr>
      <vt:lpstr>Database creation</vt:lpstr>
      <vt:lpstr>Database creation (cont.)</vt:lpstr>
      <vt:lpstr>Database creation (end)</vt:lpstr>
      <vt:lpstr>Content Provider class</vt:lpstr>
      <vt:lpstr>Create Content Provider class and registry it</vt:lpstr>
      <vt:lpstr>Content Provider members initialization </vt:lpstr>
      <vt:lpstr>Content Provider members initialization (cont.)</vt:lpstr>
      <vt:lpstr>Content Provider members initialization (end)</vt:lpstr>
      <vt:lpstr>DatabaseHelper implementation</vt:lpstr>
      <vt:lpstr>DatabaseHelper implementation (cont.) </vt:lpstr>
      <vt:lpstr>DatabaseHelper implementation (end) </vt:lpstr>
      <vt:lpstr>Content provider initialization</vt:lpstr>
      <vt:lpstr>Content provider initialization (end) </vt:lpstr>
      <vt:lpstr>Handle query request in provider</vt:lpstr>
      <vt:lpstr>Handle query request in provider (cont.)</vt:lpstr>
      <vt:lpstr>Handle query request in provider (cont.) </vt:lpstr>
      <vt:lpstr>Handle query request in provider (end)</vt:lpstr>
      <vt:lpstr>Summary </vt:lpstr>
      <vt:lpstr>Invoke content provider</vt:lpstr>
      <vt:lpstr>Invoke Content Provider  </vt:lpstr>
      <vt:lpstr>Invoke Content Provider (cont.) </vt:lpstr>
      <vt:lpstr>Invoke Content Provider (end) </vt:lpstr>
      <vt:lpstr>Check the results</vt:lpstr>
      <vt:lpstr>Verification </vt:lpstr>
      <vt:lpstr>Activity UI creation</vt:lpstr>
      <vt:lpstr>Main layout UI creation</vt:lpstr>
      <vt:lpstr>Main layout UI creation (end)</vt:lpstr>
      <vt:lpstr>Add string resource</vt:lpstr>
      <vt:lpstr>List item UI</vt:lpstr>
      <vt:lpstr>List item layout UI creation</vt:lpstr>
      <vt:lpstr>List item layout UI creation (cont.) </vt:lpstr>
      <vt:lpstr>List item layout UI creation (end) </vt:lpstr>
      <vt:lpstr>JOIN the model and view</vt:lpstr>
      <vt:lpstr>Join the model and UI</vt:lpstr>
      <vt:lpstr>Join the model and UI (cont.) </vt:lpstr>
      <vt:lpstr>Join the model and UI (end) </vt:lpstr>
      <vt:lpstr>Run the app and check the results</vt:lpstr>
      <vt:lpstr>Homework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Platform</dc:title>
  <dc:creator>Maxim V Uhanov</dc:creator>
  <cp:lastModifiedBy>Vladimir Tyutin</cp:lastModifiedBy>
  <cp:revision>1552</cp:revision>
  <dcterms:created xsi:type="dcterms:W3CDTF">2013-09-09T11:16:31Z</dcterms:created>
  <dcterms:modified xsi:type="dcterms:W3CDTF">2013-09-09T12:39:20Z</dcterms:modified>
</cp:coreProperties>
</file>