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6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8"/>
  </p:notesMasterIdLst>
  <p:handoutMasterIdLst>
    <p:handoutMasterId r:id="rId39"/>
  </p:handoutMasterIdLst>
  <p:sldIdLst>
    <p:sldId id="256" r:id="rId15"/>
    <p:sldId id="503" r:id="rId16"/>
    <p:sldId id="502" r:id="rId17"/>
    <p:sldId id="504" r:id="rId18"/>
    <p:sldId id="505" r:id="rId19"/>
    <p:sldId id="507" r:id="rId20"/>
    <p:sldId id="508" r:id="rId21"/>
    <p:sldId id="506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23" r:id="rId31"/>
    <p:sldId id="519" r:id="rId32"/>
    <p:sldId id="520" r:id="rId33"/>
    <p:sldId id="522" r:id="rId34"/>
    <p:sldId id="517" r:id="rId35"/>
    <p:sldId id="518" r:id="rId36"/>
    <p:sldId id="521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Administrator" initials="x" lastIdx="21" clrIdx="0"/>
  <p:cmAuthor id="1" name="RUINMAUH" initials="MU" lastIdx="3" clrIdx="1"/>
  <p:cmAuthor id="2" name="ruinjuya" initials="r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preferSingleView="1">
    <p:restoredLeft sz="14938" autoAdjust="0"/>
    <p:restoredTop sz="66275" autoAdjust="0"/>
  </p:normalViewPr>
  <p:slideViewPr>
    <p:cSldViewPr>
      <p:cViewPr>
        <p:scale>
          <a:sx n="50" d="100"/>
          <a:sy n="50" d="100"/>
        </p:scale>
        <p:origin x="-756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928C6CA-254A-43AD-8685-DF0942F4BA02}" type="datetimeFigureOut">
              <a:rPr lang="ru-RU"/>
              <a:pPr>
                <a:defRPr/>
              </a:pPr>
              <a:t>25.02.2014</a:t>
            </a:fld>
            <a:endParaRPr lang="ru-RU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85A16D1-BF4B-48BC-A4C9-FEC476CF6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89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5424DA6-53D4-40F1-A9FA-9C6348922E1D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DCEBC1A-C1AE-4FD2-8791-89D2C11DC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15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Old-school</a:t>
            </a:r>
            <a:r>
              <a:rPr lang="en-US" baseline="0" dirty="0" smtClean="0"/>
              <a:t> solution drawbacks: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Complex View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View</a:t>
            </a:r>
            <a:r>
              <a:rPr lang="en-US" baseline="0" dirty="0" smtClean="0"/>
              <a:t> itself has no good life-cycle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center fragment’s content (‘Hello world!’)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activity_main.xml</a:t>
            </a:r>
            <a:br>
              <a:rPr lang="en-US" dirty="0" smtClean="0"/>
            </a:br>
            <a:r>
              <a:rPr lang="en-US" dirty="0" err="1" smtClean="0"/>
              <a:t>RelativeLayout</a:t>
            </a:r>
            <a:r>
              <a:rPr lang="en-US" dirty="0" smtClean="0"/>
              <a:t> add attribute </a:t>
            </a:r>
            <a:r>
              <a:rPr lang="en-US" dirty="0" err="1" smtClean="0"/>
              <a:t>android:gravity</a:t>
            </a:r>
            <a:r>
              <a:rPr lang="en-US" dirty="0" smtClean="0"/>
              <a:t>=“center”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activity_main.xml</a:t>
            </a:r>
            <a:br>
              <a:rPr lang="en-US" dirty="0" smtClean="0"/>
            </a:br>
            <a:r>
              <a:rPr lang="en-US" dirty="0" smtClean="0"/>
              <a:t>fragment change attribute 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 to</a:t>
            </a:r>
            <a:br>
              <a:rPr lang="en-US" dirty="0" smtClean="0"/>
            </a:b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r>
              <a:rPr lang="en-US" dirty="0" smtClean="0"/>
              <a:t>Add two</a:t>
            </a:r>
            <a:r>
              <a:rPr lang="en-US" baseline="0" dirty="0" smtClean="0"/>
              <a:t> fragments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Add one more fragment, having it’s own id and proper positioning.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&lt;fragment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android:id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"@+id/test_fragment2"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android:layout_width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wrap_content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android:layout_height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wrap_content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com.foo.FooFragment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       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android:layout_below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="@id/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test_fragment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"/&gt;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is in inserted_fragment.xml file.</a:t>
            </a:r>
          </a:p>
          <a:p>
            <a:r>
              <a:rPr lang="en-US" dirty="0" smtClean="0"/>
              <a:t>&lt;fragment&gt; tag will</a:t>
            </a:r>
            <a:r>
              <a:rPr lang="en-US" baseline="0" dirty="0" smtClean="0"/>
              <a:t> be added to the parent fragment two times with the same id.</a:t>
            </a:r>
            <a:br>
              <a:rPr lang="en-US" baseline="0" dirty="0" smtClean="0"/>
            </a:br>
            <a:r>
              <a:rPr lang="en-US" baseline="0" dirty="0" smtClean="0"/>
              <a:t>Possible fix is to change it for &lt;</a:t>
            </a:r>
            <a:r>
              <a:rPr lang="en-US" baseline="0" dirty="0" err="1" smtClean="0"/>
              <a:t>FrameLayout</a:t>
            </a:r>
            <a:r>
              <a:rPr lang="en-US" baseline="0" dirty="0" smtClean="0"/>
              <a:t>&gt; and change </a:t>
            </a:r>
            <a:r>
              <a:rPr lang="en-US" baseline="0" dirty="0" err="1" smtClean="0"/>
              <a:t>onCreateView</a:t>
            </a:r>
            <a:r>
              <a:rPr lang="en-US" baseline="0" dirty="0" smtClean="0"/>
              <a:t>() in InsertedFooFragment.java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@Override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public View </a:t>
            </a:r>
            <a:r>
              <a:rPr lang="en-US" baseline="0" dirty="0" err="1" smtClean="0"/>
              <a:t>onCreateView</a:t>
            </a:r>
            <a:r>
              <a:rPr lang="en-US" baseline="0" dirty="0" smtClean="0"/>
              <a:t>(</a:t>
            </a:r>
            <a:r>
              <a:rPr lang="en-US" baseline="0" dirty="0" err="1" smtClean="0"/>
              <a:t>LayoutInflater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inflater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ViewGroup</a:t>
            </a:r>
            <a:r>
              <a:rPr lang="en-US" baseline="0" dirty="0" smtClean="0"/>
              <a:t> root, Bundle </a:t>
            </a:r>
            <a:r>
              <a:rPr lang="en-US" baseline="0" dirty="0" err="1" smtClean="0"/>
              <a:t>savedInstanceState</a:t>
            </a:r>
            <a:r>
              <a:rPr lang="en-US" baseline="0" dirty="0" smtClean="0"/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View fragment = </a:t>
            </a:r>
            <a:r>
              <a:rPr lang="en-US" baseline="0" dirty="0" err="1" smtClean="0"/>
              <a:t>inflater.inflate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R.layout.inserted_fragment</a:t>
            </a:r>
            <a:r>
              <a:rPr lang="en-US" baseline="0" dirty="0" smtClean="0"/>
              <a:t>, root, false);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FragmentManager</a:t>
            </a:r>
            <a:r>
              <a:rPr lang="en-US" baseline="0" dirty="0" smtClean="0"/>
              <a:t> fm = </a:t>
            </a:r>
            <a:r>
              <a:rPr lang="en-US" baseline="0" dirty="0" err="1" smtClean="0"/>
              <a:t>getFragmentManager</a:t>
            </a:r>
            <a:r>
              <a:rPr lang="en-US" baseline="0" dirty="0" smtClean="0"/>
              <a:t>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FragmentTransaction</a:t>
            </a:r>
            <a:r>
              <a:rPr lang="en-US" baseline="0" dirty="0" smtClean="0"/>
              <a:t> transaction = </a:t>
            </a:r>
            <a:r>
              <a:rPr lang="en-US" baseline="0" dirty="0" err="1" smtClean="0"/>
              <a:t>fm.beginTransaction</a:t>
            </a:r>
            <a:r>
              <a:rPr lang="en-US" baseline="0" dirty="0" smtClean="0"/>
              <a:t>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transaction.replace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R.id.test_fragment</a:t>
            </a:r>
            <a:r>
              <a:rPr lang="en-US" baseline="0" dirty="0" smtClean="0"/>
              <a:t>, new </a:t>
            </a:r>
            <a:r>
              <a:rPr lang="en-US" baseline="0" dirty="0" err="1" smtClean="0"/>
              <a:t>FooFragment</a:t>
            </a:r>
            <a:r>
              <a:rPr lang="en-US" baseline="0" dirty="0" smtClean="0"/>
              <a:t>());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transaction.addToBackStack</a:t>
            </a:r>
            <a:r>
              <a:rPr lang="en-US" baseline="0" dirty="0" smtClean="0"/>
              <a:t>(null);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transaction.commit</a:t>
            </a:r>
            <a:r>
              <a:rPr lang="en-US" baseline="0" dirty="0" smtClean="0"/>
              <a:t>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return fragment;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F537-66DB-4EB0-9AD3-21B689DD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6511C-3A92-487C-A5F8-018E2F566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A9F4-46B0-4D95-893F-AD40D78F1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91B9-7EB8-4077-AA7C-0386016C4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8995-5CC7-4A86-8315-FF0EFA41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817B5-A49B-49D3-9F09-151247F84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1759-77FE-4DB3-BD50-F50441587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929-D81D-4816-9F30-C87DFDEC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E19ED-DEB5-4FA6-B481-E911863B0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72351-58A2-4B0F-AEF4-7E0140A33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CB4C-F486-46DB-8B53-4D0BFC04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8" y="1843090"/>
            <a:ext cx="7591425" cy="4149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88F8-9D31-488A-ACDE-62D056B3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33760-EAA9-48E8-8D92-70DFB32AF6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7334-8B16-4D73-B0D2-ACCF04A60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27C7-1F55-4CAC-8754-2B08FFACA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EBDC-CB96-4D04-9E2E-152A0C777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7983-1D40-4ECD-B5AF-E1D6AF62A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19D0-F447-4D5A-90F6-BA6E654DB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C0423-F273-4588-9181-997001730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ADEF2-A554-427D-9116-91D31F639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A11E-107A-48CE-A36B-56F194768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F979-23E6-4CC0-9B31-7E9C684C87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828-8E91-42F7-8F28-691A88864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B730-7B62-421F-A9A6-7DB77F11E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C843-011D-49BC-929A-CCCB7C90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9DF1-9B32-43E4-8A53-4C0584DAB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F5E8-6CAE-4EFB-B482-B81A7739B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2499-2588-40D6-9767-FE57EB4A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3839-949B-419B-A1B3-3688860F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4937-7251-4D6A-9613-5A5F9D598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60FF-15F9-45B8-920C-630023D1A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B4DC-1471-4C6E-885F-363185A4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CBC1-5E77-4626-9531-C502A2576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7340-B2BC-43FB-ACF3-54E515DE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28F6-A727-428C-9BE4-28875E0F7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8ABB1-6321-4B6A-AD5A-C9816B07F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08E4-D069-4445-8B72-037BBB791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8B17-224A-41C8-9634-7889965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498-C818-4AB0-AA45-F1CBD4814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B0FE-62D1-4CF0-864A-C0F9FBD0A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DD34-A503-484A-A649-3288B319C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EC98D-D1CA-4C66-8ADB-33A490950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42C0E-123F-4A56-90E8-1EC3DB9CE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BAA-EEA1-46FA-BEC3-A155889E4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40943-4D91-4C3D-9D2E-08CA1F66E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3583-3726-434C-BEA0-C19A0E4D2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F84D-E54E-4164-AA8F-29E877B4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0D4D-D078-4E92-8702-06A5846BD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8E5-016D-4D77-AE5F-3F8FDA3B5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039F2-C71E-44B5-BA24-305D2104A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51C51-262C-45BA-A0F5-77BBA15D4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C8CC-1F48-4782-B9E2-04B374F4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554D5-C6A0-4D25-883F-B8C019D20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408FA-0DC0-405D-8764-36C7C7CD8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02C-D352-4938-AB9A-99DA4061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721-183E-4E09-9252-7DB7E6E4E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8D33-9044-406D-B609-41FA0B8D8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65B9-9E43-4F05-9A91-415DCDA59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7E27-100D-4D68-89A5-1C758398D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FFBF-EEC4-4C8D-A136-5A65193B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7826-5C35-4B2D-B339-0D6A2FADF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02B1-F0CD-41BA-A803-39DD30CD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767F-763A-4B25-81D8-EC4986870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A540-18BB-4A56-8ABA-B6393DAC4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24CF-4F3F-4437-B069-4564909E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216C-CAB6-4E06-9FC2-FB593806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5214-2233-4232-98C1-6DBEE6948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7C76-9527-4187-9911-2D2700AC76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EEA7-9300-46B4-A707-623F441540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B5B5-8536-4CD9-B4A4-A676E5AD0D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50258-D89D-47A4-89BC-F69D318346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CD4B-0D20-401F-9B4F-9C72531C2BA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375E-78B6-40CA-B013-3E6C852BC11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51FA-8BAA-426E-9999-B20FE123AA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1BDA-BF9E-4AFA-84D6-B6851FA4746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7C9E-1ACE-4F50-849B-5826FAF28E6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1AC1-7384-405B-8450-6A27F22736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8354-89E0-47CE-B04D-EC3A342A5B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0F902-421A-48D4-A65B-83C29F56593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F70A-85DD-4212-96E4-302854980E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83D-5EA6-45B2-BF6B-E21D020E09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7FF9-19F6-4409-8EE1-F1A5C54872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E500-FA2D-4574-A64D-7237B41B5B4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17E2-2A06-4AFF-8E95-17FF878FC8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34F4-5F0F-4D6F-8888-7E9C418864B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AE460-3200-411E-B6BE-CBD73C0728F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5432-69E3-48B9-A2DD-8DC1E312C09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2D6D-6B41-4C4B-BD21-FD25409E5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FE60-C334-4A7C-8992-F85AA7D0AE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DC6E-BABA-404A-8C86-B363CAAD4E7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1373-2F80-4534-AB9E-B7BBFA0482D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065A-972F-448C-BDE6-24E256AB0E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240C2-1AC3-4B45-80F1-7F020DA7AAC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8E07-B39C-488E-9338-F3F7453A68A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7D173-C7FA-430D-A416-000265D26CC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EA7F-CB4C-43C2-B1C8-B81DF2A54A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8EF1-4F09-48C0-B67C-6154B1F8B30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9188-E567-4F2A-B4B1-BC87178EA8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5EC2-1E7C-4AFE-9003-BF708772D6E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885D-C637-4E24-899A-6E53460E4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3737-6966-4275-998B-E98F7E0D153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FA9A1-294F-4484-83AB-B845F6CA820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6EF65-3F93-4C40-AFE3-A10D9F87D9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84A9-3F03-4FBB-8D32-268F798E727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7FAF-CA13-4161-B549-D87806ACB4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1727-CC0F-4744-ACFB-AAD153A4B3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E8F9-C130-410D-A309-5AB892C4FD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AF-8AE5-42DA-BF01-A62A6C4EBB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7D10-0EF9-49BF-87E5-832A281416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2517-D98F-4E2D-926F-993C1941EF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23BE-7FEF-4D84-BE64-357A9E944E8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9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leca_symbol"/>
          <p:cNvPicPr>
            <a:picLocks noChangeAspect="1" noChangeArrowheads="1"/>
          </p:cNvPicPr>
          <p:nvPr/>
        </p:nvPicPr>
        <p:blipFill>
          <a:blip r:embed="rId13" cstate="print"/>
          <a:srcRect l="31874" r="14548" b="21544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71551" y="1727200"/>
            <a:ext cx="500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Inledning_4"/>
          <p:cNvPicPr>
            <a:picLocks noChangeAspect="1" noChangeArrowheads="1"/>
          </p:cNvPicPr>
          <p:nvPr/>
        </p:nvPicPr>
        <p:blipFill>
          <a:blip r:embed="rId13" cstate="print"/>
          <a:srcRect l="31792" r="14615" b="24213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–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PT-mall_nere_kontur"/>
          <p:cNvPicPr>
            <a:picLocks noChangeAspect="1" noChangeArrowheads="1"/>
          </p:cNvPicPr>
          <p:nvPr/>
        </p:nvPicPr>
        <p:blipFill>
          <a:blip r:embed="rId14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1269" name="Рисунок 8" descr="logo_android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C80311BC-1215-4F28-835B-52AAAC7C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2293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EAEFC091-3B99-4E7D-8030-CEBEE50E5F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3317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F3B2F859-5F3F-41A7-B56B-68855DA41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4341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BFECF8D-5C44-40EB-B178-0596D0343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ledning_2"/>
          <p:cNvPicPr>
            <a:picLocks noChangeAspect="1" noChangeArrowheads="1"/>
          </p:cNvPicPr>
          <p:nvPr/>
        </p:nvPicPr>
        <p:blipFill>
          <a:blip r:embed="rId13" cstate="print"/>
          <a:srcRect l="22728" r="16750" b="18311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Inledning_6"/>
          <p:cNvPicPr>
            <a:picLocks noChangeAspect="1" noChangeArrowheads="1"/>
          </p:cNvPicPr>
          <p:nvPr/>
        </p:nvPicPr>
        <p:blipFill>
          <a:blip r:embed="rId13" cstate="print"/>
          <a:srcRect l="19696" r="14754" b="6480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  <a:endParaRPr lang="en-US" sz="500">
              <a:latin typeface="Arial" charset="0"/>
              <a:cs typeface="Arial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0C14977-3803-42CB-B426-4A75E04C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4E0F08F1-C8DE-4082-BFDA-37032CC6F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30067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7D886EAC-9279-4521-8F32-CF215ACE80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6150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D5EE1242-756E-4F85-A97C-653FB385614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7174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05451B3E-E77D-40C4-BE7F-8D02D94716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8198" name="Picture 8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6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BDDDF6F4-15EA-45FD-BB5D-ECA82477DC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222" name="Picture 6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  <p:sp>
        <p:nvSpPr>
          <p:cNvPr id="2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1" y="3886200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Features, tips and tricks</a:t>
            </a:r>
            <a:endParaRPr lang="ru-RU" sz="16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Inserted Fragments example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Inserted Fragment class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Is a regular fragment class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InsertedFooFragment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Fragment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View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root, 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View fragment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R.layout.inserted_fragment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root,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fragment;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Inserted Fragment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Contains Android Views and &lt;fragment&gt; tags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fragment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test_fragment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com.foo.FooFragment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Inserted Fragment to a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activity_main.xml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match_parent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match_parent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android:gravity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"center"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FrameLayout</a:t>
            </a:r>
            <a:endParaRPr lang="en-US" sz="1400" dirty="0" smtClean="0">
              <a:solidFill>
                <a:srgbClr val="FF0000"/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@+id/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test_inserted_fragment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ru-RU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Activity class to use Inserted Fragment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MainActivity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FragmentActivity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activity_main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FragmentManager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fm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getSupportFragmentManager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FragmentTransaction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transaction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fm.beginTransaction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transaction.replace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R.id.test_inserted_fragment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InsertedFooFragment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transaction.addToBackStack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transaction.commit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400" b="1" dirty="0" smtClean="0">
              <a:solidFill>
                <a:srgbClr val="FF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ru-RU" dirty="0"/>
          </a:p>
        </p:txBody>
      </p:sp>
      <p:pic>
        <p:nvPicPr>
          <p:cNvPr id="4" name="Content Placeholder 3" descr="inserted_fra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8727" y="1843088"/>
            <a:ext cx="2334220" cy="4149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Run app, change device orientation, get crash.</a:t>
            </a:r>
          </a:p>
          <a:p>
            <a:r>
              <a:rPr lang="en-US" sz="2000" dirty="0" smtClean="0"/>
              <a:t>Fix crash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5486401" cy="4392615"/>
          </a:xfrm>
        </p:spPr>
        <p:txBody>
          <a:bodyPr/>
          <a:lstStyle/>
          <a:p>
            <a:r>
              <a:rPr lang="en-US" sz="2000" dirty="0" smtClean="0"/>
              <a:t>Add 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to fragment layout</a:t>
            </a:r>
          </a:p>
          <a:p>
            <a:r>
              <a:rPr lang="en-US" sz="2000" dirty="0" smtClean="0"/>
              <a:t>Add Button after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in </a:t>
            </a:r>
            <a:r>
              <a:rPr lang="en-US" sz="2000" dirty="0" err="1" smtClean="0"/>
              <a:t>LinearLayout</a:t>
            </a:r>
            <a:endParaRPr lang="en-US" sz="2000" dirty="0" smtClean="0"/>
          </a:p>
          <a:p>
            <a:r>
              <a:rPr lang="en-US" sz="2000" dirty="0" smtClean="0"/>
              <a:t>In Fragment code process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event on Button to make rotation of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Keys:</a:t>
            </a:r>
          </a:p>
          <a:p>
            <a:pPr>
              <a:buNone/>
            </a:pPr>
            <a:r>
              <a:rPr lang="en-US" sz="2000" dirty="0" smtClean="0"/>
              <a:t>- Use </a:t>
            </a:r>
            <a:r>
              <a:rPr lang="en-US" sz="2000" dirty="0" err="1" smtClean="0"/>
              <a:t>OnClickListener</a:t>
            </a:r>
            <a:r>
              <a:rPr lang="en-US" sz="2000" dirty="0" smtClean="0"/>
              <a:t> to handle click event on Button</a:t>
            </a:r>
          </a:p>
          <a:p>
            <a:pPr>
              <a:buNone/>
            </a:pPr>
            <a:r>
              <a:rPr lang="en-US" sz="2000" dirty="0" smtClean="0"/>
              <a:t>- Use </a:t>
            </a:r>
            <a:r>
              <a:rPr lang="en-US" sz="2000" dirty="0" err="1" smtClean="0"/>
              <a:t>ObjectAnimator.</a:t>
            </a:r>
            <a:r>
              <a:rPr lang="en-US" sz="2000" i="1" dirty="0" err="1" smtClean="0"/>
              <a:t>ofFloat</a:t>
            </a:r>
            <a:r>
              <a:rPr lang="en-US" sz="2000" dirty="0" smtClean="0"/>
              <a:t> to implement object animation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6" y="533400"/>
            <a:ext cx="3068164" cy="5384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adb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adb</a:t>
            </a:r>
            <a:r>
              <a:rPr lang="en-US" dirty="0" smtClean="0"/>
              <a:t> command line </a:t>
            </a:r>
            <a:r>
              <a:rPr lang="en-US" dirty="0" err="1" smtClean="0"/>
              <a:t>params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shell</a:t>
            </a:r>
            <a:r>
              <a:rPr lang="en-US" sz="1400" dirty="0" smtClean="0"/>
              <a:t>. Provides a device console.</a:t>
            </a:r>
          </a:p>
          <a:p>
            <a:pPr lvl="1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shell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sz="1400" dirty="0" smtClean="0"/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devices</a:t>
            </a:r>
            <a:r>
              <a:rPr lang="en-US" sz="1400" dirty="0" smtClean="0"/>
              <a:t>. Shows a list of attached devices including emulators.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 of devices attached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0149B2840C01600B        device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kill-server,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start-server</a:t>
            </a:r>
            <a:r>
              <a:rPr lang="en-US" sz="1400" dirty="0" smtClean="0">
                <a:cs typeface="Courier New" pitchFamily="49" charset="0"/>
              </a:rPr>
              <a:t>. A way to restart </a:t>
            </a:r>
            <a:r>
              <a:rPr lang="en-US" sz="1400" dirty="0" err="1" smtClean="0">
                <a:cs typeface="Courier New" pitchFamily="49" charset="0"/>
              </a:rPr>
              <a:t>adb</a:t>
            </a:r>
            <a:r>
              <a:rPr lang="en-US" sz="1400" dirty="0" smtClean="0">
                <a:cs typeface="Courier New" pitchFamily="49" charset="0"/>
              </a:rPr>
              <a:t> service on your PC.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dirty="0" smtClean="0">
                <a:cs typeface="Courier New" pitchFamily="49" charset="0"/>
              </a:rPr>
              <a:t>. Getting logs from a device.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(23823):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PreferencesDataStore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Load application preferences</a:t>
            </a:r>
          </a:p>
          <a:p>
            <a:pPr lvl="0"/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–b radio</a:t>
            </a:r>
            <a:r>
              <a:rPr lang="en-US" sz="1400" dirty="0" smtClean="0">
                <a:solidFill>
                  <a:srgbClr val="000000"/>
                </a:solidFill>
                <a:cs typeface="Courier New" pitchFamily="49" charset="0"/>
              </a:rPr>
              <a:t>. Getting radio logs from a device.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D/RILJ    (  608): [135180]&gt; REQUEST_GET_NEIGHBORING_CELL_IDS</a:t>
            </a:r>
          </a:p>
          <a:p>
            <a:pPr lvl="0"/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push/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pull</a:t>
            </a:r>
            <a:r>
              <a:rPr lang="en-US" sz="1400" dirty="0" smtClean="0">
                <a:solidFill>
                  <a:srgbClr val="000000"/>
                </a:solidFill>
                <a:cs typeface="Courier New" pitchFamily="49" charset="0"/>
              </a:rPr>
              <a:t>. Copy a file to a device/Copy a file from to your PC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push test_file.txt /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pull /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/test_file.txt .</a:t>
            </a:r>
          </a:p>
          <a:p>
            <a:pPr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example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err="1" smtClean="0"/>
              <a:t>logcat</a:t>
            </a:r>
            <a:r>
              <a:rPr lang="en-US" dirty="0" smtClean="0"/>
              <a:t> usage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128" y="1500174"/>
            <a:ext cx="7591425" cy="4492641"/>
          </a:xfrm>
        </p:spPr>
        <p:txBody>
          <a:bodyPr/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-s emulator-5554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dirty="0" smtClean="0"/>
              <a:t>Picks up the device in case of several devices connected. Device name can be taken from </a:t>
            </a:r>
            <a:r>
              <a:rPr lang="en-US" sz="1400" i="1" dirty="0" err="1" smtClean="0"/>
              <a:t>adb</a:t>
            </a:r>
            <a:r>
              <a:rPr lang="en-US" sz="1400" i="1" dirty="0" smtClean="0"/>
              <a:t> devices </a:t>
            </a:r>
            <a:r>
              <a:rPr lang="en-US" sz="1400" dirty="0" smtClean="0"/>
              <a:t>command output.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–f log.txt</a:t>
            </a:r>
            <a:r>
              <a:rPr lang="en-US" sz="1400" dirty="0" smtClean="0"/>
              <a:t>. Outputs log to a file.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adb logcat -r 100 -n 5 -f log.txt</a:t>
            </a:r>
            <a:r>
              <a:rPr lang="en-US" sz="1400" dirty="0" smtClean="0"/>
              <a:t>. Rotates the log every 100 </a:t>
            </a:r>
            <a:r>
              <a:rPr lang="en-US" sz="1400" dirty="0" err="1" smtClean="0"/>
              <a:t>kbytes</a:t>
            </a:r>
            <a:r>
              <a:rPr lang="en-US" sz="1400" dirty="0" smtClean="0"/>
              <a:t>, creates max 5 rotated files.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-c</a:t>
            </a:r>
            <a:r>
              <a:rPr lang="en-US" sz="1400" dirty="0" smtClean="0">
                <a:cs typeface="Courier New" pitchFamily="49" charset="0"/>
              </a:rPr>
              <a:t>. Flushes the entire log and exits.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-f out.txt -d</a:t>
            </a:r>
            <a:r>
              <a:rPr lang="en-US" sz="1400" dirty="0" smtClean="0">
                <a:cs typeface="Courier New" pitchFamily="49" charset="0"/>
              </a:rPr>
              <a:t>. Dumps the log and exits immediately - doesn't block.</a:t>
            </a:r>
          </a:p>
          <a:p>
            <a:pPr lvl="0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-v &lt;format&gt; - log formatting</a:t>
            </a:r>
          </a:p>
          <a:p>
            <a:pPr marL="714375">
              <a:buClr>
                <a:srgbClr val="0070C0"/>
              </a:buClr>
              <a:buSzPct val="100000"/>
              <a:buFont typeface="Wingdings 2" pitchFamily="18" charset="2"/>
              <a:buChar char=""/>
            </a:pP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-v time</a:t>
            </a:r>
          </a:p>
          <a:p>
            <a:pPr marL="360363">
              <a:buClr>
                <a:srgbClr val="0070C0"/>
              </a:buClr>
              <a:buSzPct val="100000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09-07 22:01:19.520 I/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wpa_supplicant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 464):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rfkill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WLAN unblocked</a:t>
            </a:r>
          </a:p>
          <a:p>
            <a:pPr marL="714375">
              <a:buClr>
                <a:srgbClr val="0070C0"/>
              </a:buClr>
              <a:buSzPct val="100000"/>
              <a:buFont typeface="Wingdings 2" pitchFamily="18" charset="2"/>
              <a:buChar char=""/>
            </a:pP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–v brief</a:t>
            </a:r>
          </a:p>
          <a:p>
            <a:pPr marL="360363">
              <a:buClr>
                <a:srgbClr val="0070C0"/>
              </a:buClr>
              <a:buSzPct val="100000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wpa_supplicant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 464):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rfkill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WLAN unblocked</a:t>
            </a:r>
          </a:p>
          <a:p>
            <a:pPr marL="714375">
              <a:buClr>
                <a:srgbClr val="0070C0"/>
              </a:buClr>
              <a:buSzPct val="100000"/>
              <a:buFont typeface="Wingdings 2" pitchFamily="18" charset="2"/>
              <a:buChar char=""/>
            </a:pP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–v process</a:t>
            </a:r>
          </a:p>
          <a:p>
            <a:pPr lvl="0"/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-v time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LocationActivity:D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LocationService:I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*:E</a:t>
            </a:r>
            <a:r>
              <a:rPr lang="en-US" sz="1400" dirty="0" smtClean="0"/>
              <a:t> . Outputs logs with </a:t>
            </a:r>
            <a:r>
              <a:rPr lang="en-US" sz="1400" dirty="0" err="1" smtClean="0"/>
              <a:t>LocationActivity</a:t>
            </a:r>
            <a:r>
              <a:rPr lang="en-US" sz="1400" dirty="0" smtClean="0"/>
              <a:t> tag with Debug priority or higher, with </a:t>
            </a:r>
            <a:r>
              <a:rPr lang="en-US" sz="1400" dirty="0" err="1" smtClean="0"/>
              <a:t>LocationService</a:t>
            </a:r>
            <a:r>
              <a:rPr lang="en-US" sz="1400" dirty="0" smtClean="0"/>
              <a:t> tag with Info priority or higher, all logs with </a:t>
            </a:r>
            <a:r>
              <a:rPr lang="en-US" sz="1400" smtClean="0"/>
              <a:t>Error priority or higher.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command line tool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Tool is located at &lt;ANDROID_BUNDLE&gt;\</a:t>
            </a:r>
            <a:r>
              <a:rPr lang="en-US" sz="2000" dirty="0" err="1" smtClean="0"/>
              <a:t>sdk</a:t>
            </a:r>
            <a:r>
              <a:rPr lang="en-US" sz="2000" dirty="0" smtClean="0"/>
              <a:t>\tools\sqlite3.exe </a:t>
            </a:r>
          </a:p>
          <a:p>
            <a:r>
              <a:rPr lang="en-US" sz="2000" dirty="0" smtClean="0"/>
              <a:t>Open DB file </a:t>
            </a:r>
            <a:br>
              <a:rPr lang="en-US" sz="2000" dirty="0" smtClean="0"/>
            </a:br>
            <a:r>
              <a:rPr lang="en-US" sz="2000" dirty="0" smtClean="0"/>
              <a:t>sqlite3 </a:t>
            </a:r>
            <a:r>
              <a:rPr lang="en-US" sz="2000" dirty="0" err="1" smtClean="0"/>
              <a:t>db_test.db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3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.</a:t>
            </a:r>
            <a:r>
              <a:rPr lang="en-US" sz="1600" dirty="0" err="1" smtClean="0"/>
              <a:t>shema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CREATE TABLE TEST_TABLE (REC_ID INTEGER PRIMARY KEY,REC_NAME TEXT NOT NULL);</a:t>
            </a:r>
          </a:p>
          <a:p>
            <a:pPr>
              <a:buNone/>
            </a:pPr>
            <a:r>
              <a:rPr lang="en-US" sz="1600" dirty="0" smtClean="0"/>
              <a:t>CREATE TABLE </a:t>
            </a:r>
            <a:r>
              <a:rPr lang="en-US" sz="1600" dirty="0" err="1" smtClean="0"/>
              <a:t>android_metadata</a:t>
            </a:r>
            <a:r>
              <a:rPr lang="en-US" sz="1600" dirty="0" smtClean="0"/>
              <a:t> (locale TEXT);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</a:rPr>
              <a:t>.tables</a:t>
            </a:r>
          </a:p>
          <a:p>
            <a:pPr>
              <a:buNone/>
            </a:pPr>
            <a:r>
              <a:rPr lang="en-US" sz="1600" dirty="0" smtClean="0"/>
              <a:t>TEST_TABLE        </a:t>
            </a:r>
            <a:r>
              <a:rPr lang="en-US" sz="1600" dirty="0" err="1" smtClean="0"/>
              <a:t>android_metadata</a:t>
            </a:r>
            <a:endParaRPr lang="en-US" sz="1600" dirty="0" smtClean="0"/>
          </a:p>
          <a:p>
            <a:pPr lvl="0"/>
            <a:r>
              <a:rPr lang="en-US" sz="1600" dirty="0" smtClean="0">
                <a:solidFill>
                  <a:srgbClr val="000000"/>
                </a:solidFill>
              </a:rPr>
              <a:t>SQL queries</a:t>
            </a:r>
          </a:p>
          <a:p>
            <a:pPr>
              <a:buNone/>
            </a:pPr>
            <a:r>
              <a:rPr lang="en-US" sz="1600" dirty="0" smtClean="0"/>
              <a:t>SELECT * FROM TEST_TABLE;</a:t>
            </a:r>
          </a:p>
          <a:p>
            <a:pPr>
              <a:buNone/>
            </a:pPr>
            <a:r>
              <a:rPr lang="en-US" sz="1600" dirty="0" smtClean="0"/>
              <a:t>DROP TABLE TEST_TABLE;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</a:rPr>
              <a:t>.help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show all helpful commands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</a:rPr>
              <a:t>.quit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Fragment class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/>
            </a:r>
            <a:br>
              <a:rPr lang="en-US" sz="2000" b="1" dirty="0" smtClean="0">
                <a:solidFill>
                  <a:srgbClr val="7F0055"/>
                </a:solidFill>
                <a:latin typeface="Courier New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FooFragment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Fragment</a:t>
            </a:r>
            <a:endParaRPr lang="en-US" sz="2000" b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API11+: </a:t>
            </a:r>
            <a:r>
              <a:rPr lang="en-US" dirty="0" err="1" smtClean="0"/>
              <a:t>android.app.Fragment</a:t>
            </a:r>
            <a:endParaRPr lang="en-US" dirty="0" smtClean="0"/>
          </a:p>
          <a:p>
            <a:pPr lvl="1"/>
            <a:r>
              <a:rPr lang="en-US" dirty="0" smtClean="0"/>
              <a:t>API4+: android.support.v4.app.Fragment</a:t>
            </a:r>
          </a:p>
          <a:p>
            <a:r>
              <a:rPr lang="en-US" sz="2000" dirty="0" smtClean="0"/>
              <a:t>Implement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View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onCreateView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root, Bundle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View fragment =</a:t>
            </a:r>
            <a:br>
              <a:rPr lang="en-US" sz="16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fragment_layout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root,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fragment;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Fragment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simplest layout is a </a:t>
            </a:r>
            <a:r>
              <a:rPr lang="en-US" sz="2000" dirty="0" err="1" smtClean="0"/>
              <a:t>TextView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@string/</a:t>
            </a:r>
            <a:r>
              <a:rPr lang="en-US" sz="1400" i="1" dirty="0" err="1" smtClean="0">
                <a:solidFill>
                  <a:srgbClr val="FF0000"/>
                </a:solidFill>
                <a:latin typeface="Courier New"/>
              </a:rPr>
              <a:t>hello_world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ru-RU" sz="1400" dirty="0" smtClean="0"/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Fragment to another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activity_main.xml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match_parent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match_parent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fragment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test_fragment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i="1" dirty="0" err="1" smtClean="0">
                <a:solidFill>
                  <a:srgbClr val="FF0000"/>
                </a:solidFill>
                <a:latin typeface="Courier New"/>
              </a:rPr>
              <a:t>match_parent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com.foo.FooFragment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RelativeLayout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Activity class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sz="2000" dirty="0" smtClean="0"/>
              <a:t>Parent class</a:t>
            </a:r>
          </a:p>
          <a:p>
            <a:pPr lvl="1"/>
            <a:r>
              <a:rPr lang="en-US" dirty="0" smtClean="0"/>
              <a:t>API11+</a:t>
            </a:r>
            <a:br>
              <a:rPr lang="en-US" dirty="0" smtClean="0"/>
            </a:b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MainActivity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</a:rPr>
              <a:t>android.app.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Activity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r>
              <a:rPr lang="en-US" dirty="0" smtClean="0"/>
              <a:t>API4+</a:t>
            </a:r>
            <a:br>
              <a:rPr lang="en-US" dirty="0" smtClean="0"/>
            </a:b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MainActivity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extends</a:t>
            </a:r>
            <a:br>
              <a:rPr lang="en-US" b="1" dirty="0" smtClean="0">
                <a:solidFill>
                  <a:srgbClr val="7F0055"/>
                </a:solidFill>
                <a:latin typeface="Courier New"/>
              </a:rPr>
            </a:b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</a:rPr>
              <a:t>android.support.v4.app.FragmentActivity</a:t>
            </a: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ru-RU" dirty="0"/>
          </a:p>
        </p:txBody>
      </p:sp>
      <p:pic>
        <p:nvPicPr>
          <p:cNvPr id="4" name="Content Placeholder 3" descr="fragmen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8727" y="1843088"/>
            <a:ext cx="2334220" cy="4149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ru-RU" dirty="0"/>
          </a:p>
        </p:txBody>
      </p:sp>
      <p:pic>
        <p:nvPicPr>
          <p:cNvPr id="4" name="Content Placeholder 3" descr="fragmen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28727" y="1843088"/>
            <a:ext cx="2334220" cy="41497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ru-RU" dirty="0"/>
          </a:p>
        </p:txBody>
      </p:sp>
      <p:pic>
        <p:nvPicPr>
          <p:cNvPr id="4" name="Content Placeholder 3" descr="fragment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28727" y="1843088"/>
            <a:ext cx="2334220" cy="41497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Standard">
  <a:themeElements>
    <a:clrScheme name="8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Standar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Standard">
  <a:themeElements>
    <a:clrScheme name="6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Teleca US_English_Confidential">
  <a:themeElements>
    <a:clrScheme name="2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Teleca US_English_Confidential">
  <a:themeElements>
    <a:clrScheme name="3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Teleca US_English_Confidential">
  <a:themeElements>
    <a:clrScheme name="4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Teleca US_English_Confidential">
  <a:themeElements>
    <a:clrScheme name="5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Standard">
  <a:themeElements>
    <a:clrScheme name="5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leca US_English_Confidential">
  <a:themeElements>
    <a:clrScheme name="1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leca US_English_Confidential">
  <a:themeElements>
    <a:clrScheme name="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Teleca US_English_Confidential">
  <a:themeElements>
    <a:clrScheme name="6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Standard">
  <a:themeElements>
    <a:clrScheme name="3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Standard">
  <a:themeElements>
    <a:clrScheme name="4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Standard">
  <a:themeElements>
    <a:clrScheme name="7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Teleca template</Template>
  <TotalTime>28624</TotalTime>
  <Words>839</Words>
  <Application>Microsoft Office PowerPoint</Application>
  <PresentationFormat>On-screen Show (4:3)</PresentationFormat>
  <Paragraphs>166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8_Standard</vt:lpstr>
      <vt:lpstr>5_Standard</vt:lpstr>
      <vt:lpstr>1_Teleca US_English_Confidential</vt:lpstr>
      <vt:lpstr>Teleca US_English_Confidential</vt:lpstr>
      <vt:lpstr>6_Teleca US_English_Confidential</vt:lpstr>
      <vt:lpstr>2_Standard</vt:lpstr>
      <vt:lpstr>3_Standard</vt:lpstr>
      <vt:lpstr>4_Standard</vt:lpstr>
      <vt:lpstr>7_Standard</vt:lpstr>
      <vt:lpstr>6_Standard</vt:lpstr>
      <vt:lpstr>2_Teleca US_English_Confidential</vt:lpstr>
      <vt:lpstr>3_Teleca US_English_Confidential</vt:lpstr>
      <vt:lpstr>4_Teleca US_English_Confidential</vt:lpstr>
      <vt:lpstr>5_Teleca US_English_Confidential</vt:lpstr>
      <vt:lpstr>Fragments</vt:lpstr>
      <vt:lpstr>Fragments example</vt:lpstr>
      <vt:lpstr>Create Fragment class</vt:lpstr>
      <vt:lpstr>Create Fragment layout</vt:lpstr>
      <vt:lpstr>Include Fragment to another layout</vt:lpstr>
      <vt:lpstr>Change Activity class</vt:lpstr>
      <vt:lpstr>Profit</vt:lpstr>
      <vt:lpstr>Exercise 1</vt:lpstr>
      <vt:lpstr>Exercise 2</vt:lpstr>
      <vt:lpstr>Inserted Fragments example</vt:lpstr>
      <vt:lpstr>Create Inserted Fragment class</vt:lpstr>
      <vt:lpstr>Create Inserted Fragment layout</vt:lpstr>
      <vt:lpstr>Include Inserted Fragment to a layout</vt:lpstr>
      <vt:lpstr>Change Activity class to use Inserted Fragment</vt:lpstr>
      <vt:lpstr>Profit</vt:lpstr>
      <vt:lpstr>Exercise 1</vt:lpstr>
      <vt:lpstr>Exercise 2</vt:lpstr>
      <vt:lpstr>adb</vt:lpstr>
      <vt:lpstr>adb command line params</vt:lpstr>
      <vt:lpstr>adb logcat usage</vt:lpstr>
      <vt:lpstr>sqlite3</vt:lpstr>
      <vt:lpstr>Sqlite3 command line tool</vt:lpstr>
      <vt:lpstr>Sqlite 3 commands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Platform</dc:title>
  <dc:creator>Maxim V Uhanov</dc:creator>
  <cp:lastModifiedBy>Chen Keith (Nokia-MP/Beijing)</cp:lastModifiedBy>
  <cp:revision>1541</cp:revision>
  <dcterms:created xsi:type="dcterms:W3CDTF">2013-09-08T07:36:45Z</dcterms:created>
  <dcterms:modified xsi:type="dcterms:W3CDTF">2014-02-25T02:51:14Z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d4817e6b-411a-40f3-b65e-8ba1d329e257</vt:lpwstr>
  </property>
  <property fmtid="{D5CDD505-2E9C-101B-9397-08002B2CF9AE}" pid="3" name="NokiaConfidentiality">
    <vt:lpwstr>Company Confidential</vt:lpwstr>
  </property>
</Properties>
</file>