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15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  <p:sldMasterId id="2147483650" r:id="rId2"/>
    <p:sldMasterId id="2147483651" r:id="rId3"/>
    <p:sldMasterId id="2147483652" r:id="rId4"/>
    <p:sldMasterId id="214748366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60"/>
  </p:notesMasterIdLst>
  <p:handoutMasterIdLst>
    <p:handoutMasterId r:id="rId61"/>
  </p:handoutMasterIdLst>
  <p:sldIdLst>
    <p:sldId id="256" r:id="rId15"/>
    <p:sldId id="503" r:id="rId16"/>
    <p:sldId id="502" r:id="rId17"/>
    <p:sldId id="522" r:id="rId18"/>
    <p:sldId id="50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50" r:id="rId44"/>
    <p:sldId id="549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xAdministrator" initials="x" lastIdx="21" clrIdx="0"/>
  <p:cmAuthor id="1" name="RUINMAUH" initials="MU" lastIdx="3" clrIdx="1"/>
  <p:cmAuthor id="2" name="ruinjuya" initials="r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FF"/>
    <a:srgbClr val="0066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38" autoAdjust="0"/>
    <p:restoredTop sz="95932" autoAdjust="0"/>
  </p:normalViewPr>
  <p:slideViewPr>
    <p:cSldViewPr>
      <p:cViewPr>
        <p:scale>
          <a:sx n="90" d="100"/>
          <a:sy n="90" d="100"/>
        </p:scale>
        <p:origin x="-90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commentAuthors" Target="commentAuthor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928C6CA-254A-43AD-8685-DF0942F4BA02}" type="datetimeFigureOut">
              <a:rPr lang="ru-RU"/>
              <a:pPr>
                <a:defRPr/>
              </a:pPr>
              <a:t>9/8/13</a:t>
            </a:fld>
            <a:endParaRPr lang="ru-RU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85A16D1-BF4B-48BC-A4C9-FEC476CF6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5424DA6-53D4-40F1-A9FA-9C6348922E1D}" type="datetimeFigureOut">
              <a:rPr lang="en-US"/>
              <a:pPr>
                <a:defRPr/>
              </a:pPr>
              <a:t>9/8/13</a:t>
            </a:fld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DCEBC1A-C1AE-4FD2-8791-89D2C11DC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F537-66DB-4EB0-9AD3-21B689DD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6511C-3A92-487C-A5F8-018E2F566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A9F4-46B0-4D95-893F-AD40D78F1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91B9-7EB8-4077-AA7C-0386016C4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8995-5CC7-4A86-8315-FF0EFA41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817B5-A49B-49D3-9F09-151247F84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1759-77FE-4DB3-BD50-F50441587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929-D81D-4816-9F30-C87DFDEC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E19ED-DEB5-4FA6-B481-E911863B0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72351-58A2-4B0F-AEF4-7E0140A33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CB4C-F486-46DB-8B53-4D0BFC04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8" y="1843090"/>
            <a:ext cx="7591425" cy="4149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88F8-9D31-488A-ACDE-62D056B3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33760-EAA9-48E8-8D92-70DFB32AF6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7334-8B16-4D73-B0D2-ACCF04A60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27C7-1F55-4CAC-8754-2B08FFACA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EBDC-CB96-4D04-9E2E-152A0C777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7983-1D40-4ECD-B5AF-E1D6AF62A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19D0-F447-4D5A-90F6-BA6E654DB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C0423-F273-4588-9181-997001730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ADEF2-A554-427D-9116-91D31F639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A11E-107A-48CE-A36B-56F194768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F979-23E6-4CC0-9B31-7E9C684C87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828-8E91-42F7-8F28-691A88864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B730-7B62-421F-A9A6-7DB77F11E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C843-011D-49BC-929A-CCCB7C90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9DF1-9B32-43E4-8A53-4C0584DAB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F5E8-6CAE-4EFB-B482-B81A7739B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2499-2588-40D6-9767-FE57EB4A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3839-949B-419B-A1B3-3688860F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4937-7251-4D6A-9613-5A5F9D598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60FF-15F9-45B8-920C-630023D1A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B4DC-1471-4C6E-885F-363185A4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CBC1-5E77-4626-9531-C502A2576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7340-B2BC-43FB-ACF3-54E515DE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28F6-A727-428C-9BE4-28875E0F7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8ABB1-6321-4B6A-AD5A-C9816B07F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08E4-D069-4445-8B72-037BBB791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8B17-224A-41C8-9634-7889965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498-C818-4AB0-AA45-F1CBD4814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B0FE-62D1-4CF0-864A-C0F9FBD0A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DD34-A503-484A-A649-3288B319C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EC98D-D1CA-4C66-8ADB-33A490950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42C0E-123F-4A56-90E8-1EC3DB9CE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BAA-EEA1-46FA-BEC3-A155889E4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40943-4D91-4C3D-9D2E-08CA1F66E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3583-3726-434C-BEA0-C19A0E4D2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F84D-E54E-4164-AA8F-29E877B4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0D4D-D078-4E92-8702-06A5846BD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8E5-016D-4D77-AE5F-3F8FDA3B5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039F2-C71E-44B5-BA24-305D2104A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51C51-262C-45BA-A0F5-77BBA15D4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C8CC-1F48-4782-B9E2-04B374F4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554D5-C6A0-4D25-883F-B8C019D20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408FA-0DC0-405D-8764-36C7C7CD8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02C-D352-4938-AB9A-99DA4061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721-183E-4E09-9252-7DB7E6E4E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8D33-9044-406D-B609-41FA0B8D8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65B9-9E43-4F05-9A91-415DCDA59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7E27-100D-4D68-89A5-1C758398D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FFBF-EEC4-4C8D-A136-5A65193B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7826-5C35-4B2D-B339-0D6A2FADF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02B1-F0CD-41BA-A803-39DD30CD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767F-763A-4B25-81D8-EC4986870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A540-18BB-4A56-8ABA-B6393DAC4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24CF-4F3F-4437-B069-4564909E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216C-CAB6-4E06-9FC2-FB593806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5214-2233-4232-98C1-6DBEE6948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7C76-9527-4187-9911-2D2700AC76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EEA7-9300-46B4-A707-623F441540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B5B5-8536-4CD9-B4A4-A676E5AD0D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50258-D89D-47A4-89BC-F69D318346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CD4B-0D20-401F-9B4F-9C72531C2BA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375E-78B6-40CA-B013-3E6C852BC11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51FA-8BAA-426E-9999-B20FE123AA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1BDA-BF9E-4AFA-84D6-B6851FA4746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7C9E-1ACE-4F50-849B-5826FAF28E6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1AC1-7384-405B-8450-6A27F22736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8354-89E0-47CE-B04D-EC3A342A5B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0F902-421A-48D4-A65B-83C29F56593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F70A-85DD-4212-96E4-302854980E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83D-5EA6-45B2-BF6B-E21D020E09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7FF9-19F6-4409-8EE1-F1A5C54872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E500-FA2D-4574-A64D-7237B41B5B4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17E2-2A06-4AFF-8E95-17FF878FC8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34F4-5F0F-4D6F-8888-7E9C418864B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AE460-3200-411E-B6BE-CBD73C0728F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5432-69E3-48B9-A2DD-8DC1E312C09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2D6D-6B41-4C4B-BD21-FD25409E5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FE60-C334-4A7C-8992-F85AA7D0AE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DC6E-BABA-404A-8C86-B363CAAD4E7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1373-2F80-4534-AB9E-B7BBFA0482D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065A-972F-448C-BDE6-24E256AB0E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240C2-1AC3-4B45-80F1-7F020DA7AAC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8E07-B39C-488E-9338-F3F7453A68A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7D173-C7FA-430D-A416-000265D26CC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EA7F-CB4C-43C2-B1C8-B81DF2A54A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8EF1-4F09-48C0-B67C-6154B1F8B30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9188-E567-4F2A-B4B1-BC87178EA8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5EC2-1E7C-4AFE-9003-BF708772D6E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885D-C637-4E24-899A-6E53460E4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3737-6966-4275-998B-E98F7E0D153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FA9A1-294F-4484-83AB-B845F6CA820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6EF65-3F93-4C40-AFE3-A10D9F87D9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84A9-3F03-4FBB-8D32-268F798E727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7FAF-CA13-4161-B549-D87806ACB4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1727-CC0F-4744-ACFB-AAD153A4B3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E8F9-C130-410D-A309-5AB892C4FD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AF-8AE5-42DA-BF01-A62A6C4EBB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7D10-0EF9-49BF-87E5-832A281416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2517-D98F-4E2D-926F-993C1941EF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23BE-7FEF-4D84-BE64-357A9E944E8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4" Type="http://schemas.openxmlformats.org/officeDocument/2006/relationships/image" Target="../media/image4.png"/><Relationship Id="rId15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leca_symbol"/>
          <p:cNvPicPr>
            <a:picLocks noChangeAspect="1" noChangeArrowheads="1"/>
          </p:cNvPicPr>
          <p:nvPr/>
        </p:nvPicPr>
        <p:blipFill>
          <a:blip r:embed="rId13" cstate="print"/>
          <a:srcRect l="31874" r="14548" b="21544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71551" y="1727200"/>
            <a:ext cx="500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Inledning_4"/>
          <p:cNvPicPr>
            <a:picLocks noChangeAspect="1" noChangeArrowheads="1"/>
          </p:cNvPicPr>
          <p:nvPr/>
        </p:nvPicPr>
        <p:blipFill>
          <a:blip r:embed="rId13" cstate="print"/>
          <a:srcRect l="31792" r="14615" b="24213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–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PT-mall_nere_kontur"/>
          <p:cNvPicPr>
            <a:picLocks noChangeAspect="1" noChangeArrowheads="1"/>
          </p:cNvPicPr>
          <p:nvPr/>
        </p:nvPicPr>
        <p:blipFill>
          <a:blip r:embed="rId14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1269" name="Рисунок 8" descr="logo_android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C80311BC-1215-4F28-835B-52AAAC7C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2293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EAEFC091-3B99-4E7D-8030-CEBEE50E5F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3317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F3B2F859-5F3F-41A7-B56B-68855DA41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4341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BFECF8D-5C44-40EB-B178-0596D0343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ledning_2"/>
          <p:cNvPicPr>
            <a:picLocks noChangeAspect="1" noChangeArrowheads="1"/>
          </p:cNvPicPr>
          <p:nvPr/>
        </p:nvPicPr>
        <p:blipFill>
          <a:blip r:embed="rId13" cstate="print"/>
          <a:srcRect l="22728" r="16750" b="18311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Inledning_6"/>
          <p:cNvPicPr>
            <a:picLocks noChangeAspect="1" noChangeArrowheads="1"/>
          </p:cNvPicPr>
          <p:nvPr/>
        </p:nvPicPr>
        <p:blipFill>
          <a:blip r:embed="rId13" cstate="print"/>
          <a:srcRect l="19696" r="14754" b="6480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  <a:endParaRPr lang="en-US" sz="500">
              <a:latin typeface="Arial" charset="0"/>
              <a:cs typeface="Arial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0C14977-3803-42CB-B426-4A75E04C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4E0F08F1-C8DE-4082-BFDA-37032CC6F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30067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7D886EAC-9279-4521-8F32-CF215ACE80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6150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D5EE1242-756E-4F85-A97C-653FB385614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7174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05451B3E-E77D-40C4-BE7F-8D02D94716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8198" name="Picture 8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6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BDDDF6F4-15EA-45FD-BB5D-ECA82477DC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222" name="Picture 6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://schemas.android.com/apk/res/androi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1" y="3886200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Practical exercises</a:t>
            </a:r>
            <a:endParaRPr lang="ru-RU" sz="16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7772400" cy="1470025"/>
          </a:xfrm>
        </p:spPr>
        <p:txBody>
          <a:bodyPr/>
          <a:lstStyle/>
          <a:p>
            <a:r>
              <a:rPr lang="en-US" dirty="0" smtClean="0"/>
              <a:t>Service, Broadcast receiver, </a:t>
            </a:r>
            <a:br>
              <a:rPr lang="en-US" dirty="0" smtClean="0"/>
            </a:br>
            <a:r>
              <a:rPr lang="en-US" dirty="0" err="1" smtClean="0"/>
              <a:t>MediaPlayer</a:t>
            </a:r>
            <a:r>
              <a:rPr lang="en-US" dirty="0" smtClean="0"/>
              <a:t>, UI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onBind</a:t>
            </a:r>
            <a:r>
              <a:rPr lang="en-US" dirty="0" smtClean="0"/>
              <a:t> 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96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</a:t>
            </a:r>
            <a:r>
              <a:rPr lang="en-US" sz="1400" dirty="0" smtClean="0">
                <a:solidFill>
                  <a:srgbClr val="006600"/>
                </a:solidFill>
              </a:rPr>
              <a:t>** This method is invoked by system when client is binding to service.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</a:t>
            </a:r>
            <a:r>
              <a:rPr lang="en-US" sz="1400" dirty="0" smtClean="0">
                <a:solidFill>
                  <a:srgbClr val="006600"/>
                </a:solidFill>
              </a:rPr>
              <a:t>As result we should return </a:t>
            </a:r>
            <a:r>
              <a:rPr lang="en-US" sz="1400" dirty="0" err="1" smtClean="0">
                <a:solidFill>
                  <a:srgbClr val="006600"/>
                </a:solidFill>
              </a:rPr>
              <a:t>IBinder</a:t>
            </a:r>
            <a:r>
              <a:rPr lang="en-US" sz="1400" dirty="0" smtClean="0">
                <a:solidFill>
                  <a:srgbClr val="006600"/>
                </a:solidFill>
              </a:rPr>
              <a:t> interface that client can use for communication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public </a:t>
            </a:r>
            <a:r>
              <a:rPr lang="en-US" sz="1400" dirty="0" err="1" smtClean="0">
                <a:solidFill>
                  <a:srgbClr val="0066FF"/>
                </a:solidFill>
              </a:rPr>
              <a:t>IBinder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onBind(Intent</a:t>
            </a:r>
            <a:r>
              <a:rPr lang="en-US" sz="1400" dirty="0" smtClean="0">
                <a:solidFill>
                  <a:srgbClr val="0066FF"/>
                </a:solidFill>
              </a:rPr>
              <a:t> intent)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Creates a thread pool that can schedule commands to run after a given delay,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or to execute periodically. Parameter is thread pool size. It's enough for us to have 1 thread. 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executorService</a:t>
            </a:r>
            <a:r>
              <a:rPr lang="en-US" sz="1400" dirty="0" smtClean="0">
                <a:solidFill>
                  <a:srgbClr val="0066FF"/>
                </a:solidFill>
              </a:rPr>
              <a:t> = Executors.newScheduledThreadPool(1);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return </a:t>
            </a:r>
            <a:r>
              <a:rPr lang="en-US" sz="1400" dirty="0" err="1" smtClean="0">
                <a:solidFill>
                  <a:srgbClr val="006600"/>
                </a:solidFill>
              </a:rPr>
              <a:t>IBinder</a:t>
            </a:r>
            <a:r>
              <a:rPr lang="en-US" sz="1400" dirty="0" smtClean="0">
                <a:solidFill>
                  <a:srgbClr val="006600"/>
                </a:solidFill>
              </a:rPr>
              <a:t> interface that is actually </a:t>
            </a:r>
            <a:r>
              <a:rPr lang="en-US" sz="1400" dirty="0" err="1" smtClean="0">
                <a:solidFill>
                  <a:srgbClr val="006600"/>
                </a:solidFill>
              </a:rPr>
              <a:t>MediaPlayerImpl</a:t>
            </a:r>
            <a:r>
              <a:rPr lang="en-US" sz="1400" dirty="0" smtClean="0">
                <a:solidFill>
                  <a:srgbClr val="006600"/>
                </a:solidFill>
              </a:rPr>
              <a:t> instance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return binder;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	</a:t>
            </a:r>
            <a:endParaRPr 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onUnbind</a:t>
            </a:r>
            <a:r>
              <a:rPr lang="en-US" dirty="0" smtClean="0"/>
              <a:t> 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96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Called when all clients have disconnected from a particular interface published by the service.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*/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public </a:t>
            </a:r>
            <a:r>
              <a:rPr lang="en-US" sz="1400" dirty="0" err="1" smtClean="0">
                <a:solidFill>
                  <a:srgbClr val="0066FF"/>
                </a:solidFill>
              </a:rPr>
              <a:t>boolean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onUnbind(Intent</a:t>
            </a:r>
            <a:r>
              <a:rPr lang="en-US" sz="1400" dirty="0" smtClean="0">
                <a:solidFill>
                  <a:srgbClr val="0066FF"/>
                </a:solidFill>
              </a:rPr>
              <a:t> intent) 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	// shutdown our executor service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executorService.shutdown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Return true if you would like to have the service's </a:t>
            </a:r>
            <a:r>
              <a:rPr lang="en-US" sz="1400" dirty="0" err="1" smtClean="0">
                <a:solidFill>
                  <a:srgbClr val="006600"/>
                </a:solidFill>
              </a:rPr>
              <a:t>onRebind(Intent</a:t>
            </a:r>
            <a:r>
              <a:rPr lang="en-US" sz="1400" dirty="0" smtClean="0">
                <a:solidFill>
                  <a:srgbClr val="006600"/>
                </a:solidFill>
              </a:rPr>
              <a:t>) method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later called when new clients bind to it. No, we don't want it, so return false.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return false;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err="1" smtClean="0"/>
              <a:t>PositionUpdater</a:t>
            </a:r>
            <a:r>
              <a:rPr lang="en-US" dirty="0" smtClean="0"/>
              <a:t> inner</a:t>
            </a:r>
            <a:r>
              <a:rPr lang="en-US" dirty="0" smtClean="0"/>
              <a:t> 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**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We </a:t>
            </a:r>
            <a:r>
              <a:rPr lang="en-US" sz="1400" dirty="0" smtClean="0">
                <a:solidFill>
                  <a:srgbClr val="006600"/>
                </a:solidFill>
              </a:rPr>
              <a:t>use this internal class to send </a:t>
            </a:r>
            <a:r>
              <a:rPr lang="en-US" sz="1400" u="sng" dirty="0" err="1" smtClean="0">
                <a:solidFill>
                  <a:srgbClr val="006600"/>
                </a:solidFill>
              </a:rPr>
              <a:t>brodcast</a:t>
            </a:r>
            <a:r>
              <a:rPr lang="en-US" sz="1400" u="sng" dirty="0" smtClean="0">
                <a:solidFill>
                  <a:srgbClr val="006600"/>
                </a:solidFill>
              </a:rPr>
              <a:t> event about updated playback position</a:t>
            </a:r>
            <a:endParaRPr lang="en-US" sz="1400" u="sng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</a:t>
            </a:r>
            <a:r>
              <a:rPr lang="en-US" sz="1400" dirty="0" smtClean="0">
                <a:solidFill>
                  <a:srgbClr val="006600"/>
                </a:solidFill>
              </a:rPr>
              <a:t>run method will be invoked in separate thread by executor service once a second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class </a:t>
            </a:r>
            <a:r>
              <a:rPr lang="en-US" sz="1400" b="1" dirty="0" err="1" smtClean="0">
                <a:solidFill>
                  <a:srgbClr val="0066FF"/>
                </a:solidFill>
              </a:rPr>
              <a:t>PositionUpdater</a:t>
            </a:r>
            <a:r>
              <a:rPr lang="en-US" sz="1400" b="1" dirty="0" smtClean="0">
                <a:solidFill>
                  <a:srgbClr val="0066FF"/>
                </a:solidFill>
              </a:rPr>
              <a:t> implements </a:t>
            </a:r>
            <a:r>
              <a:rPr lang="en-US" sz="1400" b="1" dirty="0" err="1" smtClean="0">
                <a:solidFill>
                  <a:srgbClr val="0066FF"/>
                </a:solidFill>
              </a:rPr>
              <a:t>Runnable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{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public </a:t>
            </a:r>
            <a:r>
              <a:rPr lang="en-US" sz="1400" b="1" dirty="0" smtClean="0">
                <a:solidFill>
                  <a:srgbClr val="0066FF"/>
                </a:solidFill>
              </a:rPr>
              <a:t>void run()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ensure we have valid player instance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if </a:t>
            </a:r>
            <a:r>
              <a:rPr lang="en-US" sz="1400" b="1" dirty="0" smtClean="0">
                <a:solidFill>
                  <a:srgbClr val="0066FF"/>
                </a:solidFill>
              </a:rPr>
              <a:t>(player != null)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Create intent for the broadcast event.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Intent </a:t>
            </a:r>
            <a:r>
              <a:rPr lang="en-US" sz="1400" dirty="0" smtClean="0">
                <a:solidFill>
                  <a:srgbClr val="0066FF"/>
                </a:solidFill>
              </a:rPr>
              <a:t>intent = </a:t>
            </a:r>
            <a:r>
              <a:rPr lang="en-US" sz="1400" b="1" dirty="0" smtClean="0">
                <a:solidFill>
                  <a:srgbClr val="0066FF"/>
                </a:solidFill>
              </a:rPr>
              <a:t>new </a:t>
            </a:r>
            <a:r>
              <a:rPr lang="en-US" sz="1400" b="1" dirty="0" err="1" smtClean="0">
                <a:solidFill>
                  <a:srgbClr val="0066FF"/>
                </a:solidFill>
              </a:rPr>
              <a:t>Intent(</a:t>
            </a:r>
            <a:r>
              <a:rPr lang="en-US" sz="1400" b="1" i="1" dirty="0" err="1" smtClean="0">
                <a:solidFill>
                  <a:srgbClr val="0066FF"/>
                </a:solidFill>
              </a:rPr>
              <a:t>PLAY_ACTION</a:t>
            </a:r>
            <a:r>
              <a:rPr lang="en-US" sz="1400" b="1" i="1" dirty="0" smtClean="0">
                <a:solidFill>
                  <a:srgbClr val="0066FF"/>
                </a:solidFill>
              </a:rPr>
              <a:t>);</a:t>
            </a:r>
            <a:endParaRPr lang="en-US" sz="1400" b="1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Put additional parameter to the Intent (player current position value).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intent.putExtra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i="1" dirty="0" err="1" smtClean="0">
                <a:solidFill>
                  <a:srgbClr val="0066FF"/>
                </a:solidFill>
              </a:rPr>
              <a:t>SET_POSITION</a:t>
            </a:r>
            <a:r>
              <a:rPr lang="en-US" sz="1400" i="1" dirty="0" smtClean="0">
                <a:solidFill>
                  <a:srgbClr val="0066FF"/>
                </a:solidFill>
              </a:rPr>
              <a:t>, </a:t>
            </a:r>
            <a:r>
              <a:rPr lang="en-US" sz="1400" i="1" dirty="0" err="1" smtClean="0">
                <a:solidFill>
                  <a:srgbClr val="0066FF"/>
                </a:solidFill>
              </a:rPr>
              <a:t>player.getCurrentPosition</a:t>
            </a:r>
            <a:r>
              <a:rPr lang="en-US" sz="1400" i="1" dirty="0" smtClean="0">
                <a:solidFill>
                  <a:srgbClr val="0066FF"/>
                </a:solidFill>
              </a:rPr>
              <a:t>());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ship it!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sendBroadcast</a:t>
            </a:r>
            <a:r>
              <a:rPr lang="en-US" sz="1400" dirty="0" err="1" smtClean="0">
                <a:solidFill>
                  <a:srgbClr val="0066FF"/>
                </a:solidFill>
              </a:rPr>
              <a:t>(intent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  <a:endParaRPr lang="en-US" sz="14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doPlay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// Implement </a:t>
            </a:r>
            <a:r>
              <a:rPr lang="en-US" sz="1400" dirty="0" smtClean="0">
                <a:solidFill>
                  <a:srgbClr val="006600"/>
                </a:solidFill>
              </a:rPr>
              <a:t>player start functionality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doPlay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check if we have valid player instance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if (player != null)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if player is already playing, stop it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</a:t>
            </a:r>
            <a:r>
              <a:rPr lang="en-US" sz="1400" b="1" dirty="0" err="1" smtClean="0">
                <a:solidFill>
                  <a:srgbClr val="0066FF"/>
                </a:solidFill>
              </a:rPr>
              <a:t>doStop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recreate player instance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player = new </a:t>
            </a:r>
            <a:r>
              <a:rPr lang="en-US" sz="1400" b="1" dirty="0" err="1" smtClean="0">
                <a:solidFill>
                  <a:srgbClr val="0066FF"/>
                </a:solidFill>
              </a:rPr>
              <a:t>MediaPlayer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try {</a:t>
            </a:r>
          </a:p>
          <a:p>
            <a:pPr>
              <a:buNone/>
            </a:pPr>
            <a:r>
              <a:rPr lang="en-US" sz="1400" dirty="0" smtClean="0"/>
              <a:t>		/</a:t>
            </a:r>
            <a:r>
              <a:rPr lang="en-US" sz="1400" dirty="0" smtClean="0">
                <a:solidFill>
                  <a:srgbClr val="006600"/>
                </a:solidFill>
              </a:rPr>
              <a:t>/ set data source for the player. </a:t>
            </a:r>
            <a:r>
              <a:rPr lang="en-US" sz="1400" dirty="0" err="1" smtClean="0">
                <a:solidFill>
                  <a:srgbClr val="006600"/>
                </a:solidFill>
              </a:rPr>
              <a:t>mediaUri</a:t>
            </a:r>
            <a:r>
              <a:rPr lang="en-US" sz="1400" dirty="0" smtClean="0">
                <a:solidFill>
                  <a:srgbClr val="006600"/>
                </a:solidFill>
              </a:rPr>
              <a:t> contains path to media file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player.setDataSource(this</a:t>
            </a:r>
            <a:r>
              <a:rPr lang="en-US" sz="1400" b="1" dirty="0" smtClean="0">
                <a:solidFill>
                  <a:srgbClr val="0066FF"/>
                </a:solidFill>
              </a:rPr>
              <a:t>, </a:t>
            </a:r>
            <a:r>
              <a:rPr lang="en-US" sz="1400" b="1" dirty="0" err="1" smtClean="0">
                <a:solidFill>
                  <a:srgbClr val="0066FF"/>
                </a:solidFill>
              </a:rPr>
              <a:t>mediaUri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doPlay)(cont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set the listener to handle "prepare" state event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player.setOnPreparedListener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MediaPlayer.OnPreparedListener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player is prepared so we know the meta data and ready to start playing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public void </a:t>
            </a:r>
            <a:r>
              <a:rPr lang="en-US" sz="1400" dirty="0" err="1" smtClean="0">
                <a:solidFill>
                  <a:srgbClr val="0066FF"/>
                </a:solidFill>
              </a:rPr>
              <a:t>onPrepared(MediaPlayer</a:t>
            </a:r>
            <a:r>
              <a:rPr lang="en-US" sz="1400" dirty="0" smtClean="0">
                <a:solidFill>
                  <a:srgbClr val="0066FF"/>
                </a:solidFill>
              </a:rPr>
              <a:t> mp) {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get media file duration value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FF"/>
                </a:solidFill>
              </a:rPr>
              <a:t>duration = </a:t>
            </a:r>
            <a:r>
              <a:rPr lang="en-US" sz="1400" dirty="0" err="1" smtClean="0">
                <a:solidFill>
                  <a:srgbClr val="0066FF"/>
                </a:solidFill>
              </a:rPr>
              <a:t>player.getDuration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create Intent for broadcast event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FF"/>
                </a:solidFill>
              </a:rPr>
              <a:t>Intent intent = new </a:t>
            </a:r>
            <a:r>
              <a:rPr lang="en-US" sz="1400" dirty="0" err="1" smtClean="0">
                <a:solidFill>
                  <a:srgbClr val="0066FF"/>
                </a:solidFill>
              </a:rPr>
              <a:t>Intent(PLAY_ACTION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put extra parameter inside (duration value)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err="1" smtClean="0">
                <a:solidFill>
                  <a:srgbClr val="0066FF"/>
                </a:solidFill>
              </a:rPr>
              <a:t>intent.putExtra(SET_DURATION</a:t>
            </a:r>
            <a:r>
              <a:rPr lang="en-US" sz="1400" dirty="0" smtClean="0">
                <a:solidFill>
                  <a:srgbClr val="0066FF"/>
                </a:solidFill>
              </a:rPr>
              <a:t>, duration);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send the broadcast event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err="1" smtClean="0">
                <a:solidFill>
                  <a:srgbClr val="0066FF"/>
                </a:solidFill>
              </a:rPr>
              <a:t>sendBroadcast(intent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start playing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</a:t>
            </a:r>
            <a:r>
              <a:rPr lang="en-US" sz="1400" dirty="0" err="1" smtClean="0">
                <a:solidFill>
                  <a:srgbClr val="0066FF"/>
                </a:solidFill>
              </a:rPr>
              <a:t>doResume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});</a:t>
            </a:r>
          </a:p>
          <a:p>
            <a:pPr>
              <a:buNone/>
            </a:pPr>
            <a:r>
              <a:rPr lang="en-US" sz="1400" dirty="0" smtClean="0"/>
              <a:t>		</a:t>
            </a:r>
            <a:endParaRPr lang="en-US" sz="14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doPlay)(end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add the playing completion handler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player.setOnCompletionListener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MediaPlayer.OnCompletionListener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public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onCompletion(MediaPlayer</a:t>
            </a:r>
            <a:r>
              <a:rPr lang="en-US" sz="1400" b="1" dirty="0" smtClean="0">
                <a:solidFill>
                  <a:srgbClr val="0066FF"/>
                </a:solidFill>
              </a:rPr>
              <a:t> mp)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when file is over, stop playing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</a:t>
            </a:r>
            <a:r>
              <a:rPr lang="en-US" sz="1400" dirty="0" err="1" smtClean="0">
                <a:solidFill>
                  <a:srgbClr val="0066FF"/>
                </a:solidFill>
              </a:rPr>
              <a:t>doStop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});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player is created and listeners are set. So we can start preparation asynchronously.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Where we get result of this operation?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Right! In </a:t>
            </a:r>
            <a:r>
              <a:rPr lang="en-US" sz="1400" dirty="0" err="1" smtClean="0">
                <a:solidFill>
                  <a:srgbClr val="006600"/>
                </a:solidFill>
              </a:rPr>
              <a:t>OnPreparedListener</a:t>
            </a:r>
            <a:r>
              <a:rPr lang="en-US" sz="1400" dirty="0" smtClean="0">
                <a:solidFill>
                  <a:srgbClr val="006600"/>
                </a:solidFill>
              </a:rPr>
              <a:t> (see the code above)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player.prepareAsync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 catch (</a:t>
            </a:r>
            <a:r>
              <a:rPr lang="en-US" sz="1400" dirty="0" err="1" smtClean="0">
                <a:solidFill>
                  <a:srgbClr val="0066FF"/>
                </a:solidFill>
              </a:rPr>
              <a:t>IOException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e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00"/>
                </a:solidFill>
              </a:rPr>
              <a:t>// something goes bad. User will be angry...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Log.e(TAG</a:t>
            </a:r>
            <a:r>
              <a:rPr lang="en-US" sz="1400" dirty="0" smtClean="0">
                <a:solidFill>
                  <a:srgbClr val="0066FF"/>
                </a:solidFill>
              </a:rPr>
              <a:t>, "Bad media URI " + </a:t>
            </a:r>
            <a:r>
              <a:rPr lang="en-US" sz="1400" dirty="0" err="1" smtClean="0">
                <a:solidFill>
                  <a:srgbClr val="0066FF"/>
                </a:solidFill>
              </a:rPr>
              <a:t>mediaUri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doStop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Do </a:t>
            </a:r>
            <a:r>
              <a:rPr lang="en-US" sz="1400" u="sng" dirty="0" smtClean="0">
                <a:solidFill>
                  <a:srgbClr val="006600"/>
                </a:solidFill>
              </a:rPr>
              <a:t>playback stop functionality</a:t>
            </a:r>
            <a:endParaRPr lang="en-US" sz="1400" u="sng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doStop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We already have player?</a:t>
            </a: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if (player != null)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if (</a:t>
            </a:r>
            <a:r>
              <a:rPr lang="en-US" sz="1400" b="1" dirty="0" err="1" smtClean="0">
                <a:solidFill>
                  <a:srgbClr val="0066FF"/>
                </a:solidFill>
              </a:rPr>
              <a:t>taskHandle</a:t>
            </a:r>
            <a:r>
              <a:rPr lang="en-US" sz="1400" b="1" dirty="0" smtClean="0">
                <a:solidFill>
                  <a:srgbClr val="0066FF"/>
                </a:solidFill>
              </a:rPr>
              <a:t> != null) {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If we have </a:t>
            </a:r>
            <a:r>
              <a:rPr lang="en-US" sz="1400" dirty="0" err="1" smtClean="0">
                <a:solidFill>
                  <a:srgbClr val="006600"/>
                </a:solidFill>
              </a:rPr>
              <a:t>PositionUpdater</a:t>
            </a:r>
            <a:r>
              <a:rPr lang="en-US" sz="1400" dirty="0" smtClean="0">
                <a:solidFill>
                  <a:srgbClr val="006600"/>
                </a:solidFill>
              </a:rPr>
              <a:t>, cancel it.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	// See the </a:t>
            </a:r>
            <a:r>
              <a:rPr lang="en-US" sz="1400" dirty="0" err="1" smtClean="0">
                <a:solidFill>
                  <a:srgbClr val="006600"/>
                </a:solidFill>
              </a:rPr>
              <a:t>taskHandle</a:t>
            </a:r>
            <a:r>
              <a:rPr lang="en-US" sz="1400" dirty="0" smtClean="0">
                <a:solidFill>
                  <a:srgbClr val="006600"/>
                </a:solidFill>
              </a:rPr>
              <a:t> creation below. 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smtClean="0">
                <a:solidFill>
                  <a:srgbClr val="0066FF"/>
                </a:solidFill>
              </a:rPr>
              <a:t>	</a:t>
            </a:r>
            <a:r>
              <a:rPr lang="en-US" sz="1400" b="1" dirty="0" err="1" smtClean="0">
                <a:solidFill>
                  <a:srgbClr val="0066FF"/>
                </a:solidFill>
              </a:rPr>
              <a:t>taskHandle.cancel(false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reset the listeners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player.setOnPreparedListener(null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player.setOnCompletionListener(null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do real stop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player.stop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release the link and allow garbage collector to free the memory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player = null;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doPause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96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</a:t>
            </a:r>
            <a:r>
              <a:rPr lang="en-US" sz="1400" dirty="0" smtClean="0">
                <a:solidFill>
                  <a:srgbClr val="006600"/>
                </a:solidFill>
              </a:rPr>
              <a:t>**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</a:t>
            </a:r>
            <a:r>
              <a:rPr lang="en-US" sz="1400" dirty="0" smtClean="0">
                <a:solidFill>
                  <a:srgbClr val="006600"/>
                </a:solidFill>
              </a:rPr>
              <a:t>pause player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doPause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if </a:t>
            </a:r>
            <a:r>
              <a:rPr lang="en-US" sz="1400" b="1" dirty="0" smtClean="0">
                <a:solidFill>
                  <a:srgbClr val="0066FF"/>
                </a:solidFill>
              </a:rPr>
              <a:t>(player != null &amp;&amp; 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player.isPlaying</a:t>
            </a:r>
            <a:r>
              <a:rPr lang="en-US" sz="1400" b="1" dirty="0" smtClean="0">
                <a:solidFill>
                  <a:srgbClr val="0066FF"/>
                </a:solidFill>
              </a:rPr>
              <a:t>())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if </a:t>
            </a:r>
            <a:r>
              <a:rPr lang="en-US" sz="1400" b="1" dirty="0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taskHandle</a:t>
            </a:r>
            <a:r>
              <a:rPr lang="en-US" sz="1400" b="1" dirty="0" smtClean="0">
                <a:solidFill>
                  <a:srgbClr val="0066FF"/>
                </a:solidFill>
              </a:rPr>
              <a:t> != null)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</a:t>
            </a:r>
            <a:r>
              <a:rPr lang="en-US" sz="1400" dirty="0" err="1" smtClean="0">
                <a:solidFill>
                  <a:srgbClr val="0066FF"/>
                </a:solidFill>
              </a:rPr>
              <a:t>taskHandle.cancel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false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just pause player. Easy?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player.pause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smtClean="0"/>
              <a:t>Player functionality (</a:t>
            </a:r>
            <a:r>
              <a:rPr lang="en-US" dirty="0" err="1" smtClean="0"/>
              <a:t>doResume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248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</a:t>
            </a:r>
            <a:r>
              <a:rPr lang="en-US" sz="1400" dirty="0" smtClean="0">
                <a:solidFill>
                  <a:srgbClr val="006600"/>
                </a:solidFill>
              </a:rPr>
              <a:t>**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</a:t>
            </a:r>
            <a:r>
              <a:rPr lang="en-US" sz="1400" dirty="0" smtClean="0">
                <a:solidFill>
                  <a:srgbClr val="006600"/>
                </a:solidFill>
              </a:rPr>
              <a:t>start the player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doResume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if we are not already playing something</a:t>
            </a: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if (player != null &amp;&amp; (!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player.isPlaying</a:t>
            </a:r>
            <a:r>
              <a:rPr lang="en-US" sz="1400" b="1" dirty="0" smtClean="0">
                <a:solidFill>
                  <a:srgbClr val="0066FF"/>
                </a:solidFill>
              </a:rPr>
              <a:t>()))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create the </a:t>
            </a:r>
            <a:r>
              <a:rPr lang="en-US" sz="1400" dirty="0" err="1" smtClean="0">
                <a:solidFill>
                  <a:srgbClr val="006600"/>
                </a:solidFill>
              </a:rPr>
              <a:t>taskHandler</a:t>
            </a:r>
            <a:r>
              <a:rPr lang="en-US" sz="1400" dirty="0" smtClean="0">
                <a:solidFill>
                  <a:srgbClr val="006600"/>
                </a:solidFill>
              </a:rPr>
              <a:t> that will invoke </a:t>
            </a:r>
            <a:r>
              <a:rPr lang="en-US" sz="1400" dirty="0" err="1" smtClean="0">
                <a:solidFill>
                  <a:srgbClr val="006600"/>
                </a:solidFill>
              </a:rPr>
              <a:t>PositionUpdater.run</a:t>
            </a:r>
            <a:r>
              <a:rPr lang="en-US" sz="1400" dirty="0" smtClean="0">
                <a:solidFill>
                  <a:srgbClr val="006600"/>
                </a:solidFill>
              </a:rPr>
              <a:t> method once a second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// first parameter is class that implements </a:t>
            </a:r>
            <a:r>
              <a:rPr lang="en-US" sz="1400" dirty="0" err="1" smtClean="0">
                <a:solidFill>
                  <a:srgbClr val="006600"/>
                </a:solidFill>
              </a:rPr>
              <a:t>Runnable</a:t>
            </a:r>
            <a:r>
              <a:rPr lang="en-US" sz="1400" dirty="0" smtClean="0">
                <a:solidFill>
                  <a:srgbClr val="006600"/>
                </a:solidFill>
              </a:rPr>
              <a:t> interface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// second is the delay before first invocation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// third parameter is period for periodic invocations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// the last one is time unit. We use seconds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taskHandle</a:t>
            </a:r>
            <a:r>
              <a:rPr lang="en-US" sz="1400" b="1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err="1" smtClean="0">
                <a:solidFill>
                  <a:srgbClr val="0066FF"/>
                </a:solidFill>
              </a:rPr>
              <a:t>executorService.scheduleAtFixedRate(new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PositionUpdater</a:t>
            </a:r>
            <a:r>
              <a:rPr lang="en-US" sz="1400" b="1" dirty="0" smtClean="0">
                <a:solidFill>
                  <a:srgbClr val="0066FF"/>
                </a:solidFill>
              </a:rPr>
              <a:t>(), 0, 1, </a:t>
            </a:r>
            <a:r>
              <a:rPr lang="en-US" sz="1400" b="1" dirty="0" err="1" smtClean="0">
                <a:solidFill>
                  <a:srgbClr val="0066FF"/>
                </a:solidFill>
              </a:rPr>
              <a:t>TimeUnit.SECONDS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And start the player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player.start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1143000"/>
          </a:xfrm>
        </p:spPr>
        <p:txBody>
          <a:bodyPr/>
          <a:lstStyle/>
          <a:p>
            <a:pPr lvl="0"/>
            <a:r>
              <a:rPr lang="en-US" dirty="0" err="1" smtClean="0"/>
              <a:t>IMediaPlayer.Stab</a:t>
            </a:r>
            <a:r>
              <a:rPr lang="en-US" dirty="0" smtClean="0"/>
              <a:t> implementation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248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Time </a:t>
            </a:r>
            <a:r>
              <a:rPr lang="en-US" sz="1400" dirty="0" smtClean="0">
                <a:solidFill>
                  <a:srgbClr val="006600"/>
                </a:solidFill>
              </a:rPr>
              <a:t>to implement our service </a:t>
            </a:r>
            <a:r>
              <a:rPr lang="en-US" sz="1400" dirty="0" smtClean="0">
                <a:solidFill>
                  <a:srgbClr val="006600"/>
                </a:solidFill>
              </a:rPr>
              <a:t>interface.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Functionality </a:t>
            </a:r>
            <a:r>
              <a:rPr lang="en-US" sz="1400" dirty="0" smtClean="0">
                <a:solidFill>
                  <a:srgbClr val="006600"/>
                </a:solidFill>
              </a:rPr>
              <a:t>is pretty simple so there are no comments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inside</a:t>
            </a:r>
            <a:r>
              <a:rPr lang="en-US" sz="1400" dirty="0" smtClean="0">
                <a:solidFill>
                  <a:srgbClr val="006600"/>
                </a:solidFill>
              </a:rPr>
              <a:t>.</a:t>
            </a:r>
            <a:r>
              <a:rPr lang="en-US" sz="1400" dirty="0" smtClean="0">
                <a:solidFill>
                  <a:srgbClr val="006600"/>
                </a:solidFill>
              </a:rPr>
              <a:t> We </a:t>
            </a:r>
            <a:r>
              <a:rPr lang="en-US" sz="1400" dirty="0" smtClean="0">
                <a:solidFill>
                  <a:srgbClr val="006600"/>
                </a:solidFill>
              </a:rPr>
              <a:t>just invoke parent class methods to do necessary job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</a:t>
            </a:r>
            <a:r>
              <a:rPr lang="en-US" sz="1400" b="1" dirty="0" smtClean="0">
                <a:solidFill>
                  <a:srgbClr val="0066FF"/>
                </a:solidFill>
              </a:rPr>
              <a:t>class </a:t>
            </a:r>
            <a:r>
              <a:rPr lang="en-US" sz="1400" b="1" dirty="0" err="1" smtClean="0">
                <a:solidFill>
                  <a:srgbClr val="0066FF"/>
                </a:solidFill>
              </a:rPr>
              <a:t>MediaPlayerImpl</a:t>
            </a:r>
            <a:r>
              <a:rPr lang="en-US" sz="1400" b="1" dirty="0" smtClean="0">
                <a:solidFill>
                  <a:srgbClr val="0066FF"/>
                </a:solidFill>
              </a:rPr>
              <a:t> extends </a:t>
            </a:r>
            <a:r>
              <a:rPr lang="en-US" sz="1400" b="1" dirty="0" err="1" smtClean="0">
                <a:solidFill>
                  <a:srgbClr val="0066FF"/>
                </a:solidFill>
              </a:rPr>
              <a:t>IMediaPlayer.Stub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public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play(Uri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uri</a:t>
            </a:r>
            <a:r>
              <a:rPr lang="en-US" sz="1400" b="1" dirty="0" smtClean="0">
                <a:solidFill>
                  <a:srgbClr val="0066FF"/>
                </a:solidFill>
              </a:rPr>
              <a:t>) throws 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mediaUri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smtClean="0">
                <a:solidFill>
                  <a:srgbClr val="0066FF"/>
                </a:solidFill>
              </a:rPr>
              <a:t>= </a:t>
            </a:r>
            <a:r>
              <a:rPr lang="en-US" sz="1400" dirty="0" err="1" smtClean="0">
                <a:solidFill>
                  <a:srgbClr val="0066FF"/>
                </a:solidFill>
              </a:rPr>
              <a:t>uri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doPlay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public </a:t>
            </a:r>
            <a:r>
              <a:rPr lang="en-US" sz="1400" b="1" dirty="0" smtClean="0">
                <a:solidFill>
                  <a:srgbClr val="0066FF"/>
                </a:solidFill>
              </a:rPr>
              <a:t>void pause() throws 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doPause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public </a:t>
            </a:r>
            <a:r>
              <a:rPr lang="en-US" sz="1400" b="1" dirty="0" smtClean="0">
                <a:solidFill>
                  <a:srgbClr val="0066FF"/>
                </a:solidFill>
              </a:rPr>
              <a:t>void resume() throws 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doResume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public </a:t>
            </a:r>
            <a:r>
              <a:rPr lang="en-US" sz="1400" b="1" dirty="0" smtClean="0">
                <a:solidFill>
                  <a:srgbClr val="0066FF"/>
                </a:solidFill>
              </a:rPr>
              <a:t>void stop() throws 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doStop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  <a:endParaRPr lang="en-US" sz="1400" b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App Skeleton creation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We have done the </a:t>
            </a:r>
            <a:r>
              <a:rPr lang="en-US" sz="2000" dirty="0" err="1" smtClean="0"/>
              <a:t>MediaService</a:t>
            </a:r>
            <a:r>
              <a:rPr lang="en-US" sz="2000" dirty="0" smtClean="0"/>
              <a:t> class implementation</a:t>
            </a:r>
          </a:p>
          <a:p>
            <a:r>
              <a:rPr lang="en-US" sz="2000" dirty="0" smtClean="0"/>
              <a:t>Please read carefully all inline comments</a:t>
            </a:r>
          </a:p>
          <a:p>
            <a:r>
              <a:rPr lang="en-US" sz="2000" dirty="0" smtClean="0"/>
              <a:t>If you still feel some incertitude, please ask trainer to give you more explanation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Registry service class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Registry service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To get our service registered in application add the appropriate line in </a:t>
            </a:r>
            <a:r>
              <a:rPr lang="en-US" sz="2000" dirty="0" err="1" smtClean="0"/>
              <a:t>AndroidManifect.xml</a:t>
            </a:r>
            <a:r>
              <a:rPr lang="en-US" sz="2000" dirty="0" smtClean="0"/>
              <a:t> file</a:t>
            </a:r>
          </a:p>
          <a:p>
            <a:r>
              <a:rPr lang="en-US" sz="2000" dirty="0" smtClean="0"/>
              <a:t>As result you have to have: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application </a:t>
            </a:r>
            <a:r>
              <a:rPr lang="en-US" sz="1400" dirty="0" err="1" smtClean="0">
                <a:solidFill>
                  <a:srgbClr val="0066FF"/>
                </a:solidFill>
              </a:rPr>
              <a:t>android:label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app_name</a:t>
            </a:r>
            <a:r>
              <a:rPr lang="en-US" sz="1400" i="1" dirty="0" smtClean="0">
                <a:solidFill>
                  <a:srgbClr val="0066FF"/>
                </a:solidFill>
              </a:rPr>
              <a:t>" 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android:icon</a:t>
            </a:r>
            <a:r>
              <a:rPr lang="en-US" sz="1400" i="1" dirty="0" smtClean="0">
                <a:solidFill>
                  <a:srgbClr val="0066FF"/>
                </a:solidFill>
              </a:rPr>
              <a:t>="@</a:t>
            </a:r>
            <a:r>
              <a:rPr lang="en-US" sz="1400" i="1" dirty="0" err="1" smtClean="0">
                <a:solidFill>
                  <a:srgbClr val="0066FF"/>
                </a:solidFill>
              </a:rPr>
              <a:t>drawable/ic_launcher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&lt;</a:t>
            </a:r>
            <a:r>
              <a:rPr lang="en-US" sz="1400" dirty="0" smtClean="0">
                <a:solidFill>
                  <a:srgbClr val="0066FF"/>
                </a:solidFill>
              </a:rPr>
              <a:t>activity </a:t>
            </a:r>
            <a:r>
              <a:rPr lang="en-US" sz="1400" dirty="0" err="1" smtClean="0">
                <a:solidFill>
                  <a:srgbClr val="0066FF"/>
                </a:solidFill>
              </a:rPr>
              <a:t>android:name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MediaActivity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android:label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app_name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&lt;</a:t>
            </a:r>
            <a:r>
              <a:rPr lang="en-US" sz="1400" dirty="0" smtClean="0">
                <a:solidFill>
                  <a:srgbClr val="0066FF"/>
                </a:solidFill>
              </a:rPr>
              <a:t>intent-filter&gt;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&lt;</a:t>
            </a:r>
            <a:r>
              <a:rPr lang="en-US" sz="1400" dirty="0" smtClean="0">
                <a:solidFill>
                  <a:srgbClr val="0066FF"/>
                </a:solidFill>
              </a:rPr>
              <a:t>action </a:t>
            </a:r>
            <a:r>
              <a:rPr lang="en-US" sz="1400" dirty="0" err="1" smtClean="0">
                <a:solidFill>
                  <a:srgbClr val="0066FF"/>
                </a:solidFill>
              </a:rPr>
              <a:t>android:name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android.intent.action.MAIN</a:t>
            </a:r>
            <a:r>
              <a:rPr lang="en-US" sz="1400" i="1" dirty="0" smtClean="0">
                <a:solidFill>
                  <a:srgbClr val="0066FF"/>
                </a:solidFill>
              </a:rPr>
              <a:t>"/&gt;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&lt;</a:t>
            </a:r>
            <a:r>
              <a:rPr lang="en-US" sz="1400" dirty="0" smtClean="0">
                <a:solidFill>
                  <a:srgbClr val="0066FF"/>
                </a:solidFill>
              </a:rPr>
              <a:t>category </a:t>
            </a:r>
            <a:r>
              <a:rPr lang="en-US" sz="1400" dirty="0" err="1" smtClean="0">
                <a:solidFill>
                  <a:srgbClr val="0066FF"/>
                </a:solidFill>
              </a:rPr>
              <a:t>android:name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android.intent.category.LAUNCHER</a:t>
            </a:r>
            <a:r>
              <a:rPr lang="en-US" sz="1400" i="1" dirty="0" smtClean="0">
                <a:solidFill>
                  <a:srgbClr val="0066FF"/>
                </a:solidFill>
              </a:rPr>
              <a:t>"/&gt;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&lt;</a:t>
            </a:r>
            <a:r>
              <a:rPr lang="en-US" sz="1400" dirty="0" smtClean="0">
                <a:solidFill>
                  <a:srgbClr val="0066FF"/>
                </a:solidFill>
              </a:rPr>
              <a:t>/intent-filter&gt;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&lt;</a:t>
            </a:r>
            <a:r>
              <a:rPr lang="en-US" sz="1400" dirty="0" smtClean="0">
                <a:solidFill>
                  <a:srgbClr val="0066FF"/>
                </a:solidFill>
              </a:rPr>
              <a:t>/activity&gt;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r>
              <a:rPr lang="en-US" sz="1400" b="1" dirty="0" smtClean="0">
                <a:solidFill>
                  <a:srgbClr val="FF0000"/>
                </a:solidFill>
              </a:rPr>
              <a:t>service </a:t>
            </a:r>
            <a:r>
              <a:rPr lang="en-US" sz="1400" b="1" dirty="0" err="1" smtClean="0">
                <a:solidFill>
                  <a:srgbClr val="FF0000"/>
                </a:solidFill>
              </a:rPr>
              <a:t>android:name</a:t>
            </a:r>
            <a:r>
              <a:rPr lang="en-US" sz="1400" b="1" dirty="0" smtClean="0">
                <a:solidFill>
                  <a:srgbClr val="FF0000"/>
                </a:solidFill>
              </a:rPr>
              <a:t>=".</a:t>
            </a:r>
            <a:r>
              <a:rPr lang="en-US" sz="1400" b="1" dirty="0" err="1" smtClean="0">
                <a:solidFill>
                  <a:srgbClr val="FF0000"/>
                </a:solidFill>
              </a:rPr>
              <a:t>MediaService</a:t>
            </a:r>
            <a:r>
              <a:rPr lang="en-US" sz="1400" b="1" dirty="0" smtClean="0">
                <a:solidFill>
                  <a:srgbClr val="FF0000"/>
                </a:solidFill>
              </a:rPr>
              <a:t>"/&gt;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/application&gt;</a:t>
            </a:r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UI and string values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String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Now update </a:t>
            </a:r>
            <a:r>
              <a:rPr lang="en-US" sz="2000" dirty="0" smtClean="0"/>
              <a:t>res/values/</a:t>
            </a:r>
            <a:r>
              <a:rPr lang="en-US" sz="2000" dirty="0" err="1" smtClean="0"/>
              <a:t>strings.xml</a:t>
            </a:r>
            <a:r>
              <a:rPr lang="en-US" sz="2000" dirty="0" smtClean="0"/>
              <a:t> file to set all string values for the UI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&lt;?xml version=</a:t>
            </a:r>
            <a:r>
              <a:rPr lang="en-US" sz="1400" i="1" dirty="0" smtClean="0">
                <a:solidFill>
                  <a:srgbClr val="0066FF"/>
                </a:solidFill>
              </a:rPr>
              <a:t>"1.0" encoding="utf-8"?&gt;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smtClean="0">
                <a:solidFill>
                  <a:srgbClr val="0066FF"/>
                </a:solidFill>
              </a:rPr>
              <a:t>resources&gt;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app_name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  <a:r>
              <a:rPr lang="en-US" sz="1400" i="1" dirty="0" err="1" smtClean="0">
                <a:solidFill>
                  <a:srgbClr val="0066FF"/>
                </a:solidFill>
              </a:rPr>
              <a:t>MediaPlayer</a:t>
            </a:r>
            <a:r>
              <a:rPr lang="en-US" sz="1400" i="1" dirty="0" smtClean="0">
                <a:solidFill>
                  <a:srgbClr val="0066FF"/>
                </a:solidFill>
              </a:rPr>
              <a:t>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media_folder_label</a:t>
            </a:r>
            <a:r>
              <a:rPr lang="en-US" sz="1400" i="1" dirty="0" smtClean="0">
                <a:solidFill>
                  <a:srgbClr val="0066FF"/>
                </a:solidFill>
              </a:rPr>
              <a:t>"&gt;Media folder:&lt;/string&gt;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select_folder_label</a:t>
            </a:r>
            <a:r>
              <a:rPr lang="en-US" sz="1400" i="1" dirty="0" smtClean="0">
                <a:solidFill>
                  <a:srgbClr val="0066FF"/>
                </a:solidFill>
              </a:rPr>
              <a:t>"&gt;Select folder&lt;/string&gt;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play_action</a:t>
            </a:r>
            <a:r>
              <a:rPr lang="en-US" sz="1400" i="1" dirty="0" smtClean="0">
                <a:solidFill>
                  <a:srgbClr val="0066FF"/>
                </a:solidFill>
              </a:rPr>
              <a:t>"&gt;Play&lt;/string&gt;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pause_action</a:t>
            </a:r>
            <a:r>
              <a:rPr lang="en-US" sz="1400" i="1" dirty="0" smtClean="0">
                <a:solidFill>
                  <a:srgbClr val="0066FF"/>
                </a:solidFill>
              </a:rPr>
              <a:t>"&gt;Pause&lt;/string&gt;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stop_action</a:t>
            </a:r>
            <a:r>
              <a:rPr lang="en-US" sz="1400" i="1" dirty="0" smtClean="0">
                <a:solidFill>
                  <a:srgbClr val="0066FF"/>
                </a:solidFill>
              </a:rPr>
              <a:t>"&gt;Stop&lt;/string&gt;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no_song</a:t>
            </a:r>
            <a:r>
              <a:rPr lang="en-US" sz="1400" i="1" dirty="0" smtClean="0">
                <a:solidFill>
                  <a:srgbClr val="0066FF"/>
                </a:solidFill>
              </a:rPr>
              <a:t>"&gt;No song selected&lt;/string&gt;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string name=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</a:t>
            </a:r>
            <a:r>
              <a:rPr lang="en-US" sz="1400" i="1" dirty="0" smtClean="0">
                <a:solidFill>
                  <a:srgbClr val="0066FF"/>
                </a:solidFill>
              </a:rPr>
              <a:t>"&gt;/</a:t>
            </a:r>
            <a:r>
              <a:rPr lang="en-US" sz="1400" i="1" dirty="0" err="1" smtClean="0">
                <a:solidFill>
                  <a:srgbClr val="0066FF"/>
                </a:solidFill>
              </a:rPr>
              <a:t>sdcard</a:t>
            </a:r>
            <a:r>
              <a:rPr lang="en-US" sz="1400" i="1" dirty="0" smtClean="0">
                <a:solidFill>
                  <a:srgbClr val="0066FF"/>
                </a:solidFill>
              </a:rPr>
              <a:t>/Music&lt;/string&gt;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smtClean="0">
                <a:solidFill>
                  <a:srgbClr val="0066FF"/>
                </a:solidFill>
              </a:rPr>
              <a:t>/resources&gt;</a:t>
            </a:r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701675"/>
          </a:xfrm>
        </p:spPr>
        <p:txBody>
          <a:bodyPr/>
          <a:lstStyle/>
          <a:p>
            <a:pPr lvl="0"/>
            <a:r>
              <a:rPr lang="en-US" dirty="0" err="1" smtClean="0"/>
              <a:t>MainActivity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562600"/>
          </a:xfrm>
        </p:spPr>
        <p:txBody>
          <a:bodyPr/>
          <a:lstStyle/>
          <a:p>
            <a:r>
              <a:rPr lang="en-US" sz="2000" dirty="0" smtClean="0"/>
              <a:t>Update res/layout/</a:t>
            </a:r>
            <a:r>
              <a:rPr lang="en-US" sz="2000" dirty="0" err="1" smtClean="0"/>
              <a:t>main.xml</a:t>
            </a:r>
            <a:r>
              <a:rPr lang="en-US" sz="2000" dirty="0" smtClean="0"/>
              <a:t> to set the </a:t>
            </a:r>
            <a:r>
              <a:rPr lang="en-US" sz="2000" dirty="0" smtClean="0"/>
              <a:t>User Interface for </a:t>
            </a:r>
            <a:r>
              <a:rPr lang="en-US" sz="2000" dirty="0" err="1" smtClean="0"/>
              <a:t>MainActivity</a:t>
            </a:r>
            <a:r>
              <a:rPr lang="en-US" sz="2000" dirty="0" smtClean="0"/>
              <a:t> of our application 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&lt;?xml version=</a:t>
            </a:r>
            <a:r>
              <a:rPr lang="en-US" sz="1400" i="1" dirty="0" smtClean="0">
                <a:solidFill>
                  <a:srgbClr val="0066FF"/>
                </a:solidFill>
              </a:rPr>
              <a:t>"1.0" encoding="utf-8"?&gt;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RelativeLayout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xmlns:android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  <a:hlinkClick r:id="rId2"/>
              </a:rPr>
              <a:t>http</a:t>
            </a:r>
            <a:r>
              <a:rPr lang="en-US" sz="1400" i="1" dirty="0" smtClean="0">
                <a:solidFill>
                  <a:srgbClr val="0066FF"/>
                </a:solidFill>
                <a:hlinkClick r:id="rId2"/>
              </a:rPr>
              <a:t>://schemas.android.com/apk/res/</a:t>
            </a:r>
            <a:r>
              <a:rPr lang="en-US" sz="1400" i="1" dirty="0" smtClean="0">
                <a:solidFill>
                  <a:srgbClr val="0066FF"/>
                </a:solidFill>
                <a:hlinkClick r:id="rId2"/>
              </a:rPr>
              <a:t>android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android:text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media_folder_label</a:t>
            </a:r>
            <a:r>
              <a:rPr lang="en-US" sz="1400" i="1" dirty="0" smtClean="0">
                <a:solidFill>
                  <a:srgbClr val="0066FF"/>
                </a:solidFill>
              </a:rPr>
              <a:t>"/&gt;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android:layout_toRightOf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"@id/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android:layout_marginLeft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10dp”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folder_name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android:text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media_folder</a:t>
            </a:r>
            <a:r>
              <a:rPr lang="en-US" sz="1400" i="1" dirty="0" smtClean="0">
                <a:solidFill>
                  <a:srgbClr val="0066FF"/>
                </a:solidFill>
              </a:rPr>
              <a:t>"/</a:t>
            </a:r>
            <a:r>
              <a:rPr lang="en-US" sz="1400" i="1" dirty="0" smtClean="0">
                <a:solidFill>
                  <a:srgbClr val="0066FF"/>
                </a:solidFill>
              </a:rPr>
              <a:t>&gt;</a:t>
            </a:r>
            <a:endParaRPr lang="en-US" sz="14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701675"/>
          </a:xfrm>
        </p:spPr>
        <p:txBody>
          <a:bodyPr/>
          <a:lstStyle/>
          <a:p>
            <a:pPr lvl="0"/>
            <a:r>
              <a:rPr lang="en-US" dirty="0" err="1" smtClean="0"/>
              <a:t>MainActivity</a:t>
            </a:r>
            <a:r>
              <a:rPr lang="en-US" dirty="0" smtClean="0"/>
              <a:t> layout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5626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LinearLayout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android:layout_below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"@id/</a:t>
            </a:r>
            <a:r>
              <a:rPr lang="en-US" sz="1400" i="1" dirty="0" err="1" smtClean="0">
                <a:solidFill>
                  <a:srgbClr val="0066FF"/>
                </a:solidFill>
              </a:rPr>
              <a:t>folder_name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android:layout_margin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10dp”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android:layout_centerHorizontal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true”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media_controls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&lt;</a:t>
            </a:r>
            <a:r>
              <a:rPr lang="en-US" sz="1400" dirty="0" err="1" smtClean="0">
                <a:solidFill>
                  <a:srgbClr val="0066FF"/>
                </a:solidFill>
              </a:rPr>
              <a:t>ImageButton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play_button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android:src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</a:t>
            </a:r>
            <a:r>
              <a:rPr lang="en-US" sz="1400" i="1" dirty="0" err="1" smtClean="0">
                <a:solidFill>
                  <a:srgbClr val="0066FF"/>
                </a:solidFill>
              </a:rPr>
              <a:t>drawable/</a:t>
            </a:r>
            <a:r>
              <a:rPr lang="en-US" sz="1400" i="1" dirty="0" err="1" smtClean="0">
                <a:solidFill>
                  <a:srgbClr val="0066FF"/>
                </a:solidFill>
              </a:rPr>
              <a:t>play_icon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android:contentDescription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play_action</a:t>
            </a:r>
            <a:r>
              <a:rPr lang="en-US" sz="1400" i="1" dirty="0" smtClean="0">
                <a:solidFill>
                  <a:srgbClr val="0066FF"/>
                </a:solidFill>
              </a:rPr>
              <a:t>"/&gt;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&lt;</a:t>
            </a:r>
            <a:r>
              <a:rPr lang="en-US" sz="1400" dirty="0" err="1" smtClean="0">
                <a:solidFill>
                  <a:srgbClr val="0066FF"/>
                </a:solidFill>
              </a:rPr>
              <a:t>ImageButton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pause_button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android:src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</a:t>
            </a:r>
            <a:r>
              <a:rPr lang="en-US" sz="1400" i="1" dirty="0" err="1" smtClean="0">
                <a:solidFill>
                  <a:srgbClr val="0066FF"/>
                </a:solidFill>
              </a:rPr>
              <a:t>drawable/</a:t>
            </a:r>
            <a:r>
              <a:rPr lang="en-US" sz="1400" i="1" dirty="0" err="1" smtClean="0">
                <a:solidFill>
                  <a:srgbClr val="0066FF"/>
                </a:solidFill>
              </a:rPr>
              <a:t>pause_icon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android:contentDescription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pause_action</a:t>
            </a:r>
            <a:r>
              <a:rPr lang="en-US" sz="1400" i="1" dirty="0" smtClean="0">
                <a:solidFill>
                  <a:srgbClr val="0066FF"/>
                </a:solidFill>
              </a:rPr>
              <a:t>"/</a:t>
            </a:r>
            <a:r>
              <a:rPr lang="en-US" sz="1400" i="1" dirty="0" smtClean="0">
                <a:solidFill>
                  <a:srgbClr val="0066FF"/>
                </a:solidFill>
              </a:rPr>
              <a:t>&gt;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701675"/>
          </a:xfrm>
        </p:spPr>
        <p:txBody>
          <a:bodyPr/>
          <a:lstStyle/>
          <a:p>
            <a:pPr lvl="0"/>
            <a:r>
              <a:rPr lang="en-US" dirty="0" err="1" smtClean="0"/>
              <a:t>MainActivity</a:t>
            </a:r>
            <a:r>
              <a:rPr lang="en-US" dirty="0" smtClean="0"/>
              <a:t> layout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&lt;</a:t>
            </a:r>
            <a:r>
              <a:rPr lang="en-US" sz="1400" dirty="0" err="1" smtClean="0">
                <a:solidFill>
                  <a:srgbClr val="0066FF"/>
                </a:solidFill>
              </a:rPr>
              <a:t>ImageButton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stop_button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android:src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</a:t>
            </a:r>
            <a:r>
              <a:rPr lang="en-US" sz="1400" i="1" dirty="0" err="1" smtClean="0">
                <a:solidFill>
                  <a:srgbClr val="0066FF"/>
                </a:solidFill>
              </a:rPr>
              <a:t>drawable/</a:t>
            </a:r>
            <a:r>
              <a:rPr lang="en-US" sz="1400" i="1" dirty="0" err="1" smtClean="0">
                <a:solidFill>
                  <a:srgbClr val="0066FF"/>
                </a:solidFill>
              </a:rPr>
              <a:t>stop_icon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android:contentDescription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stop_action</a:t>
            </a:r>
            <a:r>
              <a:rPr lang="en-US" sz="1400" i="1" dirty="0" smtClean="0">
                <a:solidFill>
                  <a:srgbClr val="0066FF"/>
                </a:solidFill>
              </a:rPr>
              <a:t>"/&gt;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smtClean="0">
                <a:solidFill>
                  <a:srgbClr val="0066FF"/>
                </a:solidFill>
              </a:rPr>
              <a:t>/</a:t>
            </a:r>
            <a:r>
              <a:rPr lang="en-US" sz="1400" dirty="0" err="1" smtClean="0">
                <a:solidFill>
                  <a:srgbClr val="0066FF"/>
                </a:solidFill>
              </a:rPr>
              <a:t>LinearLayout</a:t>
            </a:r>
            <a:r>
              <a:rPr lang="en-US" sz="1400" dirty="0" smtClean="0">
                <a:solidFill>
                  <a:srgbClr val="0066FF"/>
                </a:solidFill>
              </a:rPr>
              <a:t>&gt;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song_name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android:layout_below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"@id/</a:t>
            </a:r>
            <a:r>
              <a:rPr lang="en-US" sz="1400" i="1" dirty="0" err="1" smtClean="0">
                <a:solidFill>
                  <a:srgbClr val="0066FF"/>
                </a:solidFill>
              </a:rPr>
              <a:t>media_controls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android:layout_alignParentLeft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true”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android:layout_margin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10dp”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android:text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no_song</a:t>
            </a:r>
            <a:r>
              <a:rPr lang="en-US" sz="1400" i="1" dirty="0" smtClean="0">
                <a:solidFill>
                  <a:srgbClr val="0066FF"/>
                </a:solidFill>
              </a:rPr>
              <a:t>"/</a:t>
            </a:r>
            <a:r>
              <a:rPr lang="en-US" sz="1400" i="1" dirty="0" smtClean="0">
                <a:solidFill>
                  <a:srgbClr val="0066FF"/>
                </a:solidFill>
              </a:rPr>
              <a:t>&gt;</a:t>
            </a:r>
            <a:endParaRPr lang="en-US" sz="14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588251" cy="701675"/>
          </a:xfrm>
        </p:spPr>
        <p:txBody>
          <a:bodyPr/>
          <a:lstStyle/>
          <a:p>
            <a:pPr lvl="0"/>
            <a:r>
              <a:rPr lang="en-US" dirty="0" err="1" smtClean="0"/>
              <a:t>MainActivity</a:t>
            </a:r>
            <a:r>
              <a:rPr lang="en-US" dirty="0" smtClean="0"/>
              <a:t> layout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5626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&lt;</a:t>
            </a:r>
            <a:r>
              <a:rPr lang="en-US" sz="1400" dirty="0" err="1" smtClean="0">
                <a:solidFill>
                  <a:srgbClr val="0066FF"/>
                </a:solidFill>
              </a:rPr>
              <a:t>ProgressBar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song_progress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style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android:style/</a:t>
            </a:r>
            <a:r>
              <a:rPr lang="en-US" sz="1400" i="1" dirty="0" err="1" smtClean="0">
                <a:solidFill>
                  <a:srgbClr val="0066FF"/>
                </a:solidFill>
              </a:rPr>
              <a:t>Widget.ProgressBar.Horizontal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android:layout_below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"@id/</a:t>
            </a:r>
            <a:r>
              <a:rPr lang="en-US" sz="1400" i="1" dirty="0" err="1" smtClean="0">
                <a:solidFill>
                  <a:srgbClr val="0066FF"/>
                </a:solidFill>
              </a:rPr>
              <a:t>song_name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android:layout_centerHorizontal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smtClean="0">
                <a:solidFill>
                  <a:srgbClr val="0066FF"/>
                </a:solidFill>
              </a:rPr>
              <a:t>true”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android:layout_margin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"10dp"/&gt;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&lt;/</a:t>
            </a:r>
            <a:r>
              <a:rPr lang="en-US" sz="1400" dirty="0" err="1" smtClean="0">
                <a:solidFill>
                  <a:srgbClr val="0066FF"/>
                </a:solidFill>
              </a:rPr>
              <a:t>RelativeLayout</a:t>
            </a:r>
            <a:r>
              <a:rPr lang="en-US" sz="1400" dirty="0" smtClean="0">
                <a:solidFill>
                  <a:srgbClr val="0066FF"/>
                </a:solidFill>
              </a:rPr>
              <a:t>&gt;</a:t>
            </a:r>
            <a:endParaRPr lang="en-US" sz="1400" dirty="0" smtClean="0">
              <a:solidFill>
                <a:srgbClr val="0066FF"/>
              </a:solidFill>
            </a:endParaRPr>
          </a:p>
          <a:p>
            <a:endParaRPr lang="en-US" sz="1400" dirty="0" smtClean="0"/>
          </a:p>
          <a:p>
            <a:r>
              <a:rPr lang="en-US" sz="2000" dirty="0" smtClean="0"/>
              <a:t>Copy the icon files from “</a:t>
            </a:r>
            <a:r>
              <a:rPr lang="en-US" sz="2000" dirty="0" err="1" smtClean="0"/>
              <a:t>PracticeLessons/MediaPlayer</a:t>
            </a:r>
            <a:r>
              <a:rPr lang="en-US" sz="2000" dirty="0" err="1" smtClean="0"/>
              <a:t>/res</a:t>
            </a:r>
            <a:r>
              <a:rPr lang="en-US" sz="2000" dirty="0" smtClean="0"/>
              <a:t>” </a:t>
            </a:r>
            <a:r>
              <a:rPr lang="en-US" sz="2000" dirty="0" smtClean="0"/>
              <a:t>folder to “</a:t>
            </a:r>
            <a:r>
              <a:rPr lang="en-US" sz="2000" dirty="0" smtClean="0"/>
              <a:t>res” folder </a:t>
            </a:r>
            <a:r>
              <a:rPr lang="en-US" sz="2000" dirty="0" smtClean="0"/>
              <a:t>in your </a:t>
            </a:r>
            <a:r>
              <a:rPr lang="en-US" sz="2000" dirty="0" smtClean="0"/>
              <a:t>project</a:t>
            </a:r>
          </a:p>
          <a:p>
            <a:r>
              <a:rPr lang="en-US" sz="2000" dirty="0" smtClean="0"/>
              <a:t>Check the UI graphical view 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Activity class implementation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 skeleton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and run emulator (demonstrated by trainer).</a:t>
            </a:r>
          </a:p>
          <a:p>
            <a:r>
              <a:rPr lang="en-US" sz="2000" dirty="0" smtClean="0"/>
              <a:t>Create single activity application named </a:t>
            </a:r>
            <a:r>
              <a:rPr lang="en-US" sz="2000" dirty="0" smtClean="0"/>
              <a:t>“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” </a:t>
            </a:r>
            <a:r>
              <a:rPr lang="en-US" sz="2000" dirty="0" smtClean="0"/>
              <a:t>with package “</a:t>
            </a:r>
            <a:r>
              <a:rPr lang="en-US" sz="2000" dirty="0" err="1" smtClean="0"/>
              <a:t>com.training.MediaPlayer</a:t>
            </a:r>
            <a:r>
              <a:rPr lang="en-US" sz="2000" dirty="0" smtClean="0"/>
              <a:t>” </a:t>
            </a:r>
            <a:r>
              <a:rPr lang="en-US" sz="2000" dirty="0" smtClean="0"/>
              <a:t>(demonstrated by trainer). </a:t>
            </a:r>
          </a:p>
          <a:p>
            <a:r>
              <a:rPr lang="en-US" sz="2000" dirty="0" smtClean="0"/>
              <a:t>Create Run configuration and run the app (demonstrated by trainer).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member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r>
              <a:rPr lang="en-US" sz="2000" dirty="0" smtClean="0"/>
              <a:t>The last change we have to do to get our application working is to implement our </a:t>
            </a:r>
            <a:r>
              <a:rPr lang="en-US" sz="2000" dirty="0" err="1" smtClean="0"/>
              <a:t>MediaActivity</a:t>
            </a:r>
            <a:r>
              <a:rPr lang="en-US" sz="2000" dirty="0" smtClean="0"/>
              <a:t> class that is main activity in our app</a:t>
            </a:r>
          </a:p>
          <a:p>
            <a:r>
              <a:rPr lang="en-US" sz="2000" dirty="0" smtClean="0"/>
              <a:t>Change </a:t>
            </a:r>
            <a:r>
              <a:rPr lang="en-US" sz="2000" dirty="0" err="1" smtClean="0"/>
              <a:t>src/com.training.mediaplayer/MediaActivity.java</a:t>
            </a:r>
            <a:r>
              <a:rPr lang="en-US" sz="2000" dirty="0" smtClean="0"/>
              <a:t> according to code below</a:t>
            </a:r>
            <a:endParaRPr lang="en-US" sz="2000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public class </a:t>
            </a:r>
            <a:r>
              <a:rPr lang="en-US" sz="1400" b="1" dirty="0" err="1" smtClean="0">
                <a:solidFill>
                  <a:srgbClr val="0066FF"/>
                </a:solidFill>
              </a:rPr>
              <a:t>MediaActivity</a:t>
            </a:r>
            <a:r>
              <a:rPr lang="en-US" sz="1400" b="1" dirty="0" smtClean="0">
                <a:solidFill>
                  <a:srgbClr val="0066FF"/>
                </a:solidFill>
              </a:rPr>
              <a:t> extends Activity 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Tag that we will use for logging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static final String </a:t>
            </a:r>
            <a:r>
              <a:rPr lang="en-US" sz="1400" b="1" i="1" dirty="0" smtClean="0">
                <a:solidFill>
                  <a:srgbClr val="0066FF"/>
                </a:solidFill>
              </a:rPr>
              <a:t>TAG = </a:t>
            </a:r>
            <a:r>
              <a:rPr lang="en-US" sz="1400" b="1" i="1" dirty="0" err="1" smtClean="0">
                <a:solidFill>
                  <a:srgbClr val="0066FF"/>
                </a:solidFill>
              </a:rPr>
              <a:t>MediaActivity.class.getSimpleName</a:t>
            </a:r>
            <a:r>
              <a:rPr lang="en-US" sz="1400" b="1" i="1" dirty="0" smtClean="0">
                <a:solidFill>
                  <a:srgbClr val="0066FF"/>
                </a:solidFill>
              </a:rPr>
              <a:t>();</a:t>
            </a:r>
            <a:endParaRPr lang="en-US" sz="1400" b="1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flag to turn on/off debug messages from this class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static final </a:t>
            </a:r>
            <a:r>
              <a:rPr lang="en-US" sz="1400" b="1" dirty="0" err="1" smtClean="0">
                <a:solidFill>
                  <a:srgbClr val="0066FF"/>
                </a:solidFill>
              </a:rPr>
              <a:t>boolean</a:t>
            </a:r>
            <a:r>
              <a:rPr lang="en-US" sz="1400" b="1" dirty="0" smtClean="0">
                <a:solidFill>
                  <a:srgbClr val="0066FF"/>
                </a:solidFill>
              </a:rPr>
              <a:t> DEBUG = true;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Links to Java instances of our UI widgets in our Activity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Buttons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ImageButton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playButton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ImageButton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pauseButton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ImageButton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stopButton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Text view to display folder name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TextView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folderName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member initialization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Song name founded in folder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TextView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songName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progress bar to show current position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ProgressBar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songProgress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flag to check is player in pause state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boolean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isPaused</a:t>
            </a:r>
            <a:r>
              <a:rPr lang="en-US" sz="14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interface to our service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IMediaPlayer</a:t>
            </a:r>
            <a:r>
              <a:rPr lang="en-US" sz="1400" b="1" dirty="0" smtClean="0">
                <a:solidFill>
                  <a:srgbClr val="0066FF"/>
                </a:solidFill>
              </a:rPr>
              <a:t> player;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flag to specify is service bound or not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boolean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isBound</a:t>
            </a:r>
            <a:r>
              <a:rPr lang="en-US" sz="1400" b="1" dirty="0" smtClean="0">
                <a:solidFill>
                  <a:srgbClr val="0066FF"/>
                </a:solidFill>
              </a:rPr>
              <a:t> = false;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our broadcast receiver event handler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PlayerEventReceiver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eventReceiver</a:t>
            </a:r>
            <a:r>
              <a:rPr lang="en-US" sz="1400" b="1" dirty="0" smtClean="0">
                <a:solidFill>
                  <a:srgbClr val="0066FF"/>
                </a:solidFill>
              </a:rPr>
              <a:t> = new </a:t>
            </a:r>
            <a:r>
              <a:rPr lang="en-US" sz="1400" b="1" dirty="0" err="1" smtClean="0">
                <a:solidFill>
                  <a:srgbClr val="0066FF"/>
                </a:solidFill>
              </a:rPr>
              <a:t>PlayerEventReceiver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message IDs that we will send to Handler that is responsible for UI update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static final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b="1" dirty="0" smtClean="0">
                <a:solidFill>
                  <a:srgbClr val="0066FF"/>
                </a:solidFill>
              </a:rPr>
              <a:t> MSG_DURATION = 0;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 static final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b="1" dirty="0" smtClean="0">
                <a:solidFill>
                  <a:srgbClr val="0066FF"/>
                </a:solidFill>
              </a:rPr>
              <a:t> MSG_POSITION = 1;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Called </a:t>
            </a:r>
            <a:r>
              <a:rPr lang="en-US" sz="1400" dirty="0" smtClean="0">
                <a:solidFill>
                  <a:srgbClr val="006600"/>
                </a:solidFill>
              </a:rPr>
              <a:t>when the activity is first created.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public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onCreate(Bundle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savedInstanceState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</a:t>
            </a:r>
            <a:r>
              <a:rPr lang="en-US" sz="1400" b="1" dirty="0" err="1" smtClean="0">
                <a:solidFill>
                  <a:srgbClr val="0066FF"/>
                </a:solidFill>
              </a:rPr>
              <a:t>super.onCreate</a:t>
            </a:r>
            <a:r>
              <a:rPr lang="en-US" sz="1400" b="1" dirty="0" err="1" smtClean="0">
                <a:solidFill>
                  <a:srgbClr val="0066FF"/>
                </a:solidFill>
              </a:rPr>
              <a:t>(savedInstanceState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set </a:t>
            </a:r>
            <a:r>
              <a:rPr lang="en-US" sz="1400" dirty="0" err="1" smtClean="0">
                <a:solidFill>
                  <a:srgbClr val="006600"/>
                </a:solidFill>
              </a:rPr>
              <a:t>main.xml</a:t>
            </a:r>
            <a:r>
              <a:rPr lang="en-US" sz="1400" dirty="0" smtClean="0">
                <a:solidFill>
                  <a:srgbClr val="006600"/>
                </a:solidFill>
              </a:rPr>
              <a:t> as layout for our activity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setContentView(R.layout.main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get links to widgets. Use </a:t>
            </a:r>
            <a:r>
              <a:rPr lang="en-US" sz="1400" dirty="0" err="1" smtClean="0">
                <a:solidFill>
                  <a:srgbClr val="006600"/>
                </a:solidFill>
              </a:rPr>
              <a:t>findViewById</a:t>
            </a:r>
            <a:r>
              <a:rPr lang="en-US" sz="1400" dirty="0" smtClean="0">
                <a:solidFill>
                  <a:srgbClr val="006600"/>
                </a:solidFill>
              </a:rPr>
              <a:t> method to find exact widget by its id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playButton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ImageButton)findViewById(R.id.play_button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stopButton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ImageButton)findViewById(R.id.stop_button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pauseButton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ImageButton)findViewById(R.id.pause_button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folderName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TextView)findViewById(R.id.folder_name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songName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TextView)findViewById(R.id.song_name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songProgress</a:t>
            </a:r>
            <a:r>
              <a:rPr lang="en-US" sz="1400" dirty="0" smtClean="0">
                <a:solidFill>
                  <a:srgbClr val="0066FF"/>
                </a:solidFill>
              </a:rPr>
              <a:t> = (</a:t>
            </a:r>
            <a:r>
              <a:rPr lang="en-US" sz="1400" dirty="0" err="1" smtClean="0">
                <a:solidFill>
                  <a:srgbClr val="0066FF"/>
                </a:solidFill>
              </a:rPr>
              <a:t>ProgressBar)findViewById(R.id.song_progress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Add the click listener for play button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playButton.setOnClickListener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View.OnClickListener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public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onClick(View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v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if </a:t>
            </a:r>
            <a:r>
              <a:rPr lang="en-US" sz="1400" b="1" dirty="0" smtClean="0">
                <a:solidFill>
                  <a:srgbClr val="0066FF"/>
                </a:solidFill>
              </a:rPr>
              <a:t>(</a:t>
            </a:r>
            <a:r>
              <a:rPr lang="en-US" sz="1400" b="1" i="1" dirty="0" smtClean="0">
                <a:solidFill>
                  <a:srgbClr val="0066FF"/>
                </a:solidFill>
              </a:rPr>
              <a:t>DEBUG) </a:t>
            </a:r>
            <a:r>
              <a:rPr lang="en-US" sz="1400" b="1" i="1" dirty="0" smtClean="0">
                <a:solidFill>
                  <a:srgbClr val="0066FF"/>
                </a:solidFill>
              </a:rPr>
              <a:t>{</a:t>
            </a:r>
            <a:r>
              <a:rPr lang="en-US" sz="1400" b="1" i="1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Log.</a:t>
            </a:r>
            <a:r>
              <a:rPr lang="en-US" sz="1400" i="1" dirty="0" err="1" smtClean="0">
                <a:solidFill>
                  <a:srgbClr val="0066FF"/>
                </a:solidFill>
              </a:rPr>
              <a:t>d</a:t>
            </a:r>
            <a:r>
              <a:rPr lang="en-US" sz="1400" i="1" dirty="0" err="1" smtClean="0">
                <a:solidFill>
                  <a:srgbClr val="0066FF"/>
                </a:solidFill>
              </a:rPr>
              <a:t>(TAG</a:t>
            </a:r>
            <a:r>
              <a:rPr lang="en-US" sz="1400" i="1" dirty="0" smtClean="0">
                <a:solidFill>
                  <a:srgbClr val="0066FF"/>
                </a:solidFill>
              </a:rPr>
              <a:t>, "Play media")</a:t>
            </a:r>
            <a:r>
              <a:rPr lang="en-US" sz="1400" i="1" dirty="0" smtClean="0">
                <a:solidFill>
                  <a:srgbClr val="0066FF"/>
                </a:solidFill>
              </a:rPr>
              <a:t>;</a:t>
            </a:r>
            <a:r>
              <a:rPr lang="en-US" sz="1400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if service is bound</a:t>
            </a: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dirty="0" smtClean="0">
                <a:solidFill>
                  <a:srgbClr val="0066FF"/>
                </a:solidFill>
              </a:rPr>
              <a:t>if (</a:t>
            </a:r>
            <a:r>
              <a:rPr lang="en-US" sz="1400" dirty="0" err="1" smtClean="0">
                <a:solidFill>
                  <a:srgbClr val="0066FF"/>
                </a:solidFill>
              </a:rPr>
              <a:t>isBound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take the folder name value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String path = </a:t>
            </a:r>
            <a:r>
              <a:rPr lang="en-US" sz="1400" dirty="0" err="1" smtClean="0">
                <a:solidFill>
                  <a:srgbClr val="0066FF"/>
                </a:solidFill>
              </a:rPr>
              <a:t>folderName.getText().toString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Create File object and direct it to folder name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File root = new </a:t>
            </a:r>
            <a:r>
              <a:rPr lang="en-US" sz="1400" dirty="0" err="1" smtClean="0">
                <a:solidFill>
                  <a:srgbClr val="0066FF"/>
                </a:solidFill>
              </a:rPr>
              <a:t>File(path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take the first available file in directory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String </a:t>
            </a:r>
            <a:r>
              <a:rPr lang="en-US" sz="1400" dirty="0" err="1" smtClean="0">
                <a:solidFill>
                  <a:srgbClr val="0066FF"/>
                </a:solidFill>
              </a:rPr>
              <a:t>fileFirst</a:t>
            </a:r>
            <a:r>
              <a:rPr lang="en-US" sz="1400" dirty="0" smtClean="0">
                <a:solidFill>
                  <a:srgbClr val="0066FF"/>
                </a:solidFill>
              </a:rPr>
              <a:t> = root.list()[0];</a:t>
            </a:r>
          </a:p>
          <a:p>
            <a:pPr>
              <a:buNone/>
            </a:pPr>
            <a:r>
              <a:rPr lang="en-US" sz="1400" dirty="0" smtClean="0"/>
              <a:t>			</a:t>
            </a:r>
            <a:endParaRPr lang="en-US" sz="1400" b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7150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if paused, just resume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if </a:t>
            </a:r>
            <a:r>
              <a:rPr lang="en-US" sz="1400" b="1" dirty="0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isPaused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try </a:t>
            </a:r>
            <a:r>
              <a:rPr lang="en-US" sz="1400" b="1" dirty="0" smtClean="0">
                <a:solidFill>
                  <a:srgbClr val="0066FF"/>
                </a:solidFill>
              </a:rPr>
              <a:t>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player.resume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 </a:t>
            </a:r>
            <a:r>
              <a:rPr lang="en-US" sz="1400" b="1" dirty="0" smtClean="0">
                <a:solidFill>
                  <a:srgbClr val="0066FF"/>
                </a:solidFill>
              </a:rPr>
              <a:t>catch (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e</a:t>
            </a:r>
            <a:r>
              <a:rPr lang="en-US" sz="1400" b="1" dirty="0" smtClean="0">
                <a:solidFill>
                  <a:srgbClr val="0066FF"/>
                </a:solidFill>
              </a:rPr>
              <a:t>) </a:t>
            </a:r>
            <a:r>
              <a:rPr lang="en-US" sz="1400" b="1" dirty="0" smtClean="0">
                <a:solidFill>
                  <a:srgbClr val="0066FF"/>
                </a:solidFill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Log.</a:t>
            </a:r>
            <a:r>
              <a:rPr lang="en-US" sz="1400" i="1" dirty="0" err="1" smtClean="0">
                <a:solidFill>
                  <a:srgbClr val="0066FF"/>
                </a:solidFill>
              </a:rPr>
              <a:t>e</a:t>
            </a:r>
            <a:r>
              <a:rPr lang="en-US" sz="1400" i="1" dirty="0" err="1" smtClean="0">
                <a:solidFill>
                  <a:srgbClr val="0066FF"/>
                </a:solidFill>
              </a:rPr>
              <a:t>(TAG</a:t>
            </a:r>
            <a:r>
              <a:rPr lang="en-US" sz="1400" i="1" dirty="0" smtClean="0">
                <a:solidFill>
                  <a:srgbClr val="0066FF"/>
                </a:solidFill>
              </a:rPr>
              <a:t>, "Remote player service died");</a:t>
            </a:r>
            <a:endParaRPr lang="en-US" sz="14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} </a:t>
            </a:r>
            <a:r>
              <a:rPr lang="en-US" sz="1400" b="1" dirty="0" smtClean="0">
                <a:solidFill>
                  <a:srgbClr val="0066FF"/>
                </a:solidFill>
              </a:rPr>
              <a:t>else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otherwise, start playing and update song name in UI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			try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</a:t>
            </a:r>
            <a:r>
              <a:rPr lang="en-US" sz="1400" b="1" dirty="0" err="1" smtClean="0">
                <a:solidFill>
                  <a:srgbClr val="0066FF"/>
                </a:solidFill>
              </a:rPr>
              <a:t>player.play(Uri.parse(path</a:t>
            </a:r>
            <a:r>
              <a:rPr lang="en-US" sz="1400" b="1" dirty="0" smtClean="0">
                <a:solidFill>
                  <a:srgbClr val="0066FF"/>
                </a:solidFill>
              </a:rPr>
              <a:t> + "/" + </a:t>
            </a:r>
            <a:r>
              <a:rPr lang="en-US" sz="1400" b="1" dirty="0" err="1" smtClean="0">
                <a:solidFill>
                  <a:srgbClr val="0066FF"/>
                </a:solidFill>
              </a:rPr>
              <a:t>fileFirst</a:t>
            </a:r>
            <a:r>
              <a:rPr lang="en-US" sz="1400" b="1" dirty="0" smtClean="0">
                <a:solidFill>
                  <a:srgbClr val="0066FF"/>
                </a:solidFill>
              </a:rPr>
              <a:t>));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</a:t>
            </a:r>
            <a:r>
              <a:rPr lang="en-US" sz="1400" b="1" dirty="0" err="1" smtClean="0">
                <a:solidFill>
                  <a:srgbClr val="0066FF"/>
                </a:solidFill>
              </a:rPr>
              <a:t>songName.setText(new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File(fileFirst).getName</a:t>
            </a:r>
            <a:r>
              <a:rPr lang="en-US" sz="1400" b="1" dirty="0" smtClean="0">
                <a:solidFill>
                  <a:srgbClr val="0066FF"/>
                </a:solidFill>
              </a:rPr>
              <a:t>());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} catch (</a:t>
            </a:r>
            <a:r>
              <a:rPr lang="en-US" sz="1400" b="1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e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</a:t>
            </a:r>
            <a:r>
              <a:rPr lang="en-US" sz="1400" b="1" dirty="0" err="1" smtClean="0">
                <a:solidFill>
                  <a:srgbClr val="0066FF"/>
                </a:solidFill>
              </a:rPr>
              <a:t>Log.e(TAG</a:t>
            </a:r>
            <a:r>
              <a:rPr lang="en-US" sz="1400" b="1" dirty="0" smtClean="0">
                <a:solidFill>
                  <a:srgbClr val="0066FF"/>
                </a:solidFill>
              </a:rPr>
              <a:t>, "Remote player service died");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}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else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if (</a:t>
            </a:r>
            <a:r>
              <a:rPr lang="en-US" sz="1400" dirty="0" err="1" smtClean="0">
                <a:solidFill>
                  <a:srgbClr val="006600"/>
                </a:solidFill>
              </a:rPr>
              <a:t>isBound</a:t>
            </a:r>
            <a:r>
              <a:rPr lang="en-US" sz="1400" dirty="0" smtClean="0">
                <a:solidFill>
                  <a:srgbClr val="006600"/>
                </a:solidFill>
              </a:rPr>
              <a:t>)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onClick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});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playButton.setOnClickListener</a:t>
            </a: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Add </a:t>
            </a:r>
            <a:r>
              <a:rPr lang="en-US" sz="1400" dirty="0" err="1" smtClean="0">
                <a:solidFill>
                  <a:srgbClr val="006600"/>
                </a:solidFill>
              </a:rPr>
              <a:t>onClickListener</a:t>
            </a:r>
            <a:r>
              <a:rPr lang="en-US" sz="1400" dirty="0" smtClean="0">
                <a:solidFill>
                  <a:srgbClr val="006600"/>
                </a:solidFill>
              </a:rPr>
              <a:t> for pause button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pauseButton.setOnClickListener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View.OnClickListener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just pause player if service is bound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 public void </a:t>
            </a:r>
            <a:r>
              <a:rPr lang="en-US" sz="1400" dirty="0" err="1" smtClean="0">
                <a:solidFill>
                  <a:srgbClr val="0066FF"/>
                </a:solidFill>
              </a:rPr>
              <a:t>onClick(View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v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if (DEBUG) { </a:t>
            </a:r>
            <a:r>
              <a:rPr lang="en-US" sz="1400" dirty="0" err="1" smtClean="0">
                <a:solidFill>
                  <a:srgbClr val="0066FF"/>
                </a:solidFill>
              </a:rPr>
              <a:t>Log.d(TAG</a:t>
            </a:r>
            <a:r>
              <a:rPr lang="en-US" sz="1400" dirty="0" smtClean="0">
                <a:solidFill>
                  <a:srgbClr val="0066FF"/>
                </a:solidFill>
              </a:rPr>
              <a:t>, "Pause media"); 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if (</a:t>
            </a:r>
            <a:r>
              <a:rPr lang="en-US" sz="1400" dirty="0" err="1" smtClean="0">
                <a:solidFill>
                  <a:srgbClr val="0066FF"/>
                </a:solidFill>
              </a:rPr>
              <a:t>isBound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try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player.pause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isPaused</a:t>
            </a:r>
            <a:r>
              <a:rPr lang="en-US" sz="1400" dirty="0" smtClean="0">
                <a:solidFill>
                  <a:srgbClr val="0066FF"/>
                </a:solidFill>
              </a:rPr>
              <a:t> = true;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 catch (</a:t>
            </a:r>
            <a:r>
              <a:rPr lang="en-US" sz="1400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e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Log.e(TAG</a:t>
            </a:r>
            <a:r>
              <a:rPr lang="en-US" sz="1400" dirty="0" smtClean="0">
                <a:solidFill>
                  <a:srgbClr val="0066FF"/>
                </a:solidFill>
              </a:rPr>
              <a:t>, "Remote player service died");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if (</a:t>
            </a:r>
            <a:r>
              <a:rPr lang="en-US" sz="1400" dirty="0" err="1" smtClean="0">
                <a:solidFill>
                  <a:srgbClr val="006600"/>
                </a:solidFill>
              </a:rPr>
              <a:t>isBound</a:t>
            </a:r>
            <a:r>
              <a:rPr lang="en-US" sz="1400" dirty="0" smtClean="0">
                <a:solidFill>
                  <a:srgbClr val="006600"/>
                </a:solidFill>
              </a:rPr>
              <a:t>)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onClick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});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pauseButton.setOnClickListener</a:t>
            </a: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method (</a:t>
            </a:r>
            <a:r>
              <a:rPr lang="en-US" dirty="0" smtClean="0"/>
              <a:t>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add </a:t>
            </a:r>
            <a:r>
              <a:rPr lang="en-US" sz="1400" dirty="0" err="1" smtClean="0">
                <a:solidFill>
                  <a:srgbClr val="006600"/>
                </a:solidFill>
              </a:rPr>
              <a:t>onClickListener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to stop button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stopButton.setOnClickListener</a:t>
            </a:r>
            <a:r>
              <a:rPr lang="en-US" sz="1400" dirty="0" err="1" smtClean="0">
                <a:solidFill>
                  <a:srgbClr val="0066FF"/>
                </a:solidFill>
              </a:rPr>
              <a:t>(</a:t>
            </a:r>
            <a:r>
              <a:rPr lang="en-US" sz="1400" b="1" dirty="0" err="1" smtClean="0">
                <a:solidFill>
                  <a:srgbClr val="0066FF"/>
                </a:solidFill>
              </a:rPr>
              <a:t>new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View.OnClickListener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stop player if service is bound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public void </a:t>
            </a:r>
            <a:r>
              <a:rPr lang="en-US" sz="1400" dirty="0" err="1" smtClean="0">
                <a:solidFill>
                  <a:srgbClr val="0066FF"/>
                </a:solidFill>
              </a:rPr>
              <a:t>onClick(View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v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if (DEBUG) { </a:t>
            </a:r>
            <a:r>
              <a:rPr lang="en-US" sz="1400" dirty="0" err="1" smtClean="0">
                <a:solidFill>
                  <a:srgbClr val="0066FF"/>
                </a:solidFill>
              </a:rPr>
              <a:t>Log.d(TAG</a:t>
            </a:r>
            <a:r>
              <a:rPr lang="en-US" sz="1400" dirty="0" smtClean="0">
                <a:solidFill>
                  <a:srgbClr val="0066FF"/>
                </a:solidFill>
              </a:rPr>
              <a:t>, "Stop playing media"); 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if (</a:t>
            </a:r>
            <a:r>
              <a:rPr lang="en-US" sz="1400" dirty="0" err="1" smtClean="0">
                <a:solidFill>
                  <a:srgbClr val="0066FF"/>
                </a:solidFill>
              </a:rPr>
              <a:t>isBound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try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player.stop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isPaused</a:t>
            </a:r>
            <a:r>
              <a:rPr lang="en-US" sz="1400" dirty="0" smtClean="0">
                <a:solidFill>
                  <a:srgbClr val="0066FF"/>
                </a:solidFill>
              </a:rPr>
              <a:t> = false;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 catch (</a:t>
            </a:r>
            <a:r>
              <a:rPr lang="en-US" sz="1400" dirty="0" err="1" smtClean="0">
                <a:solidFill>
                  <a:srgbClr val="0066FF"/>
                </a:solidFill>
              </a:rPr>
              <a:t>RemoteException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e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</a:t>
            </a:r>
            <a:r>
              <a:rPr lang="en-US" sz="1400" dirty="0" err="1" smtClean="0">
                <a:solidFill>
                  <a:srgbClr val="0066FF"/>
                </a:solidFill>
              </a:rPr>
              <a:t>Log.e(TAG</a:t>
            </a:r>
            <a:r>
              <a:rPr lang="en-US" sz="1400" dirty="0" smtClean="0">
                <a:solidFill>
                  <a:srgbClr val="0066FF"/>
                </a:solidFill>
              </a:rPr>
              <a:t>, "Remote player service died");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 </a:t>
            </a:r>
            <a:r>
              <a:rPr lang="en-US" sz="1400" dirty="0" smtClean="0">
                <a:solidFill>
                  <a:srgbClr val="006600"/>
                </a:solidFill>
              </a:rPr>
              <a:t>//</a:t>
            </a:r>
            <a:r>
              <a:rPr lang="en-US" sz="1400" dirty="0" err="1" smtClean="0">
                <a:solidFill>
                  <a:srgbClr val="006600"/>
                </a:solidFill>
              </a:rPr>
              <a:t>onClick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});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stopButton.setOnClickListener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onCreate</a:t>
            </a: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onStart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Override </a:t>
            </a:r>
            <a:r>
              <a:rPr lang="en-US" sz="1400" dirty="0" err="1" smtClean="0">
                <a:solidFill>
                  <a:srgbClr val="006600"/>
                </a:solidFill>
              </a:rPr>
              <a:t>onStart</a:t>
            </a:r>
            <a:r>
              <a:rPr lang="en-US" sz="1400" dirty="0" smtClean="0">
                <a:solidFill>
                  <a:srgbClr val="006600"/>
                </a:solidFill>
              </a:rPr>
              <a:t> method in Activity to registry our broadcast receiver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protected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onStart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</a:t>
            </a:r>
            <a:r>
              <a:rPr lang="en-US" sz="1400" b="1" dirty="0" err="1" smtClean="0">
                <a:solidFill>
                  <a:srgbClr val="0066FF"/>
                </a:solidFill>
              </a:rPr>
              <a:t>super.onStart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Create </a:t>
            </a:r>
            <a:r>
              <a:rPr lang="en-US" sz="1400" dirty="0" err="1" smtClean="0">
                <a:solidFill>
                  <a:srgbClr val="006600"/>
                </a:solidFill>
              </a:rPr>
              <a:t>IntentFilter</a:t>
            </a:r>
            <a:r>
              <a:rPr lang="en-US" sz="1400" dirty="0" smtClean="0">
                <a:solidFill>
                  <a:srgbClr val="006600"/>
                </a:solidFill>
              </a:rPr>
              <a:t> with action from our service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ntentFilter</a:t>
            </a:r>
            <a:r>
              <a:rPr lang="en-US" sz="1400" dirty="0" smtClean="0">
                <a:solidFill>
                  <a:srgbClr val="0066FF"/>
                </a:solidFill>
              </a:rPr>
              <a:t> filter = new </a:t>
            </a:r>
            <a:r>
              <a:rPr lang="en-US" sz="1400" dirty="0" err="1" smtClean="0">
                <a:solidFill>
                  <a:srgbClr val="0066FF"/>
                </a:solidFill>
              </a:rPr>
              <a:t>IntentFilter(MediaService.PLAY_ACTION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Register our class responsible for broadcast receiver events handling.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registerReceiver(eventReceiver</a:t>
            </a:r>
            <a:r>
              <a:rPr lang="en-US" sz="1400" dirty="0" smtClean="0">
                <a:solidFill>
                  <a:srgbClr val="0066FF"/>
                </a:solidFill>
              </a:rPr>
              <a:t>, filter);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Now bind to the service. To do so, create explicit Intent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FF"/>
                </a:solidFill>
              </a:rPr>
              <a:t>Intent </a:t>
            </a:r>
            <a:r>
              <a:rPr lang="en-US" sz="1400" dirty="0" err="1" smtClean="0">
                <a:solidFill>
                  <a:srgbClr val="0066FF"/>
                </a:solidFill>
              </a:rPr>
              <a:t>serviceIntent</a:t>
            </a:r>
            <a:r>
              <a:rPr lang="en-US" sz="1400" dirty="0" smtClean="0">
                <a:solidFill>
                  <a:srgbClr val="0066FF"/>
                </a:solidFill>
              </a:rPr>
              <a:t> = new </a:t>
            </a:r>
            <a:r>
              <a:rPr lang="en-US" sz="1400" dirty="0" err="1" smtClean="0">
                <a:solidFill>
                  <a:srgbClr val="0066FF"/>
                </a:solidFill>
              </a:rPr>
              <a:t>Intent(this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MediaService.class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if (!</a:t>
            </a:r>
            <a:r>
              <a:rPr lang="en-US" sz="1400" dirty="0" err="1" smtClean="0">
                <a:solidFill>
                  <a:srgbClr val="0066FF"/>
                </a:solidFill>
              </a:rPr>
              <a:t>isBound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if we are not already bound, bind to the service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bindService(serviceIntent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playerConnection</a:t>
            </a:r>
            <a:r>
              <a:rPr lang="en-US" sz="1400" dirty="0" smtClean="0">
                <a:solidFill>
                  <a:srgbClr val="0066FF"/>
                </a:solidFill>
              </a:rPr>
              <a:t>, BIND_AUTO_CREATE);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onStop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</a:t>
            </a:r>
            <a:r>
              <a:rPr lang="en-US" sz="1400" dirty="0" smtClean="0">
                <a:solidFill>
                  <a:srgbClr val="006600"/>
                </a:solidFill>
              </a:rPr>
              <a:t>/ override </a:t>
            </a:r>
            <a:r>
              <a:rPr lang="en-US" sz="1400" dirty="0" err="1" smtClean="0">
                <a:solidFill>
                  <a:srgbClr val="006600"/>
                </a:solidFill>
              </a:rPr>
              <a:t>onStop</a:t>
            </a:r>
            <a:r>
              <a:rPr lang="en-US" sz="1400" dirty="0" smtClean="0">
                <a:solidFill>
                  <a:srgbClr val="006600"/>
                </a:solidFill>
              </a:rPr>
              <a:t> method of Activity to unregister our broadcast receiver and </a:t>
            </a:r>
            <a:r>
              <a:rPr lang="en-US" sz="1400" u="sng" dirty="0" smtClean="0">
                <a:solidFill>
                  <a:srgbClr val="006600"/>
                </a:solidFill>
              </a:rPr>
              <a:t>unbind from service  </a:t>
            </a:r>
            <a:endParaRPr lang="en-US" sz="1400" u="sng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</a:t>
            </a:r>
            <a:r>
              <a:rPr lang="en-US" sz="1400" dirty="0" smtClean="0">
                <a:solidFill>
                  <a:srgbClr val="0066FF"/>
                </a:solidFill>
              </a:rPr>
              <a:t>Override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protected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onStop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</a:t>
            </a:r>
            <a:r>
              <a:rPr lang="en-US" sz="1400" b="1" dirty="0" err="1" smtClean="0">
                <a:solidFill>
                  <a:srgbClr val="0066FF"/>
                </a:solidFill>
              </a:rPr>
              <a:t>super.onStop</a:t>
            </a:r>
            <a:r>
              <a:rPr lang="en-US" sz="1400" b="1" dirty="0" smtClean="0">
                <a:solidFill>
                  <a:srgbClr val="0066FF"/>
                </a:solidFill>
              </a:rPr>
              <a:t>();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unregister our broadcast receiver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unregisterReceiver(eventReceiver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if (</a:t>
            </a:r>
            <a:r>
              <a:rPr lang="en-US" sz="1400" dirty="0" err="1" smtClean="0">
                <a:solidFill>
                  <a:srgbClr val="0066FF"/>
                </a:solidFill>
              </a:rPr>
              <a:t>isBound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unbind from our service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unbindService(playerConnection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</a:t>
            </a:r>
            <a:r>
              <a:rPr lang="en-US" dirty="0" err="1" smtClean="0"/>
              <a:t>ServiceConnection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Service connection implementation to handle events from bind/</a:t>
            </a:r>
            <a:r>
              <a:rPr lang="en-US" sz="1400" u="sng" dirty="0" smtClean="0">
                <a:solidFill>
                  <a:srgbClr val="006600"/>
                </a:solidFill>
              </a:rPr>
              <a:t>unbind state changes in service</a:t>
            </a:r>
            <a:endParaRPr lang="en-US" sz="1400" u="sng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err="1" smtClean="0">
                <a:solidFill>
                  <a:srgbClr val="0066FF"/>
                </a:solidFill>
              </a:rPr>
              <a:t>ServiceConnection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playerConnection</a:t>
            </a:r>
            <a:r>
              <a:rPr lang="en-US" sz="1400" b="1" dirty="0" smtClean="0">
                <a:solidFill>
                  <a:srgbClr val="0066FF"/>
                </a:solidFill>
              </a:rPr>
              <a:t> = new </a:t>
            </a:r>
            <a:r>
              <a:rPr lang="en-US" sz="1400" b="1" dirty="0" err="1" smtClean="0">
                <a:solidFill>
                  <a:srgbClr val="0066FF"/>
                </a:solidFill>
              </a:rPr>
              <a:t>ServiceConnection</a:t>
            </a:r>
            <a:r>
              <a:rPr lang="en-US" sz="1400" b="1" dirty="0" smtClean="0">
                <a:solidFill>
                  <a:srgbClr val="0066FF"/>
                </a:solidFill>
              </a:rPr>
              <a:t>()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service is bound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public 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onServiceConnected(ComponentName</a:t>
            </a:r>
            <a:r>
              <a:rPr lang="en-US" sz="1400" b="1" dirty="0" smtClean="0">
                <a:solidFill>
                  <a:srgbClr val="0066FF"/>
                </a:solidFill>
              </a:rPr>
              <a:t> name, </a:t>
            </a:r>
            <a:r>
              <a:rPr lang="en-US" sz="1400" b="1" dirty="0" err="1" smtClean="0">
                <a:solidFill>
                  <a:srgbClr val="0066FF"/>
                </a:solidFill>
              </a:rPr>
              <a:t>IBinder</a:t>
            </a:r>
            <a:r>
              <a:rPr lang="en-US" sz="1400" b="1" dirty="0" smtClean="0">
                <a:solidFill>
                  <a:srgbClr val="0066FF"/>
                </a:solidFill>
              </a:rPr>
              <a:t> service)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get the interface to our service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smtClean="0">
                <a:solidFill>
                  <a:srgbClr val="0066FF"/>
                </a:solidFill>
              </a:rPr>
              <a:t>player = </a:t>
            </a:r>
            <a:r>
              <a:rPr lang="en-US" sz="1400" b="1" dirty="0" err="1" smtClean="0">
                <a:solidFill>
                  <a:srgbClr val="0066FF"/>
                </a:solidFill>
              </a:rPr>
              <a:t>IMediaPlayer.Stub.asInterface(service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isBound</a:t>
            </a:r>
            <a:r>
              <a:rPr lang="en-US" sz="1400" b="1" dirty="0" smtClean="0">
                <a:solidFill>
                  <a:srgbClr val="0066FF"/>
                </a:solidFill>
              </a:rPr>
              <a:t> = true;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service is unbound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@Override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public 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onServiceDisconnected(ComponentName</a:t>
            </a:r>
            <a:r>
              <a:rPr lang="en-US" sz="1400" b="1" dirty="0" smtClean="0">
                <a:solidFill>
                  <a:srgbClr val="0066FF"/>
                </a:solidFill>
              </a:rPr>
              <a:t> name)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isBound</a:t>
            </a:r>
            <a:r>
              <a:rPr lang="en-US" sz="1400" b="1" dirty="0" smtClean="0">
                <a:solidFill>
                  <a:srgbClr val="0066FF"/>
                </a:solidFill>
              </a:rPr>
              <a:t> = false;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player = null;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Service interface creation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791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implementation of our broadcast receiver handler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class </a:t>
            </a:r>
            <a:r>
              <a:rPr lang="en-US" sz="1400" b="1" dirty="0" err="1" smtClean="0">
                <a:solidFill>
                  <a:srgbClr val="0066FF"/>
                </a:solidFill>
              </a:rPr>
              <a:t>PlayerEventReceiver</a:t>
            </a:r>
            <a:r>
              <a:rPr lang="en-US" sz="1400" b="1" dirty="0" smtClean="0">
                <a:solidFill>
                  <a:srgbClr val="0066FF"/>
                </a:solidFill>
              </a:rPr>
              <a:t> extends </a:t>
            </a:r>
            <a:r>
              <a:rPr lang="en-US" sz="1400" b="1" dirty="0" err="1" smtClean="0">
                <a:solidFill>
                  <a:srgbClr val="0066FF"/>
                </a:solidFill>
              </a:rPr>
              <a:t>BroadcastReceiver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@Override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public </a:t>
            </a:r>
            <a:r>
              <a:rPr lang="en-US" sz="1400" b="1" dirty="0" smtClean="0">
                <a:solidFill>
                  <a:srgbClr val="0066FF"/>
                </a:solidFill>
              </a:rPr>
              <a:t>void </a:t>
            </a:r>
            <a:r>
              <a:rPr lang="en-US" sz="1400" b="1" dirty="0" err="1" smtClean="0">
                <a:solidFill>
                  <a:srgbClr val="0066FF"/>
                </a:solidFill>
              </a:rPr>
              <a:t>onReceive(Context</a:t>
            </a:r>
            <a:r>
              <a:rPr lang="en-US" sz="1400" b="1" dirty="0" smtClean="0">
                <a:solidFill>
                  <a:srgbClr val="0066FF"/>
                </a:solidFill>
              </a:rPr>
              <a:t> context, Intent intent) {</a:t>
            </a:r>
            <a:endParaRPr lang="en-US" sz="14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take the media file duration value from event, second parameter is default value</a:t>
            </a:r>
          </a:p>
          <a:p>
            <a:pPr>
              <a:buNone/>
            </a:pPr>
            <a:r>
              <a:rPr lang="en-US" sz="1400" b="1" dirty="0" smtClean="0"/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b="1" dirty="0" smtClean="0">
                <a:solidFill>
                  <a:srgbClr val="0066FF"/>
                </a:solidFill>
              </a:rPr>
              <a:t> duration = </a:t>
            </a:r>
            <a:r>
              <a:rPr lang="en-US" sz="1400" b="1" dirty="0" err="1" smtClean="0">
                <a:solidFill>
                  <a:srgbClr val="0066FF"/>
                </a:solidFill>
              </a:rPr>
              <a:t>intent.getIntExtra(MediaService.SET_DURATION</a:t>
            </a:r>
            <a:r>
              <a:rPr lang="en-US" sz="1400" b="1" dirty="0" smtClean="0">
                <a:solidFill>
                  <a:srgbClr val="0066FF"/>
                </a:solidFill>
              </a:rPr>
              <a:t>, -1);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if (duration &gt; 0) {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create message to be handled by our Handler (responsible for UI update)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b="1" dirty="0" smtClean="0">
                <a:solidFill>
                  <a:srgbClr val="0066FF"/>
                </a:solidFill>
              </a:rPr>
              <a:t>Message </a:t>
            </a:r>
            <a:r>
              <a:rPr lang="en-US" sz="1400" b="1" dirty="0" err="1" smtClean="0">
                <a:solidFill>
                  <a:srgbClr val="0066FF"/>
                </a:solidFill>
              </a:rPr>
              <a:t>m</a:t>
            </a:r>
            <a:r>
              <a:rPr lang="en-US" sz="1400" b="1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err="1" smtClean="0">
                <a:solidFill>
                  <a:srgbClr val="0066FF"/>
                </a:solidFill>
              </a:rPr>
              <a:t>Message.obtain(handler</a:t>
            </a:r>
            <a:r>
              <a:rPr lang="en-US" sz="1400" b="1" dirty="0" smtClean="0">
                <a:solidFill>
                  <a:srgbClr val="0066FF"/>
                </a:solidFill>
              </a:rPr>
              <a:t>, MSG_DURATION, duration, 0);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send message to the handler. Handler will handle it on UI thread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b="1" dirty="0" smtClean="0">
                <a:solidFill>
                  <a:srgbClr val="0066FF"/>
                </a:solidFill>
              </a:rPr>
              <a:t>	</a:t>
            </a:r>
            <a:r>
              <a:rPr lang="en-US" sz="1400" b="1" dirty="0" err="1" smtClean="0">
                <a:solidFill>
                  <a:srgbClr val="0066FF"/>
                </a:solidFill>
              </a:rPr>
              <a:t>handler.sendMessage(m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take the current position of playback</a:t>
            </a:r>
          </a:p>
          <a:p>
            <a:pPr>
              <a:buNone/>
            </a:pPr>
            <a:r>
              <a:rPr lang="en-US" sz="1400" b="1" dirty="0" smtClean="0"/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b="1" dirty="0" smtClean="0">
                <a:solidFill>
                  <a:srgbClr val="0066FF"/>
                </a:solidFill>
              </a:rPr>
              <a:t> position = </a:t>
            </a:r>
            <a:r>
              <a:rPr lang="en-US" sz="1400" b="1" dirty="0" err="1" smtClean="0">
                <a:solidFill>
                  <a:srgbClr val="0066FF"/>
                </a:solidFill>
              </a:rPr>
              <a:t>intent.getIntExtra(MediaService.SET_POSITION</a:t>
            </a:r>
            <a:r>
              <a:rPr lang="en-US" sz="1400" b="1" dirty="0" smtClean="0">
                <a:solidFill>
                  <a:srgbClr val="0066FF"/>
                </a:solidFill>
              </a:rPr>
              <a:t>, -1);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if (position &gt;= 0 || position &lt;= duration) {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create message to be handled by our Handler (responsible for UI update)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b="1" dirty="0" smtClean="0">
                <a:solidFill>
                  <a:srgbClr val="0066FF"/>
                </a:solidFill>
              </a:rPr>
              <a:t>Message </a:t>
            </a:r>
            <a:r>
              <a:rPr lang="en-US" sz="1400" b="1" dirty="0" err="1" smtClean="0">
                <a:solidFill>
                  <a:srgbClr val="0066FF"/>
                </a:solidFill>
              </a:rPr>
              <a:t>m</a:t>
            </a:r>
            <a:r>
              <a:rPr lang="en-US" sz="1400" b="1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err="1" smtClean="0">
                <a:solidFill>
                  <a:srgbClr val="0066FF"/>
                </a:solidFill>
              </a:rPr>
              <a:t>Message.obtain(handler</a:t>
            </a:r>
            <a:r>
              <a:rPr lang="en-US" sz="1400" b="1" dirty="0" smtClean="0">
                <a:solidFill>
                  <a:srgbClr val="0066FF"/>
                </a:solidFill>
              </a:rPr>
              <a:t>, MSG_POSITION, position, 0);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send message to the handler. Handler will handle it on UI thread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b="1" dirty="0" err="1" smtClean="0">
                <a:solidFill>
                  <a:srgbClr val="0066FF"/>
                </a:solidFill>
              </a:rPr>
              <a:t>handler.sendMessage(m</a:t>
            </a:r>
            <a:r>
              <a:rPr lang="en-US" sz="14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}}}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549275"/>
          </a:xfrm>
        </p:spPr>
        <p:txBody>
          <a:bodyPr/>
          <a:lstStyle/>
          <a:p>
            <a:pPr lvl="0"/>
            <a:r>
              <a:rPr lang="en-US" dirty="0" err="1" smtClean="0"/>
              <a:t>MediaActivity</a:t>
            </a:r>
            <a:r>
              <a:rPr lang="en-US" dirty="0" smtClean="0"/>
              <a:t> Handler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7912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Handler class implementation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 </a:t>
            </a:r>
            <a:r>
              <a:rPr lang="en-US" sz="1400" b="1" dirty="0" smtClean="0">
                <a:solidFill>
                  <a:srgbClr val="0066FF"/>
                </a:solidFill>
              </a:rPr>
              <a:t>Handler handler = new </a:t>
            </a:r>
            <a:r>
              <a:rPr lang="en-US" sz="1400" b="1" u="sng" dirty="0" smtClean="0">
                <a:solidFill>
                  <a:srgbClr val="0066FF"/>
                </a:solidFill>
              </a:rPr>
              <a:t>Handler() {</a:t>
            </a:r>
            <a:endParaRPr lang="en-US" sz="1400" b="1" u="sng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message handle callback. It's invoked on UI thread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@Override public void </a:t>
            </a:r>
            <a:r>
              <a:rPr lang="en-US" sz="1400" b="1" dirty="0" err="1" smtClean="0">
                <a:solidFill>
                  <a:srgbClr val="0066FF"/>
                </a:solidFill>
              </a:rPr>
              <a:t>handleMessage(Message</a:t>
            </a:r>
            <a:r>
              <a:rPr lang="en-US" sz="1400" b="1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msg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switch (</a:t>
            </a:r>
            <a:r>
              <a:rPr lang="en-US" sz="1400" b="1" dirty="0" err="1" smtClean="0">
                <a:solidFill>
                  <a:srgbClr val="0066FF"/>
                </a:solidFill>
              </a:rPr>
              <a:t>msg.what</a:t>
            </a:r>
            <a:r>
              <a:rPr lang="en-US" sz="1400" b="1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handle the duration event and update progress bar accordingly</a:t>
            </a:r>
          </a:p>
          <a:p>
            <a:pPr>
              <a:buNone/>
            </a:pPr>
            <a:r>
              <a:rPr lang="en-US" sz="1400" b="1" dirty="0" smtClean="0"/>
              <a:t>				</a:t>
            </a:r>
            <a:r>
              <a:rPr lang="en-US" sz="1400" b="1" dirty="0" smtClean="0">
                <a:solidFill>
                  <a:srgbClr val="0066FF"/>
                </a:solidFill>
              </a:rPr>
              <a:t>case MSG_DURATION: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if (DEBUG) { </a:t>
            </a:r>
            <a:r>
              <a:rPr lang="en-US" sz="1400" b="1" dirty="0" err="1" smtClean="0">
                <a:solidFill>
                  <a:srgbClr val="0066FF"/>
                </a:solidFill>
              </a:rPr>
              <a:t>Log.i(TAG</a:t>
            </a:r>
            <a:r>
              <a:rPr lang="en-US" sz="1400" b="1" dirty="0" smtClean="0">
                <a:solidFill>
                  <a:srgbClr val="0066FF"/>
                </a:solidFill>
              </a:rPr>
              <a:t>, "Duration: " + msg.arg1);}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songProgress.setMax(msg.arg1);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break;</a:t>
            </a:r>
          </a:p>
          <a:p>
            <a:pPr>
              <a:buNone/>
            </a:pPr>
            <a:r>
              <a:rPr lang="en-US" sz="1400" dirty="0" smtClean="0"/>
              <a:t>				</a:t>
            </a:r>
            <a:r>
              <a:rPr lang="en-US" sz="1400" dirty="0" smtClean="0">
                <a:solidFill>
                  <a:srgbClr val="006600"/>
                </a:solidFill>
              </a:rPr>
              <a:t>// handle the position event and update progress bar accordingly    </a:t>
            </a:r>
          </a:p>
          <a:p>
            <a:pPr>
              <a:buNone/>
            </a:pPr>
            <a:r>
              <a:rPr lang="en-US" sz="1400" b="1" dirty="0" smtClean="0"/>
              <a:t>				</a:t>
            </a:r>
            <a:r>
              <a:rPr lang="en-US" sz="1400" b="1" dirty="0" smtClean="0">
                <a:solidFill>
                  <a:srgbClr val="0066FF"/>
                </a:solidFill>
              </a:rPr>
              <a:t>case MSG_POSITION: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if (DEBUG) { </a:t>
            </a:r>
            <a:r>
              <a:rPr lang="en-US" sz="1400" b="1" dirty="0" err="1" smtClean="0">
                <a:solidFill>
                  <a:srgbClr val="0066FF"/>
                </a:solidFill>
              </a:rPr>
              <a:t>Log.i(TAG</a:t>
            </a:r>
            <a:r>
              <a:rPr lang="en-US" sz="1400" b="1" dirty="0" smtClean="0">
                <a:solidFill>
                  <a:srgbClr val="0066FF"/>
                </a:solidFill>
              </a:rPr>
              <a:t>, "Position: " + msg.arg1); 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songProgress.setProgress(msg.arg1);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		break;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}; </a:t>
            </a:r>
            <a:r>
              <a:rPr lang="en-US" sz="1400" dirty="0" smtClean="0">
                <a:solidFill>
                  <a:srgbClr val="006600"/>
                </a:solidFill>
              </a:rPr>
              <a:t>// private Handler handler = new Handler()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// public class </a:t>
            </a:r>
            <a:r>
              <a:rPr lang="en-US" sz="1400" dirty="0" err="1" smtClean="0">
                <a:solidFill>
                  <a:srgbClr val="006600"/>
                </a:solidFill>
              </a:rPr>
              <a:t>MediaActivity</a:t>
            </a:r>
            <a:r>
              <a:rPr lang="en-US" sz="1400" dirty="0" smtClean="0">
                <a:solidFill>
                  <a:srgbClr val="006600"/>
                </a:solidFill>
              </a:rPr>
              <a:t> extends Activity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Prepare </a:t>
            </a:r>
            <a:r>
              <a:rPr lang="en-US" dirty="0" err="1" smtClean="0"/>
              <a:t>sdcard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pPr lvl="0"/>
            <a:r>
              <a:rPr lang="en-US" dirty="0" smtClean="0"/>
              <a:t>Upload media file on </a:t>
            </a:r>
            <a:r>
              <a:rPr lang="en-US" dirty="0" err="1" smtClean="0"/>
              <a:t>sd</a:t>
            </a:r>
            <a:r>
              <a:rPr lang="en-US" dirty="0" err="1" smtClean="0"/>
              <a:t>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r>
              <a:rPr lang="en-US" sz="2000" dirty="0" smtClean="0"/>
              <a:t>First of all create or edit your emulator settings to setup </a:t>
            </a:r>
            <a:r>
              <a:rPr lang="en-US" sz="2000" dirty="0" err="1" smtClean="0"/>
              <a:t>sdcard</a:t>
            </a:r>
            <a:r>
              <a:rPr lang="en-US" sz="2000" dirty="0" smtClean="0"/>
              <a:t> parameters (ask your trainer to assist you)</a:t>
            </a:r>
          </a:p>
          <a:p>
            <a:r>
              <a:rPr lang="en-US" sz="2000" dirty="0" smtClean="0"/>
              <a:t>In command line use </a:t>
            </a:r>
            <a:r>
              <a:rPr lang="en-US" sz="2000" dirty="0" err="1" smtClean="0"/>
              <a:t>adb</a:t>
            </a:r>
            <a:r>
              <a:rPr lang="en-US" sz="2000" dirty="0" smtClean="0"/>
              <a:t> to upload file on </a:t>
            </a:r>
            <a:r>
              <a:rPr lang="en-US" sz="2000" dirty="0" err="1" smtClean="0"/>
              <a:t>sd</a:t>
            </a:r>
            <a:r>
              <a:rPr lang="en-US" sz="2000" dirty="0" err="1" smtClean="0"/>
              <a:t>card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# launch shell on device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.</a:t>
            </a:r>
            <a:r>
              <a:rPr lang="en-US" sz="1400" dirty="0" smtClean="0">
                <a:solidFill>
                  <a:srgbClr val="0066FF"/>
                </a:solidFill>
              </a:rPr>
              <a:t>/</a:t>
            </a:r>
            <a:r>
              <a:rPr lang="en-US" sz="1400" dirty="0" err="1" smtClean="0">
                <a:solidFill>
                  <a:srgbClr val="0066FF"/>
                </a:solidFill>
              </a:rPr>
              <a:t>adb</a:t>
            </a:r>
            <a:r>
              <a:rPr lang="en-US" sz="1400" dirty="0" smtClean="0">
                <a:solidFill>
                  <a:srgbClr val="0066FF"/>
                </a:solidFill>
              </a:rPr>
              <a:t> -</a:t>
            </a:r>
            <a:r>
              <a:rPr lang="en-US" sz="1400" dirty="0" err="1" smtClean="0">
                <a:solidFill>
                  <a:srgbClr val="0066FF"/>
                </a:solidFill>
              </a:rPr>
              <a:t>s</a:t>
            </a:r>
            <a:r>
              <a:rPr lang="en-US" sz="1400" dirty="0" smtClean="0">
                <a:solidFill>
                  <a:srgbClr val="0066FF"/>
                </a:solidFill>
              </a:rPr>
              <a:t> localhost:5555 </a:t>
            </a:r>
            <a:r>
              <a:rPr lang="en-US" sz="1400" dirty="0" smtClean="0">
                <a:solidFill>
                  <a:srgbClr val="0066FF"/>
                </a:solidFill>
              </a:rPr>
              <a:t>shell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# go to </a:t>
            </a:r>
            <a:r>
              <a:rPr lang="en-US" sz="1400" dirty="0" err="1" smtClean="0">
                <a:solidFill>
                  <a:srgbClr val="006600"/>
                </a:solidFill>
              </a:rPr>
              <a:t>sdcard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66FF"/>
                </a:solidFill>
              </a:rPr>
              <a:t>cd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sdcard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# create Music folder there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66FF"/>
                </a:solidFill>
              </a:rPr>
              <a:t>mkdir</a:t>
            </a:r>
            <a:r>
              <a:rPr lang="en-US" sz="1400" dirty="0" smtClean="0">
                <a:solidFill>
                  <a:srgbClr val="0066FF"/>
                </a:solidFill>
              </a:rPr>
              <a:t> Music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# exit shell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exit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# upload mp3 file to </a:t>
            </a:r>
            <a:r>
              <a:rPr lang="en-US" sz="1400" dirty="0" err="1" smtClean="0">
                <a:solidFill>
                  <a:srgbClr val="006600"/>
                </a:solidFill>
              </a:rPr>
              <a:t>sdcard</a:t>
            </a:r>
            <a:r>
              <a:rPr lang="en-US" sz="1400" dirty="0" smtClean="0">
                <a:solidFill>
                  <a:srgbClr val="006600"/>
                </a:solidFill>
              </a:rPr>
              <a:t>/Music folder on device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./</a:t>
            </a:r>
            <a:r>
              <a:rPr lang="en-US" sz="1400" dirty="0" err="1" smtClean="0">
                <a:solidFill>
                  <a:srgbClr val="0066FF"/>
                </a:solidFill>
              </a:rPr>
              <a:t>adb</a:t>
            </a:r>
            <a:r>
              <a:rPr lang="en-US" sz="1400" dirty="0" smtClean="0">
                <a:solidFill>
                  <a:srgbClr val="0066FF"/>
                </a:solidFill>
              </a:rPr>
              <a:t> push /path_to_your_lessons_folder/PracticeLessons/MediaPlayer/shirley_bassey_-_where_do_i_begin_away_team_mix.mp3 /</a:t>
            </a:r>
            <a:r>
              <a:rPr lang="en-US" sz="1400" dirty="0" err="1" smtClean="0">
                <a:solidFill>
                  <a:srgbClr val="0066FF"/>
                </a:solidFill>
              </a:rPr>
              <a:t>sdcard</a:t>
            </a:r>
            <a:r>
              <a:rPr lang="en-US" sz="1400" dirty="0" smtClean="0">
                <a:solidFill>
                  <a:srgbClr val="0066FF"/>
                </a:solidFill>
              </a:rPr>
              <a:t>/Music</a:t>
            </a:r>
          </a:p>
          <a:p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Run the app and enjoy music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10200"/>
          </a:xfrm>
        </p:spPr>
        <p:txBody>
          <a:bodyPr/>
          <a:lstStyle/>
          <a:p>
            <a:r>
              <a:rPr lang="en-US" sz="2000" dirty="0" smtClean="0"/>
              <a:t>Implement playing music not from local file but from internet resource</a:t>
            </a:r>
          </a:p>
          <a:p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 file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591425" cy="4876800"/>
          </a:xfrm>
        </p:spPr>
        <p:txBody>
          <a:bodyPr/>
          <a:lstStyle/>
          <a:p>
            <a:r>
              <a:rPr lang="en-US" sz="2000" dirty="0" smtClean="0"/>
              <a:t>In project view open </a:t>
            </a:r>
            <a:r>
              <a:rPr lang="en-US" sz="2000" dirty="0" err="1" smtClean="0"/>
              <a:t>MediaPlayer/src/com.training</a:t>
            </a:r>
            <a:r>
              <a:rPr lang="en-US" sz="2000" dirty="0" err="1" smtClean="0"/>
              <a:t>.MediaPlayer</a:t>
            </a:r>
            <a:endParaRPr lang="en-US" sz="2000" dirty="0" smtClean="0"/>
          </a:p>
          <a:p>
            <a:r>
              <a:rPr lang="en-US" sz="2000" dirty="0" smtClean="0"/>
              <a:t>Right click on this folder and choose New-&gt;File</a:t>
            </a:r>
          </a:p>
          <a:p>
            <a:r>
              <a:rPr lang="en-US" sz="2000" dirty="0" smtClean="0"/>
              <a:t>Enter file name “</a:t>
            </a:r>
            <a:r>
              <a:rPr lang="en-US" sz="2000" dirty="0" err="1" smtClean="0"/>
              <a:t>IMediaPlayer.aidl</a:t>
            </a:r>
            <a:r>
              <a:rPr lang="en-US" sz="2000" dirty="0" smtClean="0"/>
              <a:t>”. Press “finish” button</a:t>
            </a:r>
          </a:p>
          <a:p>
            <a:r>
              <a:rPr lang="en-US" sz="2000" dirty="0" smtClean="0"/>
              <a:t>In created file enter the content: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package </a:t>
            </a:r>
            <a:r>
              <a:rPr lang="en-US" sz="1200" dirty="0" err="1" smtClean="0">
                <a:solidFill>
                  <a:srgbClr val="0066FF"/>
                </a:solidFill>
              </a:rPr>
              <a:t>com.training.MediaPlayer</a:t>
            </a:r>
            <a:r>
              <a:rPr lang="en-US" sz="12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import </a:t>
            </a:r>
            <a:r>
              <a:rPr lang="en-US" sz="1200" dirty="0" err="1" smtClean="0">
                <a:solidFill>
                  <a:srgbClr val="0066FF"/>
                </a:solidFill>
              </a:rPr>
              <a:t>android.net.Uri</a:t>
            </a:r>
            <a:r>
              <a:rPr lang="en-US" sz="1200" dirty="0" smtClean="0">
                <a:solidFill>
                  <a:srgbClr val="0066FF"/>
                </a:solidFill>
              </a:rPr>
              <a:t>;</a:t>
            </a:r>
            <a:endParaRPr lang="en-US" sz="12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interface </a:t>
            </a:r>
            <a:r>
              <a:rPr lang="en-US" sz="1200" dirty="0" err="1" smtClean="0">
                <a:solidFill>
                  <a:srgbClr val="0066FF"/>
                </a:solidFill>
              </a:rPr>
              <a:t>IMediaPlayer</a:t>
            </a:r>
            <a:r>
              <a:rPr lang="en-US" sz="1200" dirty="0" smtClean="0">
                <a:solidFill>
                  <a:srgbClr val="0066FF"/>
                </a:solidFill>
              </a:rPr>
              <a:t> </a:t>
            </a:r>
            <a:r>
              <a:rPr lang="en-US" sz="1200" dirty="0" smtClean="0">
                <a:solidFill>
                  <a:srgbClr val="0066FF"/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void </a:t>
            </a:r>
            <a:r>
              <a:rPr lang="en-US" sz="1200" dirty="0" err="1" smtClean="0">
                <a:solidFill>
                  <a:srgbClr val="0066FF"/>
                </a:solidFill>
              </a:rPr>
              <a:t>play(in</a:t>
            </a:r>
            <a:r>
              <a:rPr lang="en-US" sz="1200" dirty="0" smtClean="0">
                <a:solidFill>
                  <a:srgbClr val="0066FF"/>
                </a:solidFill>
              </a:rPr>
              <a:t> Uri </a:t>
            </a:r>
            <a:r>
              <a:rPr lang="en-US" sz="1200" dirty="0" err="1" smtClean="0">
                <a:solidFill>
                  <a:srgbClr val="0066FF"/>
                </a:solidFill>
              </a:rPr>
              <a:t>uri</a:t>
            </a:r>
            <a:r>
              <a:rPr lang="en-US" sz="1200" dirty="0" smtClean="0">
                <a:solidFill>
                  <a:srgbClr val="0066FF"/>
                </a:solidFill>
              </a:rPr>
              <a:t>)</a:t>
            </a:r>
            <a:r>
              <a:rPr lang="en-US" sz="12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void pause()</a:t>
            </a:r>
            <a:r>
              <a:rPr lang="en-US" sz="12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void resume()</a:t>
            </a:r>
            <a:r>
              <a:rPr lang="en-US" sz="12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void stop();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}</a:t>
            </a:r>
          </a:p>
          <a:p>
            <a:r>
              <a:rPr lang="en-US" sz="2000" dirty="0" smtClean="0"/>
              <a:t>Save the file and check the generated file in gen/</a:t>
            </a:r>
            <a:r>
              <a:rPr lang="en-US" sz="2000" dirty="0" err="1" smtClean="0"/>
              <a:t>com.training.MediaPlayer/IMediaPlayer.java</a:t>
            </a:r>
            <a:endParaRPr lang="en-US" sz="2000" dirty="0" smtClean="0"/>
          </a:p>
          <a:p>
            <a:pPr>
              <a:buNone/>
            </a:pPr>
            <a:endParaRPr lang="en-US" sz="12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 service functionality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Create</a:t>
            </a:r>
            <a:r>
              <a:rPr lang="en-US" dirty="0" smtClean="0"/>
              <a:t> </a:t>
            </a:r>
            <a:r>
              <a:rPr lang="en-US" dirty="0" err="1" smtClean="0"/>
              <a:t>MediaService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66FF"/>
                </a:solidFill>
              </a:rPr>
              <a:t>/</a:t>
            </a:r>
            <a:r>
              <a:rPr lang="en-US" sz="2000" dirty="0" err="1" smtClean="0">
                <a:solidFill>
                  <a:srgbClr val="0066FF"/>
                </a:solidFill>
              </a:rPr>
              <a:t>src/com.training.MediaPlayer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create new class (right click -&gt; New -&gt; Class) with name </a:t>
            </a:r>
            <a:r>
              <a:rPr lang="en-US" sz="2000" dirty="0" err="1" smtClean="0">
                <a:solidFill>
                  <a:srgbClr val="0066FF"/>
                </a:solidFill>
              </a:rPr>
              <a:t>MediaService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that extends </a:t>
            </a:r>
            <a:r>
              <a:rPr lang="en-US" sz="2000" dirty="0" err="1" smtClean="0">
                <a:solidFill>
                  <a:srgbClr val="0066FF"/>
                </a:solidFill>
              </a:rPr>
              <a:t>android.app.Service</a:t>
            </a:r>
            <a:r>
              <a:rPr lang="en-US" sz="2000" dirty="0" smtClean="0"/>
              <a:t> class</a:t>
            </a:r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MediaService.java</a:t>
            </a:r>
            <a:r>
              <a:rPr lang="en-US" sz="2000" dirty="0" smtClean="0"/>
              <a:t> in editor (double click)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0066FF"/>
                </a:solidFill>
              </a:rPr>
              <a:t>package </a:t>
            </a:r>
            <a:r>
              <a:rPr lang="en-US" sz="1400" u="sng" dirty="0" err="1" smtClean="0">
                <a:solidFill>
                  <a:srgbClr val="0066FF"/>
                </a:solidFill>
              </a:rPr>
              <a:t>com.training.MediaPlayer</a:t>
            </a:r>
            <a:r>
              <a:rPr lang="en-US" sz="1400" u="sng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0066FF"/>
                </a:solidFill>
              </a:rPr>
              <a:t>import </a:t>
            </a:r>
            <a:r>
              <a:rPr lang="en-US" sz="1400" u="sng" dirty="0" err="1" smtClean="0">
                <a:solidFill>
                  <a:srgbClr val="0066FF"/>
                </a:solidFill>
              </a:rPr>
              <a:t>android.app.Service</a:t>
            </a:r>
            <a:r>
              <a:rPr lang="en-US" sz="1400" u="sng" dirty="0" smtClean="0">
                <a:solidFill>
                  <a:srgbClr val="0066FF"/>
                </a:solidFill>
              </a:rPr>
              <a:t>;</a:t>
            </a:r>
            <a:endParaRPr lang="en-US" sz="1400" u="sng" dirty="0" smtClean="0">
              <a:solidFill>
                <a:srgbClr val="0066FF"/>
              </a:solidFill>
            </a:endParaRPr>
          </a:p>
          <a:p>
            <a:pPr>
              <a:buNone/>
            </a:pPr>
            <a:endParaRPr lang="en-US" sz="1400" u="sng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u="sng" dirty="0" smtClean="0">
                <a:solidFill>
                  <a:srgbClr val="0066FF"/>
                </a:solidFill>
              </a:rPr>
              <a:t>public class </a:t>
            </a:r>
            <a:r>
              <a:rPr lang="en-US" sz="1400" u="sng" dirty="0" err="1" smtClean="0">
                <a:solidFill>
                  <a:srgbClr val="0066FF"/>
                </a:solidFill>
              </a:rPr>
              <a:t>MediaService</a:t>
            </a:r>
            <a:r>
              <a:rPr lang="en-US" sz="1400" u="sng" dirty="0" smtClean="0">
                <a:solidFill>
                  <a:srgbClr val="0066FF"/>
                </a:solidFill>
              </a:rPr>
              <a:t> extends Service </a:t>
            </a:r>
            <a:r>
              <a:rPr lang="en-US" sz="1400" u="sng" dirty="0" smtClean="0">
                <a:solidFill>
                  <a:srgbClr val="0066FF"/>
                </a:solidFill>
              </a:rPr>
              <a:t>{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0066FF"/>
                </a:solidFill>
              </a:rPr>
              <a:t>}</a:t>
            </a:r>
            <a:endParaRPr lang="en-US" sz="1400" u="sng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Media Service members </a:t>
            </a:r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Begin the class implementation from members initialization</a:t>
            </a:r>
            <a:endParaRPr lang="en-US" sz="1400" u="sng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public class </a:t>
            </a:r>
            <a:r>
              <a:rPr lang="en-US" sz="1400" dirty="0" err="1" smtClean="0">
                <a:solidFill>
                  <a:srgbClr val="0066FF"/>
                </a:solidFill>
              </a:rPr>
              <a:t>MediaService</a:t>
            </a:r>
            <a:r>
              <a:rPr lang="en-US" sz="1400" dirty="0" smtClean="0">
                <a:solidFill>
                  <a:srgbClr val="0066FF"/>
                </a:solidFill>
              </a:rPr>
              <a:t> extends Service 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tag string used as first parameter for the </a:t>
            </a:r>
            <a:r>
              <a:rPr lang="en-US" sz="1400" dirty="0" smtClean="0">
                <a:solidFill>
                  <a:srgbClr val="006600"/>
                </a:solidFill>
              </a:rPr>
              <a:t>logger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static final String TAG = </a:t>
            </a:r>
            <a:r>
              <a:rPr lang="en-US" sz="1400" dirty="0" err="1" smtClean="0">
                <a:solidFill>
                  <a:srgbClr val="0066FF"/>
                </a:solidFill>
              </a:rPr>
              <a:t>MediaService.class.getSimpleName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</a:t>
            </a:r>
            <a:r>
              <a:rPr lang="en-US" sz="1400" dirty="0" smtClean="0">
                <a:solidFill>
                  <a:srgbClr val="006600"/>
                </a:solidFill>
              </a:rPr>
              <a:t>/ Intent action value for the service. We will use it to send broadcast event.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public static final String PLAY_ACTION = "</a:t>
            </a:r>
            <a:r>
              <a:rPr lang="en-US" sz="1400" dirty="0" err="1" smtClean="0">
                <a:solidFill>
                  <a:srgbClr val="0066FF"/>
                </a:solidFill>
              </a:rPr>
              <a:t>playback_action</a:t>
            </a:r>
            <a:r>
              <a:rPr lang="en-US" sz="1400" dirty="0" smtClean="0">
                <a:solidFill>
                  <a:srgbClr val="0066FF"/>
                </a:solidFill>
              </a:rPr>
              <a:t>”;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parameters for intent above (track duration and current position)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public static final String SET_DURATION = "</a:t>
            </a:r>
            <a:r>
              <a:rPr lang="en-US" sz="1400" dirty="0" err="1" smtClean="0">
                <a:solidFill>
                  <a:srgbClr val="0066FF"/>
                </a:solidFill>
              </a:rPr>
              <a:t>set_duration</a:t>
            </a:r>
            <a:r>
              <a:rPr lang="en-US" sz="1400" dirty="0" smtClean="0">
                <a:solidFill>
                  <a:srgbClr val="0066FF"/>
                </a:solidFill>
              </a:rPr>
              <a:t>";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public </a:t>
            </a:r>
            <a:r>
              <a:rPr lang="en-US" sz="1400" dirty="0" smtClean="0">
                <a:solidFill>
                  <a:srgbClr val="0066FF"/>
                </a:solidFill>
              </a:rPr>
              <a:t>static final String SET_POSITION = "</a:t>
            </a:r>
            <a:r>
              <a:rPr lang="en-US" sz="1400" dirty="0" err="1" smtClean="0">
                <a:solidFill>
                  <a:srgbClr val="0066FF"/>
                </a:solidFill>
              </a:rPr>
              <a:t>set_position</a:t>
            </a:r>
            <a:r>
              <a:rPr lang="en-US" sz="1400" dirty="0" smtClean="0">
                <a:solidFill>
                  <a:srgbClr val="0066FF"/>
                </a:solidFill>
              </a:rPr>
              <a:t>”;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media player itself. Android class that can play media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MediaPlayer</a:t>
            </a:r>
            <a:r>
              <a:rPr lang="en-US" sz="1400" dirty="0" smtClean="0">
                <a:solidFill>
                  <a:srgbClr val="0066FF"/>
                </a:solidFill>
              </a:rPr>
              <a:t> player;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Media Service members </a:t>
            </a:r>
            <a:r>
              <a:rPr lang="en-US" dirty="0" smtClean="0"/>
              <a:t>initialization</a:t>
            </a:r>
            <a:r>
              <a:rPr lang="en-US" dirty="0" smtClean="0"/>
              <a:t>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915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Uri represents path to media file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Uri </a:t>
            </a:r>
            <a:r>
              <a:rPr lang="en-US" sz="1400" dirty="0" err="1" smtClean="0">
                <a:solidFill>
                  <a:srgbClr val="0066FF"/>
                </a:solidFill>
              </a:rPr>
              <a:t>mediaUri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media file </a:t>
            </a:r>
            <a:r>
              <a:rPr lang="en-US" sz="1400" dirty="0" err="1" smtClean="0">
                <a:solidFill>
                  <a:srgbClr val="006600"/>
                </a:solidFill>
              </a:rPr>
              <a:t>duraion</a:t>
            </a:r>
            <a:r>
              <a:rPr lang="en-US" sz="1400" dirty="0" smtClean="0">
                <a:solidFill>
                  <a:srgbClr val="006600"/>
                </a:solidFill>
              </a:rPr>
              <a:t> value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duration;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</a:t>
            </a:r>
            <a:r>
              <a:rPr lang="en-US" sz="1400" dirty="0" err="1" smtClean="0">
                <a:solidFill>
                  <a:srgbClr val="006600"/>
                </a:solidFill>
              </a:rPr>
              <a:t>curent</a:t>
            </a:r>
            <a:r>
              <a:rPr lang="en-US" sz="1400" dirty="0" smtClean="0">
                <a:solidFill>
                  <a:srgbClr val="006600"/>
                </a:solidFill>
              </a:rPr>
              <a:t> position of playback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position;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An </a:t>
            </a:r>
            <a:r>
              <a:rPr lang="en-US" sz="1400" dirty="0" err="1" smtClean="0">
                <a:solidFill>
                  <a:srgbClr val="006600"/>
                </a:solidFill>
              </a:rPr>
              <a:t>ExecutorService</a:t>
            </a:r>
            <a:r>
              <a:rPr lang="en-US" sz="1400" dirty="0" smtClean="0">
                <a:solidFill>
                  <a:srgbClr val="006600"/>
                </a:solidFill>
              </a:rPr>
              <a:t> that can schedule commands to run after a given delay,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or to execute periodically. </a:t>
            </a:r>
            <a:r>
              <a:rPr lang="en-US" sz="1400" dirty="0" smtClean="0">
                <a:solidFill>
                  <a:srgbClr val="006600"/>
                </a:solidFill>
              </a:rPr>
              <a:t>We will use it to update playback position once in </a:t>
            </a:r>
            <a:r>
              <a:rPr lang="en-US" sz="1400" dirty="0" smtClean="0">
                <a:solidFill>
                  <a:srgbClr val="006600"/>
                </a:solidFill>
              </a:rPr>
              <a:t>seconds</a:t>
            </a:r>
            <a:r>
              <a:rPr lang="en-US" sz="1400" dirty="0" smtClean="0">
                <a:solidFill>
                  <a:srgbClr val="006600"/>
                </a:solidFill>
              </a:rPr>
              <a:t>. 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ScheduledExecutorService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executorService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Action that executed by </a:t>
            </a:r>
            <a:r>
              <a:rPr lang="en-US" sz="1400" dirty="0" err="1" smtClean="0">
                <a:solidFill>
                  <a:srgbClr val="006600"/>
                </a:solidFill>
              </a:rPr>
              <a:t>ScheduledExecutorService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ScheduledFuture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taskHandle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</a:t>
            </a:r>
            <a:r>
              <a:rPr lang="en-US" sz="1400" dirty="0" err="1" smtClean="0">
                <a:solidFill>
                  <a:srgbClr val="006600"/>
                </a:solidFill>
              </a:rPr>
              <a:t>MediaPlayerImpl</a:t>
            </a:r>
            <a:r>
              <a:rPr lang="en-US" sz="1400" dirty="0" smtClean="0">
                <a:solidFill>
                  <a:srgbClr val="006600"/>
                </a:solidFill>
              </a:rPr>
              <a:t> is internal class that implements our service interface from </a:t>
            </a:r>
            <a:r>
              <a:rPr lang="en-US" sz="1400" dirty="0" err="1" smtClean="0">
                <a:solidFill>
                  <a:srgbClr val="006600"/>
                </a:solidFill>
              </a:rPr>
              <a:t>IMediaPlayer.aidl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// See its implementation below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private </a:t>
            </a:r>
            <a:r>
              <a:rPr lang="en-US" sz="1400" dirty="0" err="1" smtClean="0">
                <a:solidFill>
                  <a:srgbClr val="0066FF"/>
                </a:solidFill>
              </a:rPr>
              <a:t>IBinder</a:t>
            </a:r>
            <a:r>
              <a:rPr lang="en-US" sz="1400" dirty="0" smtClean="0">
                <a:solidFill>
                  <a:srgbClr val="0066FF"/>
                </a:solidFill>
              </a:rPr>
              <a:t> binder = new </a:t>
            </a:r>
            <a:r>
              <a:rPr lang="en-US" sz="1400" dirty="0" err="1" smtClean="0">
                <a:solidFill>
                  <a:srgbClr val="0066FF"/>
                </a:solidFill>
              </a:rPr>
              <a:t>MediaPlayerImpl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Standard">
  <a:themeElements>
    <a:clrScheme name="8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Standar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Standard">
  <a:themeElements>
    <a:clrScheme name="6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Teleca US_English_Confidential">
  <a:themeElements>
    <a:clrScheme name="2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Teleca US_English_Confidential">
  <a:themeElements>
    <a:clrScheme name="3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Teleca US_English_Confidential">
  <a:themeElements>
    <a:clrScheme name="4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Teleca US_English_Confidential">
  <a:themeElements>
    <a:clrScheme name="5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Standard">
  <a:themeElements>
    <a:clrScheme name="5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leca US_English_Confidential">
  <a:themeElements>
    <a:clrScheme name="1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leca US_English_Confidential">
  <a:themeElements>
    <a:clrScheme name="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Teleca US_English_Confidential">
  <a:themeElements>
    <a:clrScheme name="6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Standard">
  <a:themeElements>
    <a:clrScheme name="3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Standard">
  <a:themeElements>
    <a:clrScheme name="4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Standard">
  <a:themeElements>
    <a:clrScheme name="7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Teleca template</Template>
  <TotalTime>28602</TotalTime>
  <Words>4722</Words>
  <Application>Microsoft Macintosh PowerPoint</Application>
  <PresentationFormat>On-screen Show (4:3)</PresentationFormat>
  <Paragraphs>539</Paragraphs>
  <Slides>45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14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8_Standard</vt:lpstr>
      <vt:lpstr>5_Standard</vt:lpstr>
      <vt:lpstr>1_Teleca US_English_Confidential</vt:lpstr>
      <vt:lpstr>Teleca US_English_Confidential</vt:lpstr>
      <vt:lpstr>6_Teleca US_English_Confidential</vt:lpstr>
      <vt:lpstr>2_Standard</vt:lpstr>
      <vt:lpstr>3_Standard</vt:lpstr>
      <vt:lpstr>4_Standard</vt:lpstr>
      <vt:lpstr>7_Standard</vt:lpstr>
      <vt:lpstr>6_Standard</vt:lpstr>
      <vt:lpstr>2_Teleca US_English_Confidential</vt:lpstr>
      <vt:lpstr>3_Teleca US_English_Confidential</vt:lpstr>
      <vt:lpstr>4_Teleca US_English_Confidential</vt:lpstr>
      <vt:lpstr>5_Teleca US_English_Confidential</vt:lpstr>
      <vt:lpstr>Service, Broadcast receiver,  MediaPlayer, UI</vt:lpstr>
      <vt:lpstr>App Skeleton creation</vt:lpstr>
      <vt:lpstr>Create App skeleton</vt:lpstr>
      <vt:lpstr>Service interface creation</vt:lpstr>
      <vt:lpstr>Service interface file</vt:lpstr>
      <vt:lpstr>Implement service functionality</vt:lpstr>
      <vt:lpstr>Create MediaService class</vt:lpstr>
      <vt:lpstr>Media Service members initialization </vt:lpstr>
      <vt:lpstr>Media Service members initialization (end)</vt:lpstr>
      <vt:lpstr>onBind method implementation</vt:lpstr>
      <vt:lpstr>onUnbind method implementation</vt:lpstr>
      <vt:lpstr>PositionUpdater inner class implementation</vt:lpstr>
      <vt:lpstr>Player functionality (doPlay) </vt:lpstr>
      <vt:lpstr>Player functionality (doPlay)(cont.) </vt:lpstr>
      <vt:lpstr>Player functionality (doPlay)(end) </vt:lpstr>
      <vt:lpstr>Player functionality (doStop)  </vt:lpstr>
      <vt:lpstr>Player functionality (doPause)  </vt:lpstr>
      <vt:lpstr>Player functionality (doResume)  </vt:lpstr>
      <vt:lpstr>IMediaPlayer.Stab implementation </vt:lpstr>
      <vt:lpstr>Summary</vt:lpstr>
      <vt:lpstr>Registry service class</vt:lpstr>
      <vt:lpstr>Registry service class</vt:lpstr>
      <vt:lpstr>UI and string values</vt:lpstr>
      <vt:lpstr>String values</vt:lpstr>
      <vt:lpstr>MainActivity layout</vt:lpstr>
      <vt:lpstr>MainActivity layout (cont.)</vt:lpstr>
      <vt:lpstr>MainActivity layout (cont.)</vt:lpstr>
      <vt:lpstr>MainActivity layout (end)</vt:lpstr>
      <vt:lpstr>Activity class implementation</vt:lpstr>
      <vt:lpstr>MediaActivity member initialization</vt:lpstr>
      <vt:lpstr>MediaActivity member initialization (end)</vt:lpstr>
      <vt:lpstr>MediaActivity onCreate method</vt:lpstr>
      <vt:lpstr>MediaActivity onCreate method (cont.)</vt:lpstr>
      <vt:lpstr>MediaActivity onCreate method (cont.)</vt:lpstr>
      <vt:lpstr>MediaActivity onCreate method (cont.)</vt:lpstr>
      <vt:lpstr>MediaActivity onCreate method (end)</vt:lpstr>
      <vt:lpstr>MediaActivity onStart method</vt:lpstr>
      <vt:lpstr>MediaActivity onStop method</vt:lpstr>
      <vt:lpstr>MediaActivity ServiceConnection implementation</vt:lpstr>
      <vt:lpstr>MediaActivity Broadcast Receiver</vt:lpstr>
      <vt:lpstr>MediaActivity Handler implementation</vt:lpstr>
      <vt:lpstr>Prepare sdcard</vt:lpstr>
      <vt:lpstr>Upload media file on sdcard</vt:lpstr>
      <vt:lpstr>Run the app and enjoy music</vt:lpstr>
      <vt:lpstr>Exercise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Platform</dc:title>
  <dc:creator>Maxim V Uhanov</dc:creator>
  <cp:lastModifiedBy>Vladimir Tyutin</cp:lastModifiedBy>
  <cp:revision>1577</cp:revision>
  <dcterms:created xsi:type="dcterms:W3CDTF">2013-09-08T08:48:09Z</dcterms:created>
  <dcterms:modified xsi:type="dcterms:W3CDTF">2013-09-08T12:51:21Z</dcterms:modified>
</cp:coreProperties>
</file>