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FE0DF-0C9C-4CB8-8BFC-5E59AFA8892C}">
  <a:tblStyle styleId="{7A2FE0DF-0C9C-4CB8-8BFC-5E59AFA88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615b6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615b6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615b6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615b6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0f8ac1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0f8ac1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615b6b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615b6b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32fe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a32fe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a32fe9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a32fe9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32d5ed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32d5ed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32d5ed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32d5ed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516b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516b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32d5e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32d5e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32d5ed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32d5e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32d5ed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32d5ed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32d5ed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32d5ed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32d5ed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32d5ed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32d5ed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32d5ed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32d5ed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32d5ed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2d5ed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2d5ed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Name Prediction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Gauri Dandi and Maura Keith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SVM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categorize name as ‘neutral’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Functionally same as binary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Slightly lower accuracy than binary because all neural names misclassified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does not favor classifying male or female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2432450" y="47379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Logistic Regression confusion matrix</a:t>
            </a:r>
            <a:endParaRPr b="1" sz="800"/>
          </a:p>
        </p:txBody>
      </p:sp>
      <p:sp>
        <p:nvSpPr>
          <p:cNvPr id="139" name="Google Shape;139;p22"/>
          <p:cNvSpPr txBox="1"/>
          <p:nvPr/>
        </p:nvSpPr>
        <p:spPr>
          <a:xfrm>
            <a:off x="5175650" y="47379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SVC confusion matrix</a:t>
            </a:r>
            <a:endParaRPr b="1" sz="8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050" y="2504775"/>
            <a:ext cx="2762251" cy="22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775" y="2474425"/>
            <a:ext cx="2664053" cy="23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misclassification on </a:t>
            </a:r>
            <a:r>
              <a:rPr lang="en"/>
              <a:t>neutral</a:t>
            </a:r>
            <a:r>
              <a:rPr lang="en"/>
              <a:t>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82.7% → 83.4%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 analysis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070175" y="46942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Post-tuning confusion matrix</a:t>
            </a:r>
            <a:endParaRPr b="1" sz="800"/>
          </a:p>
        </p:txBody>
      </p:sp>
      <p:sp>
        <p:nvSpPr>
          <p:cNvPr id="149" name="Google Shape;149;p23"/>
          <p:cNvSpPr txBox="1"/>
          <p:nvPr/>
        </p:nvSpPr>
        <p:spPr>
          <a:xfrm>
            <a:off x="631775" y="46942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Pre-tuning confusion matrix</a:t>
            </a:r>
            <a:endParaRPr b="1" sz="800"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5816650" y="49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{7A2FE0DF-0C9C-4CB8-8BFC-5E59AFA8892C}</a:tableStyleId>
              </a:tblPr>
              <a:tblGrid>
                <a:gridCol w="686975"/>
                <a:gridCol w="1198325"/>
                <a:gridCol w="1168250"/>
              </a:tblGrid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Importance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Last letter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First letter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0.076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Ratio consonants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Contains ‘o’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0.039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Contains ‘y’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0.037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Length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Contains ‘q’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0.0027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2590233"/>
            <a:ext cx="2363400" cy="210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25" y="2592650"/>
            <a:ext cx="2363400" cy="2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Name Classification Case Study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632125" y="1314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{7A2FE0DF-0C9C-4CB8-8BFC-5E59AFA8892C}</a:tableStyleId>
              </a:tblPr>
              <a:tblGrid>
                <a:gridCol w="1575950"/>
                <a:gridCol w="1575950"/>
                <a:gridCol w="1575950"/>
                <a:gridCol w="1575950"/>
                <a:gridCol w="1575950"/>
              </a:tblGrid>
              <a:tr h="4826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 hMerge="1"/>
                <a:tc hMerge="1"/>
              </a:tr>
              <a:tr h="482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Female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Neutral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424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James, John, Michael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>
                        <a:alpha val="52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Timothy, Peter, Billy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Dylan, Evan, Gage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</a:tr>
              <a:tr h="74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Female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Ruth, Rose, Doris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Elizabeth, Linda, Ashley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>
                        <a:alpha val="52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Ona, Jailyn, Kenyetta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</a:tr>
              <a:tr h="74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Neutral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Terry, Logan, Robin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Kelly, Jamie, Dana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>
                        <a:alpha val="48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Kamryn, Reece, Jaelyn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>
                        <a:alpha val="5251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RNN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is to learn from longer sequences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LSTM’s use memory gates to retain/forget patterns learned during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1D CNN for character embedding as inputs to the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22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Architecture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01" y="147729"/>
            <a:ext cx="4090800" cy="4848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2411100" y="445025"/>
            <a:ext cx="4206300" cy="1277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2411100" y="1722125"/>
            <a:ext cx="4206300" cy="1232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2411100" y="1722125"/>
            <a:ext cx="4206300" cy="1232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617400" y="906575"/>
            <a:ext cx="161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Character embedding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617400" y="2161325"/>
            <a:ext cx="10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LSTM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RNN - Results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66325"/>
            <a:ext cx="580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epochs with batch size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Ultimately achieved train </a:t>
            </a:r>
            <a:r>
              <a:rPr lang="en"/>
              <a:t>accuracy</a:t>
            </a:r>
            <a:r>
              <a:rPr lang="en"/>
              <a:t> of 90.6% and test accuracy of 85.3%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None of the test data had </a:t>
            </a:r>
            <a:r>
              <a:rPr lang="en" sz="1600"/>
              <a:t>been seen during training</a:t>
            </a:r>
            <a:endParaRPr sz="160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00" y="731238"/>
            <a:ext cx="2455675" cy="174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300" y="2643662"/>
            <a:ext cx="2455675" cy="1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models draw most heavily upon the last letter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relies upon character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can commonly be estimated by 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always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accurate for countries with names structured in general ‘English’ format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character embedding with other derived features for LSTM 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threshold for neutral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model to mined data and view trends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40"/>
              <a:t>Questions?</a:t>
            </a:r>
            <a:endParaRPr sz="5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compare the performance of multiple ML models to predict the gender of a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model is viable and what features it draws upon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ethically obtained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dataset choice from Facebook leak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dataset from social security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only aggregately, do not apply to individuals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 Cleaning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899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Harvard dataset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300,000 names by country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Binary gender assignment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Filter for English alphabet only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75" y="2471025"/>
            <a:ext cx="1602642" cy="25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1899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UC Irvine dataset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11,000 unique names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Binary gender assignment with counts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Find ratio of male/female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Only keep names with at least 1,000 instances</a:t>
            </a:r>
            <a:endParaRPr sz="12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14559" t="0"/>
          <a:stretch/>
        </p:blipFill>
        <p:spPr>
          <a:xfrm>
            <a:off x="6402061" y="2658203"/>
            <a:ext cx="2560790" cy="22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625" y="2625326"/>
            <a:ext cx="1506796" cy="2303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flipH="1" rot="10800000">
            <a:off x="5802793" y="3771554"/>
            <a:ext cx="582000" cy="1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engineering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One-hot encoding for letters in name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0 or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First letter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Integer to represent character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1156" r="0" t="0"/>
          <a:stretch/>
        </p:blipFill>
        <p:spPr>
          <a:xfrm>
            <a:off x="1568301" y="2684875"/>
            <a:ext cx="6007399" cy="2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070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Last letter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Integer to represent character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 length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vowels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Ratio of vowels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target variable in different ways: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 or female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to gender most commonly assigned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female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Neutral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Male, female, or neutral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neutral if less than 95% majority one gender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Binary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77% testing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by country using </a:t>
            </a:r>
            <a:r>
              <a:rPr lang="en"/>
              <a:t>binary Harvard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countries with </a:t>
            </a:r>
            <a:r>
              <a:rPr lang="en" sz="1400"/>
              <a:t>&gt; 100 instances</a:t>
            </a:r>
            <a:endParaRPr sz="1400"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1529450" y="2687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{7A2FE0DF-0C9C-4CB8-8BFC-5E59AFA8892C}</a:tableStyleId>
              </a:tblPr>
              <a:tblGrid>
                <a:gridCol w="1521275"/>
                <a:gridCol w="1521275"/>
                <a:gridCol w="1521275"/>
                <a:gridCol w="1521275"/>
              </a:tblGrid>
              <a:tr h="1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Rank</a:t>
                      </a:r>
                      <a:endParaRPr b="1" sz="800"/>
                    </a:p>
                  </a:txBody>
                  <a:tcPr marT="45700" marB="45700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Country</a:t>
                      </a:r>
                      <a:endParaRPr b="1" sz="800"/>
                    </a:p>
                  </a:txBody>
                  <a:tcPr marT="45700" marB="45700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Accuracy (%)</a:t>
                      </a:r>
                      <a:endParaRPr b="1" sz="800"/>
                    </a:p>
                  </a:txBody>
                  <a:tcPr marT="45700" marB="45700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Sample size</a:t>
                      </a:r>
                      <a:endParaRPr b="1" sz="800"/>
                    </a:p>
                  </a:txBody>
                  <a:tcPr marT="45700" marB="45700" marR="91425" marL="91425">
                    <a:solidFill>
                      <a:srgbClr val="0097A7">
                        <a:alpha val="56420"/>
                      </a:srgbClr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Latvia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97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689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45700" marB="457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Czech Republic</a:t>
                      </a:r>
                      <a:endParaRPr sz="600"/>
                    </a:p>
                  </a:txBody>
                  <a:tcPr marT="45700" marB="457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91</a:t>
                      </a:r>
                      <a:endParaRPr sz="600"/>
                    </a:p>
                  </a:txBody>
                  <a:tcPr marT="45700" marB="457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479</a:t>
                      </a:r>
                      <a:endParaRPr sz="600"/>
                    </a:p>
                  </a:txBody>
                  <a:tcPr marT="45700" marB="457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Lituania</a:t>
                      </a:r>
                      <a:endParaRPr sz="6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90</a:t>
                      </a:r>
                      <a:endParaRPr sz="6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849</a:t>
                      </a:r>
                      <a:endParaRPr sz="6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Republic of Moldova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78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408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30</a:t>
                      </a:r>
                      <a:endParaRPr b="1"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United States</a:t>
                      </a:r>
                      <a:endParaRPr b="1"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77</a:t>
                      </a:r>
                      <a:endParaRPr b="1"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96,592</a:t>
                      </a:r>
                      <a:endParaRPr b="1" sz="600"/>
                    </a:p>
                  </a:txBody>
                  <a:tcPr marT="45700" marB="45700" marR="91425" marL="91425"/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31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Belgium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77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1500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45700" marB="45700" marR="91425" marL="91425"/>
                </a:tc>
              </a:tr>
              <a:tr h="10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52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India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56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2774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Japan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1631</a:t>
                      </a:r>
                      <a:endParaRPr sz="600"/>
                    </a:p>
                  </a:txBody>
                  <a:tcPr marT="45700" marB="45700" marR="91425" marL="91425"/>
                </a:tc>
              </a:tr>
              <a:tr h="1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54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Vietnam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45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312</a:t>
                      </a:r>
                      <a:endParaRPr sz="600"/>
                    </a:p>
                  </a:txBody>
                  <a:tcPr marT="45700" marB="45700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 rot="-925">
            <a:off x="6780748" y="2129054"/>
            <a:ext cx="22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Logistic regression </a:t>
            </a:r>
            <a:r>
              <a:rPr b="1" lang="en" sz="800"/>
              <a:t>confusion matrix</a:t>
            </a:r>
            <a:endParaRPr b="1" sz="8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711" y="290747"/>
            <a:ext cx="2135311" cy="19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Continuous scale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decreases as binary names removed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2343" t="6015"/>
          <a:stretch/>
        </p:blipFill>
        <p:spPr>
          <a:xfrm>
            <a:off x="27050" y="2495550"/>
            <a:ext cx="2996601" cy="20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3874" r="3865" t="0"/>
          <a:stretch/>
        </p:blipFill>
        <p:spPr>
          <a:xfrm>
            <a:off x="3107225" y="2435775"/>
            <a:ext cx="2996600" cy="2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5729" r="5578" t="6524"/>
          <a:stretch/>
        </p:blipFill>
        <p:spPr>
          <a:xfrm>
            <a:off x="6187400" y="2497750"/>
            <a:ext cx="2880950" cy="21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09200" y="45093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All names - R² = 0.35</a:t>
            </a:r>
            <a:endParaRPr b="1" sz="800"/>
          </a:p>
        </p:txBody>
      </p:sp>
      <p:sp>
        <p:nvSpPr>
          <p:cNvPr id="124" name="Google Shape;124;p20"/>
          <p:cNvSpPr txBox="1"/>
          <p:nvPr/>
        </p:nvSpPr>
        <p:spPr>
          <a:xfrm>
            <a:off x="3298300" y="4509325"/>
            <a:ext cx="288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Names that appear for both genders </a:t>
            </a:r>
            <a:r>
              <a:rPr b="1" lang="en" sz="800"/>
              <a:t>R² = 0.09</a:t>
            </a:r>
            <a:endParaRPr b="1" sz="800"/>
          </a:p>
        </p:txBody>
      </p:sp>
      <p:sp>
        <p:nvSpPr>
          <p:cNvPr id="125" name="Google Shape;125;p20"/>
          <p:cNvSpPr txBox="1"/>
          <p:nvPr/>
        </p:nvSpPr>
        <p:spPr>
          <a:xfrm>
            <a:off x="6511725" y="4509325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Names assigned to neutral - </a:t>
            </a:r>
            <a:r>
              <a:rPr b="1" lang="en" sz="800"/>
              <a:t>R² = -0.06</a:t>
            </a:r>
            <a:endParaRPr b="1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Neutral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74% testing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74% testing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83% testing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85% testing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