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8" r:id="rId2"/>
    <p:sldId id="287" r:id="rId3"/>
    <p:sldId id="288" r:id="rId4"/>
    <p:sldId id="289" r:id="rId5"/>
    <p:sldId id="290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EFF11"/>
    <a:srgbClr val="FF1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6"/>
    <p:restoredTop sz="94754"/>
  </p:normalViewPr>
  <p:slideViewPr>
    <p:cSldViewPr snapToGrid="0" snapToObjects="1">
      <p:cViewPr varScale="1">
        <p:scale>
          <a:sx n="66" d="100"/>
          <a:sy n="66" d="100"/>
        </p:scale>
        <p:origin x="5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387C-4BE9-2F4D-ABA6-7B3E3339D2E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8BADA-6A48-1F41-993E-AB628925B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4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BD793-14E8-3C40-954A-5E023C509A9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9E5E9-E937-4149-BB27-20B1788C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12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C8B-2945-2D42-B60A-9AE69799E094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88C7-65C4-A84C-932D-CA914E99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3C79-73EC-9C4F-8D7E-A713153309E6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88C7-65C4-A84C-932D-CA914E99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5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451A-E5BD-B54C-9E6A-29DE49184E87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88C7-65C4-A84C-932D-CA914E99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7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99D4-024B-7F44-A35C-C183A3B620F4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88C7-65C4-A84C-932D-CA914E99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3C5F-4A10-9C4D-BE94-D4C0BB1BE267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88C7-65C4-A84C-932D-CA914E99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98B7-9C72-3143-9328-B27A927F859B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88C7-65C4-A84C-932D-CA914E99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9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2A33-D08C-0949-B28A-B45285A96A67}" type="datetime1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88C7-65C4-A84C-932D-CA914E99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5B48-6F59-484B-BB60-DD068BE0C284}" type="datetime1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88C7-65C4-A84C-932D-CA914E99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020-C35E-0F4B-A145-7E8C5994257C}" type="datetime1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88C7-65C4-A84C-932D-CA914E99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68DF-84A0-DF41-BF9F-067080C03029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88C7-65C4-A84C-932D-CA914E99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89DF-8A0D-9E44-962E-D7232AD22959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88C7-65C4-A84C-932D-CA914E99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81420-5E37-B748-AB3F-A264613B2787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B88C7-65C4-A84C-932D-CA914E99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92233"/>
            <a:ext cx="8686800" cy="1795367"/>
          </a:xfrm>
        </p:spPr>
        <p:txBody>
          <a:bodyPr>
            <a:normAutofit/>
          </a:bodyPr>
          <a:lstStyle/>
          <a:p>
            <a:r>
              <a:rPr lang="en-US" b="1" dirty="0"/>
              <a:t>Geometric Probability Distributions (sections 3.5)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00" y="3886200"/>
            <a:ext cx="78867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Lecture 11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6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99" y="4455642"/>
            <a:ext cx="8823694" cy="20848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DEFINITION 3.8 (Page 3.8) A random variable Y is said to have a </a:t>
            </a:r>
            <a:r>
              <a:rPr lang="en-US" b="1" dirty="0">
                <a:solidFill>
                  <a:srgbClr val="0000FF"/>
                </a:solidFill>
              </a:rPr>
              <a:t>geometric probability distribution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if and only if</a:t>
            </a:r>
          </a:p>
          <a:p>
            <a:pPr marL="0" indent="0">
              <a:buNone/>
            </a:pPr>
            <a:r>
              <a:rPr lang="es-ES_tradnl" dirty="0"/>
              <a:t>                </a:t>
            </a:r>
            <a:r>
              <a:rPr lang="es-ES_tradnl" dirty="0">
                <a:solidFill>
                  <a:srgbClr val="FF0000"/>
                </a:solidFill>
              </a:rPr>
              <a:t> p(y) = q</a:t>
            </a:r>
            <a:r>
              <a:rPr lang="es-ES_tradnl" baseline="30000" dirty="0">
                <a:solidFill>
                  <a:srgbClr val="FF0000"/>
                </a:solidFill>
              </a:rPr>
              <a:t>y−1 </a:t>
            </a:r>
            <a:r>
              <a:rPr lang="es-ES_tradnl" dirty="0">
                <a:solidFill>
                  <a:srgbClr val="FF0000"/>
                </a:solidFill>
              </a:rPr>
              <a:t>p</a:t>
            </a:r>
            <a:r>
              <a:rPr lang="es-ES_tradnl" dirty="0"/>
              <a:t>, y = 1, 2, 3, . . . , 0 ≤ p ≤ 1</a:t>
            </a:r>
            <a:r>
              <a:rPr lang="es-ES_tradnl" i="1" dirty="0"/>
              <a:t>.</a:t>
            </a:r>
          </a:p>
          <a:p>
            <a:pPr marL="0" indent="0">
              <a:buNone/>
            </a:pPr>
            <a:endParaRPr lang="es-ES_tradnl" i="1" dirty="0"/>
          </a:p>
          <a:p>
            <a:r>
              <a:rPr lang="es-ES_tradnl" dirty="0"/>
              <a:t>Are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two</a:t>
            </a:r>
            <a:r>
              <a:rPr lang="es-ES_tradnl" dirty="0"/>
              <a:t> </a:t>
            </a:r>
            <a:r>
              <a:rPr lang="es-ES_tradnl" dirty="0" err="1"/>
              <a:t>conditions</a:t>
            </a:r>
            <a:r>
              <a:rPr lang="es-ES_tradnl" dirty="0"/>
              <a:t> of </a:t>
            </a:r>
            <a:r>
              <a:rPr lang="es-ES_tradnl" dirty="0" err="1"/>
              <a:t>probability</a:t>
            </a:r>
            <a:r>
              <a:rPr lang="es-ES_tradnl" dirty="0"/>
              <a:t> </a:t>
            </a:r>
            <a:r>
              <a:rPr lang="es-ES_tradnl" dirty="0" err="1"/>
              <a:t>distribution</a:t>
            </a:r>
            <a:r>
              <a:rPr lang="es-ES_tradnl" dirty="0"/>
              <a:t> </a:t>
            </a:r>
            <a:r>
              <a:rPr lang="es-ES_tradnl" dirty="0" err="1"/>
              <a:t>satisfied</a:t>
            </a:r>
            <a:r>
              <a:rPr lang="es-ES_tradnl" dirty="0"/>
              <a:t>? </a:t>
            </a:r>
            <a:endParaRPr lang="en-US" dirty="0"/>
          </a:p>
          <a:p>
            <a:pPr marL="0" indent="0">
              <a:buNone/>
            </a:pPr>
            <a:endParaRPr lang="es-ES_tradnl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06" y="275391"/>
            <a:ext cx="6880594" cy="41767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9E9-9AFC-0048-B48A-E8B0E277FF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3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70" y="1535896"/>
            <a:ext cx="7042793" cy="42036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9E9-9AFC-0048-B48A-E8B0E277FF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304" y="374436"/>
            <a:ext cx="8550212" cy="28005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EXAMPLE 3.11 </a:t>
            </a:r>
            <a:r>
              <a:rPr lang="en-US" dirty="0"/>
              <a:t>Suppose that the probability of engine </a:t>
            </a:r>
            <a:r>
              <a:rPr lang="en-US" b="1" dirty="0">
                <a:solidFill>
                  <a:srgbClr val="FF0000"/>
                </a:solidFill>
              </a:rPr>
              <a:t>malfunction</a:t>
            </a:r>
            <a:r>
              <a:rPr lang="en-US" dirty="0"/>
              <a:t> during any one-hour period is </a:t>
            </a:r>
            <a:r>
              <a:rPr lang="en-US" b="1" dirty="0"/>
              <a:t>p = .02. </a:t>
            </a:r>
          </a:p>
          <a:p>
            <a:pPr marL="0" indent="0">
              <a:buNone/>
            </a:pPr>
            <a:r>
              <a:rPr lang="en-US" dirty="0"/>
              <a:t>(1) Find the probability that a given engine will </a:t>
            </a:r>
            <a:r>
              <a:rPr lang="en-US" b="1" dirty="0">
                <a:solidFill>
                  <a:srgbClr val="008000"/>
                </a:solidFill>
              </a:rPr>
              <a:t>survive </a:t>
            </a:r>
            <a:r>
              <a:rPr lang="en-US" b="1" dirty="0">
                <a:solidFill>
                  <a:srgbClr val="F915FF"/>
                </a:solidFill>
              </a:rPr>
              <a:t>exactly</a:t>
            </a:r>
            <a:r>
              <a:rPr lang="en-US" b="1" dirty="0">
                <a:solidFill>
                  <a:srgbClr val="008000"/>
                </a:solidFill>
              </a:rPr>
              <a:t> two hours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(2) Find the probability that a given engine will </a:t>
            </a:r>
            <a:r>
              <a:rPr lang="en-US" b="1" dirty="0">
                <a:solidFill>
                  <a:srgbClr val="008000"/>
                </a:solidFill>
              </a:rPr>
              <a:t>survive </a:t>
            </a:r>
            <a:r>
              <a:rPr lang="en-US" b="1" dirty="0">
                <a:solidFill>
                  <a:srgbClr val="F915FF"/>
                </a:solidFill>
              </a:rPr>
              <a:t>at least  </a:t>
            </a:r>
            <a:r>
              <a:rPr lang="en-US" b="1" dirty="0">
                <a:solidFill>
                  <a:srgbClr val="008000"/>
                </a:solidFill>
              </a:rPr>
              <a:t>two hours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9E9-9AFC-0048-B48A-E8B0E277FF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2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9E9-9AFC-0048-B48A-E8B0E277FFA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749300"/>
            <a:ext cx="6705600" cy="1231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600" y="2234168"/>
            <a:ext cx="3125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Proof: </a:t>
            </a:r>
          </a:p>
          <a:p>
            <a:endParaRPr lang="en-US" dirty="0"/>
          </a:p>
          <a:p>
            <a:r>
              <a:rPr lang="en-US" dirty="0"/>
              <a:t>-- See page 117 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36263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9E9-9AFC-0048-B48A-E8B0E277FFA7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558800"/>
            <a:ext cx="8229600" cy="4525963"/>
          </a:xfrm>
        </p:spPr>
        <p:txBody>
          <a:bodyPr/>
          <a:lstStyle/>
          <a:p>
            <a:r>
              <a:rPr lang="en-US" b="1" dirty="0"/>
              <a:t>EXAMPLE 3.12 (page 117) </a:t>
            </a:r>
            <a:r>
              <a:rPr lang="en-US" dirty="0"/>
              <a:t>If the probability of engine </a:t>
            </a:r>
            <a:r>
              <a:rPr lang="en-US" b="1" dirty="0">
                <a:solidFill>
                  <a:srgbClr val="FF0000"/>
                </a:solidFill>
              </a:rPr>
              <a:t>malfunction</a:t>
            </a:r>
            <a:r>
              <a:rPr lang="en-US" dirty="0"/>
              <a:t> during any one-hour period is </a:t>
            </a:r>
            <a:r>
              <a:rPr lang="en-US" b="1" dirty="0">
                <a:solidFill>
                  <a:srgbClr val="FF0000"/>
                </a:solidFill>
              </a:rPr>
              <a:t>p = .02 </a:t>
            </a:r>
            <a:r>
              <a:rPr lang="en-US" dirty="0"/>
              <a:t>and Y denotes the number of one-hour intervals until the first malfunction, find the </a:t>
            </a:r>
            <a:r>
              <a:rPr lang="en-US" b="1" dirty="0">
                <a:solidFill>
                  <a:srgbClr val="0000FF"/>
                </a:solidFill>
              </a:rPr>
              <a:t>mean and standard deviation of Y 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733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199" y="334520"/>
            <a:ext cx="8638394" cy="570663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Geometric distribution: </a:t>
            </a:r>
          </a:p>
          <a:p>
            <a:pPr marL="514350" indent="-514350">
              <a:buAutoNum type="arabicParenR"/>
            </a:pPr>
            <a:r>
              <a:rPr lang="en-US" dirty="0"/>
              <a:t>Independent and identical trials with probability p of success</a:t>
            </a:r>
          </a:p>
          <a:p>
            <a:pPr marL="514350" indent="-514350">
              <a:buAutoNum type="arabicParenR"/>
            </a:pPr>
            <a:r>
              <a:rPr lang="en-US" dirty="0"/>
              <a:t>Y: the number of trial on which the </a:t>
            </a:r>
            <a:r>
              <a:rPr lang="en-US" b="1" dirty="0">
                <a:solidFill>
                  <a:srgbClr val="FF0000"/>
                </a:solidFill>
              </a:rPr>
              <a:t>first </a:t>
            </a:r>
            <a:r>
              <a:rPr lang="en-US" dirty="0"/>
              <a:t>success occurs.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What if we are interested in the </a:t>
            </a: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b="1" baseline="30000" dirty="0">
                <a:solidFill>
                  <a:srgbClr val="0000FF"/>
                </a:solidFill>
              </a:rPr>
              <a:t>nd</a:t>
            </a:r>
            <a:r>
              <a:rPr lang="en-US" b="1" dirty="0">
                <a:solidFill>
                  <a:srgbClr val="0000FF"/>
                </a:solidFill>
              </a:rPr>
              <a:t> , 3</a:t>
            </a:r>
            <a:r>
              <a:rPr lang="en-US" b="1" baseline="30000" dirty="0">
                <a:solidFill>
                  <a:srgbClr val="0000FF"/>
                </a:solidFill>
              </a:rPr>
              <a:t>rd</a:t>
            </a:r>
            <a:r>
              <a:rPr lang="en-US" b="1" dirty="0">
                <a:solidFill>
                  <a:srgbClr val="0000FF"/>
                </a:solidFill>
              </a:rPr>
              <a:t> , or 4</a:t>
            </a:r>
            <a:r>
              <a:rPr lang="en-US" b="1" baseline="30000" dirty="0">
                <a:solidFill>
                  <a:srgbClr val="0000FF"/>
                </a:solidFill>
              </a:rPr>
              <a:t>th</a:t>
            </a:r>
            <a:r>
              <a:rPr lang="en-US" b="1" dirty="0">
                <a:solidFill>
                  <a:srgbClr val="0000FF"/>
                </a:solidFill>
              </a:rPr>
              <a:t>  success </a:t>
            </a:r>
            <a:r>
              <a:rPr lang="en-US" b="1" dirty="0"/>
              <a:t>occurs? </a:t>
            </a:r>
          </a:p>
          <a:p>
            <a:pPr marL="0" indent="0">
              <a:buNone/>
            </a:pPr>
            <a:r>
              <a:rPr lang="en-US" dirty="0"/>
              <a:t>That is, Y is a random variable that is equal to the number of trial on which the </a:t>
            </a:r>
            <a:r>
              <a:rPr lang="en-US" b="1" dirty="0" err="1">
                <a:solidFill>
                  <a:srgbClr val="0000FF"/>
                </a:solidFill>
              </a:rPr>
              <a:t>r</a:t>
            </a:r>
            <a:r>
              <a:rPr lang="en-US" b="1" baseline="30000" dirty="0" err="1">
                <a:solidFill>
                  <a:srgbClr val="0000FF"/>
                </a:solidFill>
              </a:rPr>
              <a:t>th</a:t>
            </a:r>
            <a:r>
              <a:rPr lang="en-US" b="1" dirty="0">
                <a:solidFill>
                  <a:srgbClr val="0000FF"/>
                </a:solidFill>
              </a:rPr>
              <a:t> success </a:t>
            </a:r>
            <a:r>
              <a:rPr lang="en-US" dirty="0"/>
              <a:t>occurs (r=2, 3, 4 etc.)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 if p=0.3,</a:t>
            </a:r>
          </a:p>
          <a:p>
            <a:pPr marL="514350" indent="-514350">
              <a:buAutoNum type="arabicParenBoth"/>
            </a:pPr>
            <a:r>
              <a:rPr lang="en-US" dirty="0"/>
              <a:t>y=3, r=2                p(y=3) = 2   X  0.3</a:t>
            </a:r>
            <a:r>
              <a:rPr lang="en-US" baseline="30000" dirty="0"/>
              <a:t>2  </a:t>
            </a:r>
            <a:r>
              <a:rPr lang="en-US" dirty="0"/>
              <a:t>X  0.7</a:t>
            </a:r>
            <a:r>
              <a:rPr lang="en-US" baseline="30000" dirty="0"/>
              <a:t>1</a:t>
            </a:r>
          </a:p>
          <a:p>
            <a:pPr marL="514350" indent="-514350">
              <a:buFont typeface="Arial"/>
              <a:buAutoNum type="arabicParenBoth"/>
            </a:pPr>
            <a:r>
              <a:rPr lang="en-US" dirty="0"/>
              <a:t>y=4, r=2                p(y=4) = 3   X  0.3</a:t>
            </a:r>
            <a:r>
              <a:rPr lang="en-US" baseline="30000" dirty="0"/>
              <a:t>2  </a:t>
            </a:r>
            <a:r>
              <a:rPr lang="en-US" dirty="0"/>
              <a:t>X 0.7</a:t>
            </a:r>
            <a:r>
              <a:rPr lang="en-US" baseline="30000" dirty="0"/>
              <a:t>2</a:t>
            </a:r>
            <a:endParaRPr lang="en-US" dirty="0"/>
          </a:p>
          <a:p>
            <a:pPr marL="514350" indent="-514350">
              <a:buFont typeface="Arial"/>
              <a:buAutoNum type="arabicParenBoth"/>
            </a:pPr>
            <a:r>
              <a:rPr lang="en-US" dirty="0"/>
              <a:t>y=6, r=2                p(y=6) = 5   X  0.3</a:t>
            </a:r>
            <a:r>
              <a:rPr lang="en-US" baseline="30000" dirty="0"/>
              <a:t>2  </a:t>
            </a:r>
            <a:r>
              <a:rPr lang="en-US" dirty="0"/>
              <a:t>X 0.7</a:t>
            </a:r>
            <a:r>
              <a:rPr lang="en-US" baseline="30000" dirty="0"/>
              <a:t>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(4)  y=6, r=3                p(y=6) = 10 X  0.3</a:t>
            </a:r>
            <a:r>
              <a:rPr lang="en-US" baseline="30000" dirty="0"/>
              <a:t>3  </a:t>
            </a:r>
            <a:r>
              <a:rPr lang="en-US" dirty="0"/>
              <a:t>X 0.7</a:t>
            </a:r>
            <a:r>
              <a:rPr lang="en-US" baseline="30000" dirty="0"/>
              <a:t>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795D-4923-5643-9EF3-97AB275C5C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3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208E-2C46-423F-B77C-16FFC6A7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DDA4B3-C452-4BCF-93AC-10F8BDA98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813" y="1683657"/>
            <a:ext cx="5936500" cy="37654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20C41-8E75-464E-A327-6A467124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88C7-65C4-A84C-932D-CA914E99E6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4A98-6FBB-4233-BA51-6B159BC9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517519-ACC6-4993-B5D8-27DA073D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375" y="1588643"/>
            <a:ext cx="6441250" cy="36807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D193-CEBA-4400-8C89-D095E62C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88C7-65C4-A84C-932D-CA914E99E6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3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6294-3E96-4040-8D1B-30F748C5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6BE702-8E7E-43C0-A4FF-C0BE56B9A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330" y="1564400"/>
            <a:ext cx="6155339" cy="13096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93458-6FC9-4323-B41B-6EA86801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88C7-65C4-A84C-932D-CA914E99E60D}" type="slidenum">
              <a:rPr lang="en-US" smtClean="0"/>
              <a:t>3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E49215-65F0-48F8-A8E6-CB380DE8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1" y="3429000"/>
            <a:ext cx="47752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8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0195-4666-49E0-9D87-FA4008E9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A7CF-E8E3-4095-91E7-24D8C0A8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A9556-3199-4D43-A647-E9E7BD71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88C7-65C4-A84C-932D-CA914E99E6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27100"/>
          </a:xfrm>
        </p:spPr>
        <p:txBody>
          <a:bodyPr/>
          <a:lstStyle/>
          <a:p>
            <a:pPr algn="r"/>
            <a:r>
              <a:rPr lang="en-US" b="1" dirty="0"/>
              <a:t>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100"/>
            <a:ext cx="8229600" cy="47879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Expected value of Y, E(Y)=?</a:t>
            </a:r>
          </a:p>
          <a:p>
            <a:r>
              <a:rPr lang="en-US" sz="2400" dirty="0"/>
              <a:t>Bernoulli distribution or Bernoulli trial: P(Y)=?</a:t>
            </a:r>
          </a:p>
          <a:p>
            <a:r>
              <a:rPr lang="en-US" sz="2400" dirty="0"/>
              <a:t>Binomial distribution (n Bernoulli trial): P(Y)=? </a:t>
            </a:r>
          </a:p>
          <a:p>
            <a:r>
              <a:rPr lang="en-US" sz="2400" dirty="0"/>
              <a:t>Mean and variance of Binomial distribution: </a:t>
            </a:r>
          </a:p>
          <a:p>
            <a:r>
              <a:rPr lang="en-US" sz="2400" dirty="0"/>
              <a:t>About using variable substitution: </a:t>
            </a:r>
          </a:p>
          <a:p>
            <a:endParaRPr lang="en-US" sz="2400" dirty="0"/>
          </a:p>
          <a:p>
            <a:r>
              <a:rPr lang="en-US" sz="2400" dirty="0"/>
              <a:t>Summation notation: </a:t>
            </a:r>
          </a:p>
          <a:p>
            <a:pPr marL="0" indent="0">
              <a:buNone/>
            </a:pPr>
            <a:r>
              <a:rPr lang="en-US" sz="2400" dirty="0"/>
              <a:t>http://</a:t>
            </a:r>
            <a:r>
              <a:rPr lang="en-US" sz="2400" dirty="0" err="1"/>
              <a:t>www.columbia.edu</a:t>
            </a:r>
            <a:r>
              <a:rPr lang="en-US" sz="2400" dirty="0"/>
              <a:t>/</a:t>
            </a:r>
            <a:r>
              <a:rPr lang="en-US" sz="2400" dirty="0" err="1"/>
              <a:t>itc</a:t>
            </a:r>
            <a:r>
              <a:rPr lang="en-US" sz="2400" dirty="0"/>
              <a:t>/</a:t>
            </a:r>
            <a:r>
              <a:rPr lang="en-US" sz="2400" dirty="0" err="1"/>
              <a:t>sipa</a:t>
            </a:r>
            <a:r>
              <a:rPr lang="en-US" sz="2400" dirty="0"/>
              <a:t>/math/</a:t>
            </a:r>
            <a:r>
              <a:rPr lang="en-US" sz="2400" dirty="0" err="1"/>
              <a:t>summation.html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sum of a Geometric series: </a:t>
            </a:r>
            <a:r>
              <a:rPr lang="en-US" sz="2000" dirty="0"/>
              <a:t>(see next page, from Page 836) </a:t>
            </a:r>
          </a:p>
          <a:p>
            <a:r>
              <a:rPr lang="en-US" sz="2400" dirty="0"/>
              <a:t>The Taylor series expansion of e</a:t>
            </a:r>
            <a:r>
              <a:rPr lang="en-US" sz="2400" baseline="30000" dirty="0"/>
              <a:t>x</a:t>
            </a:r>
            <a:r>
              <a:rPr lang="en-US" sz="2400" dirty="0"/>
              <a:t>:</a:t>
            </a:r>
            <a:r>
              <a:rPr lang="en-US" sz="2000" dirty="0"/>
              <a:t>(see next page, from Page 836) </a:t>
            </a:r>
          </a:p>
          <a:p>
            <a:pPr marL="0" indent="0">
              <a:buNone/>
            </a:pPr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9E9-9AFC-0048-B48A-E8B0E277FFA7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908300"/>
            <a:ext cx="3200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2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From page 836 on the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9E9-9AFC-0048-B48A-E8B0E277FFA7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9700"/>
            <a:ext cx="83058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521200"/>
            <a:ext cx="7315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1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492"/>
            <a:ext cx="8229600" cy="807276"/>
          </a:xfrm>
        </p:spPr>
        <p:txBody>
          <a:bodyPr/>
          <a:lstStyle/>
          <a:p>
            <a:r>
              <a:rPr lang="en-US" b="1" dirty="0"/>
              <a:t>Geometric Probability Distribution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83" y="1293978"/>
            <a:ext cx="8373017" cy="45690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Similar to binomial probability distribution, Geometric probability distribution: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Identical and independent trials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Two outcomes: “success” and “failure” with probabilities p and 1-p=q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b="1" dirty="0"/>
              <a:t>Y: the number of trial on which </a:t>
            </a:r>
            <a:r>
              <a:rPr lang="en-US" b="1" dirty="0">
                <a:solidFill>
                  <a:srgbClr val="F915FF"/>
                </a:solidFill>
              </a:rPr>
              <a:t>the first success </a:t>
            </a:r>
            <a:r>
              <a:rPr lang="en-US" b="1" dirty="0"/>
              <a:t>occurs</a:t>
            </a:r>
          </a:p>
          <a:p>
            <a:pPr marL="514350" indent="-514350">
              <a:buAutoNum type="arabicParenR"/>
            </a:pPr>
            <a:endParaRPr lang="en-US" b="1" dirty="0"/>
          </a:p>
          <a:p>
            <a:pPr marL="514350" indent="-514350">
              <a:buAutoNum type="arabicParenR"/>
            </a:pPr>
            <a:r>
              <a:rPr lang="en-US" b="1" dirty="0">
                <a:solidFill>
                  <a:srgbClr val="FF0000"/>
                </a:solidFill>
              </a:rPr>
              <a:t>Find P(Y=y),</a:t>
            </a:r>
            <a:r>
              <a:rPr lang="en-US" b="1" dirty="0"/>
              <a:t> </a:t>
            </a:r>
            <a:r>
              <a:rPr lang="en-US" dirty="0"/>
              <a:t>the probability that the first success occurs on the </a:t>
            </a:r>
            <a:r>
              <a:rPr lang="en-US" i="1" dirty="0" err="1"/>
              <a:t>y</a:t>
            </a:r>
            <a:r>
              <a:rPr lang="en-US" i="1" baseline="30000" dirty="0" err="1"/>
              <a:t>th</a:t>
            </a:r>
            <a:r>
              <a:rPr lang="en-US" i="1" dirty="0"/>
              <a:t> </a:t>
            </a:r>
            <a:r>
              <a:rPr lang="en-US" dirty="0"/>
              <a:t>time (y=1, 2, 3, …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9E9-9AFC-0048-B48A-E8B0E277FF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06" y="275391"/>
            <a:ext cx="6880594" cy="41767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9E9-9AFC-0048-B48A-E8B0E277FF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530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Geometric Probability Distributions (sections 3.5)</vt:lpstr>
      <vt:lpstr>Binomial Distribution</vt:lpstr>
      <vt:lpstr>Binomial Distribution</vt:lpstr>
      <vt:lpstr>Binomial Distribution</vt:lpstr>
      <vt:lpstr>PROOF</vt:lpstr>
      <vt:lpstr>Review </vt:lpstr>
      <vt:lpstr>From page 836 on the textbook</vt:lpstr>
      <vt:lpstr>Geometric Probability Distribution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Shuying Sun</dc:creator>
  <cp:lastModifiedBy>Train, Abby</cp:lastModifiedBy>
  <cp:revision>78</cp:revision>
  <cp:lastPrinted>2014-09-30T03:20:01Z</cp:lastPrinted>
  <dcterms:created xsi:type="dcterms:W3CDTF">2013-09-18T03:04:11Z</dcterms:created>
  <dcterms:modified xsi:type="dcterms:W3CDTF">2019-03-05T15:36:52Z</dcterms:modified>
</cp:coreProperties>
</file>