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0" r:id="rId3"/>
    <p:sldId id="271" r:id="rId4"/>
    <p:sldId id="272" r:id="rId5"/>
    <p:sldId id="273" r:id="rId6"/>
    <p:sldId id="274" r:id="rId7"/>
    <p:sldId id="276" r:id="rId8"/>
    <p:sldId id="277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</p:sldIdLst>
  <p:sldSz cx="9144000" cy="6858000" type="screen4x3"/>
  <p:notesSz cx="6881813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A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1"/>
  </p:normalViewPr>
  <p:slideViewPr>
    <p:cSldViewPr snapToGrid="0" snapToObjects="1">
      <p:cViewPr varScale="1">
        <p:scale>
          <a:sx n="101" d="100"/>
          <a:sy n="101" d="100"/>
        </p:scale>
        <p:origin x="29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136E7EC8-E582-A748-A72B-71D0EA698799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80575A0C-0E4F-1345-8CB2-E725E5DD6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08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057DE934-94C3-1344-9CBD-C23BEB20C75B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B1B303E9-F4F3-404F-A3E8-78AFF9794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599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519A-C474-5649-9333-AF8E1AEAB9AD}" type="datetime1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795D-4923-5643-9EF3-97AB275C5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3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A304-38EE-0441-8004-56A468E84131}" type="datetime1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795D-4923-5643-9EF3-97AB275C5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54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910A-48E9-E146-B58C-240DC987C221}" type="datetime1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795D-4923-5643-9EF3-97AB275C5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3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CB7A-BACE-0942-9606-EE9E84A145C6}" type="datetime1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795D-4923-5643-9EF3-97AB275C5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55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658F-CD19-E244-87B8-18702178996E}" type="datetime1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795D-4923-5643-9EF3-97AB275C5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83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54E8B-53DF-FF41-A1C3-9FEA3AF012CB}" type="datetime1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795D-4923-5643-9EF3-97AB275C5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39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B18FB-85B1-E94A-B1F4-C19859490889}" type="datetime1">
              <a:rPr lang="en-US" smtClean="0"/>
              <a:t>3/5/2019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795D-4923-5643-9EF3-97AB275C5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33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0B5B-E4DF-064A-BA1D-3495CABAF1AA}" type="datetime1">
              <a:rPr lang="en-US" smtClean="0"/>
              <a:t>3/5/2019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795D-4923-5643-9EF3-97AB275C5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21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4401-867B-624E-8231-0FC2C78F4DC3}" type="datetime1">
              <a:rPr lang="en-US" smtClean="0"/>
              <a:t>3/5/2019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795D-4923-5643-9EF3-97AB275C5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8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5D6C-22A0-0145-93B4-DEE648B21F0F}" type="datetime1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795D-4923-5643-9EF3-97AB275C5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2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A40E-7D2B-6F4E-B29C-84AFA32A560D}" type="datetime1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795D-4923-5643-9EF3-97AB275C5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1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AFDF7-883E-DA40-AE75-16C5A22F36A8}" type="datetime1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3795D-4923-5643-9EF3-97AB275C5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17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93759"/>
            <a:ext cx="6400800" cy="17526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Lecture 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795D-4923-5643-9EF3-97AB275C5CDE}" type="slidenum">
              <a:rPr lang="en-US" smtClean="0"/>
              <a:t>1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90212" y="23181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The Poisson Probability Distribution (Section 3.8) </a:t>
            </a:r>
          </a:p>
        </p:txBody>
      </p:sp>
    </p:spTree>
    <p:extLst>
      <p:ext uri="{BB962C8B-B14F-4D97-AF65-F5344CB8AC3E}">
        <p14:creationId xmlns:p14="http://schemas.microsoft.com/office/powerpoint/2010/main" val="2671113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D68C3-23F4-4733-9234-668757013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the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A313D-B6FF-468E-9723-40B25D0CE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Ex. On an average Friday, a waitress gets no tip from 5 customers. Find the probability that she will get no tip from 7 customers this Friday.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ECBC1-4311-4514-843B-6C9315CAC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795D-4923-5643-9EF3-97AB275C5C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38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F4E60-8BE2-437D-B020-0D42239D8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the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A733D-79E4-4166-A8EE-02037DCD3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Ex. During a typical football game, a coach can expect 3.2 injuries.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Find the probability that the team will have at most 1 injury in this game.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DA7CA-0B25-4CE3-93E3-89A72AF94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795D-4923-5643-9EF3-97AB275C5C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91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F4E60-8BE2-437D-B020-0D42239D8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the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A733D-79E4-4166-A8EE-02037DCD3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Ex. Let’s say that 80% of all business startups in the IT industry report that they generate a profit in their first year. If a sample of 10 new IT business startups is selected,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Find the probability that exactly seven will generate a profit in their first year.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DA7CA-0B25-4CE3-93E3-89A72AF94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795D-4923-5643-9EF3-97AB275C5C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39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F4E60-8BE2-437D-B020-0D42239D8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the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A733D-79E4-4166-A8EE-02037DCD3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Ex. 10% of the components manufactured by a certain process are defective. A component is chosen at random.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the probability that it is defective?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DA7CA-0B25-4CE3-93E3-89A72AF94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795D-4923-5643-9EF3-97AB275C5C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97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F4E60-8BE2-437D-B020-0D42239D8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the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A733D-79E4-4166-A8EE-02037DCD3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Ex. Pronto Plumbers offers a discount on invoices that are paid within 30 days. Of all invoices, 10% receive the discount. In a company audit, 12 invoices are sampled at random.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the probability that 8 received a discount?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DA7CA-0B25-4CE3-93E3-89A72AF94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795D-4923-5643-9EF3-97AB275C5C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90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F4E60-8BE2-437D-B020-0D42239D8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the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A733D-79E4-4166-A8EE-02037DCD3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Ex. The number of soldiers killed by horse kicks each year in the Prussian cavalry was 182.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the probability that more than 150 soldiers were killed by horse kicks in 1872?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DA7CA-0B25-4CE3-93E3-89A72AF94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795D-4923-5643-9EF3-97AB275C5C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94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F4E60-8BE2-437D-B020-0D42239D8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the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A733D-79E4-4166-A8EE-02037DCD3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Ex. A test of weld strength involves loading welded joints until a fracture occurs. For a certain type of weld, 80% of the fractures occur in the weld itself, while the other 20% occur in the beam. A number of welds are tested. What is the distribution of X?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the probability that the first two trials result in failure and the third trial results in success?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DA7CA-0B25-4CE3-93E3-89A72AF94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795D-4923-5643-9EF3-97AB275C5C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16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55656" y="55058"/>
            <a:ext cx="8229600" cy="613564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/>
              <a:t>Review 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68281" y="668622"/>
            <a:ext cx="8781446" cy="4518381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8000"/>
                </a:solidFill>
              </a:rPr>
              <a:t>Variable substitution</a:t>
            </a:r>
          </a:p>
          <a:p>
            <a:r>
              <a:rPr lang="en-US" sz="2400" dirty="0"/>
              <a:t>Bernoulli distribution:    P(Y)=?</a:t>
            </a:r>
          </a:p>
          <a:p>
            <a:r>
              <a:rPr lang="en-US" sz="2400" dirty="0"/>
              <a:t>Binomial distribution:    P(Y)=?                  E(Y)=?      V(Y)=?</a:t>
            </a:r>
          </a:p>
          <a:p>
            <a:r>
              <a:rPr lang="en-US" sz="2400" dirty="0"/>
              <a:t>Geometric distribution: P(Y)=?                  E(Y)=?      V(Y)= ?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>
                <a:solidFill>
                  <a:srgbClr val="FF0000"/>
                </a:solidFill>
              </a:rPr>
              <a:t>The Taylor series expansion of e</a:t>
            </a:r>
            <a:r>
              <a:rPr lang="en-US" sz="2400" b="1" baseline="30000" dirty="0">
                <a:solidFill>
                  <a:srgbClr val="FF0000"/>
                </a:solidFill>
              </a:rPr>
              <a:t>x</a:t>
            </a:r>
            <a:r>
              <a:rPr lang="en-US" sz="2000" dirty="0"/>
              <a:t>: (from Page 836 of the textbook)</a:t>
            </a:r>
            <a:r>
              <a:rPr lang="en-US" sz="2400" dirty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71F2-A72B-4A42-9831-2DBA7AAF95E6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81" y="3667923"/>
            <a:ext cx="7315200" cy="12624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8281" y="4920355"/>
            <a:ext cx="8844188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  (1) e</a:t>
            </a:r>
            <a:r>
              <a:rPr lang="el-GR" sz="2400" baseline="30000" dirty="0"/>
              <a:t>λ</a:t>
            </a:r>
            <a:r>
              <a:rPr lang="en-US" sz="2400" dirty="0"/>
              <a:t>  = ?</a:t>
            </a:r>
          </a:p>
          <a:p>
            <a:endParaRPr lang="en-US" sz="2400" dirty="0"/>
          </a:p>
          <a:p>
            <a:r>
              <a:rPr lang="en-US" sz="2400" dirty="0"/>
              <a:t>   (2) If you are given the above “sum”, can you recognize that it is e</a:t>
            </a:r>
            <a:r>
              <a:rPr lang="en-US" sz="2400" baseline="30000" dirty="0"/>
              <a:t>x</a:t>
            </a:r>
            <a:r>
              <a:rPr lang="en-US" sz="2400" dirty="0"/>
              <a:t>?        </a:t>
            </a:r>
          </a:p>
        </p:txBody>
      </p:sp>
    </p:spTree>
    <p:extLst>
      <p:ext uri="{BB962C8B-B14F-4D97-AF65-F5344CB8AC3E}">
        <p14:creationId xmlns:p14="http://schemas.microsoft.com/office/powerpoint/2010/main" val="613435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332" y="164879"/>
            <a:ext cx="8229600" cy="713196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/>
              <a:t>Poisson Distribution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487" y="1113275"/>
            <a:ext cx="8655445" cy="5252768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Example: </a:t>
            </a:r>
            <a:r>
              <a:rPr lang="en-US" dirty="0"/>
              <a:t>on Sunday, you sit in the main entrance of the Texas State University (TSU) and count </a:t>
            </a:r>
            <a:r>
              <a:rPr lang="en-US" dirty="0">
                <a:solidFill>
                  <a:srgbClr val="FF00FF"/>
                </a:solidFill>
              </a:rPr>
              <a:t>Y</a:t>
            </a:r>
            <a:r>
              <a:rPr lang="en-US" b="1" dirty="0">
                <a:solidFill>
                  <a:srgbClr val="FF00FF"/>
                </a:solidFill>
              </a:rPr>
              <a:t>, the number of cars (or people) </a:t>
            </a:r>
            <a:r>
              <a:rPr lang="en-US" dirty="0"/>
              <a:t>entering the university </a:t>
            </a:r>
            <a:r>
              <a:rPr lang="en-US" b="1" dirty="0">
                <a:solidFill>
                  <a:srgbClr val="0000FF"/>
                </a:solidFill>
              </a:rPr>
              <a:t>every hour</a:t>
            </a:r>
            <a:r>
              <a:rPr lang="en-US" dirty="0"/>
              <a:t>.  On average, there are 5 cars per hour entering TSU. </a:t>
            </a:r>
            <a:r>
              <a:rPr lang="en-US" b="1" dirty="0">
                <a:solidFill>
                  <a:srgbClr val="008000"/>
                </a:solidFill>
              </a:rPr>
              <a:t>What distribution does Y follow?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Named after French </a:t>
            </a:r>
            <a:r>
              <a:rPr lang="en-US" b="1" dirty="0"/>
              <a:t>mathematician </a:t>
            </a:r>
            <a:r>
              <a:rPr lang="en-US" b="1" dirty="0" err="1"/>
              <a:t>Siméon</a:t>
            </a:r>
            <a:r>
              <a:rPr lang="en-US" b="1" dirty="0"/>
              <a:t> Denis Poisson.</a:t>
            </a:r>
          </a:p>
          <a:p>
            <a:endParaRPr lang="en-US" b="1" dirty="0"/>
          </a:p>
          <a:p>
            <a:r>
              <a:rPr lang="en-US" b="1" u="sng" dirty="0"/>
              <a:t>Poisson distribution: </a:t>
            </a:r>
            <a:r>
              <a:rPr lang="en-US" dirty="0"/>
              <a:t>Expresses the probability for a random variable that is </a:t>
            </a:r>
            <a:r>
              <a:rPr lang="en-US" b="1" dirty="0">
                <a:solidFill>
                  <a:srgbClr val="FF00FF"/>
                </a:solidFill>
              </a:rPr>
              <a:t>the number of events </a:t>
            </a:r>
            <a:r>
              <a:rPr lang="en-US" dirty="0"/>
              <a:t>occurring in </a:t>
            </a:r>
            <a:r>
              <a:rPr lang="en-US" b="1" dirty="0">
                <a:solidFill>
                  <a:srgbClr val="0000FF"/>
                </a:solidFill>
              </a:rPr>
              <a:t>a 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</a:rPr>
              <a:t>fixed interval of time </a:t>
            </a:r>
            <a:r>
              <a:rPr lang="en-US" dirty="0"/>
              <a:t>(space, volume, or any other dimension) if these events occur with </a:t>
            </a:r>
            <a:r>
              <a:rPr lang="en-US" b="1" dirty="0">
                <a:solidFill>
                  <a:srgbClr val="008000"/>
                </a:solidFill>
              </a:rPr>
              <a:t>a known average rate </a:t>
            </a:r>
            <a:r>
              <a:rPr lang="en-US" dirty="0">
                <a:solidFill>
                  <a:srgbClr val="008000"/>
                </a:solidFill>
              </a:rPr>
              <a:t>and </a:t>
            </a:r>
            <a:r>
              <a:rPr lang="en-US" b="1" dirty="0">
                <a:solidFill>
                  <a:srgbClr val="008000"/>
                </a:solidFill>
              </a:rPr>
              <a:t>independently </a:t>
            </a:r>
            <a:r>
              <a:rPr lang="en-US" dirty="0"/>
              <a:t>of the time since the last event.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71F2-A72B-4A42-9831-2DBA7AAF95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7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332" y="164879"/>
            <a:ext cx="8229600" cy="713196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/>
              <a:t>Poisson Distribution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78076"/>
            <a:ext cx="7654183" cy="132239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71F2-A72B-4A42-9831-2DBA7AAF95E6}" type="slidenum">
              <a:rPr lang="en-US" smtClean="0"/>
              <a:t>4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35707" y="2258545"/>
            <a:ext cx="8229600" cy="850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Example 3.18 (page 132)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07" y="3065172"/>
            <a:ext cx="7404630" cy="104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517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332" y="164879"/>
            <a:ext cx="8229600" cy="713196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/>
              <a:t>Poisson Distribution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535" y="1019121"/>
            <a:ext cx="7654183" cy="15171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9412" y="2867290"/>
            <a:ext cx="821510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can not derive the above probability function,</a:t>
            </a:r>
          </a:p>
          <a:p>
            <a:r>
              <a:rPr lang="en-US" sz="2400" dirty="0"/>
              <a:t>but we can get it from the binomial distribution (see page 131):</a:t>
            </a:r>
          </a:p>
          <a:p>
            <a:endParaRPr lang="en-US" sz="2400" dirty="0"/>
          </a:p>
          <a:p>
            <a:r>
              <a:rPr lang="en-US" sz="2400" dirty="0"/>
              <a:t>In fact, when n is infinitely large, </a:t>
            </a:r>
          </a:p>
          <a:p>
            <a:r>
              <a:rPr lang="en-US" sz="2400" dirty="0"/>
              <a:t>   </a:t>
            </a:r>
            <a:r>
              <a:rPr lang="en-US" sz="2400" b="1" dirty="0">
                <a:solidFill>
                  <a:srgbClr val="008000"/>
                </a:solidFill>
              </a:rPr>
              <a:t> Binomial distribution converges to Poisson distribution. 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71F2-A72B-4A42-9831-2DBA7AAF95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67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6426" y="217749"/>
            <a:ext cx="8626510" cy="198452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Theorem 3.11 </a:t>
            </a:r>
            <a:r>
              <a:rPr lang="en-US" dirty="0"/>
              <a:t>(Page 134) If Y is a random variable possessing a Poisson distribution with parameter </a:t>
            </a:r>
            <a:r>
              <a:rPr lang="en-US" dirty="0" err="1"/>
              <a:t>λ</a:t>
            </a:r>
            <a:r>
              <a:rPr lang="en-US" dirty="0"/>
              <a:t>, then </a:t>
            </a:r>
            <a:r>
              <a:rPr lang="el-GR" b="1" dirty="0">
                <a:solidFill>
                  <a:srgbClr val="0000FF"/>
                </a:solidFill>
              </a:rPr>
              <a:t>μ = E(Y ) = λ </a:t>
            </a:r>
            <a:r>
              <a:rPr lang="el-GR" b="1" dirty="0"/>
              <a:t>and </a:t>
            </a:r>
            <a:r>
              <a:rPr lang="el-GR" b="1" dirty="0">
                <a:solidFill>
                  <a:srgbClr val="FF0000"/>
                </a:solidFill>
              </a:rPr>
              <a:t>σ</a:t>
            </a:r>
            <a:r>
              <a:rPr lang="el-GR" b="1" baseline="30000" dirty="0">
                <a:solidFill>
                  <a:srgbClr val="FF0000"/>
                </a:solidFill>
              </a:rPr>
              <a:t>2</a:t>
            </a:r>
            <a:r>
              <a:rPr lang="el-GR" b="1" dirty="0">
                <a:solidFill>
                  <a:srgbClr val="FF0000"/>
                </a:solidFill>
              </a:rPr>
              <a:t> = V(Y ) = λ.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200" dirty="0"/>
              <a:t>Proof: see page 134</a:t>
            </a:r>
          </a:p>
        </p:txBody>
      </p:sp>
    </p:spTree>
    <p:extLst>
      <p:ext uri="{BB962C8B-B14F-4D97-AF65-F5344CB8AC3E}">
        <p14:creationId xmlns:p14="http://schemas.microsoft.com/office/powerpoint/2010/main" val="1250050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9687" y="164542"/>
            <a:ext cx="8686800" cy="504361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EXAMPLE 3.19 (page 132)</a:t>
            </a:r>
            <a:r>
              <a:rPr lang="en-US" dirty="0"/>
              <a:t>Suppose that a random system of police patrol is devised so that a patrol officer may visit a given beat location </a:t>
            </a:r>
            <a:r>
              <a:rPr lang="en-US" dirty="0">
                <a:solidFill>
                  <a:srgbClr val="0000FF"/>
                </a:solidFill>
              </a:rPr>
              <a:t>Y = 0, 1, 2, 3, . . . </a:t>
            </a:r>
            <a:r>
              <a:rPr lang="en-US" dirty="0"/>
              <a:t>times </a:t>
            </a:r>
            <a:r>
              <a:rPr lang="en-US" b="1" dirty="0">
                <a:solidFill>
                  <a:srgbClr val="FF00FF"/>
                </a:solidFill>
              </a:rPr>
              <a:t>per half-hour period</a:t>
            </a:r>
            <a:r>
              <a:rPr lang="en-US" dirty="0"/>
              <a:t>, with each location being visited an </a:t>
            </a:r>
            <a:r>
              <a:rPr lang="en-US" b="1" dirty="0">
                <a:solidFill>
                  <a:srgbClr val="008000"/>
                </a:solidFill>
              </a:rPr>
              <a:t>average of once per time period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i="1" u="sng" dirty="0"/>
              <a:t> Assume that Y possesses, approximately, a Poisson probability distribution.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Calculate the probability that the patrol officer will </a:t>
            </a:r>
            <a:r>
              <a:rPr lang="en-US" b="1" dirty="0">
                <a:solidFill>
                  <a:srgbClr val="0000FF"/>
                </a:solidFill>
              </a:rPr>
              <a:t>miss a given location </a:t>
            </a:r>
            <a:r>
              <a:rPr lang="en-US" dirty="0"/>
              <a:t>during a half-hour period. </a:t>
            </a:r>
          </a:p>
          <a:p>
            <a:endParaRPr lang="en-US" dirty="0"/>
          </a:p>
          <a:p>
            <a:r>
              <a:rPr lang="en-US" dirty="0"/>
              <a:t>What is the probability that it will be </a:t>
            </a:r>
            <a:r>
              <a:rPr lang="en-US" b="1" dirty="0">
                <a:solidFill>
                  <a:srgbClr val="0000FF"/>
                </a:solidFill>
              </a:rPr>
              <a:t>visited once? Twice? At least once?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9687" y="6056371"/>
            <a:ext cx="8375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Answer:     P(Y=0) = e</a:t>
            </a:r>
            <a:r>
              <a:rPr lang="en-US" baseline="30000" dirty="0"/>
              <a:t>-1 </a:t>
            </a:r>
            <a:r>
              <a:rPr lang="en-US" dirty="0"/>
              <a:t>= 0.368                       P(Y=1) = e</a:t>
            </a:r>
            <a:r>
              <a:rPr lang="en-US" baseline="30000" dirty="0"/>
              <a:t>-1 </a:t>
            </a:r>
            <a:r>
              <a:rPr lang="en-US" dirty="0"/>
              <a:t>= 0.368</a:t>
            </a:r>
          </a:p>
          <a:p>
            <a:r>
              <a:rPr lang="en-US" dirty="0"/>
              <a:t>                    P(Y=2)=e</a:t>
            </a:r>
            <a:r>
              <a:rPr lang="en-US" baseline="30000" dirty="0"/>
              <a:t>-1 </a:t>
            </a:r>
            <a:r>
              <a:rPr lang="en-US" dirty="0"/>
              <a:t>/2</a:t>
            </a:r>
            <a:r>
              <a:rPr lang="en-US"/>
              <a:t>= 0.184                    </a:t>
            </a:r>
            <a:r>
              <a:rPr lang="en-US" dirty="0"/>
              <a:t>P(Y&gt;=1)=1-P(Y=0)=0.632</a:t>
            </a:r>
          </a:p>
        </p:txBody>
      </p:sp>
    </p:spTree>
    <p:extLst>
      <p:ext uri="{BB962C8B-B14F-4D97-AF65-F5344CB8AC3E}">
        <p14:creationId xmlns:p14="http://schemas.microsoft.com/office/powerpoint/2010/main" val="4167747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9116"/>
            <a:ext cx="8528050" cy="5368046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If Y follows a Poisson distribution </a:t>
            </a:r>
            <a:r>
              <a:rPr lang="en-US" dirty="0"/>
              <a:t>with </a:t>
            </a:r>
            <a:r>
              <a:rPr lang="en-US" i="1" dirty="0" err="1">
                <a:solidFill>
                  <a:srgbClr val="FF0000"/>
                </a:solidFill>
              </a:rPr>
              <a:t>λ</a:t>
            </a:r>
            <a:r>
              <a:rPr lang="en-US" i="1" dirty="0"/>
              <a:t> </a:t>
            </a:r>
            <a:r>
              <a:rPr lang="en-US" dirty="0"/>
              <a:t>as the mean number of occurrences per unit (length, area, etc.), then the number of occurrences in </a:t>
            </a:r>
            <a:r>
              <a:rPr lang="en-US" b="1" i="1" dirty="0">
                <a:solidFill>
                  <a:srgbClr val="FF0000"/>
                </a:solidFill>
              </a:rPr>
              <a:t>n</a:t>
            </a:r>
            <a:r>
              <a:rPr lang="en-US" b="1" dirty="0">
                <a:solidFill>
                  <a:srgbClr val="FF0000"/>
                </a:solidFill>
              </a:rPr>
              <a:t> units </a:t>
            </a:r>
            <a:r>
              <a:rPr lang="en-US" dirty="0"/>
              <a:t>has a Poisson distribution with </a:t>
            </a:r>
            <a:r>
              <a:rPr lang="en-US" b="1" dirty="0">
                <a:solidFill>
                  <a:srgbClr val="FF0000"/>
                </a:solidFill>
              </a:rPr>
              <a:t>mean </a:t>
            </a:r>
            <a:r>
              <a:rPr lang="en-US" b="1" i="1" dirty="0" err="1">
                <a:solidFill>
                  <a:srgbClr val="FF0000"/>
                </a:solidFill>
              </a:rPr>
              <a:t>nλ</a:t>
            </a:r>
            <a:r>
              <a:rPr lang="zh-CN" altLang="en-US" b="1" i="1" dirty="0">
                <a:solidFill>
                  <a:srgbClr val="FF0000"/>
                </a:solidFill>
              </a:rPr>
              <a:t>。</a:t>
            </a:r>
            <a:endParaRPr lang="en-US" altLang="zh-CN" b="1" i="1" dirty="0">
              <a:solidFill>
                <a:srgbClr val="FF0000"/>
              </a:solidFill>
            </a:endParaRPr>
          </a:p>
          <a:p>
            <a:endParaRPr lang="en-US" b="1" i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Revised example 3.128 (page 136) </a:t>
            </a:r>
          </a:p>
          <a:p>
            <a:pPr marL="514350" indent="-514350">
              <a:buAutoNum type="arabicPeriod"/>
            </a:pPr>
            <a:r>
              <a:rPr lang="en-US" dirty="0"/>
              <a:t>Cars arrive at a toll both according to a Poisson process with mean </a:t>
            </a:r>
            <a:r>
              <a:rPr lang="en-US" b="1" dirty="0">
                <a:solidFill>
                  <a:srgbClr val="FF0000"/>
                </a:solidFill>
              </a:rPr>
              <a:t>60 cars per hour</a:t>
            </a:r>
            <a:r>
              <a:rPr lang="en-US" dirty="0"/>
              <a:t>. If the attendant makes a </a:t>
            </a:r>
            <a:r>
              <a:rPr lang="en-US" b="1" dirty="0">
                <a:solidFill>
                  <a:srgbClr val="0000FF"/>
                </a:solidFill>
              </a:rPr>
              <a:t>one-minute</a:t>
            </a:r>
            <a:r>
              <a:rPr lang="en-US" b="1" dirty="0">
                <a:solidFill>
                  <a:srgbClr val="008000"/>
                </a:solidFill>
              </a:rPr>
              <a:t> </a:t>
            </a:r>
            <a:r>
              <a:rPr lang="en-US" dirty="0"/>
              <a:t>phone call, what is the probability that </a:t>
            </a:r>
            <a:r>
              <a:rPr lang="en-US" b="1" i="1" u="sng" dirty="0"/>
              <a:t>at least 1 car </a:t>
            </a:r>
            <a:r>
              <a:rPr lang="en-US" i="1" u="sng" dirty="0"/>
              <a:t>arrives during this </a:t>
            </a:r>
            <a:r>
              <a:rPr lang="en-US" b="1" i="1" u="sng" dirty="0">
                <a:solidFill>
                  <a:srgbClr val="0000FF"/>
                </a:solidFill>
              </a:rPr>
              <a:t>one-minute </a:t>
            </a:r>
            <a:r>
              <a:rPr lang="en-US" i="1" u="sng" dirty="0"/>
              <a:t>phone call</a:t>
            </a:r>
            <a:r>
              <a:rPr lang="en-US" dirty="0"/>
              <a:t>?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Font typeface="Arial"/>
              <a:buAutoNum type="arabicPeriod"/>
            </a:pPr>
            <a:r>
              <a:rPr lang="en-US" dirty="0"/>
              <a:t>Cars arrive at a toll both according to a Poisson process with mean </a:t>
            </a:r>
            <a:r>
              <a:rPr lang="en-US" b="1" dirty="0">
                <a:solidFill>
                  <a:srgbClr val="FF0000"/>
                </a:solidFill>
              </a:rPr>
              <a:t>1 car every half-an hour</a:t>
            </a:r>
            <a:r>
              <a:rPr lang="en-US" dirty="0"/>
              <a:t>. If the attendant leave for a </a:t>
            </a:r>
            <a:r>
              <a:rPr lang="en-US" b="1" dirty="0">
                <a:solidFill>
                  <a:srgbClr val="0000FF"/>
                </a:solidFill>
              </a:rPr>
              <a:t>one-hour </a:t>
            </a:r>
            <a:r>
              <a:rPr lang="en-US" dirty="0"/>
              <a:t>lunch, what is the probability that </a:t>
            </a:r>
            <a:r>
              <a:rPr lang="en-US" b="1" i="1" u="sng" dirty="0"/>
              <a:t>at least 1 car arrives during his </a:t>
            </a:r>
            <a:r>
              <a:rPr lang="en-US" b="1" i="1" u="sng" dirty="0">
                <a:solidFill>
                  <a:srgbClr val="0000FF"/>
                </a:solidFill>
              </a:rPr>
              <a:t>one-hour </a:t>
            </a:r>
            <a:r>
              <a:rPr lang="en-US" b="1" i="1" u="sng" dirty="0"/>
              <a:t>lunch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71F2-A72B-4A42-9831-2DBA7AAF95E6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71208" y="5654331"/>
            <a:ext cx="7235462" cy="1095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200" dirty="0">
                <a:solidFill>
                  <a:prstClr val="black"/>
                </a:solidFill>
              </a:rPr>
              <a:t>Answer: </a:t>
            </a:r>
          </a:p>
          <a:p>
            <a:pPr lvl="0">
              <a:spcBef>
                <a:spcPct val="20000"/>
              </a:spcBef>
            </a:pPr>
            <a:r>
              <a:rPr lang="en-US" dirty="0">
                <a:solidFill>
                  <a:prstClr val="black"/>
                </a:solidFill>
              </a:rPr>
              <a:t>1.   </a:t>
            </a:r>
            <a:r>
              <a:rPr lang="el-GR" dirty="0">
                <a:solidFill>
                  <a:prstClr val="black"/>
                </a:solidFill>
              </a:rPr>
              <a:t>λ</a:t>
            </a:r>
            <a:r>
              <a:rPr lang="en-US" dirty="0">
                <a:solidFill>
                  <a:prstClr val="black"/>
                </a:solidFill>
              </a:rPr>
              <a:t>=1, P(Y&gt;=1)= 1-P(Y=0)=1 - </a:t>
            </a:r>
            <a:r>
              <a:rPr lang="en-US" dirty="0"/>
              <a:t>e</a:t>
            </a:r>
            <a:r>
              <a:rPr lang="en-US" baseline="30000" dirty="0"/>
              <a:t>-1 </a:t>
            </a:r>
            <a:r>
              <a:rPr lang="en-US" dirty="0"/>
              <a:t>= 1 - 0.368 = 0.632</a:t>
            </a:r>
          </a:p>
          <a:p>
            <a:pPr>
              <a:spcBef>
                <a:spcPct val="20000"/>
              </a:spcBef>
            </a:pPr>
            <a:r>
              <a:rPr lang="en-US" dirty="0"/>
              <a:t>2.   </a:t>
            </a:r>
            <a:r>
              <a:rPr lang="el-GR" dirty="0">
                <a:solidFill>
                  <a:prstClr val="black"/>
                </a:solidFill>
              </a:rPr>
              <a:t>λ</a:t>
            </a:r>
            <a:r>
              <a:rPr lang="en-US" dirty="0">
                <a:solidFill>
                  <a:prstClr val="black"/>
                </a:solidFill>
              </a:rPr>
              <a:t>=2, P(Y&gt;=1)= 1-P(Y=0)=1 </a:t>
            </a:r>
            <a:r>
              <a:rPr lang="en-US" dirty="0"/>
              <a:t>-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/>
              <a:t>e</a:t>
            </a:r>
            <a:r>
              <a:rPr lang="en-US" baseline="30000" dirty="0"/>
              <a:t>-2 </a:t>
            </a:r>
            <a:r>
              <a:rPr lang="en-US" dirty="0"/>
              <a:t>= 1 - 0.135 = 0.865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773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4589D-A53D-494A-92B6-20CB3397B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the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98E70-CF96-4110-B71A-8B6D05DCD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Discrete or continuous?</a:t>
            </a:r>
          </a:p>
          <a:p>
            <a:r>
              <a:rPr lang="en-US" dirty="0"/>
              <a:t>Define the random variable and the parameters</a:t>
            </a:r>
          </a:p>
          <a:p>
            <a:r>
              <a:rPr lang="en-US" dirty="0"/>
              <a:t>Setup </a:t>
            </a:r>
          </a:p>
          <a:p>
            <a:r>
              <a:rPr lang="en-US" dirty="0"/>
              <a:t>Solve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F88F3-BBB1-4A15-98BF-3D433034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795D-4923-5643-9EF3-97AB275C5C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61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1005</Words>
  <Application>Microsoft Office PowerPoint</Application>
  <PresentationFormat>On-screen Show (4:3)</PresentationFormat>
  <Paragraphs>98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PowerPoint Presentation</vt:lpstr>
      <vt:lpstr>Review </vt:lpstr>
      <vt:lpstr>Poisson Distribution </vt:lpstr>
      <vt:lpstr>Poisson Distribution </vt:lpstr>
      <vt:lpstr>Poisson Distribution </vt:lpstr>
      <vt:lpstr>PowerPoint Presentation</vt:lpstr>
      <vt:lpstr>PowerPoint Presentation</vt:lpstr>
      <vt:lpstr>PowerPoint Presentation</vt:lpstr>
      <vt:lpstr>Name the distribution</vt:lpstr>
      <vt:lpstr>Name the distribution</vt:lpstr>
      <vt:lpstr>Name the distribution</vt:lpstr>
      <vt:lpstr>Name the distribution</vt:lpstr>
      <vt:lpstr>Name the distribution</vt:lpstr>
      <vt:lpstr>Name the distribution</vt:lpstr>
      <vt:lpstr>Name the distribution</vt:lpstr>
      <vt:lpstr>Name the distribution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Shuying Sun</dc:creator>
  <cp:lastModifiedBy>Train, Abby</cp:lastModifiedBy>
  <cp:revision>48</cp:revision>
  <cp:lastPrinted>2019-03-05T16:08:44Z</cp:lastPrinted>
  <dcterms:created xsi:type="dcterms:W3CDTF">2014-02-24T20:12:02Z</dcterms:created>
  <dcterms:modified xsi:type="dcterms:W3CDTF">2019-03-05T16:09:11Z</dcterms:modified>
</cp:coreProperties>
</file>