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6" r:id="rId2"/>
    <p:sldId id="283" r:id="rId3"/>
    <p:sldId id="273" r:id="rId4"/>
    <p:sldId id="274" r:id="rId5"/>
    <p:sldId id="259" r:id="rId6"/>
    <p:sldId id="266" r:id="rId7"/>
    <p:sldId id="267" r:id="rId8"/>
    <p:sldId id="268" r:id="rId9"/>
    <p:sldId id="265" r:id="rId10"/>
    <p:sldId id="275" r:id="rId11"/>
    <p:sldId id="286" r:id="rId12"/>
    <p:sldId id="279" r:id="rId13"/>
    <p:sldId id="280" r:id="rId14"/>
    <p:sldId id="281" r:id="rId15"/>
    <p:sldId id="282" r:id="rId16"/>
    <p:sldId id="269" r:id="rId17"/>
    <p:sldId id="276" r:id="rId18"/>
    <p:sldId id="284" r:id="rId19"/>
    <p:sldId id="285" r:id="rId20"/>
    <p:sldId id="287" r:id="rId21"/>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52"/>
    <p:restoredTop sz="94637"/>
  </p:normalViewPr>
  <p:slideViewPr>
    <p:cSldViewPr snapToGrid="0" snapToObjects="1">
      <p:cViewPr varScale="1">
        <p:scale>
          <a:sx n="101" d="100"/>
          <a:sy n="101" d="100"/>
        </p:scale>
        <p:origin x="30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7232E144-A314-774F-9D11-F21F98F60010}" type="datetimeFigureOut">
              <a:rPr lang="en-US" smtClean="0"/>
              <a:t>4/1/2019</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79599A8B-E116-884C-B6A7-26205BA27555}" type="slidenum">
              <a:rPr lang="en-US" smtClean="0"/>
              <a:t>‹#›</a:t>
            </a:fld>
            <a:endParaRPr lang="en-US"/>
          </a:p>
        </p:txBody>
      </p:sp>
    </p:spTree>
    <p:extLst>
      <p:ext uri="{BB962C8B-B14F-4D97-AF65-F5344CB8AC3E}">
        <p14:creationId xmlns:p14="http://schemas.microsoft.com/office/powerpoint/2010/main" val="39608752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23F670EF-8411-0E42-A38F-6E33275FE270}" type="datetimeFigureOut">
              <a:rPr lang="en-US" smtClean="0"/>
              <a:t>4/1/2019</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1A51D1FB-2E1B-C243-AC2B-D07DC730AC56}" type="slidenum">
              <a:rPr lang="en-US" smtClean="0"/>
              <a:t>‹#›</a:t>
            </a:fld>
            <a:endParaRPr lang="en-US"/>
          </a:p>
        </p:txBody>
      </p:sp>
    </p:spTree>
    <p:extLst>
      <p:ext uri="{BB962C8B-B14F-4D97-AF65-F5344CB8AC3E}">
        <p14:creationId xmlns:p14="http://schemas.microsoft.com/office/powerpoint/2010/main" val="15387775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C8FAD4C-C5A6-FA43-8955-8A249F38C5D9}" type="datetime1">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B4DD6-7983-4E45-9A33-80CA47E380BF}" type="slidenum">
              <a:rPr lang="en-US" smtClean="0"/>
              <a:t>‹#›</a:t>
            </a:fld>
            <a:endParaRPr lang="en-US"/>
          </a:p>
        </p:txBody>
      </p:sp>
    </p:spTree>
    <p:extLst>
      <p:ext uri="{BB962C8B-B14F-4D97-AF65-F5344CB8AC3E}">
        <p14:creationId xmlns:p14="http://schemas.microsoft.com/office/powerpoint/2010/main" val="4025760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0DD6FF-6CD5-E741-9B3C-F5D5EC6DED2C}" type="datetime1">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B4DD6-7983-4E45-9A33-80CA47E380BF}" type="slidenum">
              <a:rPr lang="en-US" smtClean="0"/>
              <a:t>‹#›</a:t>
            </a:fld>
            <a:endParaRPr lang="en-US"/>
          </a:p>
        </p:txBody>
      </p:sp>
    </p:spTree>
    <p:extLst>
      <p:ext uri="{BB962C8B-B14F-4D97-AF65-F5344CB8AC3E}">
        <p14:creationId xmlns:p14="http://schemas.microsoft.com/office/powerpoint/2010/main" val="14815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5E07F9-673A-4C40-AC52-E6A85EEC1D0D}" type="datetime1">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B4DD6-7983-4E45-9A33-80CA47E380BF}" type="slidenum">
              <a:rPr lang="en-US" smtClean="0"/>
              <a:t>‹#›</a:t>
            </a:fld>
            <a:endParaRPr lang="en-US"/>
          </a:p>
        </p:txBody>
      </p:sp>
    </p:spTree>
    <p:extLst>
      <p:ext uri="{BB962C8B-B14F-4D97-AF65-F5344CB8AC3E}">
        <p14:creationId xmlns:p14="http://schemas.microsoft.com/office/powerpoint/2010/main" val="269700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E9415B-266A-FD43-998D-CF0D8982FAF9}" type="datetime1">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B4DD6-7983-4E45-9A33-80CA47E380BF}" type="slidenum">
              <a:rPr lang="en-US" smtClean="0"/>
              <a:t>‹#›</a:t>
            </a:fld>
            <a:endParaRPr lang="en-US"/>
          </a:p>
        </p:txBody>
      </p:sp>
    </p:spTree>
    <p:extLst>
      <p:ext uri="{BB962C8B-B14F-4D97-AF65-F5344CB8AC3E}">
        <p14:creationId xmlns:p14="http://schemas.microsoft.com/office/powerpoint/2010/main" val="356565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D7E8D-6A08-904C-AED5-028AA609B688}" type="datetime1">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B4DD6-7983-4E45-9A33-80CA47E380BF}" type="slidenum">
              <a:rPr lang="en-US" smtClean="0"/>
              <a:t>‹#›</a:t>
            </a:fld>
            <a:endParaRPr lang="en-US"/>
          </a:p>
        </p:txBody>
      </p:sp>
    </p:spTree>
    <p:extLst>
      <p:ext uri="{BB962C8B-B14F-4D97-AF65-F5344CB8AC3E}">
        <p14:creationId xmlns:p14="http://schemas.microsoft.com/office/powerpoint/2010/main" val="3515955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6F95DB-25DA-A040-BBCA-F6DB33FA13CF}" type="datetime1">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B4DD6-7983-4E45-9A33-80CA47E380BF}" type="slidenum">
              <a:rPr lang="en-US" smtClean="0"/>
              <a:t>‹#›</a:t>
            </a:fld>
            <a:endParaRPr lang="en-US"/>
          </a:p>
        </p:txBody>
      </p:sp>
    </p:spTree>
    <p:extLst>
      <p:ext uri="{BB962C8B-B14F-4D97-AF65-F5344CB8AC3E}">
        <p14:creationId xmlns:p14="http://schemas.microsoft.com/office/powerpoint/2010/main" val="333895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C9B55E-13BE-0D43-B873-02502E88B5FE}" type="datetime1">
              <a:rPr lang="en-US" smtClean="0"/>
              <a:t>4/1/2019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6B4DD6-7983-4E45-9A33-80CA47E380BF}" type="slidenum">
              <a:rPr lang="en-US" smtClean="0"/>
              <a:t>‹#›</a:t>
            </a:fld>
            <a:endParaRPr lang="en-US"/>
          </a:p>
        </p:txBody>
      </p:sp>
    </p:spTree>
    <p:extLst>
      <p:ext uri="{BB962C8B-B14F-4D97-AF65-F5344CB8AC3E}">
        <p14:creationId xmlns:p14="http://schemas.microsoft.com/office/powerpoint/2010/main" val="8753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C722F0-6672-F04D-ABE6-7A531023DEAE}" type="datetime1">
              <a:rPr lang="en-US" smtClean="0"/>
              <a:t>4/1/2019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6B4DD6-7983-4E45-9A33-80CA47E380BF}" type="slidenum">
              <a:rPr lang="en-US" smtClean="0"/>
              <a:t>‹#›</a:t>
            </a:fld>
            <a:endParaRPr lang="en-US"/>
          </a:p>
        </p:txBody>
      </p:sp>
    </p:spTree>
    <p:extLst>
      <p:ext uri="{BB962C8B-B14F-4D97-AF65-F5344CB8AC3E}">
        <p14:creationId xmlns:p14="http://schemas.microsoft.com/office/powerpoint/2010/main" val="416270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BB7B0-B903-A943-8E22-1C730B332ED7}" type="datetime1">
              <a:rPr lang="en-US" smtClean="0"/>
              <a:t>4/1/2019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6B4DD6-7983-4E45-9A33-80CA47E380BF}" type="slidenum">
              <a:rPr lang="en-US" smtClean="0"/>
              <a:t>‹#›</a:t>
            </a:fld>
            <a:endParaRPr lang="en-US"/>
          </a:p>
        </p:txBody>
      </p:sp>
    </p:spTree>
    <p:extLst>
      <p:ext uri="{BB962C8B-B14F-4D97-AF65-F5344CB8AC3E}">
        <p14:creationId xmlns:p14="http://schemas.microsoft.com/office/powerpoint/2010/main" val="420486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25D819-C2CF-BD4C-80BF-81A60B6FC158}" type="datetime1">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B4DD6-7983-4E45-9A33-80CA47E380BF}" type="slidenum">
              <a:rPr lang="en-US" smtClean="0"/>
              <a:t>‹#›</a:t>
            </a:fld>
            <a:endParaRPr lang="en-US"/>
          </a:p>
        </p:txBody>
      </p:sp>
    </p:spTree>
    <p:extLst>
      <p:ext uri="{BB962C8B-B14F-4D97-AF65-F5344CB8AC3E}">
        <p14:creationId xmlns:p14="http://schemas.microsoft.com/office/powerpoint/2010/main" val="2172184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667721-DF0A-794C-9D5A-C9E65930F302}" type="datetime1">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B4DD6-7983-4E45-9A33-80CA47E380BF}" type="slidenum">
              <a:rPr lang="en-US" smtClean="0"/>
              <a:t>‹#›</a:t>
            </a:fld>
            <a:endParaRPr lang="en-US"/>
          </a:p>
        </p:txBody>
      </p:sp>
    </p:spTree>
    <p:extLst>
      <p:ext uri="{BB962C8B-B14F-4D97-AF65-F5344CB8AC3E}">
        <p14:creationId xmlns:p14="http://schemas.microsoft.com/office/powerpoint/2010/main" val="2702594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AFF7BD-5C50-0542-B464-98F5D24A4B24}" type="datetime1">
              <a:rPr lang="en-US" smtClean="0"/>
              <a:t>4/1/2019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B4DD6-7983-4E45-9A33-80CA47E380BF}" type="slidenum">
              <a:rPr lang="en-US" smtClean="0"/>
              <a:t>‹#›</a:t>
            </a:fld>
            <a:endParaRPr lang="en-US"/>
          </a:p>
        </p:txBody>
      </p:sp>
    </p:spTree>
    <p:extLst>
      <p:ext uri="{BB962C8B-B14F-4D97-AF65-F5344CB8AC3E}">
        <p14:creationId xmlns:p14="http://schemas.microsoft.com/office/powerpoint/2010/main" val="1938621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572" y="518037"/>
            <a:ext cx="7772400" cy="1470025"/>
          </a:xfrm>
        </p:spPr>
        <p:txBody>
          <a:bodyPr>
            <a:normAutofit fontScale="90000"/>
          </a:bodyPr>
          <a:lstStyle/>
          <a:p>
            <a:r>
              <a:rPr lang="en-US" b="1" dirty="0"/>
              <a:t>Bivariate Probability Distribution</a:t>
            </a:r>
            <a:br>
              <a:rPr lang="en-US" b="1" dirty="0"/>
            </a:br>
            <a:r>
              <a:rPr lang="en-US" b="1" dirty="0"/>
              <a:t>-- for discrete random variables </a:t>
            </a:r>
            <a:br>
              <a:rPr lang="en-US" b="1" dirty="0"/>
            </a:br>
            <a:r>
              <a:rPr lang="en-US" sz="2700" b="1" dirty="0">
                <a:solidFill>
                  <a:srgbClr val="FF0000"/>
                </a:solidFill>
              </a:rPr>
              <a:t>(Chapter 5, section 5.1-5.2-5.3)</a:t>
            </a:r>
            <a:br>
              <a:rPr lang="en-US" sz="2700" b="1" dirty="0">
                <a:solidFill>
                  <a:srgbClr val="FF0000"/>
                </a:solidFill>
              </a:rPr>
            </a:br>
            <a:r>
              <a:rPr lang="en-US" sz="2700" b="1" dirty="0"/>
              <a:t>  </a:t>
            </a:r>
          </a:p>
        </p:txBody>
      </p:sp>
      <p:sp>
        <p:nvSpPr>
          <p:cNvPr id="3" name="Subtitle 2"/>
          <p:cNvSpPr>
            <a:spLocks noGrp="1"/>
          </p:cNvSpPr>
          <p:nvPr>
            <p:ph type="subTitle" idx="1"/>
          </p:nvPr>
        </p:nvSpPr>
        <p:spPr/>
        <p:txBody>
          <a:bodyPr/>
          <a:lstStyle/>
          <a:p>
            <a:r>
              <a:rPr lang="en-US"/>
              <a:t>Lecture 20</a:t>
            </a:r>
            <a:endParaRPr lang="en-US" dirty="0"/>
          </a:p>
        </p:txBody>
      </p:sp>
      <p:sp>
        <p:nvSpPr>
          <p:cNvPr id="4" name="Slide Number Placeholder 3"/>
          <p:cNvSpPr>
            <a:spLocks noGrp="1"/>
          </p:cNvSpPr>
          <p:nvPr>
            <p:ph type="sldNum" sz="quarter" idx="12"/>
          </p:nvPr>
        </p:nvSpPr>
        <p:spPr/>
        <p:txBody>
          <a:bodyPr/>
          <a:lstStyle/>
          <a:p>
            <a:fld id="{D36B4DD6-7983-4E45-9A33-80CA47E380BF}" type="slidenum">
              <a:rPr lang="en-US" smtClean="0"/>
              <a:t>1</a:t>
            </a:fld>
            <a:endParaRPr lang="en-US" dirty="0"/>
          </a:p>
        </p:txBody>
      </p:sp>
    </p:spTree>
    <p:extLst>
      <p:ext uri="{BB962C8B-B14F-4D97-AF65-F5344CB8AC3E}">
        <p14:creationId xmlns:p14="http://schemas.microsoft.com/office/powerpoint/2010/main" val="364719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6B4DD6-7983-4E45-9A33-80CA47E380BF}" type="slidenum">
              <a:rPr lang="en-US" smtClean="0"/>
              <a:t>10</a:t>
            </a:fld>
            <a:endParaRPr lang="en-US" dirty="0"/>
          </a:p>
        </p:txBody>
      </p:sp>
      <p:sp>
        <p:nvSpPr>
          <p:cNvPr id="5" name="Title 1"/>
          <p:cNvSpPr>
            <a:spLocks noGrp="1"/>
          </p:cNvSpPr>
          <p:nvPr>
            <p:ph type="title"/>
          </p:nvPr>
        </p:nvSpPr>
        <p:spPr>
          <a:xfrm>
            <a:off x="467522" y="68973"/>
            <a:ext cx="8229600" cy="661740"/>
          </a:xfrm>
        </p:spPr>
        <p:txBody>
          <a:bodyPr>
            <a:normAutofit fontScale="90000"/>
          </a:bodyPr>
          <a:lstStyle/>
          <a:p>
            <a:r>
              <a:rPr lang="en-US" b="1" dirty="0"/>
              <a:t>Example of tossing a pair of dice </a:t>
            </a:r>
          </a:p>
        </p:txBody>
      </p:sp>
      <p:graphicFrame>
        <p:nvGraphicFramePr>
          <p:cNvPr id="6" name="Table 5"/>
          <p:cNvGraphicFramePr>
            <a:graphicFrameLocks noGrp="1"/>
          </p:cNvGraphicFramePr>
          <p:nvPr>
            <p:extLst>
              <p:ext uri="{D42A27DB-BD31-4B8C-83A1-F6EECF244321}">
                <p14:modId xmlns:p14="http://schemas.microsoft.com/office/powerpoint/2010/main" val="1911723929"/>
              </p:ext>
            </p:extLst>
          </p:nvPr>
        </p:nvGraphicFramePr>
        <p:xfrm>
          <a:off x="4572000" y="1058297"/>
          <a:ext cx="4380358" cy="2595880"/>
        </p:xfrm>
        <a:graphic>
          <a:graphicData uri="http://schemas.openxmlformats.org/drawingml/2006/table">
            <a:tbl>
              <a:tblPr firstRow="1" bandRow="1">
                <a:tableStyleId>{5C22544A-7EE6-4342-B048-85BDC9FD1C3A}</a:tableStyleId>
              </a:tblPr>
              <a:tblGrid>
                <a:gridCol w="421993">
                  <a:extLst>
                    <a:ext uri="{9D8B030D-6E8A-4147-A177-3AD203B41FA5}">
                      <a16:colId xmlns:a16="http://schemas.microsoft.com/office/drawing/2014/main" val="20000"/>
                    </a:ext>
                  </a:extLst>
                </a:gridCol>
                <a:gridCol w="66322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35000">
                  <a:extLst>
                    <a:ext uri="{9D8B030D-6E8A-4147-A177-3AD203B41FA5}">
                      <a16:colId xmlns:a16="http://schemas.microsoft.com/office/drawing/2014/main" val="20003"/>
                    </a:ext>
                  </a:extLst>
                </a:gridCol>
                <a:gridCol w="649111">
                  <a:extLst>
                    <a:ext uri="{9D8B030D-6E8A-4147-A177-3AD203B41FA5}">
                      <a16:colId xmlns:a16="http://schemas.microsoft.com/office/drawing/2014/main" val="20004"/>
                    </a:ext>
                  </a:extLst>
                </a:gridCol>
                <a:gridCol w="663222">
                  <a:extLst>
                    <a:ext uri="{9D8B030D-6E8A-4147-A177-3AD203B41FA5}">
                      <a16:colId xmlns:a16="http://schemas.microsoft.com/office/drawing/2014/main" val="20005"/>
                    </a:ext>
                  </a:extLst>
                </a:gridCol>
                <a:gridCol w="670476">
                  <a:extLst>
                    <a:ext uri="{9D8B030D-6E8A-4147-A177-3AD203B41FA5}">
                      <a16:colId xmlns:a16="http://schemas.microsoft.com/office/drawing/2014/main" val="20006"/>
                    </a:ext>
                  </a:extLst>
                </a:gridCol>
              </a:tblGrid>
              <a:tr h="370840">
                <a:tc>
                  <a:txBody>
                    <a:bodyPr/>
                    <a:lstStyle/>
                    <a:p>
                      <a:pPr algn="ctr"/>
                      <a:endParaRPr lang="en-US" dirty="0"/>
                    </a:p>
                  </a:txBody>
                  <a:tcPr/>
                </a:tc>
                <a:tc>
                  <a:txBody>
                    <a:bodyPr/>
                    <a:lstStyle/>
                    <a:p>
                      <a:pPr algn="ctr"/>
                      <a:r>
                        <a:rPr lang="en-US" dirty="0"/>
                        <a:t> 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solidFill>
                            <a:srgbClr val="FF0000"/>
                          </a:solidFill>
                          <a:highlight>
                            <a:srgbClr val="FFFF00"/>
                          </a:highlight>
                        </a:rPr>
                        <a:t>(1,1) </a:t>
                      </a:r>
                    </a:p>
                  </a:txBody>
                  <a:tcPr/>
                </a:tc>
                <a:tc>
                  <a:txBody>
                    <a:bodyPr/>
                    <a:lstStyle/>
                    <a:p>
                      <a:pPr algn="ctr"/>
                      <a:r>
                        <a:rPr lang="en-US" dirty="0">
                          <a:solidFill>
                            <a:srgbClr val="FF0000"/>
                          </a:solidFill>
                          <a:highlight>
                            <a:srgbClr val="FFFF00"/>
                          </a:highlight>
                        </a:rPr>
                        <a:t>(1,2) </a:t>
                      </a:r>
                    </a:p>
                  </a:txBody>
                  <a:tcPr/>
                </a:tc>
                <a:tc>
                  <a:txBody>
                    <a:bodyPr/>
                    <a:lstStyle/>
                    <a:p>
                      <a:pPr algn="ctr"/>
                      <a:r>
                        <a:rPr lang="en-US" dirty="0">
                          <a:solidFill>
                            <a:srgbClr val="FF0000"/>
                          </a:solidFill>
                          <a:highlight>
                            <a:srgbClr val="FFFF00"/>
                          </a:highlight>
                        </a:rPr>
                        <a:t>(1,3)</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r>
                        <a:rPr lang="en-US" dirty="0">
                          <a:solidFill>
                            <a:srgbClr val="FF0000"/>
                          </a:solidFill>
                          <a:highlight>
                            <a:srgbClr val="FFFF00"/>
                          </a:highlight>
                        </a:rPr>
                        <a:t>(2,1) </a:t>
                      </a:r>
                    </a:p>
                  </a:txBody>
                  <a:tcPr/>
                </a:tc>
                <a:tc>
                  <a:txBody>
                    <a:bodyPr/>
                    <a:lstStyle/>
                    <a:p>
                      <a:pPr algn="ctr"/>
                      <a:r>
                        <a:rPr lang="en-US" dirty="0">
                          <a:solidFill>
                            <a:srgbClr val="FF0000"/>
                          </a:solidFill>
                          <a:highlight>
                            <a:srgbClr val="FFFF00"/>
                          </a:highlight>
                        </a:rPr>
                        <a:t>(2,2) </a:t>
                      </a:r>
                    </a:p>
                  </a:txBody>
                  <a:tcPr/>
                </a:tc>
                <a:tc>
                  <a:txBody>
                    <a:bodyPr/>
                    <a:lstStyle/>
                    <a:p>
                      <a:pPr algn="ctr"/>
                      <a:r>
                        <a:rPr lang="en-US" dirty="0">
                          <a:solidFill>
                            <a:srgbClr val="FF0000"/>
                          </a:solidFill>
                          <a:highlight>
                            <a:srgbClr val="FFFF00"/>
                          </a:highlight>
                        </a:rPr>
                        <a:t>(2,3)</a:t>
                      </a:r>
                    </a:p>
                  </a:txBody>
                  <a:tcPr/>
                </a:tc>
                <a:tc>
                  <a:txBody>
                    <a:bodyPr/>
                    <a:lstStyle/>
                    <a:p>
                      <a:pPr algn="ctr"/>
                      <a:r>
                        <a:rPr lang="en-US" dirty="0"/>
                        <a:t>(2,4)</a:t>
                      </a:r>
                    </a:p>
                  </a:txBody>
                  <a:tcPr/>
                </a:tc>
                <a:tc>
                  <a:txBody>
                    <a:bodyPr/>
                    <a:lstStyle/>
                    <a:p>
                      <a:pPr algn="ctr"/>
                      <a:r>
                        <a:rPr lang="en-US" dirty="0"/>
                        <a:t>(2,5)</a:t>
                      </a:r>
                    </a:p>
                  </a:txBody>
                  <a:tcPr/>
                </a:tc>
                <a:tc>
                  <a:txBody>
                    <a:bodyPr/>
                    <a:lstStyle/>
                    <a:p>
                      <a:pPr algn="ctr"/>
                      <a:r>
                        <a:rPr lang="en-US" dirty="0"/>
                        <a:t>(2,6)</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pPr algn="ctr"/>
                      <a:r>
                        <a:rPr lang="en-US" dirty="0">
                          <a:solidFill>
                            <a:srgbClr val="FF0000"/>
                          </a:solidFill>
                          <a:highlight>
                            <a:srgbClr val="FFFF00"/>
                          </a:highlight>
                        </a:rPr>
                        <a:t>(3,1) </a:t>
                      </a:r>
                    </a:p>
                  </a:txBody>
                  <a:tcPr/>
                </a:tc>
                <a:tc>
                  <a:txBody>
                    <a:bodyPr/>
                    <a:lstStyle/>
                    <a:p>
                      <a:pPr algn="ctr"/>
                      <a:r>
                        <a:rPr lang="en-US" dirty="0">
                          <a:solidFill>
                            <a:srgbClr val="FF0000"/>
                          </a:solidFill>
                          <a:highlight>
                            <a:srgbClr val="FFFF00"/>
                          </a:highlight>
                        </a:rPr>
                        <a:t>(3,2) </a:t>
                      </a:r>
                    </a:p>
                  </a:txBody>
                  <a:tcPr/>
                </a:tc>
                <a:tc>
                  <a:txBody>
                    <a:bodyPr/>
                    <a:lstStyle/>
                    <a:p>
                      <a:pPr algn="ctr"/>
                      <a:r>
                        <a:rPr lang="en-US" dirty="0">
                          <a:solidFill>
                            <a:srgbClr val="FF0000"/>
                          </a:solidFill>
                          <a:highlight>
                            <a:srgbClr val="FFFF00"/>
                          </a:highlight>
                        </a:rPr>
                        <a:t>(3,3)</a:t>
                      </a:r>
                    </a:p>
                  </a:txBody>
                  <a:tcPr/>
                </a:tc>
                <a:tc>
                  <a:txBody>
                    <a:bodyPr/>
                    <a:lstStyle/>
                    <a:p>
                      <a:pPr algn="ctr"/>
                      <a:r>
                        <a:rPr lang="en-US" dirty="0"/>
                        <a:t>(3,4)</a:t>
                      </a:r>
                    </a:p>
                  </a:txBody>
                  <a:tcPr/>
                </a:tc>
                <a:tc>
                  <a:txBody>
                    <a:bodyPr/>
                    <a:lstStyle/>
                    <a:p>
                      <a:pPr algn="ctr"/>
                      <a:r>
                        <a:rPr lang="en-US" dirty="0"/>
                        <a:t>(3,5)</a:t>
                      </a:r>
                    </a:p>
                  </a:txBody>
                  <a:tcPr/>
                </a:tc>
                <a:tc>
                  <a:txBody>
                    <a:bodyPr/>
                    <a:lstStyle/>
                    <a:p>
                      <a:pPr algn="ctr"/>
                      <a:r>
                        <a:rPr lang="en-US" dirty="0"/>
                        <a:t>(3,6)</a:t>
                      </a:r>
                    </a:p>
                  </a:txBody>
                  <a:tcPr/>
                </a:tc>
                <a:extLst>
                  <a:ext uri="{0D108BD9-81ED-4DB2-BD59-A6C34878D82A}">
                    <a16:rowId xmlns:a16="http://schemas.microsoft.com/office/drawing/2014/main" val="10003"/>
                  </a:ext>
                </a:extLst>
              </a:tr>
              <a:tr h="370840">
                <a:tc>
                  <a:txBody>
                    <a:bodyPr/>
                    <a:lstStyle/>
                    <a:p>
                      <a:pPr algn="ctr"/>
                      <a:r>
                        <a:rPr lang="en-US" dirty="0"/>
                        <a:t>4</a:t>
                      </a:r>
                    </a:p>
                  </a:txBody>
                  <a:tcPr/>
                </a:tc>
                <a:tc>
                  <a:txBody>
                    <a:bodyPr/>
                    <a:lstStyle/>
                    <a:p>
                      <a:pPr algn="ctr"/>
                      <a:r>
                        <a:rPr lang="en-US" dirty="0"/>
                        <a:t>(4,1) </a:t>
                      </a:r>
                    </a:p>
                  </a:txBody>
                  <a:tcPr/>
                </a:tc>
                <a:tc>
                  <a:txBody>
                    <a:bodyPr/>
                    <a:lstStyle/>
                    <a:p>
                      <a:pPr algn="ctr"/>
                      <a:r>
                        <a:rPr lang="en-US" dirty="0"/>
                        <a:t>(4,2) </a:t>
                      </a:r>
                    </a:p>
                  </a:txBody>
                  <a:tcPr/>
                </a:tc>
                <a:tc>
                  <a:txBody>
                    <a:bodyPr/>
                    <a:lstStyle/>
                    <a:p>
                      <a:pPr algn="ctr"/>
                      <a:r>
                        <a:rPr lang="en-US" dirty="0"/>
                        <a:t>(4,3)</a:t>
                      </a:r>
                    </a:p>
                  </a:txBody>
                  <a:tcPr/>
                </a:tc>
                <a:tc>
                  <a:txBody>
                    <a:bodyPr/>
                    <a:lstStyle/>
                    <a:p>
                      <a:pPr algn="ctr"/>
                      <a:r>
                        <a:rPr lang="en-US" dirty="0"/>
                        <a:t>(4,4)</a:t>
                      </a:r>
                    </a:p>
                  </a:txBody>
                  <a:tcPr/>
                </a:tc>
                <a:tc>
                  <a:txBody>
                    <a:bodyPr/>
                    <a:lstStyle/>
                    <a:p>
                      <a:pPr algn="ctr"/>
                      <a:r>
                        <a:rPr lang="en-US" dirty="0">
                          <a:solidFill>
                            <a:srgbClr val="FF00FF"/>
                          </a:solidFill>
                          <a:highlight>
                            <a:srgbClr val="00FF00"/>
                          </a:highlight>
                        </a:rPr>
                        <a:t>(4,5)</a:t>
                      </a:r>
                    </a:p>
                  </a:txBody>
                  <a:tcPr/>
                </a:tc>
                <a:tc>
                  <a:txBody>
                    <a:bodyPr/>
                    <a:lstStyle/>
                    <a:p>
                      <a:pPr algn="ctr"/>
                      <a:r>
                        <a:rPr lang="en-US" dirty="0">
                          <a:solidFill>
                            <a:srgbClr val="FF00FF"/>
                          </a:solidFill>
                          <a:highlight>
                            <a:srgbClr val="00FF00"/>
                          </a:highlight>
                        </a:rPr>
                        <a:t>(4,6)</a:t>
                      </a:r>
                    </a:p>
                  </a:txBody>
                  <a:tcPr/>
                </a:tc>
                <a:extLst>
                  <a:ext uri="{0D108BD9-81ED-4DB2-BD59-A6C34878D82A}">
                    <a16:rowId xmlns:a16="http://schemas.microsoft.com/office/drawing/2014/main" val="10004"/>
                  </a:ext>
                </a:extLst>
              </a:tr>
              <a:tr h="370840">
                <a:tc>
                  <a:txBody>
                    <a:bodyPr/>
                    <a:lstStyle/>
                    <a:p>
                      <a:pPr algn="ctr"/>
                      <a:r>
                        <a:rPr lang="en-US" dirty="0"/>
                        <a:t>5</a:t>
                      </a:r>
                    </a:p>
                  </a:txBody>
                  <a:tcPr/>
                </a:tc>
                <a:tc>
                  <a:txBody>
                    <a:bodyPr/>
                    <a:lstStyle/>
                    <a:p>
                      <a:pPr algn="ctr"/>
                      <a:r>
                        <a:rPr lang="en-US" dirty="0"/>
                        <a:t>(5,1) </a:t>
                      </a:r>
                    </a:p>
                  </a:txBody>
                  <a:tcPr/>
                </a:tc>
                <a:tc>
                  <a:txBody>
                    <a:bodyPr/>
                    <a:lstStyle/>
                    <a:p>
                      <a:pPr algn="ctr"/>
                      <a:r>
                        <a:rPr lang="en-US" dirty="0"/>
                        <a:t>(5,2) </a:t>
                      </a:r>
                    </a:p>
                  </a:txBody>
                  <a:tcPr/>
                </a:tc>
                <a:tc>
                  <a:txBody>
                    <a:bodyPr/>
                    <a:lstStyle/>
                    <a:p>
                      <a:pPr algn="ctr"/>
                      <a:r>
                        <a:rPr lang="en-US" dirty="0"/>
                        <a:t>(5,3)</a:t>
                      </a:r>
                    </a:p>
                  </a:txBody>
                  <a:tcPr/>
                </a:tc>
                <a:tc>
                  <a:txBody>
                    <a:bodyPr/>
                    <a:lstStyle/>
                    <a:p>
                      <a:pPr algn="ctr"/>
                      <a:r>
                        <a:rPr lang="en-US" dirty="0"/>
                        <a:t>(5,4)</a:t>
                      </a:r>
                    </a:p>
                  </a:txBody>
                  <a:tcPr/>
                </a:tc>
                <a:tc>
                  <a:txBody>
                    <a:bodyPr/>
                    <a:lstStyle/>
                    <a:p>
                      <a:pPr algn="ctr"/>
                      <a:r>
                        <a:rPr lang="en-US" dirty="0">
                          <a:solidFill>
                            <a:srgbClr val="FF00FF"/>
                          </a:solidFill>
                          <a:highlight>
                            <a:srgbClr val="00FF00"/>
                          </a:highlight>
                        </a:rPr>
                        <a:t>(5,5)</a:t>
                      </a:r>
                    </a:p>
                  </a:txBody>
                  <a:tcPr/>
                </a:tc>
                <a:tc>
                  <a:txBody>
                    <a:bodyPr/>
                    <a:lstStyle/>
                    <a:p>
                      <a:pPr algn="ctr"/>
                      <a:r>
                        <a:rPr lang="en-US" dirty="0">
                          <a:solidFill>
                            <a:srgbClr val="FF00FF"/>
                          </a:solidFill>
                          <a:highlight>
                            <a:srgbClr val="00FF00"/>
                          </a:highlight>
                        </a:rPr>
                        <a:t>(5,6)</a:t>
                      </a:r>
                    </a:p>
                  </a:txBody>
                  <a:tcPr/>
                </a:tc>
                <a:extLst>
                  <a:ext uri="{0D108BD9-81ED-4DB2-BD59-A6C34878D82A}">
                    <a16:rowId xmlns:a16="http://schemas.microsoft.com/office/drawing/2014/main" val="10005"/>
                  </a:ext>
                </a:extLst>
              </a:tr>
              <a:tr h="370840">
                <a:tc>
                  <a:txBody>
                    <a:bodyPr/>
                    <a:lstStyle/>
                    <a:p>
                      <a:pPr algn="ctr"/>
                      <a:r>
                        <a:rPr lang="en-US" dirty="0"/>
                        <a:t>6</a:t>
                      </a:r>
                    </a:p>
                  </a:txBody>
                  <a:tcPr/>
                </a:tc>
                <a:tc>
                  <a:txBody>
                    <a:bodyPr/>
                    <a:lstStyle/>
                    <a:p>
                      <a:pPr algn="ctr"/>
                      <a:r>
                        <a:rPr lang="en-US" dirty="0"/>
                        <a:t>(6,1) </a:t>
                      </a:r>
                    </a:p>
                  </a:txBody>
                  <a:tcPr/>
                </a:tc>
                <a:tc>
                  <a:txBody>
                    <a:bodyPr/>
                    <a:lstStyle/>
                    <a:p>
                      <a:pPr algn="ctr"/>
                      <a:r>
                        <a:rPr lang="en-US" dirty="0"/>
                        <a:t>(6,2) </a:t>
                      </a:r>
                    </a:p>
                  </a:txBody>
                  <a:tcPr/>
                </a:tc>
                <a:tc>
                  <a:txBody>
                    <a:bodyPr/>
                    <a:lstStyle/>
                    <a:p>
                      <a:pPr algn="ctr"/>
                      <a:r>
                        <a:rPr lang="en-US" dirty="0"/>
                        <a:t>(6,3)</a:t>
                      </a:r>
                    </a:p>
                  </a:txBody>
                  <a:tcPr/>
                </a:tc>
                <a:tc>
                  <a:txBody>
                    <a:bodyPr/>
                    <a:lstStyle/>
                    <a:p>
                      <a:pPr algn="ctr"/>
                      <a:r>
                        <a:rPr lang="en-US" dirty="0"/>
                        <a:t>(6,4)</a:t>
                      </a:r>
                    </a:p>
                  </a:txBody>
                  <a:tcPr/>
                </a:tc>
                <a:tc>
                  <a:txBody>
                    <a:bodyPr/>
                    <a:lstStyle/>
                    <a:p>
                      <a:pPr algn="ctr"/>
                      <a:r>
                        <a:rPr lang="en-US" dirty="0">
                          <a:solidFill>
                            <a:srgbClr val="FF00FF"/>
                          </a:solidFill>
                          <a:highlight>
                            <a:srgbClr val="00FF00"/>
                          </a:highlight>
                        </a:rPr>
                        <a:t>(6,5)</a:t>
                      </a:r>
                    </a:p>
                  </a:txBody>
                  <a:tcPr/>
                </a:tc>
                <a:tc>
                  <a:txBody>
                    <a:bodyPr/>
                    <a:lstStyle/>
                    <a:p>
                      <a:pPr algn="ctr"/>
                      <a:r>
                        <a:rPr lang="en-US" dirty="0">
                          <a:solidFill>
                            <a:srgbClr val="FF00FF"/>
                          </a:solidFill>
                          <a:highlight>
                            <a:srgbClr val="00FF00"/>
                          </a:highlight>
                        </a:rPr>
                        <a:t>(6,6)</a:t>
                      </a:r>
                    </a:p>
                  </a:txBody>
                  <a:tcPr/>
                </a:tc>
                <a:extLst>
                  <a:ext uri="{0D108BD9-81ED-4DB2-BD59-A6C34878D82A}">
                    <a16:rowId xmlns:a16="http://schemas.microsoft.com/office/drawing/2014/main" val="10006"/>
                  </a:ext>
                </a:extLst>
              </a:tr>
            </a:tbl>
          </a:graphicData>
        </a:graphic>
      </p:graphicFrame>
      <p:sp>
        <p:nvSpPr>
          <p:cNvPr id="7" name="TextBox 6"/>
          <p:cNvSpPr txBox="1"/>
          <p:nvPr/>
        </p:nvSpPr>
        <p:spPr>
          <a:xfrm>
            <a:off x="4098977" y="2038854"/>
            <a:ext cx="377026" cy="369332"/>
          </a:xfrm>
          <a:prstGeom prst="rect">
            <a:avLst/>
          </a:prstGeom>
          <a:noFill/>
        </p:spPr>
        <p:txBody>
          <a:bodyPr wrap="none" rtlCol="0">
            <a:spAutoFit/>
          </a:bodyPr>
          <a:lstStyle/>
          <a:p>
            <a:r>
              <a:rPr lang="en-US" dirty="0"/>
              <a:t>Y</a:t>
            </a:r>
            <a:r>
              <a:rPr lang="en-US" baseline="-25000" dirty="0"/>
              <a:t>1</a:t>
            </a:r>
          </a:p>
        </p:txBody>
      </p:sp>
      <p:sp>
        <p:nvSpPr>
          <p:cNvPr id="8" name="TextBox 7"/>
          <p:cNvSpPr txBox="1"/>
          <p:nvPr/>
        </p:nvSpPr>
        <p:spPr>
          <a:xfrm>
            <a:off x="6858340" y="817966"/>
            <a:ext cx="377026" cy="369332"/>
          </a:xfrm>
          <a:prstGeom prst="rect">
            <a:avLst/>
          </a:prstGeom>
          <a:noFill/>
        </p:spPr>
        <p:txBody>
          <a:bodyPr wrap="none" rtlCol="0">
            <a:spAutoFit/>
          </a:bodyPr>
          <a:lstStyle/>
          <a:p>
            <a:r>
              <a:rPr lang="en-US" dirty="0"/>
              <a:t>Y</a:t>
            </a:r>
            <a:r>
              <a:rPr lang="en-US" baseline="-25000" dirty="0"/>
              <a:t>2</a:t>
            </a:r>
          </a:p>
        </p:txBody>
      </p:sp>
      <p:sp>
        <p:nvSpPr>
          <p:cNvPr id="9" name="TextBox 8"/>
          <p:cNvSpPr txBox="1"/>
          <p:nvPr/>
        </p:nvSpPr>
        <p:spPr>
          <a:xfrm>
            <a:off x="90445" y="914697"/>
            <a:ext cx="1729147" cy="369332"/>
          </a:xfrm>
          <a:prstGeom prst="rect">
            <a:avLst/>
          </a:prstGeom>
          <a:noFill/>
        </p:spPr>
        <p:txBody>
          <a:bodyPr wrap="none" rtlCol="0">
            <a:spAutoFit/>
          </a:bodyPr>
          <a:lstStyle/>
          <a:p>
            <a:r>
              <a:rPr lang="en-US" b="1" dirty="0"/>
              <a:t>Sample Space S: </a:t>
            </a:r>
          </a:p>
        </p:txBody>
      </p:sp>
      <p:sp>
        <p:nvSpPr>
          <p:cNvPr id="10" name="Slide Number Placeholder 7"/>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36B4DD6-7983-4E45-9A33-80CA47E380BF}" type="slidenum">
              <a:rPr lang="en-US" smtClean="0"/>
              <a:pPr/>
              <a:t>10</a:t>
            </a:fld>
            <a:endParaRPr lang="en-US" dirty="0"/>
          </a:p>
        </p:txBody>
      </p:sp>
      <p:sp>
        <p:nvSpPr>
          <p:cNvPr id="12" name="Rectangle 11"/>
          <p:cNvSpPr/>
          <p:nvPr/>
        </p:nvSpPr>
        <p:spPr>
          <a:xfrm>
            <a:off x="90445" y="3506277"/>
            <a:ext cx="8412720" cy="2677656"/>
          </a:xfrm>
          <a:prstGeom prst="rect">
            <a:avLst/>
          </a:prstGeom>
        </p:spPr>
        <p:txBody>
          <a:bodyPr wrap="square">
            <a:spAutoFit/>
          </a:bodyPr>
          <a:lstStyle/>
          <a:p>
            <a:r>
              <a:rPr lang="en-US" sz="2400" dirty="0"/>
              <a:t> 1. F(3, 3)= P(Y</a:t>
            </a:r>
            <a:r>
              <a:rPr lang="en-US" sz="2400" baseline="-25000" dirty="0"/>
              <a:t>1</a:t>
            </a:r>
            <a:r>
              <a:rPr lang="en-US" sz="2400" dirty="0"/>
              <a:t> ≤ 3, Y</a:t>
            </a:r>
            <a:r>
              <a:rPr lang="en-US" sz="2400" baseline="-25000" dirty="0"/>
              <a:t>2</a:t>
            </a:r>
            <a:r>
              <a:rPr lang="en-US" sz="2400" dirty="0"/>
              <a:t> ≤ 3) =? </a:t>
            </a:r>
          </a:p>
          <a:p>
            <a:r>
              <a:rPr lang="en-US" sz="2400" dirty="0"/>
              <a:t>    </a:t>
            </a:r>
            <a:r>
              <a:rPr lang="en-US" sz="2400" dirty="0">
                <a:solidFill>
                  <a:srgbClr val="FF0000"/>
                </a:solidFill>
              </a:rPr>
              <a:t>  Answer: P(Y</a:t>
            </a:r>
            <a:r>
              <a:rPr lang="en-US" sz="2400" baseline="-25000" dirty="0">
                <a:solidFill>
                  <a:srgbClr val="FF0000"/>
                </a:solidFill>
              </a:rPr>
              <a:t>1</a:t>
            </a:r>
            <a:r>
              <a:rPr lang="en-US" sz="2400" dirty="0">
                <a:solidFill>
                  <a:srgbClr val="FF0000"/>
                </a:solidFill>
              </a:rPr>
              <a:t> ≤3 ,Y</a:t>
            </a:r>
            <a:r>
              <a:rPr lang="en-US" sz="2400" baseline="-25000" dirty="0">
                <a:solidFill>
                  <a:srgbClr val="FF0000"/>
                </a:solidFill>
              </a:rPr>
              <a:t>2</a:t>
            </a:r>
            <a:r>
              <a:rPr lang="en-US" sz="2400" dirty="0">
                <a:solidFill>
                  <a:srgbClr val="FF0000"/>
                </a:solidFill>
              </a:rPr>
              <a:t> ≤ 3) = 9/36 = 1/4 </a:t>
            </a:r>
          </a:p>
          <a:p>
            <a:endParaRPr lang="en-US" sz="2400" dirty="0"/>
          </a:p>
          <a:p>
            <a:r>
              <a:rPr lang="en-US" sz="2400" dirty="0"/>
              <a:t> 2. What is the probability of Y</a:t>
            </a:r>
            <a:r>
              <a:rPr lang="en-US" sz="2400" baseline="-25000" dirty="0"/>
              <a:t>1</a:t>
            </a:r>
            <a:r>
              <a:rPr lang="en-US" sz="2400" dirty="0"/>
              <a:t>&gt; 3 and Y</a:t>
            </a:r>
            <a:r>
              <a:rPr lang="en-US" sz="2400" baseline="-25000" dirty="0"/>
              <a:t>2</a:t>
            </a:r>
            <a:r>
              <a:rPr lang="en-US" sz="2400" dirty="0"/>
              <a:t> &gt; 4 ?</a:t>
            </a:r>
          </a:p>
          <a:p>
            <a:r>
              <a:rPr lang="en-US" sz="2400" dirty="0"/>
              <a:t>  </a:t>
            </a:r>
            <a:r>
              <a:rPr lang="en-US" sz="2400" dirty="0">
                <a:solidFill>
                  <a:srgbClr val="FF00FF"/>
                </a:solidFill>
              </a:rPr>
              <a:t>    Answer: P(Y</a:t>
            </a:r>
            <a:r>
              <a:rPr lang="en-US" sz="2400" baseline="-25000" dirty="0">
                <a:solidFill>
                  <a:srgbClr val="FF00FF"/>
                </a:solidFill>
              </a:rPr>
              <a:t>1</a:t>
            </a:r>
            <a:r>
              <a:rPr lang="en-US" sz="2400" dirty="0">
                <a:solidFill>
                  <a:srgbClr val="FF00FF"/>
                </a:solidFill>
              </a:rPr>
              <a:t> &gt;3, Y</a:t>
            </a:r>
            <a:r>
              <a:rPr lang="en-US" sz="2400" baseline="-25000" dirty="0">
                <a:solidFill>
                  <a:srgbClr val="FF00FF"/>
                </a:solidFill>
              </a:rPr>
              <a:t>2</a:t>
            </a:r>
            <a:r>
              <a:rPr lang="en-US" sz="2400" dirty="0">
                <a:solidFill>
                  <a:srgbClr val="FF00FF"/>
                </a:solidFill>
              </a:rPr>
              <a:t> &gt; 4)= 6/36 = 1/6  </a:t>
            </a:r>
          </a:p>
          <a:p>
            <a:endParaRPr lang="en-US" sz="2400" dirty="0">
              <a:solidFill>
                <a:srgbClr val="FF00FF"/>
              </a:solidFill>
            </a:endParaRPr>
          </a:p>
          <a:p>
            <a:r>
              <a:rPr lang="en-US" sz="2400" dirty="0">
                <a:solidFill>
                  <a:srgbClr val="FF00FF"/>
                </a:solidFill>
              </a:rPr>
              <a:t> </a:t>
            </a:r>
            <a:endParaRPr lang="en-US" sz="2400" b="1" dirty="0">
              <a:solidFill>
                <a:srgbClr val="008000"/>
              </a:solidFill>
            </a:endParaRPr>
          </a:p>
        </p:txBody>
      </p:sp>
    </p:spTree>
    <p:extLst>
      <p:ext uri="{BB962C8B-B14F-4D97-AF65-F5344CB8AC3E}">
        <p14:creationId xmlns:p14="http://schemas.microsoft.com/office/powerpoint/2010/main" val="320972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B3581-723A-4387-B686-23FD26F4F5FE}"/>
              </a:ext>
            </a:extLst>
          </p:cNvPr>
          <p:cNvSpPr>
            <a:spLocks noGrp="1"/>
          </p:cNvSpPr>
          <p:nvPr>
            <p:ph type="title"/>
          </p:nvPr>
        </p:nvSpPr>
        <p:spPr>
          <a:xfrm>
            <a:off x="457200" y="274638"/>
            <a:ext cx="8229600" cy="715962"/>
          </a:xfrm>
        </p:spPr>
        <p:txBody>
          <a:bodyPr>
            <a:normAutofit fontScale="90000"/>
          </a:bodyPr>
          <a:lstStyle/>
          <a:p>
            <a:r>
              <a:rPr lang="en-US" b="1" dirty="0"/>
              <a:t>Example of tossing a pair of dice </a:t>
            </a:r>
            <a:endParaRPr lang="en-US" dirty="0"/>
          </a:p>
        </p:txBody>
      </p:sp>
      <p:sp>
        <p:nvSpPr>
          <p:cNvPr id="3" name="Content Placeholder 2">
            <a:extLst>
              <a:ext uri="{FF2B5EF4-FFF2-40B4-BE49-F238E27FC236}">
                <a16:creationId xmlns:a16="http://schemas.microsoft.com/office/drawing/2014/main" id="{37C918A6-3700-40DC-A37E-6CA28120C932}"/>
              </a:ext>
            </a:extLst>
          </p:cNvPr>
          <p:cNvSpPr>
            <a:spLocks noGrp="1"/>
          </p:cNvSpPr>
          <p:nvPr>
            <p:ph idx="1"/>
          </p:nvPr>
        </p:nvSpPr>
        <p:spPr>
          <a:xfrm>
            <a:off x="457200" y="1166018"/>
            <a:ext cx="8229600" cy="4525963"/>
          </a:xfrm>
        </p:spPr>
        <p:txBody>
          <a:bodyPr>
            <a:normAutofit lnSpcReduction="10000"/>
          </a:bodyPr>
          <a:lstStyle/>
          <a:p>
            <a:pPr marL="0" lvl="0" indent="0">
              <a:spcBef>
                <a:spcPts val="0"/>
              </a:spcBef>
              <a:buNone/>
            </a:pPr>
            <a:r>
              <a:rPr lang="en-US" sz="2400" b="1" dirty="0">
                <a:solidFill>
                  <a:srgbClr val="008000"/>
                </a:solidFill>
              </a:rPr>
              <a:t>Question:  For the univariate case, P(Y&gt;3)= 1-P(Y≤3) = 1-F(3). For bivariate case, is it true P(Y</a:t>
            </a:r>
            <a:r>
              <a:rPr lang="en-US" sz="2400" b="1" baseline="-25000" dirty="0">
                <a:solidFill>
                  <a:srgbClr val="008000"/>
                </a:solidFill>
              </a:rPr>
              <a:t>1</a:t>
            </a:r>
            <a:r>
              <a:rPr lang="en-US" sz="2400" b="1" dirty="0">
                <a:solidFill>
                  <a:srgbClr val="008000"/>
                </a:solidFill>
              </a:rPr>
              <a:t> &gt;3, Y</a:t>
            </a:r>
            <a:r>
              <a:rPr lang="en-US" sz="2400" b="1" baseline="-25000" dirty="0">
                <a:solidFill>
                  <a:srgbClr val="008000"/>
                </a:solidFill>
              </a:rPr>
              <a:t>2</a:t>
            </a:r>
            <a:r>
              <a:rPr lang="en-US" sz="2400" b="1" dirty="0">
                <a:solidFill>
                  <a:srgbClr val="008000"/>
                </a:solidFill>
              </a:rPr>
              <a:t> &gt; 4) = 1- F(3, 4)??</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lvl="0" indent="0">
              <a:spcBef>
                <a:spcPts val="0"/>
              </a:spcBef>
              <a:buNone/>
            </a:pPr>
            <a:endParaRPr lang="en-US" sz="2400" b="1" dirty="0">
              <a:solidFill>
                <a:srgbClr val="008000"/>
              </a:solidFill>
            </a:endParaRPr>
          </a:p>
          <a:p>
            <a:pPr marL="0" lvl="0" indent="0">
              <a:spcBef>
                <a:spcPts val="0"/>
              </a:spcBef>
              <a:buNone/>
            </a:pPr>
            <a:r>
              <a:rPr lang="en-US" sz="2400" b="1" dirty="0">
                <a:solidFill>
                  <a:srgbClr val="008000"/>
                </a:solidFill>
              </a:rPr>
              <a:t>Answer: P(Y</a:t>
            </a:r>
            <a:r>
              <a:rPr lang="en-US" sz="2400" b="1" baseline="-25000" dirty="0">
                <a:solidFill>
                  <a:srgbClr val="008000"/>
                </a:solidFill>
              </a:rPr>
              <a:t>1</a:t>
            </a:r>
            <a:r>
              <a:rPr lang="en-US" sz="2400" b="1" dirty="0">
                <a:solidFill>
                  <a:srgbClr val="008000"/>
                </a:solidFill>
              </a:rPr>
              <a:t> &gt;3, Y</a:t>
            </a:r>
            <a:r>
              <a:rPr lang="en-US" sz="2400" b="1" baseline="-25000" dirty="0">
                <a:solidFill>
                  <a:srgbClr val="008000"/>
                </a:solidFill>
              </a:rPr>
              <a:t>2</a:t>
            </a:r>
            <a:r>
              <a:rPr lang="en-US" sz="2400" b="1" dirty="0">
                <a:solidFill>
                  <a:srgbClr val="008000"/>
                </a:solidFill>
              </a:rPr>
              <a:t> &gt; 4) ≠ 1- F(3, 4), where F(3, 4)= 12/36=1/3</a:t>
            </a:r>
          </a:p>
          <a:p>
            <a:pPr marL="0" lvl="0" indent="0">
              <a:spcBef>
                <a:spcPts val="0"/>
              </a:spcBef>
              <a:buNone/>
            </a:pPr>
            <a:r>
              <a:rPr lang="en-US" sz="2400" dirty="0">
                <a:solidFill>
                  <a:srgbClr val="008000"/>
                </a:solidFill>
              </a:rPr>
              <a:t>{But P(Y</a:t>
            </a:r>
            <a:r>
              <a:rPr lang="en-US" sz="2400" baseline="-25000" dirty="0">
                <a:solidFill>
                  <a:srgbClr val="008000"/>
                </a:solidFill>
              </a:rPr>
              <a:t>1</a:t>
            </a:r>
            <a:r>
              <a:rPr lang="en-US" sz="2400" dirty="0">
                <a:solidFill>
                  <a:srgbClr val="008000"/>
                </a:solidFill>
              </a:rPr>
              <a:t> &gt;3) + P(Y</a:t>
            </a:r>
            <a:r>
              <a:rPr lang="en-US" sz="2400" baseline="-25000" dirty="0">
                <a:solidFill>
                  <a:srgbClr val="008000"/>
                </a:solidFill>
              </a:rPr>
              <a:t>2</a:t>
            </a:r>
            <a:r>
              <a:rPr lang="en-US" sz="2400" dirty="0">
                <a:solidFill>
                  <a:srgbClr val="008000"/>
                </a:solidFill>
              </a:rPr>
              <a:t> &gt; 4) - P(Y</a:t>
            </a:r>
            <a:r>
              <a:rPr lang="en-US" sz="2400" baseline="-25000" dirty="0">
                <a:solidFill>
                  <a:srgbClr val="008000"/>
                </a:solidFill>
              </a:rPr>
              <a:t>1</a:t>
            </a:r>
            <a:r>
              <a:rPr lang="en-US" sz="2400" dirty="0">
                <a:solidFill>
                  <a:srgbClr val="008000"/>
                </a:solidFill>
              </a:rPr>
              <a:t> &gt;3, Y</a:t>
            </a:r>
            <a:r>
              <a:rPr lang="en-US" sz="2400" baseline="-25000" dirty="0">
                <a:solidFill>
                  <a:srgbClr val="008000"/>
                </a:solidFill>
              </a:rPr>
              <a:t>2</a:t>
            </a:r>
            <a:r>
              <a:rPr lang="en-US" sz="2400" dirty="0">
                <a:solidFill>
                  <a:srgbClr val="008000"/>
                </a:solidFill>
              </a:rPr>
              <a:t> &gt; 4) =2/3}</a:t>
            </a:r>
          </a:p>
          <a:p>
            <a:pPr marL="0" indent="0">
              <a:buNone/>
            </a:pPr>
            <a:endParaRPr lang="en-US" dirty="0"/>
          </a:p>
        </p:txBody>
      </p:sp>
      <p:sp>
        <p:nvSpPr>
          <p:cNvPr id="4" name="Slide Number Placeholder 3">
            <a:extLst>
              <a:ext uri="{FF2B5EF4-FFF2-40B4-BE49-F238E27FC236}">
                <a16:creationId xmlns:a16="http://schemas.microsoft.com/office/drawing/2014/main" id="{4A97456B-4DF3-47B7-9691-D853901238C7}"/>
              </a:ext>
            </a:extLst>
          </p:cNvPr>
          <p:cNvSpPr>
            <a:spLocks noGrp="1"/>
          </p:cNvSpPr>
          <p:nvPr>
            <p:ph type="sldNum" sz="quarter" idx="12"/>
          </p:nvPr>
        </p:nvSpPr>
        <p:spPr/>
        <p:txBody>
          <a:bodyPr/>
          <a:lstStyle/>
          <a:p>
            <a:fld id="{D36B4DD6-7983-4E45-9A33-80CA47E380BF}" type="slidenum">
              <a:rPr lang="en-US" smtClean="0"/>
              <a:t>11</a:t>
            </a:fld>
            <a:endParaRPr lang="en-US"/>
          </a:p>
        </p:txBody>
      </p:sp>
      <p:pic>
        <p:nvPicPr>
          <p:cNvPr id="5" name="Picture 4">
            <a:extLst>
              <a:ext uri="{FF2B5EF4-FFF2-40B4-BE49-F238E27FC236}">
                <a16:creationId xmlns:a16="http://schemas.microsoft.com/office/drawing/2014/main" id="{74C68CF9-30C2-4359-9418-3D1C7553BB6B}"/>
              </a:ext>
            </a:extLst>
          </p:cNvPr>
          <p:cNvPicPr>
            <a:picLocks noChangeAspect="1"/>
          </p:cNvPicPr>
          <p:nvPr/>
        </p:nvPicPr>
        <p:blipFill>
          <a:blip r:embed="rId2"/>
          <a:stretch>
            <a:fillRect/>
          </a:stretch>
        </p:blipFill>
        <p:spPr>
          <a:xfrm>
            <a:off x="2362008" y="2066425"/>
            <a:ext cx="4419983" cy="2725148"/>
          </a:xfrm>
          <a:prstGeom prst="rect">
            <a:avLst/>
          </a:prstGeom>
        </p:spPr>
      </p:pic>
    </p:spTree>
    <p:extLst>
      <p:ext uri="{BB962C8B-B14F-4D97-AF65-F5344CB8AC3E}">
        <p14:creationId xmlns:p14="http://schemas.microsoft.com/office/powerpoint/2010/main" val="336004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D571-F9B8-4273-9D8A-44FAB4BC84F1}"/>
              </a:ext>
            </a:extLst>
          </p:cNvPr>
          <p:cNvSpPr>
            <a:spLocks noGrp="1"/>
          </p:cNvSpPr>
          <p:nvPr>
            <p:ph type="title"/>
          </p:nvPr>
        </p:nvSpPr>
        <p:spPr/>
        <p:txBody>
          <a:bodyPr>
            <a:noAutofit/>
          </a:bodyPr>
          <a:lstStyle/>
          <a:p>
            <a:r>
              <a:rPr lang="en-US" sz="3600" dirty="0"/>
              <a:t>Warm up example-Joint/Marginal/Conditional</a:t>
            </a:r>
          </a:p>
        </p:txBody>
      </p:sp>
      <p:sp>
        <p:nvSpPr>
          <p:cNvPr id="3" name="Content Placeholder 2">
            <a:extLst>
              <a:ext uri="{FF2B5EF4-FFF2-40B4-BE49-F238E27FC236}">
                <a16:creationId xmlns:a16="http://schemas.microsoft.com/office/drawing/2014/main" id="{F4E66D84-982F-4503-8CA3-63787B97C358}"/>
              </a:ext>
            </a:extLst>
          </p:cNvPr>
          <p:cNvSpPr>
            <a:spLocks noGrp="1"/>
          </p:cNvSpPr>
          <p:nvPr>
            <p:ph idx="1"/>
          </p:nvPr>
        </p:nvSpPr>
        <p:spPr/>
        <p:txBody>
          <a:bodyPr/>
          <a:lstStyle/>
          <a:p>
            <a:r>
              <a:rPr lang="en-US" dirty="0"/>
              <a:t>Example: </a:t>
            </a:r>
            <a:r>
              <a:rPr lang="en-US" sz="1600" dirty="0"/>
              <a:t>Suppose we have an experiment in X and Y, where X takes on the values 0,1,2 and Y takes on the values 0,1. The joint distribution P(X=</a:t>
            </a:r>
            <a:r>
              <a:rPr lang="en-US" sz="1600" dirty="0" err="1"/>
              <a:t>x,Y</a:t>
            </a:r>
            <a:r>
              <a:rPr lang="en-US" sz="1600" dirty="0"/>
              <a:t>=y) is the set of all possibilities                 </a:t>
            </a:r>
          </a:p>
          <a:p>
            <a:endParaRPr lang="en-US" sz="1600" dirty="0"/>
          </a:p>
          <a:p>
            <a:endParaRPr lang="en-US" sz="1600" dirty="0"/>
          </a:p>
          <a:p>
            <a:endParaRPr lang="en-US" sz="1600" dirty="0"/>
          </a:p>
          <a:p>
            <a:endParaRPr lang="en-US" sz="1600" dirty="0"/>
          </a:p>
          <a:p>
            <a:endParaRPr lang="en-US" sz="1600" dirty="0"/>
          </a:p>
          <a:p>
            <a:r>
              <a:rPr lang="en-US" sz="1600" dirty="0"/>
              <a:t>The probabilities of these events are given to us from prior information below.     How do we reduce this to a problem only in X? Only in Y?          </a:t>
            </a:r>
          </a:p>
          <a:p>
            <a:endParaRPr lang="en-US" sz="1600" dirty="0"/>
          </a:p>
        </p:txBody>
      </p:sp>
      <p:sp>
        <p:nvSpPr>
          <p:cNvPr id="4" name="Slide Number Placeholder 3">
            <a:extLst>
              <a:ext uri="{FF2B5EF4-FFF2-40B4-BE49-F238E27FC236}">
                <a16:creationId xmlns:a16="http://schemas.microsoft.com/office/drawing/2014/main" id="{F6C0ADC3-4B4B-4A54-899B-04FC08B11B3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B533FE6-0E42-8B44-B5D6-40C4BAC851F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5F740EED-F2BF-49AA-B5B7-4426B765F9AE}"/>
              </a:ext>
            </a:extLst>
          </p:cNvPr>
          <p:cNvSpPr/>
          <p:nvPr/>
        </p:nvSpPr>
        <p:spPr>
          <a:xfrm>
            <a:off x="2026656" y="2327911"/>
            <a:ext cx="184731"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703CAE06-2F7B-468B-A973-915CEE6F80DE}"/>
                  </a:ext>
                </a:extLst>
              </p:cNvPr>
              <p:cNvSpPr/>
              <p:nvPr/>
            </p:nvSpPr>
            <p:spPr>
              <a:xfrm>
                <a:off x="1885368" y="2453880"/>
                <a:ext cx="652038" cy="170687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m>
                            <m:mPr>
                              <m:plcHide m:val="on"/>
                              <m:mcs>
                                <m:mc>
                                  <m:mcPr>
                                    <m:count m:val="1"/>
                                    <m:mcJc m:val="center"/>
                                  </m:mcPr>
                                </m:mc>
                              </m:mcs>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mPr>
                            <m:m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00</m:t>
                                </m:r>
                              </m:e>
                            </m:mr>
                            <m:m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01</m:t>
                                </m:r>
                              </m:e>
                            </m:mr>
                            <m:m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10</m:t>
                                </m:r>
                              </m:e>
                            </m:mr>
                            <m:m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11</m:t>
                                </m:r>
                              </m:e>
                            </m:mr>
                            <m:m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20</m:t>
                                </m:r>
                              </m:e>
                            </m:mr>
                            <m:m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21</m:t>
                                </m:r>
                              </m:e>
                            </m:mr>
                          </m:m>
                        </m:e>
                      </m:d>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p:sp>
            <p:nvSpPr>
              <p:cNvPr id="11" name="Rectangle 10">
                <a:extLst>
                  <a:ext uri="{FF2B5EF4-FFF2-40B4-BE49-F238E27FC236}">
                    <a16:creationId xmlns:a16="http://schemas.microsoft.com/office/drawing/2014/main" id="{703CAE06-2F7B-468B-A973-915CEE6F80DE}"/>
                  </a:ext>
                </a:extLst>
              </p:cNvPr>
              <p:cNvSpPr>
                <a:spLocks noRot="1" noChangeAspect="1" noMove="1" noResize="1" noEditPoints="1" noAdjustHandles="1" noChangeArrowheads="1" noChangeShapeType="1" noTextEdit="1"/>
              </p:cNvSpPr>
              <p:nvPr/>
            </p:nvSpPr>
            <p:spPr>
              <a:xfrm>
                <a:off x="1885368" y="2453880"/>
                <a:ext cx="652038" cy="1706878"/>
              </a:xfrm>
              <a:prstGeom prst="rect">
                <a:avLst/>
              </a:prstGeom>
              <a:blipFill>
                <a:blip r:embed="rId2"/>
                <a:stretch>
                  <a:fillRect/>
                </a:stretch>
              </a:blipFill>
            </p:spPr>
            <p:txBody>
              <a:bodyPr/>
              <a:lstStyle/>
              <a:p>
                <a:r>
                  <a:rPr lang="en-US">
                    <a:noFill/>
                  </a:rPr>
                  <a:t> </a:t>
                </a:r>
              </a:p>
            </p:txBody>
          </p:sp>
        </mc:Fallback>
      </mc:AlternateContent>
      <p:graphicFrame>
        <p:nvGraphicFramePr>
          <p:cNvPr id="14" name="Table 13">
            <a:extLst>
              <a:ext uri="{FF2B5EF4-FFF2-40B4-BE49-F238E27FC236}">
                <a16:creationId xmlns:a16="http://schemas.microsoft.com/office/drawing/2014/main" id="{7956C1C4-5970-493F-93AA-7E8B6111E1CA}"/>
              </a:ext>
            </a:extLst>
          </p:cNvPr>
          <p:cNvGraphicFramePr>
            <a:graphicFrameLocks noGrp="1"/>
          </p:cNvGraphicFramePr>
          <p:nvPr/>
        </p:nvGraphicFramePr>
        <p:xfrm>
          <a:off x="2537406" y="4762500"/>
          <a:ext cx="2438400" cy="990600"/>
        </p:xfrm>
        <a:graphic>
          <a:graphicData uri="http://schemas.openxmlformats.org/drawingml/2006/table">
            <a:tbl>
              <a:tblPr/>
              <a:tblGrid>
                <a:gridCol w="609600">
                  <a:extLst>
                    <a:ext uri="{9D8B030D-6E8A-4147-A177-3AD203B41FA5}">
                      <a16:colId xmlns:a16="http://schemas.microsoft.com/office/drawing/2014/main" val="331058444"/>
                    </a:ext>
                  </a:extLst>
                </a:gridCol>
                <a:gridCol w="609600">
                  <a:extLst>
                    <a:ext uri="{9D8B030D-6E8A-4147-A177-3AD203B41FA5}">
                      <a16:colId xmlns:a16="http://schemas.microsoft.com/office/drawing/2014/main" val="427748435"/>
                    </a:ext>
                  </a:extLst>
                </a:gridCol>
                <a:gridCol w="609600">
                  <a:extLst>
                    <a:ext uri="{9D8B030D-6E8A-4147-A177-3AD203B41FA5}">
                      <a16:colId xmlns:a16="http://schemas.microsoft.com/office/drawing/2014/main" val="2859989173"/>
                    </a:ext>
                  </a:extLst>
                </a:gridCol>
                <a:gridCol w="609600">
                  <a:extLst>
                    <a:ext uri="{9D8B030D-6E8A-4147-A177-3AD203B41FA5}">
                      <a16:colId xmlns:a16="http://schemas.microsoft.com/office/drawing/2014/main" val="1959517889"/>
                    </a:ext>
                  </a:extLst>
                </a:gridCol>
              </a:tblGrid>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Y</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9057882"/>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93674455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0.2</a:t>
                      </a:r>
                    </a:p>
                  </a:txBody>
                  <a:tcPr marL="9525" marR="9525" marT="9525" marB="0" anchor="b">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2739508"/>
                  </a:ext>
                </a:extLst>
              </a:tr>
              <a:tr h="190500">
                <a:tc>
                  <a:txBody>
                    <a:bodyPr/>
                    <a:lstStyle/>
                    <a:p>
                      <a:pPr algn="r" fontAlgn="b"/>
                      <a:r>
                        <a:rPr lang="en-US" sz="1100" b="0" i="0" u="none" strike="noStrike">
                          <a:solidFill>
                            <a:srgbClr val="000000"/>
                          </a:solidFill>
                          <a:effectLst/>
                          <a:latin typeface="Calibri" panose="020F0502020204030204" pitchFamily="34" charset="0"/>
                        </a:rPr>
                        <a:t>X</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a:t>
                      </a:r>
                    </a:p>
                  </a:txBody>
                  <a:tcPr marL="9525" marR="9525" marT="9525" marB="0" anchor="b">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a:t>
                      </a:r>
                    </a:p>
                  </a:txBody>
                  <a:tcPr marL="9525" marR="9525" marT="9525" marB="0" anchor="b">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3010792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a:t>
                      </a:r>
                    </a:p>
                  </a:txBody>
                  <a:tcPr marL="9525" marR="9525" marT="9525" marB="0" anchor="b">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0.4</a:t>
                      </a:r>
                    </a:p>
                  </a:txBody>
                  <a:tcPr marL="9525" marR="9525" marT="9525" marB="0" anchor="b">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966315097"/>
                  </a:ext>
                </a:extLst>
              </a:tr>
            </a:tbl>
          </a:graphicData>
        </a:graphic>
      </p:graphicFrame>
    </p:spTree>
    <p:extLst>
      <p:ext uri="{BB962C8B-B14F-4D97-AF65-F5344CB8AC3E}">
        <p14:creationId xmlns:p14="http://schemas.microsoft.com/office/powerpoint/2010/main" val="72047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F658-F102-402A-B48E-B7EC7C927AA2}"/>
              </a:ext>
            </a:extLst>
          </p:cNvPr>
          <p:cNvSpPr>
            <a:spLocks noGrp="1"/>
          </p:cNvSpPr>
          <p:nvPr>
            <p:ph type="title"/>
          </p:nvPr>
        </p:nvSpPr>
        <p:spPr/>
        <p:txBody>
          <a:bodyPr/>
          <a:lstStyle/>
          <a:p>
            <a:r>
              <a:rPr lang="en-US" dirty="0"/>
              <a:t>Discrete Joint/Marginal</a:t>
            </a:r>
          </a:p>
        </p:txBody>
      </p:sp>
      <p:sp>
        <p:nvSpPr>
          <p:cNvPr id="4" name="Slide Number Placeholder 3">
            <a:extLst>
              <a:ext uri="{FF2B5EF4-FFF2-40B4-BE49-F238E27FC236}">
                <a16:creationId xmlns:a16="http://schemas.microsoft.com/office/drawing/2014/main" id="{056D946F-6514-4A6C-B8FC-63F8258336D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B533FE6-0E42-8B44-B5D6-40C4BAC851F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extBox 5">
            <a:extLst>
              <a:ext uri="{FF2B5EF4-FFF2-40B4-BE49-F238E27FC236}">
                <a16:creationId xmlns:a16="http://schemas.microsoft.com/office/drawing/2014/main" id="{DB1B05DC-9254-4083-861F-20441ED16DD8}"/>
              </a:ext>
            </a:extLst>
          </p:cNvPr>
          <p:cNvSpPr txBox="1"/>
          <p:nvPr/>
        </p:nvSpPr>
        <p:spPr>
          <a:xfrm>
            <a:off x="1123950" y="3337581"/>
            <a:ext cx="6172200"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Pdf of X:</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Pdf of Y:</a:t>
            </a:r>
          </a:p>
        </p:txBody>
      </p:sp>
      <p:sp>
        <p:nvSpPr>
          <p:cNvPr id="7" name="TextBox 6">
            <a:extLst>
              <a:ext uri="{FF2B5EF4-FFF2-40B4-BE49-F238E27FC236}">
                <a16:creationId xmlns:a16="http://schemas.microsoft.com/office/drawing/2014/main" id="{A7FBAB7E-40B0-458A-9A84-96B615C189A1}"/>
              </a:ext>
            </a:extLst>
          </p:cNvPr>
          <p:cNvSpPr txBox="1"/>
          <p:nvPr/>
        </p:nvSpPr>
        <p:spPr>
          <a:xfrm>
            <a:off x="1123950" y="2324100"/>
            <a:ext cx="6076950"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From the joint distribution in X&amp;Y, we get two univariate distributions, written in the “</a:t>
            </a:r>
            <a:r>
              <a:rPr kumimoji="0" lang="en-US" sz="1800" b="0" i="0" u="none" strike="noStrike" kern="1200" cap="none" spc="0" normalizeH="0" baseline="0" noProof="0" dirty="0">
                <a:ln>
                  <a:noFill/>
                </a:ln>
                <a:solidFill>
                  <a:prstClr val="black"/>
                </a:solidFill>
                <a:effectLst/>
                <a:highlight>
                  <a:srgbClr val="FFFF00"/>
                </a:highlight>
                <a:uLnTx/>
                <a:uFillTx/>
                <a:latin typeface="Calibri"/>
                <a:ea typeface="+mn-ea"/>
                <a:cs typeface="+mn-cs"/>
              </a:rPr>
              <a:t>margins</a:t>
            </a:r>
            <a:r>
              <a:rPr kumimoji="0" lang="en-US" sz="1800" b="0" i="0" u="none" strike="noStrike" kern="1200" cap="none" spc="0" normalizeH="0" baseline="0" noProof="0" dirty="0">
                <a:ln>
                  <a:noFill/>
                </a:ln>
                <a:solidFill>
                  <a:prstClr val="black"/>
                </a:solidFill>
                <a:effectLst/>
                <a:uLnTx/>
                <a:uFillTx/>
                <a:latin typeface="Calibri"/>
                <a:ea typeface="+mn-ea"/>
                <a:cs typeface="+mn-cs"/>
              </a:rPr>
              <a:t>”, called marginal distributions.</a:t>
            </a:r>
          </a:p>
        </p:txBody>
      </p:sp>
      <p:graphicFrame>
        <p:nvGraphicFramePr>
          <p:cNvPr id="10" name="Content Placeholder 9">
            <a:extLst>
              <a:ext uri="{FF2B5EF4-FFF2-40B4-BE49-F238E27FC236}">
                <a16:creationId xmlns:a16="http://schemas.microsoft.com/office/drawing/2014/main" id="{A77FE417-A2F6-4CFD-A6E7-D362C8DD7639}"/>
              </a:ext>
            </a:extLst>
          </p:cNvPr>
          <p:cNvGraphicFramePr>
            <a:graphicFrameLocks noGrp="1"/>
          </p:cNvGraphicFramePr>
          <p:nvPr>
            <p:ph idx="1"/>
          </p:nvPr>
        </p:nvGraphicFramePr>
        <p:xfrm>
          <a:off x="2943225" y="1239380"/>
          <a:ext cx="2438400" cy="990600"/>
        </p:xfrm>
        <a:graphic>
          <a:graphicData uri="http://schemas.openxmlformats.org/drawingml/2006/table">
            <a:tbl>
              <a:tblPr/>
              <a:tblGrid>
                <a:gridCol w="609600">
                  <a:extLst>
                    <a:ext uri="{9D8B030D-6E8A-4147-A177-3AD203B41FA5}">
                      <a16:colId xmlns:a16="http://schemas.microsoft.com/office/drawing/2014/main" val="85022904"/>
                    </a:ext>
                  </a:extLst>
                </a:gridCol>
                <a:gridCol w="609600">
                  <a:extLst>
                    <a:ext uri="{9D8B030D-6E8A-4147-A177-3AD203B41FA5}">
                      <a16:colId xmlns:a16="http://schemas.microsoft.com/office/drawing/2014/main" val="2370525233"/>
                    </a:ext>
                  </a:extLst>
                </a:gridCol>
                <a:gridCol w="609600">
                  <a:extLst>
                    <a:ext uri="{9D8B030D-6E8A-4147-A177-3AD203B41FA5}">
                      <a16:colId xmlns:a16="http://schemas.microsoft.com/office/drawing/2014/main" val="3272819954"/>
                    </a:ext>
                  </a:extLst>
                </a:gridCol>
                <a:gridCol w="609600">
                  <a:extLst>
                    <a:ext uri="{9D8B030D-6E8A-4147-A177-3AD203B41FA5}">
                      <a16:colId xmlns:a16="http://schemas.microsoft.com/office/drawing/2014/main" val="3918687505"/>
                    </a:ext>
                  </a:extLst>
                </a:gridCol>
              </a:tblGrid>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Y</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5504050"/>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348446365"/>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0.2</a:t>
                      </a:r>
                    </a:p>
                  </a:txBody>
                  <a:tcPr marL="9525" marR="9525" marT="9525" marB="0" anchor="b">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46208803"/>
                  </a:ext>
                </a:extLst>
              </a:tr>
              <a:tr h="190500">
                <a:tc>
                  <a:txBody>
                    <a:bodyPr/>
                    <a:lstStyle/>
                    <a:p>
                      <a:pPr algn="r" fontAlgn="b"/>
                      <a:r>
                        <a:rPr lang="en-US" sz="1100" b="0" i="0" u="none" strike="noStrike">
                          <a:solidFill>
                            <a:srgbClr val="000000"/>
                          </a:solidFill>
                          <a:effectLst/>
                          <a:latin typeface="Calibri" panose="020F0502020204030204" pitchFamily="34" charset="0"/>
                        </a:rPr>
                        <a:t>X</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a:t>
                      </a:r>
                    </a:p>
                  </a:txBody>
                  <a:tcPr marL="9525" marR="9525" marT="9525" marB="0" anchor="b">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a:t>
                      </a:r>
                    </a:p>
                  </a:txBody>
                  <a:tcPr marL="9525" marR="9525" marT="9525" marB="0" anchor="b">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67202159"/>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a:t>
                      </a:r>
                    </a:p>
                  </a:txBody>
                  <a:tcPr marL="9525" marR="9525" marT="9525" marB="0" anchor="b">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0.4</a:t>
                      </a:r>
                    </a:p>
                  </a:txBody>
                  <a:tcPr marL="9525" marR="9525" marT="9525" marB="0" anchor="b">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361346857"/>
                  </a:ext>
                </a:extLst>
              </a:tr>
            </a:tbl>
          </a:graphicData>
        </a:graphic>
      </p:graphicFrame>
    </p:spTree>
    <p:extLst>
      <p:ext uri="{BB962C8B-B14F-4D97-AF65-F5344CB8AC3E}">
        <p14:creationId xmlns:p14="http://schemas.microsoft.com/office/powerpoint/2010/main" val="4060612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2A4B-8F91-4B15-BB81-910DBC19B86E}"/>
              </a:ext>
            </a:extLst>
          </p:cNvPr>
          <p:cNvSpPr>
            <a:spLocks noGrp="1"/>
          </p:cNvSpPr>
          <p:nvPr>
            <p:ph type="title"/>
          </p:nvPr>
        </p:nvSpPr>
        <p:spPr/>
        <p:txBody>
          <a:bodyPr>
            <a:normAutofit fontScale="90000"/>
          </a:bodyPr>
          <a:lstStyle/>
          <a:p>
            <a:r>
              <a:rPr lang="en-US" dirty="0"/>
              <a:t>Discrete case: conditional distributions</a:t>
            </a:r>
          </a:p>
        </p:txBody>
      </p:sp>
      <p:sp>
        <p:nvSpPr>
          <p:cNvPr id="3" name="Content Placeholder 2">
            <a:extLst>
              <a:ext uri="{FF2B5EF4-FFF2-40B4-BE49-F238E27FC236}">
                <a16:creationId xmlns:a16="http://schemas.microsoft.com/office/drawing/2014/main" id="{55581929-30DA-4F5E-852E-C242AF294D5D}"/>
              </a:ext>
            </a:extLst>
          </p:cNvPr>
          <p:cNvSpPr>
            <a:spLocks noGrp="1"/>
          </p:cNvSpPr>
          <p:nvPr>
            <p:ph idx="1"/>
          </p:nvPr>
        </p:nvSpPr>
        <p:spPr/>
        <p:txBody>
          <a:bodyPr/>
          <a:lstStyle/>
          <a:p>
            <a:r>
              <a:rPr lang="en-US" sz="2000" dirty="0"/>
              <a:t>Now, assume you know that X=2, what is the conditional distribution of Y? </a:t>
            </a:r>
            <a:r>
              <a:rPr lang="en-US" sz="2000" dirty="0" err="1"/>
              <a:t>Pr</a:t>
            </a:r>
            <a:r>
              <a:rPr lang="en-US" sz="2000" dirty="0"/>
              <a:t>(Y|X=2)</a:t>
            </a:r>
          </a:p>
          <a:p>
            <a:r>
              <a:rPr lang="en-US" sz="2000" dirty="0"/>
              <a:t>It can’t just be {.2,.4} since they don’t add up to 1.</a:t>
            </a:r>
          </a:p>
          <a:p>
            <a:r>
              <a:rPr lang="en-US" sz="2000" dirty="0"/>
              <a:t>We need the relative weights, P(X=2)=.6 to get</a:t>
            </a:r>
          </a:p>
          <a:p>
            <a:pPr marL="0" indent="0">
              <a:buNone/>
            </a:pPr>
            <a:endParaRPr lang="en-US" sz="2000" dirty="0"/>
          </a:p>
          <a:p>
            <a:pPr marL="0" indent="0">
              <a:buNone/>
            </a:pPr>
            <a:r>
              <a:rPr lang="en-US" sz="2000" dirty="0"/>
              <a:t>			</a:t>
            </a:r>
            <a:r>
              <a:rPr lang="en-US" sz="2000" dirty="0" err="1"/>
              <a:t>Pr</a:t>
            </a:r>
            <a:r>
              <a:rPr lang="en-US" sz="2000" dirty="0"/>
              <a:t>(Y|X=2)={1/3,2/3}</a:t>
            </a:r>
          </a:p>
          <a:p>
            <a:pPr marL="0" indent="0">
              <a:buNone/>
            </a:pPr>
            <a:endParaRPr lang="en-US" sz="2000" dirty="0"/>
          </a:p>
          <a:p>
            <a:pPr marL="0" indent="0">
              <a:buNone/>
            </a:pPr>
            <a:endParaRPr lang="en-US" sz="2000" dirty="0"/>
          </a:p>
          <a:p>
            <a:endParaRPr lang="en-US" dirty="0"/>
          </a:p>
        </p:txBody>
      </p:sp>
      <p:sp>
        <p:nvSpPr>
          <p:cNvPr id="4" name="Slide Number Placeholder 3">
            <a:extLst>
              <a:ext uri="{FF2B5EF4-FFF2-40B4-BE49-F238E27FC236}">
                <a16:creationId xmlns:a16="http://schemas.microsoft.com/office/drawing/2014/main" id="{DC16FBEA-E86E-4F19-82DB-E8DDD1CEF8A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B533FE6-0E42-8B44-B5D6-40C4BAC851F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aphicFrame>
        <p:nvGraphicFramePr>
          <p:cNvPr id="6" name="Table 5">
            <a:extLst>
              <a:ext uri="{FF2B5EF4-FFF2-40B4-BE49-F238E27FC236}">
                <a16:creationId xmlns:a16="http://schemas.microsoft.com/office/drawing/2014/main" id="{39643386-3ECB-4C11-A488-6C36B1FF911C}"/>
              </a:ext>
            </a:extLst>
          </p:cNvPr>
          <p:cNvGraphicFramePr>
            <a:graphicFrameLocks noGrp="1"/>
          </p:cNvGraphicFramePr>
          <p:nvPr/>
        </p:nvGraphicFramePr>
        <p:xfrm>
          <a:off x="5695950" y="2710656"/>
          <a:ext cx="2438400" cy="990600"/>
        </p:xfrm>
        <a:graphic>
          <a:graphicData uri="http://schemas.openxmlformats.org/drawingml/2006/table">
            <a:tbl>
              <a:tblPr/>
              <a:tblGrid>
                <a:gridCol w="609600">
                  <a:extLst>
                    <a:ext uri="{9D8B030D-6E8A-4147-A177-3AD203B41FA5}">
                      <a16:colId xmlns:a16="http://schemas.microsoft.com/office/drawing/2014/main" val="3223390319"/>
                    </a:ext>
                  </a:extLst>
                </a:gridCol>
                <a:gridCol w="609600">
                  <a:extLst>
                    <a:ext uri="{9D8B030D-6E8A-4147-A177-3AD203B41FA5}">
                      <a16:colId xmlns:a16="http://schemas.microsoft.com/office/drawing/2014/main" val="3564874634"/>
                    </a:ext>
                  </a:extLst>
                </a:gridCol>
                <a:gridCol w="609600">
                  <a:extLst>
                    <a:ext uri="{9D8B030D-6E8A-4147-A177-3AD203B41FA5}">
                      <a16:colId xmlns:a16="http://schemas.microsoft.com/office/drawing/2014/main" val="1511350364"/>
                    </a:ext>
                  </a:extLst>
                </a:gridCol>
                <a:gridCol w="609600">
                  <a:extLst>
                    <a:ext uri="{9D8B030D-6E8A-4147-A177-3AD203B41FA5}">
                      <a16:colId xmlns:a16="http://schemas.microsoft.com/office/drawing/2014/main" val="1316802271"/>
                    </a:ext>
                  </a:extLst>
                </a:gridCol>
              </a:tblGrid>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Y</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9656094"/>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65325514"/>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0.2</a:t>
                      </a:r>
                    </a:p>
                  </a:txBody>
                  <a:tcPr marL="9525" marR="9525" marT="9525" marB="0" anchor="b">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27696920"/>
                  </a:ext>
                </a:extLst>
              </a:tr>
              <a:tr h="190500">
                <a:tc>
                  <a:txBody>
                    <a:bodyPr/>
                    <a:lstStyle/>
                    <a:p>
                      <a:pPr algn="r" fontAlgn="b"/>
                      <a:r>
                        <a:rPr lang="en-US" sz="1100" b="0" i="0" u="none" strike="noStrike">
                          <a:solidFill>
                            <a:srgbClr val="000000"/>
                          </a:solidFill>
                          <a:effectLst/>
                          <a:latin typeface="Calibri" panose="020F0502020204030204" pitchFamily="34" charset="0"/>
                        </a:rPr>
                        <a:t>X</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a:t>
                      </a:r>
                    </a:p>
                  </a:txBody>
                  <a:tcPr marL="9525" marR="9525" marT="9525" marB="0" anchor="b">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a:t>
                      </a:r>
                    </a:p>
                  </a:txBody>
                  <a:tcPr marL="9525" marR="9525" marT="9525" marB="0" anchor="b">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89147126"/>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a:t>
                      </a:r>
                    </a:p>
                  </a:txBody>
                  <a:tcPr marL="9525" marR="9525" marT="9525" marB="0" anchor="b">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0.4</a:t>
                      </a:r>
                    </a:p>
                  </a:txBody>
                  <a:tcPr marL="9525" marR="9525" marT="9525" marB="0" anchor="b">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82213605"/>
                  </a:ext>
                </a:extLst>
              </a:tr>
            </a:tbl>
          </a:graphicData>
        </a:graphic>
      </p:graphicFrame>
    </p:spTree>
    <p:extLst>
      <p:ext uri="{BB962C8B-B14F-4D97-AF65-F5344CB8AC3E}">
        <p14:creationId xmlns:p14="http://schemas.microsoft.com/office/powerpoint/2010/main" val="1096743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916C-D31A-4319-AAB9-46E9F4EC187F}"/>
              </a:ext>
            </a:extLst>
          </p:cNvPr>
          <p:cNvSpPr>
            <a:spLocks noGrp="1"/>
          </p:cNvSpPr>
          <p:nvPr>
            <p:ph type="title"/>
          </p:nvPr>
        </p:nvSpPr>
        <p:spPr/>
        <p:txBody>
          <a:bodyPr>
            <a:normAutofit fontScale="90000"/>
          </a:bodyPr>
          <a:lstStyle/>
          <a:p>
            <a:r>
              <a:rPr lang="en-US" dirty="0"/>
              <a:t>Discrete case: conditional distributions</a:t>
            </a:r>
          </a:p>
        </p:txBody>
      </p:sp>
      <p:pic>
        <p:nvPicPr>
          <p:cNvPr id="6" name="Content Placeholder 5">
            <a:extLst>
              <a:ext uri="{FF2B5EF4-FFF2-40B4-BE49-F238E27FC236}">
                <a16:creationId xmlns:a16="http://schemas.microsoft.com/office/drawing/2014/main" id="{6CEF901E-90D4-4676-9E8E-DEDF45E122EF}"/>
              </a:ext>
            </a:extLst>
          </p:cNvPr>
          <p:cNvPicPr>
            <a:picLocks noGrp="1" noChangeAspect="1"/>
          </p:cNvPicPr>
          <p:nvPr>
            <p:ph idx="1"/>
          </p:nvPr>
        </p:nvPicPr>
        <p:blipFill>
          <a:blip r:embed="rId2"/>
          <a:stretch>
            <a:fillRect/>
          </a:stretch>
        </p:blipFill>
        <p:spPr>
          <a:xfrm>
            <a:off x="1171846" y="1751808"/>
            <a:ext cx="6779941" cy="1002208"/>
          </a:xfrm>
          <a:prstGeom prst="rect">
            <a:avLst/>
          </a:prstGeom>
        </p:spPr>
      </p:pic>
      <p:sp>
        <p:nvSpPr>
          <p:cNvPr id="4" name="Slide Number Placeholder 3">
            <a:extLst>
              <a:ext uri="{FF2B5EF4-FFF2-40B4-BE49-F238E27FC236}">
                <a16:creationId xmlns:a16="http://schemas.microsoft.com/office/drawing/2014/main" id="{B867C548-DE91-4600-9496-01067CF94D2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B533FE6-0E42-8B44-B5D6-40C4BAC851F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D4369778-85CB-4113-8032-E36AF55B158B}"/>
              </a:ext>
            </a:extLst>
          </p:cNvPr>
          <p:cNvPicPr>
            <a:picLocks noChangeAspect="1"/>
          </p:cNvPicPr>
          <p:nvPr/>
        </p:nvPicPr>
        <p:blipFill>
          <a:blip r:embed="rId3"/>
          <a:stretch>
            <a:fillRect/>
          </a:stretch>
        </p:blipFill>
        <p:spPr>
          <a:xfrm>
            <a:off x="1193659" y="3703638"/>
            <a:ext cx="6758128" cy="1544935"/>
          </a:xfrm>
          <a:prstGeom prst="rect">
            <a:avLst/>
          </a:prstGeom>
        </p:spPr>
      </p:pic>
    </p:spTree>
    <p:extLst>
      <p:ext uri="{BB962C8B-B14F-4D97-AF65-F5344CB8AC3E}">
        <p14:creationId xmlns:p14="http://schemas.microsoft.com/office/powerpoint/2010/main" val="2840952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200" y="203202"/>
            <a:ext cx="8229600" cy="1363131"/>
          </a:xfrm>
        </p:spPr>
        <p:txBody>
          <a:bodyPr>
            <a:normAutofit fontScale="92500" lnSpcReduction="10000"/>
          </a:bodyPr>
          <a:lstStyle/>
          <a:p>
            <a:r>
              <a:rPr lang="en-US" dirty="0"/>
              <a:t>EXAMPLE 5.2  (P227) Consider the random variables Y</a:t>
            </a:r>
            <a:r>
              <a:rPr lang="en-US" baseline="-25000" dirty="0"/>
              <a:t>1 </a:t>
            </a:r>
            <a:r>
              <a:rPr lang="en-US" dirty="0"/>
              <a:t>and Y</a:t>
            </a:r>
            <a:r>
              <a:rPr lang="en-US" baseline="-25000" dirty="0"/>
              <a:t>2</a:t>
            </a:r>
            <a:r>
              <a:rPr lang="en-US" dirty="0"/>
              <a:t> of Example 5.1 (see the table below). </a:t>
            </a:r>
            <a:r>
              <a:rPr lang="en-US" b="1" dirty="0">
                <a:solidFill>
                  <a:srgbClr val="0000FF"/>
                </a:solidFill>
              </a:rPr>
              <a:t>Find F(1.5, 2), F(−1, 2), and F(5, 7).</a:t>
            </a:r>
          </a:p>
        </p:txBody>
      </p:sp>
      <p:sp>
        <p:nvSpPr>
          <p:cNvPr id="4" name="Slide Number Placeholder 3"/>
          <p:cNvSpPr>
            <a:spLocks noGrp="1"/>
          </p:cNvSpPr>
          <p:nvPr>
            <p:ph type="sldNum" sz="quarter" idx="12"/>
          </p:nvPr>
        </p:nvSpPr>
        <p:spPr/>
        <p:txBody>
          <a:bodyPr/>
          <a:lstStyle/>
          <a:p>
            <a:fld id="{D36B4DD6-7983-4E45-9A33-80CA47E380BF}" type="slidenum">
              <a:rPr lang="en-US" smtClean="0"/>
              <a:t>16</a:t>
            </a:fld>
            <a:endParaRPr lang="en-US"/>
          </a:p>
        </p:txBody>
      </p:sp>
      <p:pic>
        <p:nvPicPr>
          <p:cNvPr id="5" name="Picture 4"/>
          <p:cNvPicPr>
            <a:picLocks noChangeAspect="1"/>
          </p:cNvPicPr>
          <p:nvPr/>
        </p:nvPicPr>
        <p:blipFill>
          <a:blip r:embed="rId2"/>
          <a:stretch>
            <a:fillRect/>
          </a:stretch>
        </p:blipFill>
        <p:spPr>
          <a:xfrm>
            <a:off x="479777" y="1735668"/>
            <a:ext cx="3898900" cy="2243666"/>
          </a:xfrm>
          <a:prstGeom prst="rect">
            <a:avLst/>
          </a:prstGeom>
        </p:spPr>
      </p:pic>
    </p:spTree>
    <p:extLst>
      <p:ext uri="{BB962C8B-B14F-4D97-AF65-F5344CB8AC3E}">
        <p14:creationId xmlns:p14="http://schemas.microsoft.com/office/powerpoint/2010/main" val="799887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6B4DD6-7983-4E45-9A33-80CA47E380BF}" type="slidenum">
              <a:rPr lang="en-US" smtClean="0"/>
              <a:t>17</a:t>
            </a:fld>
            <a:endParaRPr lang="en-US"/>
          </a:p>
        </p:txBody>
      </p:sp>
      <p:sp>
        <p:nvSpPr>
          <p:cNvPr id="5"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36B4DD6-7983-4E45-9A33-80CA47E380BF}" type="slidenum">
              <a:rPr lang="en-US" smtClean="0"/>
              <a:pPr/>
              <a:t>17</a:t>
            </a:fld>
            <a:endParaRPr lang="en-US"/>
          </a:p>
        </p:txBody>
      </p:sp>
      <p:sp>
        <p:nvSpPr>
          <p:cNvPr id="6" name="Rectangle 5"/>
          <p:cNvSpPr/>
          <p:nvPr/>
        </p:nvSpPr>
        <p:spPr>
          <a:xfrm>
            <a:off x="198908" y="-9035"/>
            <a:ext cx="8507114" cy="4524315"/>
          </a:xfrm>
          <a:prstGeom prst="rect">
            <a:avLst/>
          </a:prstGeom>
        </p:spPr>
        <p:txBody>
          <a:bodyPr wrap="square">
            <a:spAutoFit/>
          </a:bodyPr>
          <a:lstStyle/>
          <a:p>
            <a:r>
              <a:rPr lang="en-US" sz="2400" b="1" dirty="0"/>
              <a:t>EXAMPLE 5.1 (Page 226) </a:t>
            </a:r>
            <a:r>
              <a:rPr lang="en-US" sz="2400" dirty="0"/>
              <a:t>A local supermarket has </a:t>
            </a:r>
            <a:r>
              <a:rPr lang="en-US" sz="2400" b="1" dirty="0">
                <a:solidFill>
                  <a:srgbClr val="008000"/>
                </a:solidFill>
              </a:rPr>
              <a:t>three checkout counters A, B, C</a:t>
            </a:r>
            <a:r>
              <a:rPr lang="en-US" sz="2400" dirty="0"/>
              <a:t>. </a:t>
            </a:r>
            <a:r>
              <a:rPr lang="en-US" sz="2400" b="1" dirty="0">
                <a:solidFill>
                  <a:srgbClr val="FF0000"/>
                </a:solidFill>
              </a:rPr>
              <a:t>Two customers (P1 and P2) </a:t>
            </a:r>
            <a:r>
              <a:rPr lang="en-US" sz="2400" dirty="0"/>
              <a:t>arrive at the counters at different times when the counters are serving no other customers. </a:t>
            </a:r>
          </a:p>
          <a:p>
            <a:endParaRPr lang="en-US" sz="2400" dirty="0"/>
          </a:p>
          <a:p>
            <a:r>
              <a:rPr lang="en-US" sz="2400" dirty="0"/>
              <a:t>Each customer chooses a counter at random, </a:t>
            </a:r>
            <a:r>
              <a:rPr lang="en-US" sz="2400" b="1" u="sng" dirty="0">
                <a:solidFill>
                  <a:srgbClr val="000000"/>
                </a:solidFill>
              </a:rPr>
              <a:t>independently</a:t>
            </a:r>
            <a:r>
              <a:rPr lang="en-US" sz="2400" dirty="0"/>
              <a:t> of the other. </a:t>
            </a:r>
          </a:p>
          <a:p>
            <a:endParaRPr lang="en-US" sz="2400" dirty="0"/>
          </a:p>
          <a:p>
            <a:r>
              <a:rPr lang="en-US" sz="2400" dirty="0"/>
              <a:t>Let </a:t>
            </a:r>
            <a:r>
              <a:rPr lang="en-US" sz="2400" b="1" dirty="0">
                <a:solidFill>
                  <a:srgbClr val="FF00FF"/>
                </a:solidFill>
              </a:rPr>
              <a:t>Y</a:t>
            </a:r>
            <a:r>
              <a:rPr lang="en-US" sz="2400" b="1" baseline="-25000" dirty="0">
                <a:solidFill>
                  <a:srgbClr val="FF00FF"/>
                </a:solidFill>
              </a:rPr>
              <a:t>1</a:t>
            </a:r>
            <a:r>
              <a:rPr lang="en-US" sz="2400" dirty="0"/>
              <a:t> denote the number of customers who choose counter</a:t>
            </a:r>
            <a:r>
              <a:rPr lang="en-US" sz="2400" dirty="0">
                <a:solidFill>
                  <a:srgbClr val="FF00FF"/>
                </a:solidFill>
              </a:rPr>
              <a:t> A</a:t>
            </a:r>
            <a:r>
              <a:rPr lang="en-US" sz="2400" dirty="0"/>
              <a:t>, and </a:t>
            </a:r>
            <a:r>
              <a:rPr lang="en-US" sz="2400" b="1" dirty="0">
                <a:solidFill>
                  <a:srgbClr val="0000FF"/>
                </a:solidFill>
              </a:rPr>
              <a:t>Y</a:t>
            </a:r>
            <a:r>
              <a:rPr lang="en-US" sz="2400" b="1" baseline="-25000" dirty="0">
                <a:solidFill>
                  <a:srgbClr val="0000FF"/>
                </a:solidFill>
              </a:rPr>
              <a:t>2</a:t>
            </a:r>
            <a:r>
              <a:rPr lang="en-US" sz="2400" dirty="0"/>
              <a:t>, the number who select counter</a:t>
            </a:r>
            <a:r>
              <a:rPr lang="en-US" sz="2400" dirty="0">
                <a:solidFill>
                  <a:srgbClr val="FF6600"/>
                </a:solidFill>
              </a:rPr>
              <a:t> </a:t>
            </a:r>
            <a:r>
              <a:rPr lang="en-US" sz="2400" dirty="0">
                <a:solidFill>
                  <a:srgbClr val="0000FF"/>
                </a:solidFill>
              </a:rPr>
              <a:t>B</a:t>
            </a:r>
            <a:r>
              <a:rPr lang="en-US" sz="2400" dirty="0"/>
              <a:t>. </a:t>
            </a:r>
          </a:p>
          <a:p>
            <a:endParaRPr lang="en-US" sz="2400" dirty="0"/>
          </a:p>
          <a:p>
            <a:r>
              <a:rPr lang="en-US" sz="2400" b="1" dirty="0"/>
              <a:t>Find the joint probability function of </a:t>
            </a:r>
            <a:r>
              <a:rPr lang="en-US" sz="2400" b="1" dirty="0">
                <a:solidFill>
                  <a:srgbClr val="FF00FF"/>
                </a:solidFill>
              </a:rPr>
              <a:t>Y</a:t>
            </a:r>
            <a:r>
              <a:rPr lang="en-US" sz="2400" b="1" baseline="-25000" dirty="0">
                <a:solidFill>
                  <a:srgbClr val="FF00FF"/>
                </a:solidFill>
              </a:rPr>
              <a:t>1</a:t>
            </a:r>
            <a:r>
              <a:rPr lang="en-US" sz="2400" b="1" dirty="0"/>
              <a:t> and </a:t>
            </a:r>
            <a:r>
              <a:rPr lang="en-US" sz="2400" b="1" dirty="0">
                <a:solidFill>
                  <a:srgbClr val="0000FF"/>
                </a:solidFill>
              </a:rPr>
              <a:t>Y</a:t>
            </a:r>
            <a:r>
              <a:rPr lang="en-US" sz="2400" b="1" baseline="-25000" dirty="0">
                <a:solidFill>
                  <a:srgbClr val="0000FF"/>
                </a:solidFill>
              </a:rPr>
              <a:t>2</a:t>
            </a:r>
            <a:r>
              <a:rPr lang="en-US" sz="2400" b="1" dirty="0"/>
              <a:t>.</a:t>
            </a:r>
          </a:p>
        </p:txBody>
      </p:sp>
      <p:pic>
        <p:nvPicPr>
          <p:cNvPr id="7" name="Picture 6"/>
          <p:cNvPicPr>
            <a:picLocks noChangeAspect="1"/>
          </p:cNvPicPr>
          <p:nvPr/>
        </p:nvPicPr>
        <p:blipFill>
          <a:blip r:embed="rId2"/>
          <a:stretch>
            <a:fillRect/>
          </a:stretch>
        </p:blipFill>
        <p:spPr>
          <a:xfrm>
            <a:off x="5903846" y="4539415"/>
            <a:ext cx="2398641" cy="1630637"/>
          </a:xfrm>
          <a:prstGeom prst="rect">
            <a:avLst/>
          </a:prstGeom>
        </p:spPr>
      </p:pic>
      <p:sp>
        <p:nvSpPr>
          <p:cNvPr id="8" name="TextBox 7"/>
          <p:cNvSpPr txBox="1"/>
          <p:nvPr/>
        </p:nvSpPr>
        <p:spPr>
          <a:xfrm>
            <a:off x="198908" y="4563550"/>
            <a:ext cx="7469863" cy="2031325"/>
          </a:xfrm>
          <a:prstGeom prst="rect">
            <a:avLst/>
          </a:prstGeom>
          <a:noFill/>
        </p:spPr>
        <p:txBody>
          <a:bodyPr wrap="none" rtlCol="0">
            <a:spAutoFit/>
          </a:bodyPr>
          <a:lstStyle/>
          <a:p>
            <a:r>
              <a:rPr lang="en-US" b="1" dirty="0"/>
              <a:t>Solution: </a:t>
            </a:r>
            <a:r>
              <a:rPr lang="en-US" dirty="0"/>
              <a:t>All the different ways of two customers</a:t>
            </a:r>
          </a:p>
          <a:p>
            <a:r>
              <a:rPr lang="en-US" dirty="0"/>
              <a:t> going to three counters  form the sample space of the</a:t>
            </a:r>
          </a:p>
          <a:p>
            <a:r>
              <a:rPr lang="en-US" dirty="0"/>
              <a:t>experiments, that is, </a:t>
            </a:r>
          </a:p>
          <a:p>
            <a:r>
              <a:rPr lang="en-US" dirty="0"/>
              <a:t>S = [{A, A}, {A, B}, {A, C}, </a:t>
            </a:r>
          </a:p>
          <a:p>
            <a:r>
              <a:rPr lang="en-US" dirty="0"/>
              <a:t>       {B, A}, {B, B}, {B, C}, </a:t>
            </a:r>
          </a:p>
          <a:p>
            <a:r>
              <a:rPr lang="en-US" dirty="0"/>
              <a:t>        {C, A}, {C, B}, {C, C}]. A, B, C represent 3 counters</a:t>
            </a:r>
          </a:p>
          <a:p>
            <a:r>
              <a:rPr lang="en-US" dirty="0"/>
              <a:t>Then we can get the joint distribution </a:t>
            </a:r>
            <a:r>
              <a:rPr lang="en-US" b="1" dirty="0"/>
              <a:t>of </a:t>
            </a:r>
            <a:r>
              <a:rPr lang="en-US" b="1" dirty="0">
                <a:solidFill>
                  <a:srgbClr val="FF00FF"/>
                </a:solidFill>
              </a:rPr>
              <a:t>Y</a:t>
            </a:r>
            <a:r>
              <a:rPr lang="en-US" b="1" baseline="-25000" dirty="0">
                <a:solidFill>
                  <a:srgbClr val="FF00FF"/>
                </a:solidFill>
              </a:rPr>
              <a:t>1</a:t>
            </a:r>
            <a:r>
              <a:rPr lang="en-US" b="1" dirty="0"/>
              <a:t> and </a:t>
            </a:r>
            <a:r>
              <a:rPr lang="en-US" b="1" dirty="0">
                <a:solidFill>
                  <a:srgbClr val="0000FF"/>
                </a:solidFill>
              </a:rPr>
              <a:t>Y</a:t>
            </a:r>
            <a:r>
              <a:rPr lang="en-US" b="1" baseline="-25000" dirty="0">
                <a:solidFill>
                  <a:srgbClr val="0000FF"/>
                </a:solidFill>
              </a:rPr>
              <a:t>2</a:t>
            </a:r>
            <a:r>
              <a:rPr lang="en-US" dirty="0"/>
              <a:t> as shown in the right table.</a:t>
            </a:r>
          </a:p>
        </p:txBody>
      </p:sp>
    </p:spTree>
    <p:extLst>
      <p:ext uri="{BB962C8B-B14F-4D97-AF65-F5344CB8AC3E}">
        <p14:creationId xmlns:p14="http://schemas.microsoft.com/office/powerpoint/2010/main" val="2781119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B5DF-D048-4F81-930E-071CF13A50CE}"/>
              </a:ext>
            </a:extLst>
          </p:cNvPr>
          <p:cNvSpPr>
            <a:spLocks noGrp="1"/>
          </p:cNvSpPr>
          <p:nvPr>
            <p:ph type="title"/>
          </p:nvPr>
        </p:nvSpPr>
        <p:spPr>
          <a:xfrm>
            <a:off x="457200" y="274638"/>
            <a:ext cx="8229600" cy="592136"/>
          </a:xfrm>
        </p:spPr>
        <p:txBody>
          <a:bodyPr>
            <a:normAutofit/>
          </a:bodyPr>
          <a:lstStyle/>
          <a:p>
            <a:r>
              <a:rPr lang="en-US" sz="2000" dirty="0"/>
              <a:t>Group Problem</a:t>
            </a:r>
          </a:p>
        </p:txBody>
      </p:sp>
      <p:sp>
        <p:nvSpPr>
          <p:cNvPr id="3" name="Content Placeholder 2">
            <a:extLst>
              <a:ext uri="{FF2B5EF4-FFF2-40B4-BE49-F238E27FC236}">
                <a16:creationId xmlns:a16="http://schemas.microsoft.com/office/drawing/2014/main" id="{6B26F37F-4B53-4472-9CD0-88586D256BA9}"/>
              </a:ext>
            </a:extLst>
          </p:cNvPr>
          <p:cNvSpPr>
            <a:spLocks noGrp="1"/>
          </p:cNvSpPr>
          <p:nvPr>
            <p:ph idx="1"/>
          </p:nvPr>
        </p:nvSpPr>
        <p:spPr>
          <a:xfrm>
            <a:off x="457200" y="736599"/>
            <a:ext cx="8229600" cy="5521326"/>
          </a:xfrm>
        </p:spPr>
        <p:txBody>
          <a:bodyPr>
            <a:normAutofit/>
          </a:bodyPr>
          <a:lstStyle/>
          <a:p>
            <a:r>
              <a:rPr lang="en-US" sz="2200" dirty="0"/>
              <a:t>Consider an experiment which consists of 2 rolls of a fair die. The SS consists of 36 points, each of which will be assigned a probability of 1/36.</a:t>
            </a:r>
          </a:p>
          <a:p>
            <a:r>
              <a:rPr lang="en-US" sz="2200" dirty="0"/>
              <a:t>If the 2 random variables of which we are interested are </a:t>
            </a:r>
            <a:r>
              <a:rPr lang="en-US" sz="2200" dirty="0">
                <a:highlight>
                  <a:srgbClr val="00FF00"/>
                </a:highlight>
              </a:rPr>
              <a:t>x, the number of 3s</a:t>
            </a:r>
            <a:r>
              <a:rPr lang="en-US" sz="2200" dirty="0"/>
              <a:t> and </a:t>
            </a:r>
            <a:r>
              <a:rPr lang="en-US" sz="2200" dirty="0">
                <a:highlight>
                  <a:srgbClr val="FFFF00"/>
                </a:highlight>
              </a:rPr>
              <a:t>y, the number of 5s </a:t>
            </a:r>
            <a:r>
              <a:rPr lang="en-US" sz="2200" dirty="0"/>
              <a:t>obtained in the two rolls of the die. Each element in the sample space is assigned two numbers, the first number is the value of x at that point and the second number is the value of y. </a:t>
            </a:r>
          </a:p>
          <a:p>
            <a:pPr marL="0" indent="0">
              <a:buNone/>
            </a:pPr>
            <a:r>
              <a:rPr lang="en-US" dirty="0"/>
              <a:t>1. Draw a diagram for this setup</a:t>
            </a:r>
          </a:p>
        </p:txBody>
      </p:sp>
      <p:sp>
        <p:nvSpPr>
          <p:cNvPr id="4" name="Slide Number Placeholder 3">
            <a:extLst>
              <a:ext uri="{FF2B5EF4-FFF2-40B4-BE49-F238E27FC236}">
                <a16:creationId xmlns:a16="http://schemas.microsoft.com/office/drawing/2014/main" id="{2B67A5F6-A463-4A76-A23C-C7E0FDA091E7}"/>
              </a:ext>
            </a:extLst>
          </p:cNvPr>
          <p:cNvSpPr>
            <a:spLocks noGrp="1"/>
          </p:cNvSpPr>
          <p:nvPr>
            <p:ph type="sldNum" sz="quarter" idx="12"/>
          </p:nvPr>
        </p:nvSpPr>
        <p:spPr/>
        <p:txBody>
          <a:bodyPr/>
          <a:lstStyle/>
          <a:p>
            <a:fld id="{DB533FE6-0E42-8B44-B5D6-40C4BAC851FD}" type="slidenum">
              <a:rPr lang="en-US" smtClean="0"/>
              <a:t>18</a:t>
            </a:fld>
            <a:endParaRPr lang="en-US"/>
          </a:p>
        </p:txBody>
      </p:sp>
      <p:graphicFrame>
        <p:nvGraphicFramePr>
          <p:cNvPr id="5" name="Object 4">
            <a:extLst>
              <a:ext uri="{FF2B5EF4-FFF2-40B4-BE49-F238E27FC236}">
                <a16:creationId xmlns:a16="http://schemas.microsoft.com/office/drawing/2014/main" id="{24CE815C-9B7E-4F07-8E10-528BD890ACC0}"/>
              </a:ext>
            </a:extLst>
          </p:cNvPr>
          <p:cNvGraphicFramePr>
            <a:graphicFrameLocks noChangeAspect="1"/>
          </p:cNvGraphicFramePr>
          <p:nvPr/>
        </p:nvGraphicFramePr>
        <p:xfrm>
          <a:off x="2909888" y="4724400"/>
          <a:ext cx="4886325" cy="1533525"/>
        </p:xfrm>
        <a:graphic>
          <a:graphicData uri="http://schemas.openxmlformats.org/presentationml/2006/ole">
            <mc:AlternateContent xmlns:mc="http://schemas.openxmlformats.org/markup-compatibility/2006">
              <mc:Choice xmlns:v="urn:schemas-microsoft-com:vml" Requires="v">
                <p:oleObj spid="_x0000_s1033" name="Worksheet" r:id="rId3" imgW="4886373" imgH="1533583" progId="Excel.Sheet.12">
                  <p:embed/>
                </p:oleObj>
              </mc:Choice>
              <mc:Fallback>
                <p:oleObj name="Worksheet" r:id="rId3" imgW="4886373" imgH="1533583" progId="Excel.Sheet.12">
                  <p:embed/>
                  <p:pic>
                    <p:nvPicPr>
                      <p:cNvPr id="5" name="Object 4">
                        <a:extLst>
                          <a:ext uri="{FF2B5EF4-FFF2-40B4-BE49-F238E27FC236}">
                            <a16:creationId xmlns:a16="http://schemas.microsoft.com/office/drawing/2014/main" id="{24CE815C-9B7E-4F07-8E10-528BD890ACC0}"/>
                          </a:ext>
                        </a:extLst>
                      </p:cNvPr>
                      <p:cNvPicPr/>
                      <p:nvPr/>
                    </p:nvPicPr>
                    <p:blipFill>
                      <a:blip r:embed="rId4"/>
                      <a:stretch>
                        <a:fillRect/>
                      </a:stretch>
                    </p:blipFill>
                    <p:spPr>
                      <a:xfrm>
                        <a:off x="2909888" y="4724400"/>
                        <a:ext cx="4886325" cy="1533525"/>
                      </a:xfrm>
                      <a:prstGeom prst="rect">
                        <a:avLst/>
                      </a:prstGeom>
                    </p:spPr>
                  </p:pic>
                </p:oleObj>
              </mc:Fallback>
            </mc:AlternateContent>
          </a:graphicData>
        </a:graphic>
      </p:graphicFrame>
    </p:spTree>
    <p:extLst>
      <p:ext uri="{BB962C8B-B14F-4D97-AF65-F5344CB8AC3E}">
        <p14:creationId xmlns:p14="http://schemas.microsoft.com/office/powerpoint/2010/main" val="2157848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29AEF-7B65-4785-8BC0-9128BC37930F}"/>
              </a:ext>
            </a:extLst>
          </p:cNvPr>
          <p:cNvSpPr>
            <a:spLocks noGrp="1"/>
          </p:cNvSpPr>
          <p:nvPr>
            <p:ph type="title"/>
          </p:nvPr>
        </p:nvSpPr>
        <p:spPr>
          <a:xfrm>
            <a:off x="457200" y="274638"/>
            <a:ext cx="8229600" cy="735012"/>
          </a:xfrm>
        </p:spPr>
        <p:txBody>
          <a:bodyPr>
            <a:normAutofit/>
          </a:bodyPr>
          <a:lstStyle/>
          <a:p>
            <a:r>
              <a:rPr lang="en-US" sz="3200" dirty="0"/>
              <a:t>Group Problem, page 2</a:t>
            </a:r>
          </a:p>
        </p:txBody>
      </p:sp>
      <p:sp>
        <p:nvSpPr>
          <p:cNvPr id="3" name="Content Placeholder 2">
            <a:extLst>
              <a:ext uri="{FF2B5EF4-FFF2-40B4-BE49-F238E27FC236}">
                <a16:creationId xmlns:a16="http://schemas.microsoft.com/office/drawing/2014/main" id="{926AE3C3-F040-4C1B-B21E-8ADCC5ED287A}"/>
              </a:ext>
            </a:extLst>
          </p:cNvPr>
          <p:cNvSpPr>
            <a:spLocks noGrp="1"/>
          </p:cNvSpPr>
          <p:nvPr>
            <p:ph idx="1"/>
          </p:nvPr>
        </p:nvSpPr>
        <p:spPr>
          <a:xfrm>
            <a:off x="361950" y="1028700"/>
            <a:ext cx="8229600" cy="4525963"/>
          </a:xfrm>
        </p:spPr>
        <p:txBody>
          <a:bodyPr/>
          <a:lstStyle/>
          <a:p>
            <a:r>
              <a:rPr lang="en-US" dirty="0"/>
              <a:t>To obtain f(</a:t>
            </a:r>
            <a:r>
              <a:rPr lang="en-US" dirty="0" err="1"/>
              <a:t>x,y</a:t>
            </a:r>
            <a:r>
              <a:rPr lang="en-US" dirty="0"/>
              <a:t>) for any pair of values x and y, we have only to add the probabilities of those elements of the SS to which these values are assigned. Proceed in this way to create the joint distribution of the given variables x and y in the table:</a:t>
            </a:r>
          </a:p>
        </p:txBody>
      </p:sp>
      <p:sp>
        <p:nvSpPr>
          <p:cNvPr id="4" name="Slide Number Placeholder 3">
            <a:extLst>
              <a:ext uri="{FF2B5EF4-FFF2-40B4-BE49-F238E27FC236}">
                <a16:creationId xmlns:a16="http://schemas.microsoft.com/office/drawing/2014/main" id="{161D2D67-811E-442B-B605-D2CCD89E43B2}"/>
              </a:ext>
            </a:extLst>
          </p:cNvPr>
          <p:cNvSpPr>
            <a:spLocks noGrp="1"/>
          </p:cNvSpPr>
          <p:nvPr>
            <p:ph type="sldNum" sz="quarter" idx="12"/>
          </p:nvPr>
        </p:nvSpPr>
        <p:spPr/>
        <p:txBody>
          <a:bodyPr/>
          <a:lstStyle/>
          <a:p>
            <a:fld id="{DB533FE6-0E42-8B44-B5D6-40C4BAC851FD}" type="slidenum">
              <a:rPr lang="en-US" smtClean="0"/>
              <a:t>19</a:t>
            </a:fld>
            <a:endParaRPr lang="en-US"/>
          </a:p>
        </p:txBody>
      </p:sp>
      <p:graphicFrame>
        <p:nvGraphicFramePr>
          <p:cNvPr id="5" name="Object 4">
            <a:extLst>
              <a:ext uri="{FF2B5EF4-FFF2-40B4-BE49-F238E27FC236}">
                <a16:creationId xmlns:a16="http://schemas.microsoft.com/office/drawing/2014/main" id="{18A84923-03E8-4E35-B146-2E12B9FA659E}"/>
              </a:ext>
            </a:extLst>
          </p:cNvPr>
          <p:cNvGraphicFramePr>
            <a:graphicFrameLocks noChangeAspect="1"/>
          </p:cNvGraphicFramePr>
          <p:nvPr/>
        </p:nvGraphicFramePr>
        <p:xfrm>
          <a:off x="3089097" y="4278952"/>
          <a:ext cx="4349928" cy="1422874"/>
        </p:xfrm>
        <a:graphic>
          <a:graphicData uri="http://schemas.openxmlformats.org/presentationml/2006/ole">
            <mc:AlternateContent xmlns:mc="http://schemas.openxmlformats.org/markup-compatibility/2006">
              <mc:Choice xmlns:v="urn:schemas-microsoft-com:vml" Requires="v">
                <p:oleObj spid="_x0000_s2057" name="Worksheet" r:id="rId3" imgW="3057573" imgH="1000194" progId="Excel.Sheet.12">
                  <p:embed/>
                </p:oleObj>
              </mc:Choice>
              <mc:Fallback>
                <p:oleObj name="Worksheet" r:id="rId3" imgW="3057573" imgH="1000194" progId="Excel.Sheet.12">
                  <p:embed/>
                  <p:pic>
                    <p:nvPicPr>
                      <p:cNvPr id="5" name="Object 4">
                        <a:extLst>
                          <a:ext uri="{FF2B5EF4-FFF2-40B4-BE49-F238E27FC236}">
                            <a16:creationId xmlns:a16="http://schemas.microsoft.com/office/drawing/2014/main" id="{18A84923-03E8-4E35-B146-2E12B9FA659E}"/>
                          </a:ext>
                        </a:extLst>
                      </p:cNvPr>
                      <p:cNvPicPr/>
                      <p:nvPr/>
                    </p:nvPicPr>
                    <p:blipFill>
                      <a:blip r:embed="rId4"/>
                      <a:stretch>
                        <a:fillRect/>
                      </a:stretch>
                    </p:blipFill>
                    <p:spPr>
                      <a:xfrm>
                        <a:off x="3089097" y="4278952"/>
                        <a:ext cx="4349928" cy="1422874"/>
                      </a:xfrm>
                      <a:prstGeom prst="rect">
                        <a:avLst/>
                      </a:prstGeom>
                    </p:spPr>
                  </p:pic>
                </p:oleObj>
              </mc:Fallback>
            </mc:AlternateContent>
          </a:graphicData>
        </a:graphic>
      </p:graphicFrame>
    </p:spTree>
    <p:extLst>
      <p:ext uri="{BB962C8B-B14F-4D97-AF65-F5344CB8AC3E}">
        <p14:creationId xmlns:p14="http://schemas.microsoft.com/office/powerpoint/2010/main" val="403184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E033E-56E4-4F4D-8D7C-1D67EDD7EDA8}"/>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DFFD7E02-AE11-4961-A226-8872AF3AEA8A}"/>
              </a:ext>
            </a:extLst>
          </p:cNvPr>
          <p:cNvSpPr>
            <a:spLocks noGrp="1"/>
          </p:cNvSpPr>
          <p:nvPr>
            <p:ph idx="1"/>
          </p:nvPr>
        </p:nvSpPr>
        <p:spPr/>
        <p:txBody>
          <a:bodyPr>
            <a:normAutofit fontScale="92500" lnSpcReduction="20000"/>
          </a:bodyPr>
          <a:lstStyle/>
          <a:p>
            <a:r>
              <a:rPr lang="en-US" dirty="0"/>
              <a:t>Beta Distribution last time (Lots of integration)</a:t>
            </a:r>
          </a:p>
          <a:p>
            <a:r>
              <a:rPr lang="en-US" dirty="0"/>
              <a:t>Next class: double-integration</a:t>
            </a:r>
          </a:p>
          <a:p>
            <a:pPr lvl="1"/>
            <a:r>
              <a:rPr lang="en-US" dirty="0">
                <a:highlight>
                  <a:srgbClr val="00FF00"/>
                </a:highlight>
              </a:rPr>
              <a:t>Calculus review material from beg of course</a:t>
            </a:r>
          </a:p>
          <a:p>
            <a:r>
              <a:rPr lang="en-US" dirty="0">
                <a:highlight>
                  <a:srgbClr val="FFFF00"/>
                </a:highlight>
              </a:rPr>
              <a:t>Any interest in an extra office hour just to review integration/double-integration? </a:t>
            </a:r>
          </a:p>
          <a:p>
            <a:pPr marL="0" indent="0">
              <a:buNone/>
            </a:pPr>
            <a:r>
              <a:rPr lang="en-US" dirty="0">
                <a:solidFill>
                  <a:srgbClr val="FF0000"/>
                </a:solidFill>
              </a:rPr>
              <a:t>Before our next class? </a:t>
            </a:r>
          </a:p>
          <a:p>
            <a:pPr marL="0" indent="0">
              <a:buNone/>
            </a:pPr>
            <a:r>
              <a:rPr lang="en-US" dirty="0" err="1">
                <a:solidFill>
                  <a:srgbClr val="FF0000"/>
                </a:solidFill>
              </a:rPr>
              <a:t>Choices:Today</a:t>
            </a:r>
            <a:r>
              <a:rPr lang="en-US" dirty="0">
                <a:solidFill>
                  <a:srgbClr val="FF0000"/>
                </a:solidFill>
              </a:rPr>
              <a:t> at 5 pm, Tuesday at 9 am or 5 pm? Wednesday at 12?</a:t>
            </a:r>
          </a:p>
          <a:p>
            <a:r>
              <a:rPr lang="en-US" dirty="0">
                <a:solidFill>
                  <a:schemeClr val="tx1">
                    <a:lumMod val="95000"/>
                    <a:lumOff val="5000"/>
                  </a:schemeClr>
                </a:solidFill>
                <a:highlight>
                  <a:srgbClr val="FF00FF"/>
                </a:highlight>
              </a:rPr>
              <a:t>Homework #8 due Thursday 4/4</a:t>
            </a:r>
          </a:p>
          <a:p>
            <a:r>
              <a:rPr lang="en-US" dirty="0">
                <a:solidFill>
                  <a:schemeClr val="tx1">
                    <a:lumMod val="95000"/>
                    <a:lumOff val="5000"/>
                  </a:schemeClr>
                </a:solidFill>
                <a:highlight>
                  <a:srgbClr val="FF0000"/>
                </a:highlight>
              </a:rPr>
              <a:t>Exam #2 Thursday 4/11</a:t>
            </a:r>
          </a:p>
        </p:txBody>
      </p:sp>
      <p:sp>
        <p:nvSpPr>
          <p:cNvPr id="4" name="Slide Number Placeholder 3">
            <a:extLst>
              <a:ext uri="{FF2B5EF4-FFF2-40B4-BE49-F238E27FC236}">
                <a16:creationId xmlns:a16="http://schemas.microsoft.com/office/drawing/2014/main" id="{DD8D164C-7615-481A-8CA4-F2033C3B5D18}"/>
              </a:ext>
            </a:extLst>
          </p:cNvPr>
          <p:cNvSpPr>
            <a:spLocks noGrp="1"/>
          </p:cNvSpPr>
          <p:nvPr>
            <p:ph type="sldNum" sz="quarter" idx="12"/>
          </p:nvPr>
        </p:nvSpPr>
        <p:spPr/>
        <p:txBody>
          <a:bodyPr/>
          <a:lstStyle/>
          <a:p>
            <a:fld id="{DB533FE6-0E42-8B44-B5D6-40C4BAC851FD}" type="slidenum">
              <a:rPr lang="en-US" smtClean="0"/>
              <a:t>2</a:t>
            </a:fld>
            <a:endParaRPr lang="en-US"/>
          </a:p>
        </p:txBody>
      </p:sp>
    </p:spTree>
    <p:extLst>
      <p:ext uri="{BB962C8B-B14F-4D97-AF65-F5344CB8AC3E}">
        <p14:creationId xmlns:p14="http://schemas.microsoft.com/office/powerpoint/2010/main" val="1449926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F9836-639A-43EE-B6F1-BE20AB3F838D}"/>
              </a:ext>
            </a:extLst>
          </p:cNvPr>
          <p:cNvSpPr>
            <a:spLocks noGrp="1"/>
          </p:cNvSpPr>
          <p:nvPr>
            <p:ph type="title"/>
          </p:nvPr>
        </p:nvSpPr>
        <p:spPr>
          <a:xfrm>
            <a:off x="457200" y="274638"/>
            <a:ext cx="8229600" cy="801687"/>
          </a:xfrm>
        </p:spPr>
        <p:txBody>
          <a:bodyPr/>
          <a:lstStyle/>
          <a:p>
            <a:r>
              <a:rPr lang="en-US" dirty="0"/>
              <a:t>Group Problem, page 3</a:t>
            </a:r>
          </a:p>
        </p:txBody>
      </p:sp>
      <p:sp>
        <p:nvSpPr>
          <p:cNvPr id="3" name="Content Placeholder 2">
            <a:extLst>
              <a:ext uri="{FF2B5EF4-FFF2-40B4-BE49-F238E27FC236}">
                <a16:creationId xmlns:a16="http://schemas.microsoft.com/office/drawing/2014/main" id="{937A71E6-9EE8-466F-995F-711CD6431512}"/>
              </a:ext>
            </a:extLst>
          </p:cNvPr>
          <p:cNvSpPr>
            <a:spLocks noGrp="1"/>
          </p:cNvSpPr>
          <p:nvPr>
            <p:ph idx="1"/>
          </p:nvPr>
        </p:nvSpPr>
        <p:spPr/>
        <p:txBody>
          <a:bodyPr/>
          <a:lstStyle/>
          <a:p>
            <a:pPr marL="0" indent="0">
              <a:buNone/>
            </a:pPr>
            <a:r>
              <a:rPr lang="en-US" dirty="0"/>
              <a:t>Now, write the marginals of X and 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Create some conditional questions:</a:t>
            </a:r>
          </a:p>
        </p:txBody>
      </p:sp>
      <p:sp>
        <p:nvSpPr>
          <p:cNvPr id="4" name="Slide Number Placeholder 3">
            <a:extLst>
              <a:ext uri="{FF2B5EF4-FFF2-40B4-BE49-F238E27FC236}">
                <a16:creationId xmlns:a16="http://schemas.microsoft.com/office/drawing/2014/main" id="{2506F314-6679-401F-AC9E-507A287D2E30}"/>
              </a:ext>
            </a:extLst>
          </p:cNvPr>
          <p:cNvSpPr>
            <a:spLocks noGrp="1"/>
          </p:cNvSpPr>
          <p:nvPr>
            <p:ph type="sldNum" sz="quarter" idx="12"/>
          </p:nvPr>
        </p:nvSpPr>
        <p:spPr/>
        <p:txBody>
          <a:bodyPr/>
          <a:lstStyle/>
          <a:p>
            <a:fld id="{D36B4DD6-7983-4E45-9A33-80CA47E380BF}" type="slidenum">
              <a:rPr lang="en-US" smtClean="0"/>
              <a:t>20</a:t>
            </a:fld>
            <a:endParaRPr lang="en-US"/>
          </a:p>
        </p:txBody>
      </p:sp>
    </p:spTree>
    <p:extLst>
      <p:ext uri="{BB962C8B-B14F-4D97-AF65-F5344CB8AC3E}">
        <p14:creationId xmlns:p14="http://schemas.microsoft.com/office/powerpoint/2010/main" val="3238345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1473"/>
          </a:xfrm>
        </p:spPr>
        <p:txBody>
          <a:bodyPr>
            <a:normAutofit fontScale="90000"/>
          </a:bodyPr>
          <a:lstStyle/>
          <a:p>
            <a:r>
              <a:rPr lang="en-US" b="1" dirty="0"/>
              <a:t>Game of tossing a pair of fair dice</a:t>
            </a:r>
          </a:p>
        </p:txBody>
      </p:sp>
      <p:sp>
        <p:nvSpPr>
          <p:cNvPr id="3" name="Content Placeholder 2"/>
          <p:cNvSpPr>
            <a:spLocks noGrp="1"/>
          </p:cNvSpPr>
          <p:nvPr>
            <p:ph idx="1"/>
          </p:nvPr>
        </p:nvSpPr>
        <p:spPr>
          <a:xfrm>
            <a:off x="183444" y="1016000"/>
            <a:ext cx="8763000" cy="4356439"/>
          </a:xfrm>
        </p:spPr>
        <p:txBody>
          <a:bodyPr>
            <a:normAutofit fontScale="70000" lnSpcReduction="20000"/>
          </a:bodyPr>
          <a:lstStyle/>
          <a:p>
            <a:pPr marL="0" indent="0">
              <a:buNone/>
            </a:pPr>
            <a:r>
              <a:rPr lang="en-US" b="1" dirty="0">
                <a:solidFill>
                  <a:srgbClr val="FF0000"/>
                </a:solidFill>
              </a:rPr>
              <a:t>Game</a:t>
            </a:r>
            <a:r>
              <a:rPr lang="en-US" dirty="0"/>
              <a:t>: three students, A, B and C, toss </a:t>
            </a:r>
            <a:r>
              <a:rPr lang="en-US" b="1" dirty="0"/>
              <a:t>two fair 6-sided dice</a:t>
            </a:r>
            <a:r>
              <a:rPr lang="en-US" dirty="0"/>
              <a:t> and observe the numbers (or the number of dots) on the top of dice. </a:t>
            </a:r>
          </a:p>
          <a:p>
            <a:pPr marL="0" indent="0">
              <a:buNone/>
            </a:pPr>
            <a:endParaRPr lang="en-US" dirty="0"/>
          </a:p>
          <a:p>
            <a:pPr marL="0" indent="0">
              <a:buNone/>
            </a:pPr>
            <a:r>
              <a:rPr lang="en-US" b="1" u="sng" dirty="0">
                <a:solidFill>
                  <a:srgbClr val="0000FF"/>
                </a:solidFill>
              </a:rPr>
              <a:t>Rule</a:t>
            </a:r>
            <a:r>
              <a:rPr lang="en-US" dirty="0"/>
              <a:t>:  A wins if both dice are odd numbers</a:t>
            </a:r>
          </a:p>
          <a:p>
            <a:pPr marL="0" indent="0">
              <a:buNone/>
            </a:pPr>
            <a:r>
              <a:rPr lang="en-US" dirty="0"/>
              <a:t>           B wins if one die is an odd number and one die is an even number</a:t>
            </a:r>
          </a:p>
          <a:p>
            <a:pPr marL="0" indent="0">
              <a:buNone/>
            </a:pPr>
            <a:r>
              <a:rPr lang="en-US" dirty="0"/>
              <a:t>           C wins if the 1</a:t>
            </a:r>
            <a:r>
              <a:rPr lang="en-US" baseline="30000" dirty="0"/>
              <a:t>st</a:t>
            </a:r>
            <a:r>
              <a:rPr lang="en-US" dirty="0"/>
              <a:t> die is  odd number &amp; the 2</a:t>
            </a:r>
            <a:r>
              <a:rPr lang="en-US" baseline="30000" dirty="0"/>
              <a:t>nd</a:t>
            </a:r>
            <a:r>
              <a:rPr lang="en-US" dirty="0"/>
              <a:t>  die is an even number</a:t>
            </a:r>
          </a:p>
          <a:p>
            <a:pPr marL="0" indent="0">
              <a:buNone/>
            </a:pPr>
            <a:endParaRPr lang="en-US" b="1" u="sng" dirty="0">
              <a:solidFill>
                <a:srgbClr val="FF00FF"/>
              </a:solidFill>
            </a:endParaRPr>
          </a:p>
          <a:p>
            <a:pPr marL="0" indent="0">
              <a:buNone/>
            </a:pPr>
            <a:r>
              <a:rPr lang="en-US" b="1" u="sng" dirty="0">
                <a:solidFill>
                  <a:srgbClr val="FF00FF"/>
                </a:solidFill>
              </a:rPr>
              <a:t>Questions</a:t>
            </a:r>
            <a:r>
              <a:rPr lang="en-US" dirty="0"/>
              <a:t>: </a:t>
            </a:r>
          </a:p>
          <a:p>
            <a:pPr marL="0" indent="0">
              <a:buNone/>
            </a:pPr>
            <a:r>
              <a:rPr lang="en-US" dirty="0"/>
              <a:t>Which player do you want to be?</a:t>
            </a:r>
          </a:p>
          <a:p>
            <a:pPr marL="0" indent="0">
              <a:buNone/>
            </a:pPr>
            <a:r>
              <a:rPr lang="en-US" dirty="0"/>
              <a:t>Or what is the probability of each </a:t>
            </a:r>
          </a:p>
          <a:p>
            <a:pPr marL="0" indent="0">
              <a:buNone/>
            </a:pPr>
            <a:r>
              <a:rPr lang="en-US" dirty="0"/>
              <a:t>player win in the above rule?</a:t>
            </a:r>
          </a:p>
          <a:p>
            <a:pPr marL="0" indent="0">
              <a:buNone/>
            </a:pPr>
            <a:endParaRPr lang="en-US" dirty="0"/>
          </a:p>
        </p:txBody>
      </p:sp>
      <p:sp>
        <p:nvSpPr>
          <p:cNvPr id="4" name="Slide Number Placeholder 3"/>
          <p:cNvSpPr>
            <a:spLocks noGrp="1"/>
          </p:cNvSpPr>
          <p:nvPr>
            <p:ph type="sldNum" sz="quarter" idx="12"/>
          </p:nvPr>
        </p:nvSpPr>
        <p:spPr/>
        <p:txBody>
          <a:bodyPr/>
          <a:lstStyle/>
          <a:p>
            <a:fld id="{D36B4DD6-7983-4E45-9A33-80CA47E380BF}" type="slidenum">
              <a:rPr lang="en-US" smtClean="0"/>
              <a:t>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6667251"/>
              </p:ext>
            </p:extLst>
          </p:nvPr>
        </p:nvGraphicFramePr>
        <p:xfrm>
          <a:off x="4566086" y="4125595"/>
          <a:ext cx="4380358" cy="2595880"/>
        </p:xfrm>
        <a:graphic>
          <a:graphicData uri="http://schemas.openxmlformats.org/drawingml/2006/table">
            <a:tbl>
              <a:tblPr firstRow="1" bandRow="1">
                <a:tableStyleId>{5C22544A-7EE6-4342-B048-85BDC9FD1C3A}</a:tableStyleId>
              </a:tblPr>
              <a:tblGrid>
                <a:gridCol w="421993">
                  <a:extLst>
                    <a:ext uri="{9D8B030D-6E8A-4147-A177-3AD203B41FA5}">
                      <a16:colId xmlns:a16="http://schemas.microsoft.com/office/drawing/2014/main" val="20000"/>
                    </a:ext>
                  </a:extLst>
                </a:gridCol>
                <a:gridCol w="66322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35000">
                  <a:extLst>
                    <a:ext uri="{9D8B030D-6E8A-4147-A177-3AD203B41FA5}">
                      <a16:colId xmlns:a16="http://schemas.microsoft.com/office/drawing/2014/main" val="20003"/>
                    </a:ext>
                  </a:extLst>
                </a:gridCol>
                <a:gridCol w="649111">
                  <a:extLst>
                    <a:ext uri="{9D8B030D-6E8A-4147-A177-3AD203B41FA5}">
                      <a16:colId xmlns:a16="http://schemas.microsoft.com/office/drawing/2014/main" val="20004"/>
                    </a:ext>
                  </a:extLst>
                </a:gridCol>
                <a:gridCol w="663222">
                  <a:extLst>
                    <a:ext uri="{9D8B030D-6E8A-4147-A177-3AD203B41FA5}">
                      <a16:colId xmlns:a16="http://schemas.microsoft.com/office/drawing/2014/main" val="20005"/>
                    </a:ext>
                  </a:extLst>
                </a:gridCol>
                <a:gridCol w="670476">
                  <a:extLst>
                    <a:ext uri="{9D8B030D-6E8A-4147-A177-3AD203B41FA5}">
                      <a16:colId xmlns:a16="http://schemas.microsoft.com/office/drawing/2014/main" val="20006"/>
                    </a:ext>
                  </a:extLst>
                </a:gridCol>
              </a:tblGrid>
              <a:tr h="370840">
                <a:tc>
                  <a:txBody>
                    <a:bodyPr/>
                    <a:lstStyle/>
                    <a:p>
                      <a:pPr algn="ctr"/>
                      <a:endParaRPr lang="en-US" dirty="0"/>
                    </a:p>
                  </a:txBody>
                  <a:tcPr/>
                </a:tc>
                <a:tc>
                  <a:txBody>
                    <a:bodyPr/>
                    <a:lstStyle/>
                    <a:p>
                      <a:pPr algn="ctr"/>
                      <a:r>
                        <a:rPr lang="en-US" dirty="0"/>
                        <a:t> 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pPr algn="ctr"/>
                      <a:r>
                        <a:rPr lang="en-US" dirty="0"/>
                        <a:t>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pPr algn="ctr"/>
                      <a:r>
                        <a:rPr lang="en-US" dirty="0"/>
                        <a:t>5</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pPr algn="ctr"/>
                      <a:r>
                        <a:rPr lang="en-US" dirty="0"/>
                        <a:t>6</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6" name="TextBox 5"/>
          <p:cNvSpPr txBox="1"/>
          <p:nvPr/>
        </p:nvSpPr>
        <p:spPr>
          <a:xfrm>
            <a:off x="586128" y="5521146"/>
            <a:ext cx="2133918" cy="1200329"/>
          </a:xfrm>
          <a:prstGeom prst="rect">
            <a:avLst/>
          </a:prstGeom>
          <a:noFill/>
        </p:spPr>
        <p:txBody>
          <a:bodyPr wrap="none" rtlCol="0">
            <a:spAutoFit/>
          </a:bodyPr>
          <a:lstStyle/>
          <a:p>
            <a:r>
              <a:rPr lang="en-US" dirty="0"/>
              <a:t>Answer: </a:t>
            </a:r>
          </a:p>
          <a:p>
            <a:r>
              <a:rPr lang="en-US" dirty="0"/>
              <a:t>P(A) = ½ * ½  = ¼ </a:t>
            </a:r>
          </a:p>
          <a:p>
            <a:r>
              <a:rPr lang="en-US" dirty="0"/>
              <a:t>P(B) =  ½ * ½ * 2 = ½ </a:t>
            </a:r>
          </a:p>
          <a:p>
            <a:r>
              <a:rPr lang="en-US" dirty="0"/>
              <a:t>P(C)= ½ * ½ = ¼ </a:t>
            </a:r>
          </a:p>
        </p:txBody>
      </p:sp>
    </p:spTree>
    <p:extLst>
      <p:ext uri="{BB962C8B-B14F-4D97-AF65-F5344CB8AC3E}">
        <p14:creationId xmlns:p14="http://schemas.microsoft.com/office/powerpoint/2010/main" val="286598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403958" cy="718111"/>
          </a:xfrm>
        </p:spPr>
        <p:txBody>
          <a:bodyPr>
            <a:normAutofit fontScale="90000"/>
          </a:bodyPr>
          <a:lstStyle/>
          <a:p>
            <a:pPr algn="r"/>
            <a:r>
              <a:rPr lang="en-US" b="1" dirty="0"/>
              <a:t>Review </a:t>
            </a:r>
          </a:p>
        </p:txBody>
      </p:sp>
      <p:sp>
        <p:nvSpPr>
          <p:cNvPr id="3" name="Content Placeholder 2"/>
          <p:cNvSpPr>
            <a:spLocks noGrp="1"/>
          </p:cNvSpPr>
          <p:nvPr>
            <p:ph idx="1"/>
          </p:nvPr>
        </p:nvSpPr>
        <p:spPr>
          <a:xfrm>
            <a:off x="288893" y="1097978"/>
            <a:ext cx="8229600" cy="4930025"/>
          </a:xfrm>
        </p:spPr>
        <p:txBody>
          <a:bodyPr>
            <a:normAutofit fontScale="92500" lnSpcReduction="10000"/>
          </a:bodyPr>
          <a:lstStyle/>
          <a:p>
            <a:r>
              <a:rPr lang="en-US" dirty="0"/>
              <a:t>Probability distribution of </a:t>
            </a:r>
            <a:r>
              <a:rPr lang="en-US" b="1" dirty="0">
                <a:solidFill>
                  <a:srgbClr val="FF0000"/>
                </a:solidFill>
              </a:rPr>
              <a:t>discrete</a:t>
            </a:r>
            <a:r>
              <a:rPr lang="en-US" dirty="0"/>
              <a:t> random variables: 2 properties</a:t>
            </a:r>
          </a:p>
          <a:p>
            <a:endParaRPr lang="en-US" dirty="0"/>
          </a:p>
          <a:p>
            <a:r>
              <a:rPr lang="en-US" dirty="0"/>
              <a:t>Three ways of expressing  the probability distribution of discrete random variables:</a:t>
            </a:r>
          </a:p>
          <a:p>
            <a:endParaRPr lang="en-US" dirty="0"/>
          </a:p>
          <a:p>
            <a:r>
              <a:rPr lang="en-US" dirty="0"/>
              <a:t>CDF of a </a:t>
            </a:r>
            <a:r>
              <a:rPr lang="en-US" b="1" dirty="0">
                <a:solidFill>
                  <a:srgbClr val="FF0000"/>
                </a:solidFill>
              </a:rPr>
              <a:t>discrete</a:t>
            </a:r>
            <a:r>
              <a:rPr lang="en-US" dirty="0"/>
              <a:t> random variable : </a:t>
            </a:r>
          </a:p>
          <a:p>
            <a:pPr marL="0" indent="0">
              <a:buNone/>
            </a:pPr>
            <a:r>
              <a:rPr lang="en-US" dirty="0"/>
              <a:t>       (1) definition,  F(y)=?</a:t>
            </a:r>
          </a:p>
          <a:p>
            <a:pPr marL="0" indent="0">
              <a:buNone/>
            </a:pPr>
            <a:r>
              <a:rPr lang="en-US" dirty="0"/>
              <a:t>       (2) three properties,</a:t>
            </a:r>
          </a:p>
          <a:p>
            <a:pPr marL="0" indent="0">
              <a:buNone/>
            </a:pPr>
            <a:r>
              <a:rPr lang="en-US" dirty="0"/>
              <a:t>       (3) P(Y&gt;3)=?</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36B4DD6-7983-4E45-9A33-80CA47E380BF}" type="slidenum">
              <a:rPr lang="en-US" smtClean="0"/>
              <a:t>4</a:t>
            </a:fld>
            <a:endParaRPr lang="en-US" dirty="0"/>
          </a:p>
        </p:txBody>
      </p:sp>
    </p:spTree>
    <p:extLst>
      <p:ext uri="{BB962C8B-B14F-4D97-AF65-F5344CB8AC3E}">
        <p14:creationId xmlns:p14="http://schemas.microsoft.com/office/powerpoint/2010/main" val="343235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888" y="87695"/>
            <a:ext cx="8229600" cy="1143000"/>
          </a:xfrm>
        </p:spPr>
        <p:txBody>
          <a:bodyPr>
            <a:normAutofit/>
          </a:bodyPr>
          <a:lstStyle/>
          <a:p>
            <a:r>
              <a:rPr lang="en-US" sz="4000" b="1" dirty="0"/>
              <a:t>Bivariate Probability Distribution</a:t>
            </a:r>
            <a:br>
              <a:rPr lang="en-US" sz="4000" b="1" dirty="0"/>
            </a:br>
            <a:r>
              <a:rPr lang="en-US" sz="2400" b="1" dirty="0"/>
              <a:t>-- for discrete random variables (Section 5.2)  </a:t>
            </a:r>
          </a:p>
        </p:txBody>
      </p:sp>
      <p:sp>
        <p:nvSpPr>
          <p:cNvPr id="3" name="Content Placeholder 2"/>
          <p:cNvSpPr>
            <a:spLocks noGrp="1"/>
          </p:cNvSpPr>
          <p:nvPr>
            <p:ph idx="1"/>
          </p:nvPr>
        </p:nvSpPr>
        <p:spPr>
          <a:xfrm>
            <a:off x="312888" y="1403795"/>
            <a:ext cx="8676968" cy="3428946"/>
          </a:xfrm>
        </p:spPr>
        <p:txBody>
          <a:bodyPr>
            <a:normAutofit fontScale="77500" lnSpcReduction="20000"/>
          </a:bodyPr>
          <a:lstStyle/>
          <a:p>
            <a:pPr marL="0" indent="0">
              <a:buNone/>
            </a:pPr>
            <a:r>
              <a:rPr lang="en-US" b="1" dirty="0"/>
              <a:t>Example </a:t>
            </a:r>
            <a:r>
              <a:rPr lang="en-US" dirty="0"/>
              <a:t>of tossing two</a:t>
            </a:r>
            <a:r>
              <a:rPr lang="en-US" b="1" dirty="0">
                <a:solidFill>
                  <a:srgbClr val="FF0000"/>
                </a:solidFill>
              </a:rPr>
              <a:t> fair </a:t>
            </a:r>
            <a:r>
              <a:rPr lang="en-US" dirty="0"/>
              <a:t>dice </a:t>
            </a:r>
            <a:r>
              <a:rPr lang="en-US" b="1" dirty="0"/>
              <a:t>(Reading on Page 224). </a:t>
            </a:r>
            <a:r>
              <a:rPr lang="en-US" dirty="0"/>
              <a:t>:</a:t>
            </a:r>
          </a:p>
          <a:p>
            <a:pPr marL="0" indent="0">
              <a:buNone/>
            </a:pPr>
            <a:r>
              <a:rPr lang="en-US" dirty="0"/>
              <a:t>Let Y</a:t>
            </a:r>
            <a:r>
              <a:rPr lang="en-US" baseline="-25000" dirty="0"/>
              <a:t>1</a:t>
            </a:r>
            <a:r>
              <a:rPr lang="en-US" dirty="0"/>
              <a:t> be the number (or number of  dots) appearing on die 1 </a:t>
            </a:r>
          </a:p>
          <a:p>
            <a:pPr marL="0" indent="0">
              <a:buNone/>
            </a:pPr>
            <a:r>
              <a:rPr lang="en-US" dirty="0"/>
              <a:t>Let Y</a:t>
            </a:r>
            <a:r>
              <a:rPr lang="en-US" baseline="-25000" dirty="0"/>
              <a:t>2</a:t>
            </a:r>
            <a:r>
              <a:rPr lang="en-US" dirty="0"/>
              <a:t> be the number (or number of  dots) appearing on die 2</a:t>
            </a:r>
          </a:p>
          <a:p>
            <a:pPr marL="0" indent="0">
              <a:buNone/>
            </a:pPr>
            <a:endParaRPr lang="en-US" dirty="0"/>
          </a:p>
          <a:p>
            <a:pPr marL="0" indent="0">
              <a:buNone/>
            </a:pPr>
            <a:r>
              <a:rPr lang="en-US" b="1" dirty="0">
                <a:solidFill>
                  <a:srgbClr val="0000FF"/>
                </a:solidFill>
              </a:rPr>
              <a:t>Questions</a:t>
            </a:r>
          </a:p>
          <a:p>
            <a:pPr marL="0" indent="0">
              <a:buNone/>
            </a:pPr>
            <a:r>
              <a:rPr lang="en-US" dirty="0"/>
              <a:t> 1. What is the sample space S? (Or S=?) </a:t>
            </a:r>
          </a:p>
          <a:p>
            <a:pPr marL="0" indent="0">
              <a:buNone/>
            </a:pPr>
            <a:r>
              <a:rPr lang="en-US" dirty="0"/>
              <a:t> 2. What is the probability of observing each pair (y</a:t>
            </a:r>
            <a:r>
              <a:rPr lang="en-US" baseline="-25000" dirty="0"/>
              <a:t>1</a:t>
            </a:r>
            <a:r>
              <a:rPr lang="en-US" dirty="0"/>
              <a:t>, y</a:t>
            </a:r>
            <a:r>
              <a:rPr lang="en-US" baseline="-25000" dirty="0"/>
              <a:t>2</a:t>
            </a:r>
            <a:r>
              <a:rPr lang="en-US" dirty="0"/>
              <a:t>), where  y</a:t>
            </a:r>
            <a:r>
              <a:rPr lang="en-US" baseline="-25000" dirty="0"/>
              <a:t>1</a:t>
            </a:r>
            <a:r>
              <a:rPr lang="en-US" dirty="0"/>
              <a:t>, y</a:t>
            </a:r>
            <a:r>
              <a:rPr lang="en-US" baseline="-25000" dirty="0"/>
              <a:t>2 </a:t>
            </a:r>
            <a:r>
              <a:rPr lang="en-US" dirty="0"/>
              <a:t>= 1, 2, 3, 4, 5, 6?</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36B4DD6-7983-4E45-9A33-80CA47E380BF}" type="slidenum">
              <a:rPr lang="en-US" smtClean="0"/>
              <a:t>5</a:t>
            </a:fld>
            <a:endParaRPr lang="en-US"/>
          </a:p>
        </p:txBody>
      </p:sp>
    </p:spTree>
    <p:extLst>
      <p:ext uri="{BB962C8B-B14F-4D97-AF65-F5344CB8AC3E}">
        <p14:creationId xmlns:p14="http://schemas.microsoft.com/office/powerpoint/2010/main" val="56613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67522" y="115414"/>
            <a:ext cx="8229600" cy="661740"/>
          </a:xfrm>
        </p:spPr>
        <p:txBody>
          <a:bodyPr>
            <a:normAutofit fontScale="90000"/>
          </a:bodyPr>
          <a:lstStyle/>
          <a:p>
            <a:r>
              <a:rPr lang="en-US" b="1" dirty="0"/>
              <a:t>Example of tossing a pair of dice </a:t>
            </a:r>
          </a:p>
        </p:txBody>
      </p:sp>
      <p:graphicFrame>
        <p:nvGraphicFramePr>
          <p:cNvPr id="6" name="Table 5"/>
          <p:cNvGraphicFramePr>
            <a:graphicFrameLocks noGrp="1"/>
          </p:cNvGraphicFramePr>
          <p:nvPr>
            <p:extLst>
              <p:ext uri="{D42A27DB-BD31-4B8C-83A1-F6EECF244321}">
                <p14:modId xmlns:p14="http://schemas.microsoft.com/office/powerpoint/2010/main" val="184099855"/>
              </p:ext>
            </p:extLst>
          </p:nvPr>
        </p:nvGraphicFramePr>
        <p:xfrm>
          <a:off x="544420" y="1760807"/>
          <a:ext cx="4380358" cy="2595880"/>
        </p:xfrm>
        <a:graphic>
          <a:graphicData uri="http://schemas.openxmlformats.org/drawingml/2006/table">
            <a:tbl>
              <a:tblPr firstRow="1" bandRow="1">
                <a:tableStyleId>{5C22544A-7EE6-4342-B048-85BDC9FD1C3A}</a:tableStyleId>
              </a:tblPr>
              <a:tblGrid>
                <a:gridCol w="421993">
                  <a:extLst>
                    <a:ext uri="{9D8B030D-6E8A-4147-A177-3AD203B41FA5}">
                      <a16:colId xmlns:a16="http://schemas.microsoft.com/office/drawing/2014/main" val="20000"/>
                    </a:ext>
                  </a:extLst>
                </a:gridCol>
                <a:gridCol w="66322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35000">
                  <a:extLst>
                    <a:ext uri="{9D8B030D-6E8A-4147-A177-3AD203B41FA5}">
                      <a16:colId xmlns:a16="http://schemas.microsoft.com/office/drawing/2014/main" val="20003"/>
                    </a:ext>
                  </a:extLst>
                </a:gridCol>
                <a:gridCol w="649111">
                  <a:extLst>
                    <a:ext uri="{9D8B030D-6E8A-4147-A177-3AD203B41FA5}">
                      <a16:colId xmlns:a16="http://schemas.microsoft.com/office/drawing/2014/main" val="20004"/>
                    </a:ext>
                  </a:extLst>
                </a:gridCol>
                <a:gridCol w="663222">
                  <a:extLst>
                    <a:ext uri="{9D8B030D-6E8A-4147-A177-3AD203B41FA5}">
                      <a16:colId xmlns:a16="http://schemas.microsoft.com/office/drawing/2014/main" val="20005"/>
                    </a:ext>
                  </a:extLst>
                </a:gridCol>
                <a:gridCol w="670476">
                  <a:extLst>
                    <a:ext uri="{9D8B030D-6E8A-4147-A177-3AD203B41FA5}">
                      <a16:colId xmlns:a16="http://schemas.microsoft.com/office/drawing/2014/main" val="20006"/>
                    </a:ext>
                  </a:extLst>
                </a:gridCol>
              </a:tblGrid>
              <a:tr h="370840">
                <a:tc>
                  <a:txBody>
                    <a:bodyPr/>
                    <a:lstStyle/>
                    <a:p>
                      <a:pPr algn="ctr"/>
                      <a:endParaRPr lang="en-US" dirty="0"/>
                    </a:p>
                  </a:txBody>
                  <a:tcPr/>
                </a:tc>
                <a:tc>
                  <a:txBody>
                    <a:bodyPr/>
                    <a:lstStyle/>
                    <a:p>
                      <a:pPr algn="ctr"/>
                      <a:r>
                        <a:rPr lang="en-US" dirty="0"/>
                        <a:t> 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(1,1) </a:t>
                      </a:r>
                    </a:p>
                  </a:txBody>
                  <a:tcPr/>
                </a:tc>
                <a:tc>
                  <a:txBody>
                    <a:bodyPr/>
                    <a:lstStyle/>
                    <a:p>
                      <a:pPr algn="ctr"/>
                      <a:r>
                        <a:rPr lang="en-US" dirty="0"/>
                        <a:t>(1,2) </a:t>
                      </a:r>
                    </a:p>
                  </a:txBody>
                  <a:tcPr/>
                </a:tc>
                <a:tc>
                  <a:txBody>
                    <a:bodyPr/>
                    <a:lstStyle/>
                    <a:p>
                      <a:pPr algn="ctr"/>
                      <a:r>
                        <a:rPr lang="en-US" dirty="0"/>
                        <a:t>(1,3)</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r>
                        <a:rPr lang="en-US" dirty="0"/>
                        <a:t>(2,1) </a:t>
                      </a:r>
                    </a:p>
                  </a:txBody>
                  <a:tcPr/>
                </a:tc>
                <a:tc>
                  <a:txBody>
                    <a:bodyPr/>
                    <a:lstStyle/>
                    <a:p>
                      <a:pPr algn="ctr"/>
                      <a:r>
                        <a:rPr lang="en-US" dirty="0"/>
                        <a:t>(2,2) </a:t>
                      </a:r>
                    </a:p>
                  </a:txBody>
                  <a:tcPr/>
                </a:tc>
                <a:tc>
                  <a:txBody>
                    <a:bodyPr/>
                    <a:lstStyle/>
                    <a:p>
                      <a:pPr algn="ctr"/>
                      <a:r>
                        <a:rPr lang="en-US" dirty="0"/>
                        <a:t>(2,3)</a:t>
                      </a:r>
                    </a:p>
                  </a:txBody>
                  <a:tcPr/>
                </a:tc>
                <a:tc>
                  <a:txBody>
                    <a:bodyPr/>
                    <a:lstStyle/>
                    <a:p>
                      <a:pPr algn="ctr"/>
                      <a:r>
                        <a:rPr lang="en-US" dirty="0"/>
                        <a:t>(2,4)</a:t>
                      </a:r>
                    </a:p>
                  </a:txBody>
                  <a:tcPr/>
                </a:tc>
                <a:tc>
                  <a:txBody>
                    <a:bodyPr/>
                    <a:lstStyle/>
                    <a:p>
                      <a:pPr algn="ctr"/>
                      <a:r>
                        <a:rPr lang="en-US" dirty="0"/>
                        <a:t>(2,5)</a:t>
                      </a:r>
                    </a:p>
                  </a:txBody>
                  <a:tcPr/>
                </a:tc>
                <a:tc>
                  <a:txBody>
                    <a:bodyPr/>
                    <a:lstStyle/>
                    <a:p>
                      <a:pPr algn="ctr"/>
                      <a:r>
                        <a:rPr lang="en-US" dirty="0"/>
                        <a:t>(2,6)</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pPr algn="ctr"/>
                      <a:r>
                        <a:rPr lang="en-US" dirty="0"/>
                        <a:t>(3,1) </a:t>
                      </a:r>
                    </a:p>
                  </a:txBody>
                  <a:tcPr/>
                </a:tc>
                <a:tc>
                  <a:txBody>
                    <a:bodyPr/>
                    <a:lstStyle/>
                    <a:p>
                      <a:pPr algn="ctr"/>
                      <a:r>
                        <a:rPr lang="en-US" dirty="0"/>
                        <a:t>(3,2) </a:t>
                      </a:r>
                    </a:p>
                  </a:txBody>
                  <a:tcPr/>
                </a:tc>
                <a:tc>
                  <a:txBody>
                    <a:bodyPr/>
                    <a:lstStyle/>
                    <a:p>
                      <a:pPr algn="ctr"/>
                      <a:r>
                        <a:rPr lang="en-US" dirty="0"/>
                        <a:t>(3,3)</a:t>
                      </a:r>
                    </a:p>
                  </a:txBody>
                  <a:tcPr/>
                </a:tc>
                <a:tc>
                  <a:txBody>
                    <a:bodyPr/>
                    <a:lstStyle/>
                    <a:p>
                      <a:pPr algn="ctr"/>
                      <a:r>
                        <a:rPr lang="en-US" dirty="0"/>
                        <a:t>(3,4)</a:t>
                      </a:r>
                    </a:p>
                  </a:txBody>
                  <a:tcPr/>
                </a:tc>
                <a:tc>
                  <a:txBody>
                    <a:bodyPr/>
                    <a:lstStyle/>
                    <a:p>
                      <a:pPr algn="ctr"/>
                      <a:r>
                        <a:rPr lang="en-US" dirty="0"/>
                        <a:t>(3,5)</a:t>
                      </a:r>
                    </a:p>
                  </a:txBody>
                  <a:tcPr/>
                </a:tc>
                <a:tc>
                  <a:txBody>
                    <a:bodyPr/>
                    <a:lstStyle/>
                    <a:p>
                      <a:pPr algn="ctr"/>
                      <a:r>
                        <a:rPr lang="en-US" dirty="0"/>
                        <a:t>(3,6)</a:t>
                      </a:r>
                    </a:p>
                  </a:txBody>
                  <a:tcPr/>
                </a:tc>
                <a:extLst>
                  <a:ext uri="{0D108BD9-81ED-4DB2-BD59-A6C34878D82A}">
                    <a16:rowId xmlns:a16="http://schemas.microsoft.com/office/drawing/2014/main" val="10003"/>
                  </a:ext>
                </a:extLst>
              </a:tr>
              <a:tr h="370840">
                <a:tc>
                  <a:txBody>
                    <a:bodyPr/>
                    <a:lstStyle/>
                    <a:p>
                      <a:pPr algn="ctr"/>
                      <a:r>
                        <a:rPr lang="en-US" dirty="0"/>
                        <a:t>4</a:t>
                      </a:r>
                    </a:p>
                  </a:txBody>
                  <a:tcPr/>
                </a:tc>
                <a:tc>
                  <a:txBody>
                    <a:bodyPr/>
                    <a:lstStyle/>
                    <a:p>
                      <a:pPr algn="ctr"/>
                      <a:r>
                        <a:rPr lang="en-US" dirty="0"/>
                        <a:t>(4,1) </a:t>
                      </a:r>
                    </a:p>
                  </a:txBody>
                  <a:tcPr/>
                </a:tc>
                <a:tc>
                  <a:txBody>
                    <a:bodyPr/>
                    <a:lstStyle/>
                    <a:p>
                      <a:pPr algn="ctr"/>
                      <a:r>
                        <a:rPr lang="en-US" dirty="0"/>
                        <a:t>(4,2) </a:t>
                      </a:r>
                    </a:p>
                  </a:txBody>
                  <a:tcPr/>
                </a:tc>
                <a:tc>
                  <a:txBody>
                    <a:bodyPr/>
                    <a:lstStyle/>
                    <a:p>
                      <a:pPr algn="ctr"/>
                      <a:r>
                        <a:rPr lang="en-US" dirty="0"/>
                        <a:t>(4,3)</a:t>
                      </a:r>
                    </a:p>
                  </a:txBody>
                  <a:tcPr/>
                </a:tc>
                <a:tc>
                  <a:txBody>
                    <a:bodyPr/>
                    <a:lstStyle/>
                    <a:p>
                      <a:pPr algn="ctr"/>
                      <a:r>
                        <a:rPr lang="en-US" dirty="0"/>
                        <a:t>(4,4)</a:t>
                      </a:r>
                    </a:p>
                  </a:txBody>
                  <a:tcPr/>
                </a:tc>
                <a:tc>
                  <a:txBody>
                    <a:bodyPr/>
                    <a:lstStyle/>
                    <a:p>
                      <a:pPr algn="ctr"/>
                      <a:r>
                        <a:rPr lang="en-US" dirty="0"/>
                        <a:t>(4,5)</a:t>
                      </a:r>
                    </a:p>
                  </a:txBody>
                  <a:tcPr/>
                </a:tc>
                <a:tc>
                  <a:txBody>
                    <a:bodyPr/>
                    <a:lstStyle/>
                    <a:p>
                      <a:pPr algn="ctr"/>
                      <a:r>
                        <a:rPr lang="en-US" dirty="0"/>
                        <a:t>(4,6)</a:t>
                      </a:r>
                    </a:p>
                  </a:txBody>
                  <a:tcPr/>
                </a:tc>
                <a:extLst>
                  <a:ext uri="{0D108BD9-81ED-4DB2-BD59-A6C34878D82A}">
                    <a16:rowId xmlns:a16="http://schemas.microsoft.com/office/drawing/2014/main" val="10004"/>
                  </a:ext>
                </a:extLst>
              </a:tr>
              <a:tr h="370840">
                <a:tc>
                  <a:txBody>
                    <a:bodyPr/>
                    <a:lstStyle/>
                    <a:p>
                      <a:pPr algn="ctr"/>
                      <a:r>
                        <a:rPr lang="en-US" dirty="0"/>
                        <a:t>5</a:t>
                      </a:r>
                    </a:p>
                  </a:txBody>
                  <a:tcPr/>
                </a:tc>
                <a:tc>
                  <a:txBody>
                    <a:bodyPr/>
                    <a:lstStyle/>
                    <a:p>
                      <a:pPr algn="ctr"/>
                      <a:r>
                        <a:rPr lang="en-US" dirty="0"/>
                        <a:t>(5,1) </a:t>
                      </a:r>
                    </a:p>
                  </a:txBody>
                  <a:tcPr/>
                </a:tc>
                <a:tc>
                  <a:txBody>
                    <a:bodyPr/>
                    <a:lstStyle/>
                    <a:p>
                      <a:pPr algn="ctr"/>
                      <a:r>
                        <a:rPr lang="en-US" dirty="0"/>
                        <a:t>(5,2) </a:t>
                      </a:r>
                    </a:p>
                  </a:txBody>
                  <a:tcPr/>
                </a:tc>
                <a:tc>
                  <a:txBody>
                    <a:bodyPr/>
                    <a:lstStyle/>
                    <a:p>
                      <a:pPr algn="ctr"/>
                      <a:r>
                        <a:rPr lang="en-US" dirty="0"/>
                        <a:t>(5,3)</a:t>
                      </a:r>
                    </a:p>
                  </a:txBody>
                  <a:tcPr/>
                </a:tc>
                <a:tc>
                  <a:txBody>
                    <a:bodyPr/>
                    <a:lstStyle/>
                    <a:p>
                      <a:pPr algn="ctr"/>
                      <a:r>
                        <a:rPr lang="en-US" dirty="0"/>
                        <a:t>(5,4)</a:t>
                      </a:r>
                    </a:p>
                  </a:txBody>
                  <a:tcPr/>
                </a:tc>
                <a:tc>
                  <a:txBody>
                    <a:bodyPr/>
                    <a:lstStyle/>
                    <a:p>
                      <a:pPr algn="ctr"/>
                      <a:r>
                        <a:rPr lang="en-US" dirty="0"/>
                        <a:t>(5,5)</a:t>
                      </a:r>
                    </a:p>
                  </a:txBody>
                  <a:tcPr/>
                </a:tc>
                <a:tc>
                  <a:txBody>
                    <a:bodyPr/>
                    <a:lstStyle/>
                    <a:p>
                      <a:pPr algn="ctr"/>
                      <a:r>
                        <a:rPr lang="en-US" dirty="0"/>
                        <a:t>(5,6)</a:t>
                      </a:r>
                    </a:p>
                  </a:txBody>
                  <a:tcPr/>
                </a:tc>
                <a:extLst>
                  <a:ext uri="{0D108BD9-81ED-4DB2-BD59-A6C34878D82A}">
                    <a16:rowId xmlns:a16="http://schemas.microsoft.com/office/drawing/2014/main" val="10005"/>
                  </a:ext>
                </a:extLst>
              </a:tr>
              <a:tr h="370840">
                <a:tc>
                  <a:txBody>
                    <a:bodyPr/>
                    <a:lstStyle/>
                    <a:p>
                      <a:pPr algn="ctr"/>
                      <a:r>
                        <a:rPr lang="en-US" dirty="0"/>
                        <a:t>6</a:t>
                      </a:r>
                    </a:p>
                  </a:txBody>
                  <a:tcPr/>
                </a:tc>
                <a:tc>
                  <a:txBody>
                    <a:bodyPr/>
                    <a:lstStyle/>
                    <a:p>
                      <a:pPr algn="ctr"/>
                      <a:r>
                        <a:rPr lang="en-US" dirty="0"/>
                        <a:t>(6,1) </a:t>
                      </a:r>
                    </a:p>
                  </a:txBody>
                  <a:tcPr/>
                </a:tc>
                <a:tc>
                  <a:txBody>
                    <a:bodyPr/>
                    <a:lstStyle/>
                    <a:p>
                      <a:pPr algn="ctr"/>
                      <a:r>
                        <a:rPr lang="en-US" dirty="0"/>
                        <a:t>(6,2) </a:t>
                      </a:r>
                    </a:p>
                  </a:txBody>
                  <a:tcPr/>
                </a:tc>
                <a:tc>
                  <a:txBody>
                    <a:bodyPr/>
                    <a:lstStyle/>
                    <a:p>
                      <a:pPr algn="ctr"/>
                      <a:r>
                        <a:rPr lang="en-US" dirty="0"/>
                        <a:t>(6,3)</a:t>
                      </a:r>
                    </a:p>
                  </a:txBody>
                  <a:tcPr/>
                </a:tc>
                <a:tc>
                  <a:txBody>
                    <a:bodyPr/>
                    <a:lstStyle/>
                    <a:p>
                      <a:pPr algn="ctr"/>
                      <a:r>
                        <a:rPr lang="en-US" dirty="0"/>
                        <a:t>(6,4)</a:t>
                      </a:r>
                    </a:p>
                  </a:txBody>
                  <a:tcPr/>
                </a:tc>
                <a:tc>
                  <a:txBody>
                    <a:bodyPr/>
                    <a:lstStyle/>
                    <a:p>
                      <a:pPr algn="ctr"/>
                      <a:r>
                        <a:rPr lang="en-US" dirty="0"/>
                        <a:t>(6,5)</a:t>
                      </a:r>
                    </a:p>
                  </a:txBody>
                  <a:tcPr/>
                </a:tc>
                <a:tc>
                  <a:txBody>
                    <a:bodyPr/>
                    <a:lstStyle/>
                    <a:p>
                      <a:pPr algn="ctr"/>
                      <a:r>
                        <a:rPr lang="en-US" dirty="0"/>
                        <a:t>(6,6)</a:t>
                      </a:r>
                    </a:p>
                  </a:txBody>
                  <a:tcPr/>
                </a:tc>
                <a:extLst>
                  <a:ext uri="{0D108BD9-81ED-4DB2-BD59-A6C34878D82A}">
                    <a16:rowId xmlns:a16="http://schemas.microsoft.com/office/drawing/2014/main" val="10006"/>
                  </a:ext>
                </a:extLst>
              </a:tr>
            </a:tbl>
          </a:graphicData>
        </a:graphic>
      </p:graphicFrame>
      <p:sp>
        <p:nvSpPr>
          <p:cNvPr id="7" name="TextBox 6"/>
          <p:cNvSpPr txBox="1"/>
          <p:nvPr/>
        </p:nvSpPr>
        <p:spPr>
          <a:xfrm>
            <a:off x="42518" y="2689415"/>
            <a:ext cx="377026" cy="369332"/>
          </a:xfrm>
          <a:prstGeom prst="rect">
            <a:avLst/>
          </a:prstGeom>
          <a:noFill/>
        </p:spPr>
        <p:txBody>
          <a:bodyPr wrap="none" rtlCol="0">
            <a:spAutoFit/>
          </a:bodyPr>
          <a:lstStyle/>
          <a:p>
            <a:r>
              <a:rPr lang="en-US" dirty="0"/>
              <a:t>Y</a:t>
            </a:r>
            <a:r>
              <a:rPr lang="en-US" baseline="-25000" dirty="0"/>
              <a:t>1</a:t>
            </a:r>
          </a:p>
        </p:txBody>
      </p:sp>
      <p:sp>
        <p:nvSpPr>
          <p:cNvPr id="8" name="TextBox 7"/>
          <p:cNvSpPr txBox="1"/>
          <p:nvPr/>
        </p:nvSpPr>
        <p:spPr>
          <a:xfrm>
            <a:off x="2691943" y="1227715"/>
            <a:ext cx="377026" cy="369332"/>
          </a:xfrm>
          <a:prstGeom prst="rect">
            <a:avLst/>
          </a:prstGeom>
          <a:noFill/>
        </p:spPr>
        <p:txBody>
          <a:bodyPr wrap="none" rtlCol="0">
            <a:spAutoFit/>
          </a:bodyPr>
          <a:lstStyle/>
          <a:p>
            <a:r>
              <a:rPr lang="en-US" dirty="0"/>
              <a:t>Y</a:t>
            </a:r>
            <a:r>
              <a:rPr lang="en-US" baseline="-25000" dirty="0"/>
              <a:t>2</a:t>
            </a:r>
          </a:p>
        </p:txBody>
      </p:sp>
      <p:sp>
        <p:nvSpPr>
          <p:cNvPr id="9" name="TextBox 8"/>
          <p:cNvSpPr txBox="1"/>
          <p:nvPr/>
        </p:nvSpPr>
        <p:spPr>
          <a:xfrm>
            <a:off x="90445" y="914697"/>
            <a:ext cx="2504862" cy="461665"/>
          </a:xfrm>
          <a:prstGeom prst="rect">
            <a:avLst/>
          </a:prstGeom>
          <a:noFill/>
        </p:spPr>
        <p:txBody>
          <a:bodyPr wrap="none" rtlCol="0">
            <a:spAutoFit/>
          </a:bodyPr>
          <a:lstStyle/>
          <a:p>
            <a:r>
              <a:rPr lang="en-US" sz="2400" dirty="0"/>
              <a:t>1. Sample Space S: </a:t>
            </a:r>
          </a:p>
        </p:txBody>
      </p:sp>
      <p:sp>
        <p:nvSpPr>
          <p:cNvPr id="10" name="Slide Number Placeholder 7"/>
          <p:cNvSpPr>
            <a:spLocks noGrp="1"/>
          </p:cNvSpPr>
          <p:nvPr>
            <p:ph type="sldNum" sz="quarter" idx="12"/>
          </p:nvPr>
        </p:nvSpPr>
        <p:spPr>
          <a:xfrm>
            <a:off x="6553200" y="6356350"/>
            <a:ext cx="2133600" cy="365125"/>
          </a:xfrm>
        </p:spPr>
        <p:txBody>
          <a:bodyPr/>
          <a:lstStyle/>
          <a:p>
            <a:fld id="{D36B4DD6-7983-4E45-9A33-80CA47E380BF}" type="slidenum">
              <a:rPr lang="en-US" smtClean="0"/>
              <a:t>6</a:t>
            </a:fld>
            <a:endParaRPr lang="en-US"/>
          </a:p>
        </p:txBody>
      </p:sp>
      <p:pic>
        <p:nvPicPr>
          <p:cNvPr id="11" name="Picture 10"/>
          <p:cNvPicPr>
            <a:picLocks noChangeAspect="1"/>
          </p:cNvPicPr>
          <p:nvPr/>
        </p:nvPicPr>
        <p:blipFill>
          <a:blip r:embed="rId2"/>
          <a:stretch>
            <a:fillRect/>
          </a:stretch>
        </p:blipFill>
        <p:spPr>
          <a:xfrm>
            <a:off x="5023556" y="2689415"/>
            <a:ext cx="3942644" cy="3666935"/>
          </a:xfrm>
          <a:prstGeom prst="rect">
            <a:avLst/>
          </a:prstGeom>
        </p:spPr>
      </p:pic>
      <p:sp>
        <p:nvSpPr>
          <p:cNvPr id="12" name="Rectangle 11"/>
          <p:cNvSpPr/>
          <p:nvPr/>
        </p:nvSpPr>
        <p:spPr>
          <a:xfrm>
            <a:off x="225778" y="4912058"/>
            <a:ext cx="5009322" cy="830997"/>
          </a:xfrm>
          <a:prstGeom prst="rect">
            <a:avLst/>
          </a:prstGeom>
        </p:spPr>
        <p:txBody>
          <a:bodyPr wrap="square">
            <a:spAutoFit/>
          </a:bodyPr>
          <a:lstStyle/>
          <a:p>
            <a:r>
              <a:rPr lang="en-US" dirty="0"/>
              <a:t>2. </a:t>
            </a:r>
            <a:r>
              <a:rPr lang="en-US" sz="2400" dirty="0"/>
              <a:t>What is the probability of observing each pair (y</a:t>
            </a:r>
            <a:r>
              <a:rPr lang="en-US" sz="2400" baseline="-25000" dirty="0"/>
              <a:t>1</a:t>
            </a:r>
            <a:r>
              <a:rPr lang="en-US" sz="2400" dirty="0"/>
              <a:t>, y</a:t>
            </a:r>
            <a:r>
              <a:rPr lang="en-US" sz="2400" baseline="-25000" dirty="0"/>
              <a:t>2</a:t>
            </a:r>
            <a:r>
              <a:rPr lang="en-US" sz="2400" dirty="0"/>
              <a:t>)?</a:t>
            </a:r>
            <a:r>
              <a:rPr lang="en-US" sz="2400" dirty="0">
                <a:solidFill>
                  <a:srgbClr val="008000"/>
                </a:solidFill>
              </a:rPr>
              <a:t>   </a:t>
            </a:r>
            <a:r>
              <a:rPr lang="en-US" dirty="0">
                <a:solidFill>
                  <a:srgbClr val="008000"/>
                </a:solidFill>
              </a:rPr>
              <a:t>(Answer: 1/36)</a:t>
            </a:r>
          </a:p>
        </p:txBody>
      </p:sp>
    </p:spTree>
    <p:extLst>
      <p:ext uri="{BB962C8B-B14F-4D97-AF65-F5344CB8AC3E}">
        <p14:creationId xmlns:p14="http://schemas.microsoft.com/office/powerpoint/2010/main" val="2203539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111" y="301979"/>
            <a:ext cx="8861778" cy="1546577"/>
          </a:xfrm>
        </p:spPr>
        <p:txBody>
          <a:bodyPr>
            <a:normAutofit fontScale="85000" lnSpcReduction="20000"/>
          </a:bodyPr>
          <a:lstStyle/>
          <a:p>
            <a:r>
              <a:rPr lang="en-US" dirty="0"/>
              <a:t>DEFINITION 5.1 (Page 225) Let Y</a:t>
            </a:r>
            <a:r>
              <a:rPr lang="en-US" baseline="-25000" dirty="0"/>
              <a:t>1</a:t>
            </a:r>
            <a:r>
              <a:rPr lang="en-US" dirty="0"/>
              <a:t> and Y</a:t>
            </a:r>
            <a:r>
              <a:rPr lang="en-US" baseline="-25000" dirty="0"/>
              <a:t>2</a:t>
            </a:r>
            <a:r>
              <a:rPr lang="en-US" dirty="0"/>
              <a:t>  be discrete random variables. </a:t>
            </a:r>
            <a:r>
              <a:rPr lang="en-US" dirty="0">
                <a:solidFill>
                  <a:srgbClr val="008000"/>
                </a:solidFill>
              </a:rPr>
              <a:t>The </a:t>
            </a:r>
            <a:r>
              <a:rPr lang="en-US" b="1" dirty="0">
                <a:solidFill>
                  <a:srgbClr val="008000"/>
                </a:solidFill>
              </a:rPr>
              <a:t>joint (or bivariate) probability function for Y</a:t>
            </a:r>
            <a:r>
              <a:rPr lang="en-US" b="1" baseline="-25000" dirty="0">
                <a:solidFill>
                  <a:srgbClr val="008000"/>
                </a:solidFill>
              </a:rPr>
              <a:t>1</a:t>
            </a:r>
            <a:r>
              <a:rPr lang="en-US" b="1" dirty="0">
                <a:solidFill>
                  <a:srgbClr val="008000"/>
                </a:solidFill>
              </a:rPr>
              <a:t> and Y</a:t>
            </a:r>
            <a:r>
              <a:rPr lang="en-US" b="1" baseline="-25000" dirty="0">
                <a:solidFill>
                  <a:srgbClr val="008000"/>
                </a:solidFill>
              </a:rPr>
              <a:t>2</a:t>
            </a:r>
            <a:r>
              <a:rPr lang="en-US" b="1" dirty="0">
                <a:solidFill>
                  <a:srgbClr val="008000"/>
                </a:solidFill>
              </a:rPr>
              <a:t>  </a:t>
            </a:r>
            <a:r>
              <a:rPr lang="en-US" dirty="0"/>
              <a:t>is given by </a:t>
            </a:r>
          </a:p>
          <a:p>
            <a:pPr marL="0" indent="0">
              <a:buNone/>
            </a:pPr>
            <a:r>
              <a:rPr lang="en-US" dirty="0"/>
              <a:t>    </a:t>
            </a:r>
            <a:r>
              <a:rPr lang="es-ES_tradnl" b="1" dirty="0">
                <a:solidFill>
                  <a:srgbClr val="FF0000"/>
                </a:solidFill>
              </a:rPr>
              <a:t>p(y</a:t>
            </a:r>
            <a:r>
              <a:rPr lang="es-ES_tradnl" b="1" baseline="-25000" dirty="0">
                <a:solidFill>
                  <a:srgbClr val="FF0000"/>
                </a:solidFill>
              </a:rPr>
              <a:t>1</a:t>
            </a:r>
            <a:r>
              <a:rPr lang="es-ES_tradnl" b="1" dirty="0">
                <a:solidFill>
                  <a:srgbClr val="FF0000"/>
                </a:solidFill>
              </a:rPr>
              <a:t>, y</a:t>
            </a:r>
            <a:r>
              <a:rPr lang="es-ES_tradnl" b="1" baseline="-25000" dirty="0">
                <a:solidFill>
                  <a:srgbClr val="FF0000"/>
                </a:solidFill>
              </a:rPr>
              <a:t>2</a:t>
            </a:r>
            <a:r>
              <a:rPr lang="es-ES_tradnl" b="1" dirty="0">
                <a:solidFill>
                  <a:srgbClr val="FF0000"/>
                </a:solidFill>
              </a:rPr>
              <a:t>) = P(</a:t>
            </a:r>
            <a:r>
              <a:rPr lang="en-US" b="1" dirty="0">
                <a:solidFill>
                  <a:srgbClr val="FF0000"/>
                </a:solidFill>
              </a:rPr>
              <a:t>Y</a:t>
            </a:r>
            <a:r>
              <a:rPr lang="en-US" b="1" baseline="-25000" dirty="0">
                <a:solidFill>
                  <a:srgbClr val="FF0000"/>
                </a:solidFill>
              </a:rPr>
              <a:t>1</a:t>
            </a:r>
            <a:r>
              <a:rPr lang="en-US" b="1" dirty="0">
                <a:solidFill>
                  <a:srgbClr val="FF0000"/>
                </a:solidFill>
              </a:rPr>
              <a:t> </a:t>
            </a:r>
            <a:r>
              <a:rPr lang="es-ES_tradnl" b="1" dirty="0">
                <a:solidFill>
                  <a:srgbClr val="FF0000"/>
                </a:solidFill>
              </a:rPr>
              <a:t> = y</a:t>
            </a:r>
            <a:r>
              <a:rPr lang="es-ES_tradnl" b="1" baseline="-25000" dirty="0">
                <a:solidFill>
                  <a:srgbClr val="FF0000"/>
                </a:solidFill>
              </a:rPr>
              <a:t>1</a:t>
            </a:r>
            <a:r>
              <a:rPr lang="es-ES_tradnl" b="1" dirty="0">
                <a:solidFill>
                  <a:srgbClr val="FF0000"/>
                </a:solidFill>
              </a:rPr>
              <a:t>, </a:t>
            </a:r>
            <a:r>
              <a:rPr lang="en-US" b="1" dirty="0">
                <a:solidFill>
                  <a:srgbClr val="FF0000"/>
                </a:solidFill>
              </a:rPr>
              <a:t>Y</a:t>
            </a:r>
            <a:r>
              <a:rPr lang="en-US" b="1" baseline="-25000" dirty="0">
                <a:solidFill>
                  <a:srgbClr val="FF0000"/>
                </a:solidFill>
              </a:rPr>
              <a:t>2</a:t>
            </a:r>
            <a:r>
              <a:rPr lang="en-US" b="1" dirty="0">
                <a:solidFill>
                  <a:srgbClr val="FF0000"/>
                </a:solidFill>
              </a:rPr>
              <a:t> </a:t>
            </a:r>
            <a:r>
              <a:rPr lang="es-ES_tradnl" b="1" dirty="0">
                <a:solidFill>
                  <a:srgbClr val="FF0000"/>
                </a:solidFill>
              </a:rPr>
              <a:t> = y</a:t>
            </a:r>
            <a:r>
              <a:rPr lang="es-ES_tradnl" b="1" baseline="-25000" dirty="0">
                <a:solidFill>
                  <a:srgbClr val="FF0000"/>
                </a:solidFill>
              </a:rPr>
              <a:t>2</a:t>
            </a:r>
            <a:r>
              <a:rPr lang="es-ES_tradnl" b="1" dirty="0">
                <a:solidFill>
                  <a:srgbClr val="FF0000"/>
                </a:solidFill>
              </a:rPr>
              <a:t>), </a:t>
            </a:r>
            <a:r>
              <a:rPr lang="es-ES_tradnl" dirty="0"/>
              <a:t>−∞ &lt; y</a:t>
            </a:r>
            <a:r>
              <a:rPr lang="es-ES_tradnl" baseline="-25000" dirty="0"/>
              <a:t>1</a:t>
            </a:r>
            <a:r>
              <a:rPr lang="es-ES_tradnl" dirty="0"/>
              <a:t> &lt; ∞, −∞ &lt; y</a:t>
            </a:r>
            <a:r>
              <a:rPr lang="es-ES_tradnl" baseline="-25000" dirty="0"/>
              <a:t>2</a:t>
            </a:r>
            <a:r>
              <a:rPr lang="es-ES_tradnl" dirty="0"/>
              <a:t> &lt; ∞.</a:t>
            </a:r>
            <a:endParaRPr lang="en-US" dirty="0"/>
          </a:p>
        </p:txBody>
      </p:sp>
      <p:sp>
        <p:nvSpPr>
          <p:cNvPr id="11" name="Title 1"/>
          <p:cNvSpPr>
            <a:spLocks noGrp="1"/>
          </p:cNvSpPr>
          <p:nvPr>
            <p:ph type="title"/>
          </p:nvPr>
        </p:nvSpPr>
        <p:spPr>
          <a:xfrm>
            <a:off x="296333" y="2475971"/>
            <a:ext cx="8229600" cy="910695"/>
          </a:xfrm>
        </p:spPr>
        <p:txBody>
          <a:bodyPr>
            <a:noAutofit/>
          </a:bodyPr>
          <a:lstStyle/>
          <a:p>
            <a:pPr algn="l"/>
            <a:r>
              <a:rPr lang="en-US" sz="2800" b="1" dirty="0">
                <a:solidFill>
                  <a:srgbClr val="008000"/>
                </a:solidFill>
              </a:rPr>
              <a:t>Example: Joint probability function for Y</a:t>
            </a:r>
            <a:r>
              <a:rPr lang="en-US" sz="2800" b="1" baseline="-25000" dirty="0">
                <a:solidFill>
                  <a:srgbClr val="008000"/>
                </a:solidFill>
              </a:rPr>
              <a:t>1</a:t>
            </a:r>
            <a:r>
              <a:rPr lang="en-US" sz="2800" b="1" dirty="0">
                <a:solidFill>
                  <a:srgbClr val="008000"/>
                </a:solidFill>
              </a:rPr>
              <a:t> and Y</a:t>
            </a:r>
            <a:r>
              <a:rPr lang="en-US" sz="2800" b="1" baseline="-25000" dirty="0">
                <a:solidFill>
                  <a:srgbClr val="008000"/>
                </a:solidFill>
              </a:rPr>
              <a:t>2 </a:t>
            </a:r>
            <a:br>
              <a:rPr lang="en-US" sz="2800" baseline="-25000" dirty="0">
                <a:solidFill>
                  <a:srgbClr val="008000"/>
                </a:solidFill>
              </a:rPr>
            </a:br>
            <a:endParaRPr lang="en-US" sz="2400" dirty="0">
              <a:solidFill>
                <a:srgbClr val="008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456760290"/>
              </p:ext>
            </p:extLst>
          </p:nvPr>
        </p:nvGraphicFramePr>
        <p:xfrm>
          <a:off x="1099570" y="4228805"/>
          <a:ext cx="3153951" cy="1554480"/>
        </p:xfrm>
        <a:graphic>
          <a:graphicData uri="http://schemas.openxmlformats.org/drawingml/2006/table">
            <a:tbl>
              <a:tblPr firstRow="1" firstCol="1" lastRow="1" lastCol="1" bandRow="1" bandCol="1">
                <a:tableStyleId>{2D5ABB26-0587-4C30-8999-92F81FD0307C}</a:tableStyleId>
              </a:tblPr>
              <a:tblGrid>
                <a:gridCol w="1051317">
                  <a:extLst>
                    <a:ext uri="{9D8B030D-6E8A-4147-A177-3AD203B41FA5}">
                      <a16:colId xmlns:a16="http://schemas.microsoft.com/office/drawing/2014/main" val="20000"/>
                    </a:ext>
                  </a:extLst>
                </a:gridCol>
                <a:gridCol w="1051317">
                  <a:extLst>
                    <a:ext uri="{9D8B030D-6E8A-4147-A177-3AD203B41FA5}">
                      <a16:colId xmlns:a16="http://schemas.microsoft.com/office/drawing/2014/main" val="20001"/>
                    </a:ext>
                  </a:extLst>
                </a:gridCol>
                <a:gridCol w="1051317">
                  <a:extLst>
                    <a:ext uri="{9D8B030D-6E8A-4147-A177-3AD203B41FA5}">
                      <a16:colId xmlns:a16="http://schemas.microsoft.com/office/drawing/2014/main" val="20002"/>
                    </a:ext>
                  </a:extLst>
                </a:gridCol>
              </a:tblGrid>
              <a:tr h="424465">
                <a:tc>
                  <a:txBody>
                    <a:bodyPr/>
                    <a:lstStyle/>
                    <a:p>
                      <a:pPr algn="ct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800" dirty="0">
                          <a:solidFill>
                            <a:srgbClr val="FF0000"/>
                          </a:solidFill>
                        </a:rPr>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800" dirty="0">
                          <a:solidFill>
                            <a:srgbClr val="FF0000"/>
                          </a:solidFill>
                        </a:rPr>
                        <a:t>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24465">
                <a:tc>
                  <a:txBody>
                    <a:bodyPr/>
                    <a:lstStyle/>
                    <a:p>
                      <a:pPr algn="ctr"/>
                      <a:r>
                        <a:rPr lang="en-US" sz="2800" dirty="0">
                          <a:solidFill>
                            <a:srgbClr val="0000FF"/>
                          </a:solidFill>
                        </a:rPr>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1/2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1/6</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24465">
                <a:tc>
                  <a:txBody>
                    <a:bodyPr/>
                    <a:lstStyle/>
                    <a:p>
                      <a:pPr algn="ctr"/>
                      <a:r>
                        <a:rPr lang="en-US" sz="2800" dirty="0">
                          <a:solidFill>
                            <a:srgbClr val="0000FF"/>
                          </a:solidFill>
                        </a:rPr>
                        <a:t>9</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1/6</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1/6</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TextBox 3"/>
          <p:cNvSpPr txBox="1"/>
          <p:nvPr/>
        </p:nvSpPr>
        <p:spPr>
          <a:xfrm>
            <a:off x="486856" y="4902733"/>
            <a:ext cx="448560" cy="461665"/>
          </a:xfrm>
          <a:prstGeom prst="rect">
            <a:avLst/>
          </a:prstGeom>
          <a:noFill/>
        </p:spPr>
        <p:txBody>
          <a:bodyPr wrap="none" rtlCol="0">
            <a:spAutoFit/>
          </a:bodyPr>
          <a:lstStyle/>
          <a:p>
            <a:r>
              <a:rPr lang="en-US" sz="2400" b="1" dirty="0">
                <a:solidFill>
                  <a:srgbClr val="0000FF"/>
                </a:solidFill>
              </a:rPr>
              <a:t>Y</a:t>
            </a:r>
            <a:r>
              <a:rPr lang="en-US" sz="2400" b="1" baseline="-25000" dirty="0">
                <a:solidFill>
                  <a:srgbClr val="0000FF"/>
                </a:solidFill>
              </a:rPr>
              <a:t>1</a:t>
            </a:r>
          </a:p>
        </p:txBody>
      </p:sp>
      <p:sp>
        <p:nvSpPr>
          <p:cNvPr id="6" name="TextBox 5"/>
          <p:cNvSpPr txBox="1"/>
          <p:nvPr/>
        </p:nvSpPr>
        <p:spPr>
          <a:xfrm>
            <a:off x="2809700" y="3753007"/>
            <a:ext cx="448560" cy="461665"/>
          </a:xfrm>
          <a:prstGeom prst="rect">
            <a:avLst/>
          </a:prstGeom>
          <a:noFill/>
        </p:spPr>
        <p:txBody>
          <a:bodyPr wrap="none" rtlCol="0">
            <a:spAutoFit/>
          </a:bodyPr>
          <a:lstStyle/>
          <a:p>
            <a:r>
              <a:rPr lang="en-US" sz="2400" b="1" dirty="0">
                <a:solidFill>
                  <a:srgbClr val="FF0000"/>
                </a:solidFill>
              </a:rPr>
              <a:t>Y</a:t>
            </a:r>
            <a:r>
              <a:rPr lang="en-US" sz="2400" b="1" baseline="-25000" dirty="0">
                <a:solidFill>
                  <a:srgbClr val="FF0000"/>
                </a:solidFill>
              </a:rPr>
              <a:t>2</a:t>
            </a:r>
          </a:p>
        </p:txBody>
      </p:sp>
    </p:spTree>
    <p:extLst>
      <p:ext uri="{BB962C8B-B14F-4D97-AF65-F5344CB8AC3E}">
        <p14:creationId xmlns:p14="http://schemas.microsoft.com/office/powerpoint/2010/main" val="3434878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6B4DD6-7983-4E45-9A33-80CA47E380BF}" type="slidenum">
              <a:rPr lang="en-US" smtClean="0"/>
              <a:t>8</a:t>
            </a:fld>
            <a:endParaRPr lang="en-US"/>
          </a:p>
        </p:txBody>
      </p:sp>
      <p:sp>
        <p:nvSpPr>
          <p:cNvPr id="7"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36B4DD6-7983-4E45-9A33-80CA47E380BF}" type="slidenum">
              <a:rPr lang="en-US" smtClean="0"/>
              <a:pPr/>
              <a:t>8</a:t>
            </a:fld>
            <a:endParaRPr lang="en-US"/>
          </a:p>
        </p:txBody>
      </p:sp>
      <p:pic>
        <p:nvPicPr>
          <p:cNvPr id="8" name="Picture 7"/>
          <p:cNvPicPr>
            <a:picLocks noChangeAspect="1"/>
          </p:cNvPicPr>
          <p:nvPr/>
        </p:nvPicPr>
        <p:blipFill>
          <a:blip r:embed="rId2"/>
          <a:stretch>
            <a:fillRect/>
          </a:stretch>
        </p:blipFill>
        <p:spPr>
          <a:xfrm>
            <a:off x="984955" y="1243547"/>
            <a:ext cx="6733822" cy="2190044"/>
          </a:xfrm>
          <a:prstGeom prst="rect">
            <a:avLst/>
          </a:prstGeom>
        </p:spPr>
      </p:pic>
      <p:sp>
        <p:nvSpPr>
          <p:cNvPr id="10" name="TextBox 9"/>
          <p:cNvSpPr txBox="1"/>
          <p:nvPr/>
        </p:nvSpPr>
        <p:spPr>
          <a:xfrm>
            <a:off x="141111" y="5724131"/>
            <a:ext cx="8161209" cy="830997"/>
          </a:xfrm>
          <a:prstGeom prst="rect">
            <a:avLst/>
          </a:prstGeom>
          <a:noFill/>
        </p:spPr>
        <p:txBody>
          <a:bodyPr wrap="none" rtlCol="0">
            <a:spAutoFit/>
          </a:bodyPr>
          <a:lstStyle/>
          <a:p>
            <a:r>
              <a:rPr lang="en-US" sz="2400" b="1" dirty="0"/>
              <a:t>Reflection: </a:t>
            </a:r>
            <a:r>
              <a:rPr lang="en-US" sz="2400" dirty="0"/>
              <a:t>How is the above theorem related to the probability </a:t>
            </a:r>
          </a:p>
          <a:p>
            <a:r>
              <a:rPr lang="en-US" sz="2400" dirty="0"/>
              <a:t>distribution of </a:t>
            </a:r>
            <a:r>
              <a:rPr lang="en-US" sz="2400" dirty="0" err="1"/>
              <a:t>univariate</a:t>
            </a:r>
            <a:r>
              <a:rPr lang="en-US" sz="2400" dirty="0"/>
              <a:t> discrete random variable? </a:t>
            </a:r>
          </a:p>
        </p:txBody>
      </p:sp>
      <p:sp>
        <p:nvSpPr>
          <p:cNvPr id="12" name="TextBox 11"/>
          <p:cNvSpPr txBox="1"/>
          <p:nvPr/>
        </p:nvSpPr>
        <p:spPr>
          <a:xfrm>
            <a:off x="141111" y="223939"/>
            <a:ext cx="9063473" cy="523220"/>
          </a:xfrm>
          <a:prstGeom prst="rect">
            <a:avLst/>
          </a:prstGeom>
          <a:noFill/>
        </p:spPr>
        <p:txBody>
          <a:bodyPr wrap="none" rtlCol="0">
            <a:spAutoFit/>
          </a:bodyPr>
          <a:lstStyle/>
          <a:p>
            <a:r>
              <a:rPr lang="en-US" sz="2800" b="1" dirty="0"/>
              <a:t>Theorem 5.1 (Page 225) – It is for discrete random variables </a:t>
            </a:r>
          </a:p>
        </p:txBody>
      </p:sp>
      <p:pic>
        <p:nvPicPr>
          <p:cNvPr id="13" name="Picture 12"/>
          <p:cNvPicPr>
            <a:picLocks noChangeAspect="1"/>
          </p:cNvPicPr>
          <p:nvPr/>
        </p:nvPicPr>
        <p:blipFill>
          <a:blip r:embed="rId3"/>
          <a:stretch>
            <a:fillRect/>
          </a:stretch>
        </p:blipFill>
        <p:spPr>
          <a:xfrm>
            <a:off x="1907822" y="4279670"/>
            <a:ext cx="1494232" cy="549742"/>
          </a:xfrm>
          <a:prstGeom prst="rect">
            <a:avLst/>
          </a:prstGeom>
        </p:spPr>
      </p:pic>
      <p:sp>
        <p:nvSpPr>
          <p:cNvPr id="14" name="TextBox 13"/>
          <p:cNvSpPr txBox="1"/>
          <p:nvPr/>
        </p:nvSpPr>
        <p:spPr>
          <a:xfrm>
            <a:off x="708078" y="4325456"/>
            <a:ext cx="3019356" cy="461665"/>
          </a:xfrm>
          <a:prstGeom prst="rect">
            <a:avLst/>
          </a:prstGeom>
          <a:noFill/>
        </p:spPr>
        <p:txBody>
          <a:bodyPr wrap="square" rtlCol="0">
            <a:spAutoFit/>
          </a:bodyPr>
          <a:lstStyle/>
          <a:p>
            <a:r>
              <a:rPr lang="en-US" sz="2400" dirty="0"/>
              <a:t>What is                        ? </a:t>
            </a:r>
          </a:p>
        </p:txBody>
      </p:sp>
      <p:cxnSp>
        <p:nvCxnSpPr>
          <p:cNvPr id="16" name="Straight Connector 15"/>
          <p:cNvCxnSpPr/>
          <p:nvPr/>
        </p:nvCxnSpPr>
        <p:spPr>
          <a:xfrm flipV="1">
            <a:off x="5291667" y="1778000"/>
            <a:ext cx="2427110" cy="14111"/>
          </a:xfrm>
          <a:prstGeom prst="line">
            <a:avLst/>
          </a:prstGeom>
          <a:ln w="28575" cmpd="sng">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85005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8779" y="274638"/>
            <a:ext cx="8904110" cy="699029"/>
          </a:xfrm>
        </p:spPr>
        <p:txBody>
          <a:bodyPr>
            <a:noAutofit/>
          </a:bodyPr>
          <a:lstStyle/>
          <a:p>
            <a:r>
              <a:rPr lang="en-US" sz="3600" b="1" dirty="0"/>
              <a:t>The CDF for bivariate probability distribution </a:t>
            </a:r>
          </a:p>
        </p:txBody>
      </p:sp>
      <p:pic>
        <p:nvPicPr>
          <p:cNvPr id="12" name="Picture 11"/>
          <p:cNvPicPr>
            <a:picLocks noChangeAspect="1"/>
          </p:cNvPicPr>
          <p:nvPr/>
        </p:nvPicPr>
        <p:blipFill>
          <a:blip r:embed="rId2"/>
          <a:stretch>
            <a:fillRect/>
          </a:stretch>
        </p:blipFill>
        <p:spPr>
          <a:xfrm>
            <a:off x="357011" y="1761067"/>
            <a:ext cx="6416322" cy="1244600"/>
          </a:xfrm>
          <a:prstGeom prst="rect">
            <a:avLst/>
          </a:prstGeom>
        </p:spPr>
      </p:pic>
      <p:sp>
        <p:nvSpPr>
          <p:cNvPr id="13" name="Rectangle 12"/>
          <p:cNvSpPr/>
          <p:nvPr/>
        </p:nvSpPr>
        <p:spPr>
          <a:xfrm>
            <a:off x="357011" y="1268778"/>
            <a:ext cx="3405950" cy="461665"/>
          </a:xfrm>
          <a:prstGeom prst="rect">
            <a:avLst/>
          </a:prstGeom>
        </p:spPr>
        <p:txBody>
          <a:bodyPr wrap="none">
            <a:spAutoFit/>
          </a:bodyPr>
          <a:lstStyle/>
          <a:p>
            <a:r>
              <a:rPr lang="en-US" sz="2400" b="1" dirty="0"/>
              <a:t>Definition 5.2 ( page 226) </a:t>
            </a:r>
          </a:p>
        </p:txBody>
      </p:sp>
      <p:pic>
        <p:nvPicPr>
          <p:cNvPr id="2" name="Picture 1"/>
          <p:cNvPicPr>
            <a:picLocks noChangeAspect="1"/>
          </p:cNvPicPr>
          <p:nvPr/>
        </p:nvPicPr>
        <p:blipFill>
          <a:blip r:embed="rId3"/>
          <a:stretch>
            <a:fillRect/>
          </a:stretch>
        </p:blipFill>
        <p:spPr>
          <a:xfrm>
            <a:off x="357011" y="3233579"/>
            <a:ext cx="4889500" cy="1366817"/>
          </a:xfrm>
          <a:prstGeom prst="rect">
            <a:avLst/>
          </a:prstGeom>
        </p:spPr>
      </p:pic>
      <p:sp>
        <p:nvSpPr>
          <p:cNvPr id="10" name="Rectangle 9"/>
          <p:cNvSpPr/>
          <p:nvPr/>
        </p:nvSpPr>
        <p:spPr>
          <a:xfrm>
            <a:off x="3221600" y="3841409"/>
            <a:ext cx="1610800" cy="758987"/>
          </a:xfrm>
          <a:prstGeom prst="rect">
            <a:avLst/>
          </a:prstGeom>
          <a:solidFill>
            <a:srgbClr val="FF0000">
              <a:alpha val="34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1472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693</TotalTime>
  <Words>1645</Words>
  <Application>Microsoft Office PowerPoint</Application>
  <PresentationFormat>On-screen Show (4:3)</PresentationFormat>
  <Paragraphs>313</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Cambria Math</vt:lpstr>
      <vt:lpstr>Office Theme</vt:lpstr>
      <vt:lpstr>Microsoft Excel Worksheet</vt:lpstr>
      <vt:lpstr>Bivariate Probability Distribution -- for discrete random variables  (Chapter 5, section 5.1-5.2-5.3)   </vt:lpstr>
      <vt:lpstr>Recap</vt:lpstr>
      <vt:lpstr>Game of tossing a pair of fair dice</vt:lpstr>
      <vt:lpstr>Review </vt:lpstr>
      <vt:lpstr>Bivariate Probability Distribution -- for discrete random variables (Section 5.2)  </vt:lpstr>
      <vt:lpstr>Example of tossing a pair of dice </vt:lpstr>
      <vt:lpstr>Example: Joint probability function for Y1 and Y2  </vt:lpstr>
      <vt:lpstr>PowerPoint Presentation</vt:lpstr>
      <vt:lpstr>The CDF for bivariate probability distribution </vt:lpstr>
      <vt:lpstr>Example of tossing a pair of dice </vt:lpstr>
      <vt:lpstr>Example of tossing a pair of dice </vt:lpstr>
      <vt:lpstr>Warm up example-Joint/Marginal/Conditional</vt:lpstr>
      <vt:lpstr>Discrete Joint/Marginal</vt:lpstr>
      <vt:lpstr>Discrete case: conditional distributions</vt:lpstr>
      <vt:lpstr>Discrete case: conditional distributions</vt:lpstr>
      <vt:lpstr>PowerPoint Presentation</vt:lpstr>
      <vt:lpstr>PowerPoint Presentation</vt:lpstr>
      <vt:lpstr>Group Problem</vt:lpstr>
      <vt:lpstr>Group Problem, page 2</vt:lpstr>
      <vt:lpstr>Group Problem, page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Bivariate Probability Distribution -- for discrete random variable  </dc:title>
  <dc:creator>Shuying Sun</dc:creator>
  <cp:lastModifiedBy>Train, Abby</cp:lastModifiedBy>
  <cp:revision>116</cp:revision>
  <cp:lastPrinted>2019-04-01T18:20:46Z</cp:lastPrinted>
  <dcterms:created xsi:type="dcterms:W3CDTF">2013-11-11T16:15:38Z</dcterms:created>
  <dcterms:modified xsi:type="dcterms:W3CDTF">2019-04-01T18:21:27Z</dcterms:modified>
</cp:coreProperties>
</file>