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257" r:id="rId4"/>
    <p:sldId id="266" r:id="rId5"/>
    <p:sldId id="273" r:id="rId6"/>
    <p:sldId id="262" r:id="rId7"/>
    <p:sldId id="274" r:id="rId8"/>
    <p:sldId id="278" r:id="rId9"/>
    <p:sldId id="270" r:id="rId10"/>
    <p:sldId id="271" r:id="rId11"/>
    <p:sldId id="275" r:id="rId12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72"/>
  </p:normalViewPr>
  <p:slideViewPr>
    <p:cSldViewPr snapToGrid="0" snapToObjects="1"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3B4CBEE-D7BA-5144-8EF3-2CFAC91EF80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AF7A2DF-C4F3-0841-888A-71CC6CF2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4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FEC70E-5911-C744-BF95-31695A422478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F2C0411-9CC4-884E-9692-079EADC7F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61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E78F-256C-C242-B17D-E51D35458481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E976-08AB-BB42-B78E-41401F4AE5A6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59D2-5A85-024F-99F4-85A070363018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A930-8060-7049-A930-F45835169A83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622E-01DC-8442-8B97-4D55CC51CC7B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3FE7-E4AF-E241-8900-61768638D58D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5474-C907-304D-A942-24B34AA074CE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F6B9-00CA-424B-8E57-145835F530A9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740-77CE-6146-B6D0-0AEF8A7EB444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0E55-5F2D-3947-B7A2-1047C78155C2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49BB-EB74-6143-BF97-8BDBFA3382E8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A086-D1A5-094C-8D80-59D8B61F6152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3FE6-0E42-8B44-B5D6-40C4BAC8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892" y="4643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Bivariate Probability Distribution</a:t>
            </a:r>
            <a:br>
              <a:rPr lang="en-US" b="1" dirty="0"/>
            </a:br>
            <a:r>
              <a:rPr lang="en-US" sz="3100" b="1" dirty="0"/>
              <a:t>-- for continuous random variables (Section 5.2,5.3)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722" y="2474843"/>
            <a:ext cx="7818782" cy="2918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21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B0F0"/>
              </a:solidFill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71" y="204507"/>
            <a:ext cx="7699375" cy="1619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4625"/>
            <a:ext cx="132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 237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11" y="3978523"/>
            <a:ext cx="268816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68098"/>
            <a:ext cx="8229600" cy="11674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Exercise 5.6 a (Page 233): </a:t>
            </a:r>
            <a:r>
              <a:rPr lang="en-US" dirty="0"/>
              <a:t>The joint density function for two random variables 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 is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30" y="1087471"/>
            <a:ext cx="5749418" cy="16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2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033E-56E4-4F4D-8D7C-1D67EDD7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7E02-AE11-4961-A226-8872AF3A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Exam #2 Thursday 4/11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</a:endParaRPr>
          </a:p>
          <a:p>
            <a:r>
              <a:rPr lang="en-US" dirty="0"/>
              <a:t>Bivariate discrete distributions: joint, marginal and conditional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D164C-7615-481A-8CA4-F2033C3B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753" y="43930"/>
            <a:ext cx="8229600" cy="619117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4" y="696903"/>
            <a:ext cx="8541781" cy="328379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Joint probability function for discrete random variables: P(y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), </a:t>
            </a:r>
          </a:p>
          <a:p>
            <a:r>
              <a:rPr lang="en-US" sz="2400" dirty="0"/>
              <a:t>The joint CDF F(y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) </a:t>
            </a:r>
          </a:p>
          <a:p>
            <a:r>
              <a:rPr lang="en-US" sz="2400" dirty="0"/>
              <a:t>The marginal probability function</a:t>
            </a:r>
          </a:p>
          <a:p>
            <a:r>
              <a:rPr lang="en-US" sz="2400" dirty="0"/>
              <a:t>Conditional</a:t>
            </a:r>
          </a:p>
          <a:p>
            <a:endParaRPr lang="en-US" dirty="0"/>
          </a:p>
          <a:p>
            <a:r>
              <a:rPr lang="en-US" sz="2600" dirty="0" err="1"/>
              <a:t>Univariate</a:t>
            </a:r>
            <a:r>
              <a:rPr lang="en-US" sz="2600" dirty="0"/>
              <a:t>: </a:t>
            </a:r>
          </a:p>
          <a:p>
            <a:pPr marL="514350" indent="-514350">
              <a:buAutoNum type="arabicParenR"/>
            </a:pPr>
            <a:r>
              <a:rPr lang="en-US" sz="2600" dirty="0"/>
              <a:t>Continuous random variable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87" y="3038696"/>
            <a:ext cx="3403425" cy="26655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77" y="4912091"/>
            <a:ext cx="8479071" cy="1356072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Two random variables are said to be </a:t>
            </a:r>
            <a:r>
              <a:rPr lang="en-US" sz="2800" b="1" dirty="0">
                <a:solidFill>
                  <a:srgbClr val="FF0000"/>
                </a:solidFill>
              </a:rPr>
              <a:t>jointly continuous </a:t>
            </a:r>
            <a:r>
              <a:rPr lang="en-US" sz="2800" dirty="0"/>
              <a:t>if their joint cumulative distribution function (joint CDF)  </a:t>
            </a:r>
            <a:r>
              <a:rPr lang="en-US" sz="2800" b="1" dirty="0"/>
              <a:t>F(y</a:t>
            </a:r>
            <a:r>
              <a:rPr lang="en-US" sz="2800" b="1" baseline="-25000" dirty="0"/>
              <a:t>1</a:t>
            </a:r>
            <a:r>
              <a:rPr lang="en-US" sz="2800" b="1" dirty="0"/>
              <a:t>, y</a:t>
            </a:r>
            <a:r>
              <a:rPr lang="en-US" sz="2800" b="1" baseline="-25000" dirty="0"/>
              <a:t>2</a:t>
            </a:r>
            <a:r>
              <a:rPr lang="en-US" sz="2800" b="1" dirty="0"/>
              <a:t>) is continuous in both arguments.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6" y="1170545"/>
            <a:ext cx="7697735" cy="3427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26" y="58392"/>
            <a:ext cx="731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Definition 5.3 (Page 227):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       Jointly continuous random variable and joint </a:t>
            </a:r>
            <a:r>
              <a:rPr lang="en-US" sz="2400" b="1" dirty="0" err="1">
                <a:solidFill>
                  <a:srgbClr val="FF0000"/>
                </a:solidFill>
              </a:rPr>
              <a:t>pdf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8206" y="3855473"/>
            <a:ext cx="2949831" cy="30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07558" y="3533591"/>
            <a:ext cx="6547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68206" y="4283264"/>
            <a:ext cx="2521415" cy="3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105211" y="3855473"/>
            <a:ext cx="1360730" cy="30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2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54" y="164879"/>
            <a:ext cx="8810850" cy="650476"/>
          </a:xfrm>
        </p:spPr>
        <p:txBody>
          <a:bodyPr>
            <a:noAutofit/>
          </a:bodyPr>
          <a:lstStyle/>
          <a:p>
            <a:r>
              <a:rPr lang="en-US" sz="3600" dirty="0"/>
              <a:t>Theorem 5.2 </a:t>
            </a:r>
            <a:r>
              <a:rPr lang="en-US" sz="2000" dirty="0"/>
              <a:t>(page 228) </a:t>
            </a:r>
            <a:r>
              <a:rPr lang="en-US" sz="3200" b="1" dirty="0"/>
              <a:t>properties of joint </a:t>
            </a:r>
            <a:r>
              <a:rPr lang="en-US" sz="3200" b="1" dirty="0" err="1"/>
              <a:t>pdf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4" y="815355"/>
            <a:ext cx="6795676" cy="1822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8972" y="1308418"/>
            <a:ext cx="2076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properties of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univariate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pdf</a:t>
            </a:r>
            <a:r>
              <a:rPr lang="en-US" sz="2400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454" y="2696720"/>
            <a:ext cx="472508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the </a:t>
            </a:r>
            <a:r>
              <a:rPr lang="en-US" b="1" dirty="0" err="1"/>
              <a:t>univariate</a:t>
            </a:r>
            <a:r>
              <a:rPr lang="en-US" b="1" dirty="0"/>
              <a:t> continuous case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areas </a:t>
            </a:r>
            <a:r>
              <a:rPr lang="en-US" dirty="0"/>
              <a:t>under the </a:t>
            </a:r>
            <a:r>
              <a:rPr lang="en-US" dirty="0" err="1"/>
              <a:t>pdf</a:t>
            </a:r>
            <a:r>
              <a:rPr lang="en-US" dirty="0"/>
              <a:t> over an interval correspond to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probabilities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/>
              <a:t>Similarly, for the bivariate </a:t>
            </a:r>
            <a:r>
              <a:rPr lang="en-US" b="1" dirty="0" err="1"/>
              <a:t>pdf</a:t>
            </a:r>
            <a:r>
              <a:rPr lang="en-US" b="1" dirty="0"/>
              <a:t>  </a:t>
            </a:r>
            <a:r>
              <a:rPr lang="en-US" b="1" i="1" dirty="0"/>
              <a:t>f </a:t>
            </a:r>
            <a:r>
              <a:rPr lang="en-US" b="1" dirty="0"/>
              <a:t>(y</a:t>
            </a:r>
            <a:r>
              <a:rPr lang="en-US" b="1" baseline="-25000" dirty="0"/>
              <a:t>1</a:t>
            </a:r>
            <a:r>
              <a:rPr lang="en-US" b="1" dirty="0"/>
              <a:t>, y</a:t>
            </a:r>
            <a:r>
              <a:rPr lang="en-US" b="1" baseline="-25000" dirty="0"/>
              <a:t>2</a:t>
            </a:r>
            <a:r>
              <a:rPr lang="en-US" b="1" dirty="0"/>
              <a:t>),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volumes </a:t>
            </a:r>
            <a:r>
              <a:rPr lang="en-US" dirty="0"/>
              <a:t>under this surface correspond to </a:t>
            </a:r>
            <a:r>
              <a:rPr lang="en-US" dirty="0">
                <a:solidFill>
                  <a:srgbClr val="0000FF"/>
                </a:solidFill>
              </a:rPr>
              <a:t>probabilities. </a:t>
            </a:r>
          </a:p>
          <a:p>
            <a:endParaRPr lang="en-US" dirty="0"/>
          </a:p>
          <a:p>
            <a:r>
              <a:rPr lang="en-US" dirty="0"/>
              <a:t>P(a</a:t>
            </a:r>
            <a:r>
              <a:rPr lang="en-US" baseline="-25000" dirty="0"/>
              <a:t>1</a:t>
            </a:r>
            <a:r>
              <a:rPr lang="en-US" dirty="0"/>
              <a:t> ≤ Y</a:t>
            </a:r>
            <a:r>
              <a:rPr lang="en-US" baseline="-25000" dirty="0"/>
              <a:t>1</a:t>
            </a:r>
            <a:r>
              <a:rPr lang="en-US" dirty="0"/>
              <a:t> ≤ a</a:t>
            </a:r>
            <a:r>
              <a:rPr lang="en-US" baseline="-25000" dirty="0"/>
              <a:t>2</a:t>
            </a:r>
            <a:r>
              <a:rPr lang="en-US" dirty="0"/>
              <a:t>, b</a:t>
            </a:r>
            <a:r>
              <a:rPr lang="en-US" baseline="-25000" dirty="0"/>
              <a:t>1</a:t>
            </a:r>
            <a:r>
              <a:rPr lang="en-US" dirty="0"/>
              <a:t> ≤ Y</a:t>
            </a:r>
            <a:r>
              <a:rPr lang="en-US" baseline="-25000" dirty="0"/>
              <a:t>2</a:t>
            </a:r>
            <a:r>
              <a:rPr lang="en-US" dirty="0"/>
              <a:t> ≤ b</a:t>
            </a:r>
            <a:r>
              <a:rPr lang="en-US" baseline="-25000" dirty="0"/>
              <a:t>2</a:t>
            </a:r>
            <a:r>
              <a:rPr lang="en-US" dirty="0"/>
              <a:t>) is the shaded volume shown in Figure 5.2 and is equal to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3" y="5702671"/>
            <a:ext cx="2445569" cy="851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51" y="2894572"/>
            <a:ext cx="3838553" cy="36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1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199"/>
            <a:ext cx="8229600" cy="47799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Example 5.3 (Page 229)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938" y="893755"/>
            <a:ext cx="84069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that a radioactive particle </a:t>
            </a:r>
            <a:r>
              <a:rPr lang="en-US" sz="2000" b="1" dirty="0">
                <a:solidFill>
                  <a:srgbClr val="0000FF"/>
                </a:solidFill>
              </a:rPr>
              <a:t>is randomly located </a:t>
            </a:r>
            <a:r>
              <a:rPr lang="en-US" sz="2000" dirty="0"/>
              <a:t>in a square </a:t>
            </a:r>
          </a:p>
          <a:p>
            <a:r>
              <a:rPr lang="en-US" sz="2000" dirty="0"/>
              <a:t>with sides of </a:t>
            </a:r>
            <a:r>
              <a:rPr lang="en-US" sz="2000" b="1" dirty="0">
                <a:solidFill>
                  <a:srgbClr val="FF0000"/>
                </a:solidFill>
              </a:rPr>
              <a:t>unit length</a:t>
            </a:r>
            <a:r>
              <a:rPr lang="en-US" sz="2000" dirty="0"/>
              <a:t>. That is, if two regions within the unit square </a:t>
            </a:r>
          </a:p>
          <a:p>
            <a:r>
              <a:rPr lang="en-US" sz="2000" dirty="0"/>
              <a:t>and of equal area are considered, the particle is equally likely to be in </a:t>
            </a:r>
          </a:p>
          <a:p>
            <a:r>
              <a:rPr lang="en-US" sz="2000" dirty="0"/>
              <a:t>either region. </a:t>
            </a:r>
            <a:r>
              <a:rPr lang="en-US" sz="2000" b="1" dirty="0">
                <a:solidFill>
                  <a:srgbClr val="FF0000"/>
                </a:solidFill>
              </a:rPr>
              <a:t>Let Y</a:t>
            </a:r>
            <a:r>
              <a:rPr lang="en-US" sz="2000" b="1" baseline="-25000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srgbClr val="FF0000"/>
                </a:solidFill>
              </a:rPr>
              <a:t> and Y</a:t>
            </a:r>
            <a:r>
              <a:rPr lang="en-US" sz="2000" b="1" baseline="-25000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FF0000"/>
                </a:solidFill>
              </a:rPr>
              <a:t> denote the coordinates of the particle’s location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A reasonable model for the relative frequency histogram for</a:t>
            </a:r>
          </a:p>
          <a:p>
            <a:r>
              <a:rPr lang="en-US" sz="2000" dirty="0"/>
              <a:t>Y1 and Y2 is the bivariate analogue of the </a:t>
            </a:r>
            <a:r>
              <a:rPr lang="en-US" sz="2000" b="1" dirty="0" err="1"/>
              <a:t>univariate</a:t>
            </a:r>
            <a:r>
              <a:rPr lang="en-US" sz="2000" b="1" dirty="0"/>
              <a:t> uniform density function</a:t>
            </a:r>
            <a:r>
              <a:rPr lang="en-US" sz="2000" dirty="0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7" y="3308689"/>
            <a:ext cx="4800600" cy="1998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81" y="3308689"/>
            <a:ext cx="3281838" cy="30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7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108"/>
            <a:ext cx="8229600" cy="681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Marginal probability/density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1" y="913279"/>
            <a:ext cx="6273800" cy="349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39" y="4344109"/>
            <a:ext cx="2447153" cy="219480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26438" y="2755127"/>
            <a:ext cx="47044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6438" y="4482353"/>
            <a:ext cx="470443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A888D68-F035-F640-A850-9EEFADCCE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144" y="1745508"/>
            <a:ext cx="11430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A3119B-A439-E64A-A701-C8A1B2F5CD51}"/>
              </a:ext>
            </a:extLst>
          </p:cNvPr>
          <p:cNvSpPr txBox="1"/>
          <p:nvPr/>
        </p:nvSpPr>
        <p:spPr>
          <a:xfrm>
            <a:off x="8009193" y="1745508"/>
            <a:ext cx="480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270974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6784-04EF-FC4C-9A1E-8A4D1F63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5DA61-D41D-694E-A18C-9243C3BA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416"/>
            <a:ext cx="8229600" cy="91069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Marginal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/>
              <a:t>probability functions of Y</a:t>
            </a:r>
            <a:r>
              <a:rPr lang="en-US" altLang="zh-CN" sz="3600" baseline="-25000" dirty="0"/>
              <a:t>1 </a:t>
            </a:r>
            <a:r>
              <a:rPr lang="en-US" altLang="zh-CN" sz="3600" dirty="0"/>
              <a:t>and Y</a:t>
            </a:r>
            <a:r>
              <a:rPr lang="en-US" altLang="zh-CN" sz="3600" baseline="-25000" dirty="0"/>
              <a:t>2</a:t>
            </a:r>
            <a:r>
              <a:rPr lang="en-US" altLang="zh-CN" sz="3600" dirty="0"/>
              <a:t> </a:t>
            </a:r>
            <a:r>
              <a:rPr lang="en-US" altLang="zh-CN" sz="2400" dirty="0"/>
              <a:t>(discrete random variables, definition 5.4 a, page 236)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FF618-6A84-8B47-AAEF-CE6E8138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072570"/>
            <a:ext cx="6684689" cy="1792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4EA80-0197-7C4F-8C8C-0802B5E53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66" y="1659369"/>
            <a:ext cx="1143000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3DC9A-2348-C74E-8F7B-B2C9AA4E4324}"/>
              </a:ext>
            </a:extLst>
          </p:cNvPr>
          <p:cNvSpPr txBox="1"/>
          <p:nvPr/>
        </p:nvSpPr>
        <p:spPr>
          <a:xfrm>
            <a:off x="8446515" y="1659369"/>
            <a:ext cx="480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=?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A3D7A0-75FD-5C45-8CEC-8B1068FA22AB}"/>
              </a:ext>
            </a:extLst>
          </p:cNvPr>
          <p:cNvSpPr txBox="1">
            <a:spLocks/>
          </p:cNvSpPr>
          <p:nvPr/>
        </p:nvSpPr>
        <p:spPr>
          <a:xfrm>
            <a:off x="133247" y="3026005"/>
            <a:ext cx="84892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/>
              <a:t>In the following table, what is the marginal probability functions of Y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and Y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?</a:t>
            </a:r>
            <a:endParaRPr lang="en-US" sz="28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C10AC4-BA53-2749-B5E8-0A424037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42830"/>
              </p:ext>
            </p:extLst>
          </p:nvPr>
        </p:nvGraphicFramePr>
        <p:xfrm>
          <a:off x="4221240" y="3823167"/>
          <a:ext cx="4663920" cy="2590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932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04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Y</a:t>
                      </a:r>
                      <a:r>
                        <a:rPr lang="en-US" sz="280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5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 Y</a:t>
                      </a:r>
                      <a:r>
                        <a:rPr lang="en-US" sz="2800" baseline="-250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5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A5425B2-BACF-7541-A392-66CD63F28A43}"/>
              </a:ext>
            </a:extLst>
          </p:cNvPr>
          <p:cNvSpPr/>
          <p:nvPr/>
        </p:nvSpPr>
        <p:spPr>
          <a:xfrm>
            <a:off x="372534" y="4988917"/>
            <a:ext cx="3678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P(Y</a:t>
            </a:r>
            <a:r>
              <a:rPr lang="en-US" baseline="-25000" dirty="0"/>
              <a:t>1</a:t>
            </a:r>
            <a:r>
              <a:rPr lang="en-US" dirty="0"/>
              <a:t>=0)=?              	P(Y</a:t>
            </a:r>
            <a:r>
              <a:rPr lang="en-US" baseline="-25000" dirty="0"/>
              <a:t>2</a:t>
            </a:r>
            <a:r>
              <a:rPr lang="en-US" dirty="0"/>
              <a:t>=1)=?         </a:t>
            </a:r>
          </a:p>
          <a:p>
            <a:endParaRPr lang="en-US" dirty="0"/>
          </a:p>
          <a:p>
            <a:r>
              <a:rPr lang="en-US" dirty="0"/>
              <a:t>P(Y</a:t>
            </a:r>
            <a:r>
              <a:rPr lang="en-US" baseline="-25000" dirty="0"/>
              <a:t>1</a:t>
            </a:r>
            <a:r>
              <a:rPr lang="en-US" dirty="0"/>
              <a:t>=1)=?                	 P(Y</a:t>
            </a:r>
            <a:r>
              <a:rPr lang="en-US" baseline="-25000" dirty="0"/>
              <a:t>2</a:t>
            </a:r>
            <a:r>
              <a:rPr lang="en-US" dirty="0"/>
              <a:t>=2)=?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P(Y</a:t>
            </a:r>
            <a:r>
              <a:rPr lang="en-US" baseline="-25000" dirty="0"/>
              <a:t>1</a:t>
            </a:r>
            <a:r>
              <a:rPr lang="en-US" dirty="0"/>
              <a:t>=2)=?                   P(Y</a:t>
            </a:r>
            <a:r>
              <a:rPr lang="en-US" baseline="-25000" dirty="0"/>
              <a:t>2</a:t>
            </a:r>
            <a:r>
              <a:rPr lang="en-US" dirty="0"/>
              <a:t>=3)=?         </a:t>
            </a:r>
          </a:p>
        </p:txBody>
      </p:sp>
    </p:spTree>
    <p:extLst>
      <p:ext uri="{BB962C8B-B14F-4D97-AF65-F5344CB8AC3E}">
        <p14:creationId xmlns:p14="http://schemas.microsoft.com/office/powerpoint/2010/main" val="317560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3" y="131716"/>
            <a:ext cx="8776446" cy="9953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Find the marginal </a:t>
            </a:r>
            <a:r>
              <a:rPr lang="en-US" sz="2800" dirty="0" err="1"/>
              <a:t>pdf</a:t>
            </a:r>
            <a:r>
              <a:rPr lang="en-US" sz="2800" dirty="0"/>
              <a:t> </a:t>
            </a:r>
            <a:r>
              <a:rPr lang="en-US" sz="2800" i="1" dirty="0"/>
              <a:t>f(y</a:t>
            </a:r>
            <a:r>
              <a:rPr lang="en-US" sz="2800" i="1" baseline="-25000" dirty="0"/>
              <a:t>1</a:t>
            </a:r>
            <a:r>
              <a:rPr lang="en-US" sz="2800" i="1" dirty="0"/>
              <a:t>) </a:t>
            </a:r>
            <a:r>
              <a:rPr lang="en-US" sz="2800" dirty="0"/>
              <a:t>and </a:t>
            </a:r>
            <a:r>
              <a:rPr lang="en-US" sz="2800" i="1" dirty="0"/>
              <a:t>f(y</a:t>
            </a:r>
            <a:r>
              <a:rPr lang="en-US" sz="2800" i="1" baseline="-25000" dirty="0"/>
              <a:t>2</a:t>
            </a:r>
            <a:r>
              <a:rPr lang="en-US" sz="2800" i="1" dirty="0"/>
              <a:t>) </a:t>
            </a:r>
            <a:r>
              <a:rPr lang="en-US" sz="2800" dirty="0"/>
              <a:t>for Y</a:t>
            </a:r>
            <a:r>
              <a:rPr lang="en-US" sz="2800" baseline="-25000" dirty="0"/>
              <a:t>1</a:t>
            </a:r>
            <a:r>
              <a:rPr lang="en-US" sz="2800" dirty="0"/>
              <a:t> and Y</a:t>
            </a:r>
            <a:r>
              <a:rPr lang="en-US" sz="2800" baseline="-25000" dirty="0"/>
              <a:t>2</a:t>
            </a:r>
            <a:r>
              <a:rPr lang="en-US" sz="2800" dirty="0"/>
              <a:t>  which have the following joint </a:t>
            </a:r>
            <a:r>
              <a:rPr lang="en-US" sz="2800" dirty="0" err="1"/>
              <a:t>pdf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3FE6-0E42-8B44-B5D6-40C4BAC851F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868456"/>
            <a:ext cx="3632200" cy="1072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083" y="5798145"/>
            <a:ext cx="6865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marginal </a:t>
            </a:r>
            <a:r>
              <a:rPr lang="en-US" dirty="0" err="1"/>
              <a:t>pdf</a:t>
            </a:r>
            <a:r>
              <a:rPr lang="en-US" dirty="0"/>
              <a:t> for Y</a:t>
            </a:r>
            <a:r>
              <a:rPr lang="en-US" baseline="-25000" dirty="0"/>
              <a:t>1</a:t>
            </a:r>
            <a:r>
              <a:rPr lang="en-US" dirty="0"/>
              <a:t>:  </a:t>
            </a:r>
            <a:r>
              <a:rPr lang="en-US" i="1" dirty="0"/>
              <a:t>f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)=1 for 0 &lt;= y</a:t>
            </a:r>
            <a:r>
              <a:rPr lang="en-US" baseline="-25000" dirty="0"/>
              <a:t>1</a:t>
            </a:r>
            <a:r>
              <a:rPr lang="en-US" dirty="0"/>
              <a:t> &lt;= 1, and </a:t>
            </a:r>
            <a:r>
              <a:rPr lang="en-US" i="1" dirty="0"/>
              <a:t>f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)=0  elsewhere.</a:t>
            </a:r>
          </a:p>
          <a:p>
            <a:r>
              <a:rPr lang="en-US" dirty="0"/>
              <a:t>The marginal </a:t>
            </a:r>
            <a:r>
              <a:rPr lang="en-US" dirty="0" err="1"/>
              <a:t>pdf</a:t>
            </a:r>
            <a:r>
              <a:rPr lang="en-US" dirty="0"/>
              <a:t> for Y</a:t>
            </a:r>
            <a:r>
              <a:rPr lang="en-US" baseline="-25000" dirty="0"/>
              <a:t>2</a:t>
            </a:r>
            <a:r>
              <a:rPr lang="en-US" dirty="0"/>
              <a:t>:  </a:t>
            </a:r>
            <a:r>
              <a:rPr lang="en-US" i="1" dirty="0"/>
              <a:t>f</a:t>
            </a:r>
            <a:r>
              <a:rPr lang="en-US" dirty="0"/>
              <a:t>(y</a:t>
            </a:r>
            <a:r>
              <a:rPr lang="en-US" baseline="-25000" dirty="0"/>
              <a:t>2</a:t>
            </a:r>
            <a:r>
              <a:rPr lang="en-US" dirty="0"/>
              <a:t>)=1 for 0 &lt;= y</a:t>
            </a:r>
            <a:r>
              <a:rPr lang="en-US" baseline="-25000" dirty="0"/>
              <a:t>2</a:t>
            </a:r>
            <a:r>
              <a:rPr lang="en-US" dirty="0"/>
              <a:t> &lt;= 1, and </a:t>
            </a:r>
            <a:r>
              <a:rPr lang="en-US" i="1" dirty="0"/>
              <a:t>f</a:t>
            </a:r>
            <a:r>
              <a:rPr lang="en-US" dirty="0"/>
              <a:t>(y</a:t>
            </a:r>
            <a:r>
              <a:rPr lang="en-US" baseline="-25000" dirty="0"/>
              <a:t>2</a:t>
            </a:r>
            <a:r>
              <a:rPr lang="en-US" dirty="0"/>
              <a:t>)=0  elsewhere.    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3957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437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Bivariate Probability Distribution -- for continuous random variables (Section 5.2,5.3)  </vt:lpstr>
      <vt:lpstr>Recap</vt:lpstr>
      <vt:lpstr>Review</vt:lpstr>
      <vt:lpstr>Two random variables are said to be jointly continuous if their joint cumulative distribution function (joint CDF)  F(y1, y2) is continuous in both arguments.</vt:lpstr>
      <vt:lpstr>Theorem 5.2 (page 228) properties of joint pdf</vt:lpstr>
      <vt:lpstr>Example 5.3 (Page 229) </vt:lpstr>
      <vt:lpstr>Marginal probability/density function</vt:lpstr>
      <vt:lpstr>Marginal probability functions of Y1 and Y2 (discrete random variables, definition 5.4 a, page 236)</vt:lpstr>
      <vt:lpstr>Find the marginal pdf f(y1) and f(y2) for Y1 and Y2  which have the following joint pdf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Shuying Sun</dc:creator>
  <cp:lastModifiedBy>Train, Abby</cp:lastModifiedBy>
  <cp:revision>69</cp:revision>
  <cp:lastPrinted>2019-04-02T18:51:47Z</cp:lastPrinted>
  <dcterms:created xsi:type="dcterms:W3CDTF">2013-11-12T23:36:31Z</dcterms:created>
  <dcterms:modified xsi:type="dcterms:W3CDTF">2019-04-02T19:05:52Z</dcterms:modified>
</cp:coreProperties>
</file>