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handoutMasterIdLst>
    <p:handoutMasterId r:id="rId9"/>
  </p:handoutMasterIdLst>
  <p:sldIdLst>
    <p:sldId id="256" r:id="rId3"/>
    <p:sldId id="294" r:id="rId4"/>
    <p:sldId id="295" r:id="rId5"/>
    <p:sldId id="293" r:id="rId6"/>
    <p:sldId id="279" r:id="rId7"/>
    <p:sldId id="281" r:id="rId8"/>
  </p:sldIdLst>
  <p:sldSz cx="9144000" cy="6858000" type="screen4x3"/>
  <p:notesSz cx="9296400" cy="688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02F0"/>
    <a:srgbClr val="FF1A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93"/>
    <p:restoredTop sz="94585"/>
  </p:normalViewPr>
  <p:slideViewPr>
    <p:cSldViewPr snapToGrid="0" snapToObjects="1">
      <p:cViewPr varScale="1">
        <p:scale>
          <a:sx n="101" d="100"/>
          <a:sy n="101" d="100"/>
        </p:scale>
        <p:origin x="174"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E87CA6-A558-9C46-B0FF-A4876D49B572}"/>
              </a:ext>
            </a:extLst>
          </p:cNvPr>
          <p:cNvSpPr>
            <a:spLocks noGrp="1"/>
          </p:cNvSpPr>
          <p:nvPr>
            <p:ph type="hdr" sz="quarter"/>
          </p:nvPr>
        </p:nvSpPr>
        <p:spPr>
          <a:xfrm>
            <a:off x="0" y="1"/>
            <a:ext cx="4028440" cy="345286"/>
          </a:xfrm>
          <a:prstGeom prst="rect">
            <a:avLst/>
          </a:prstGeom>
        </p:spPr>
        <p:txBody>
          <a:bodyPr vert="horz" lIns="92446" tIns="46223" rIns="92446" bIns="46223" rtlCol="0"/>
          <a:lstStyle>
            <a:lvl1pPr algn="l">
              <a:defRPr sz="1200"/>
            </a:lvl1pPr>
          </a:lstStyle>
          <a:p>
            <a:endParaRPr lang="en-US"/>
          </a:p>
        </p:txBody>
      </p:sp>
      <p:sp>
        <p:nvSpPr>
          <p:cNvPr id="3" name="Date Placeholder 2">
            <a:extLst>
              <a:ext uri="{FF2B5EF4-FFF2-40B4-BE49-F238E27FC236}">
                <a16:creationId xmlns:a16="http://schemas.microsoft.com/office/drawing/2014/main" id="{0D7A09E2-B25D-604F-843F-318C4E7C383B}"/>
              </a:ext>
            </a:extLst>
          </p:cNvPr>
          <p:cNvSpPr>
            <a:spLocks noGrp="1"/>
          </p:cNvSpPr>
          <p:nvPr>
            <p:ph type="dt" sz="quarter" idx="1"/>
          </p:nvPr>
        </p:nvSpPr>
        <p:spPr>
          <a:xfrm>
            <a:off x="5265809" y="1"/>
            <a:ext cx="4028440" cy="345286"/>
          </a:xfrm>
          <a:prstGeom prst="rect">
            <a:avLst/>
          </a:prstGeom>
        </p:spPr>
        <p:txBody>
          <a:bodyPr vert="horz" lIns="92446" tIns="46223" rIns="92446" bIns="46223" rtlCol="0"/>
          <a:lstStyle>
            <a:lvl1pPr algn="r">
              <a:defRPr sz="1200"/>
            </a:lvl1pPr>
          </a:lstStyle>
          <a:p>
            <a:fld id="{E783DCF7-2A31-6A49-8463-D97038FCA19F}" type="datetimeFigureOut">
              <a:rPr lang="en-US" smtClean="0"/>
              <a:t>4/23/2019</a:t>
            </a:fld>
            <a:endParaRPr lang="en-US"/>
          </a:p>
        </p:txBody>
      </p:sp>
      <p:sp>
        <p:nvSpPr>
          <p:cNvPr id="4" name="Footer Placeholder 3">
            <a:extLst>
              <a:ext uri="{FF2B5EF4-FFF2-40B4-BE49-F238E27FC236}">
                <a16:creationId xmlns:a16="http://schemas.microsoft.com/office/drawing/2014/main" id="{6EC95D5C-1F95-234C-AD98-B4D03A7E32D7}"/>
              </a:ext>
            </a:extLst>
          </p:cNvPr>
          <p:cNvSpPr>
            <a:spLocks noGrp="1"/>
          </p:cNvSpPr>
          <p:nvPr>
            <p:ph type="ftr" sz="quarter" idx="2"/>
          </p:nvPr>
        </p:nvSpPr>
        <p:spPr>
          <a:xfrm>
            <a:off x="0" y="6536528"/>
            <a:ext cx="4028440" cy="345285"/>
          </a:xfrm>
          <a:prstGeom prst="rect">
            <a:avLst/>
          </a:prstGeom>
        </p:spPr>
        <p:txBody>
          <a:bodyPr vert="horz" lIns="92446" tIns="46223" rIns="92446" bIns="46223"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70A5C4A-1BEB-534A-9BD6-138A5D2CE597}"/>
              </a:ext>
            </a:extLst>
          </p:cNvPr>
          <p:cNvSpPr>
            <a:spLocks noGrp="1"/>
          </p:cNvSpPr>
          <p:nvPr>
            <p:ph type="sldNum" sz="quarter" idx="3"/>
          </p:nvPr>
        </p:nvSpPr>
        <p:spPr>
          <a:xfrm>
            <a:off x="5265809" y="6536528"/>
            <a:ext cx="4028440" cy="345285"/>
          </a:xfrm>
          <a:prstGeom prst="rect">
            <a:avLst/>
          </a:prstGeom>
        </p:spPr>
        <p:txBody>
          <a:bodyPr vert="horz" lIns="92446" tIns="46223" rIns="92446" bIns="46223" rtlCol="0" anchor="b"/>
          <a:lstStyle>
            <a:lvl1pPr algn="r">
              <a:defRPr sz="1200"/>
            </a:lvl1pPr>
          </a:lstStyle>
          <a:p>
            <a:fld id="{7C3A6CB5-3F9C-774D-8319-86E294C1EC15}" type="slidenum">
              <a:rPr lang="en-US" smtClean="0"/>
              <a:t>‹#›</a:t>
            </a:fld>
            <a:endParaRPr lang="en-US"/>
          </a:p>
        </p:txBody>
      </p:sp>
    </p:spTree>
    <p:extLst>
      <p:ext uri="{BB962C8B-B14F-4D97-AF65-F5344CB8AC3E}">
        <p14:creationId xmlns:p14="http://schemas.microsoft.com/office/powerpoint/2010/main" val="7626914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2704CD0-06F1-4F46-B23D-8A00023CA8A3}"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F6F6D-D9D2-914B-88F5-0B78D40C7ECD}" type="slidenum">
              <a:rPr lang="en-US" smtClean="0"/>
              <a:t>‹#›</a:t>
            </a:fld>
            <a:endParaRPr lang="en-US"/>
          </a:p>
        </p:txBody>
      </p:sp>
    </p:spTree>
    <p:extLst>
      <p:ext uri="{BB962C8B-B14F-4D97-AF65-F5344CB8AC3E}">
        <p14:creationId xmlns:p14="http://schemas.microsoft.com/office/powerpoint/2010/main" val="297744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704CD0-06F1-4F46-B23D-8A00023CA8A3}"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F6F6D-D9D2-914B-88F5-0B78D40C7ECD}" type="slidenum">
              <a:rPr lang="en-US" smtClean="0"/>
              <a:t>‹#›</a:t>
            </a:fld>
            <a:endParaRPr lang="en-US"/>
          </a:p>
        </p:txBody>
      </p:sp>
    </p:spTree>
    <p:extLst>
      <p:ext uri="{BB962C8B-B14F-4D97-AF65-F5344CB8AC3E}">
        <p14:creationId xmlns:p14="http://schemas.microsoft.com/office/powerpoint/2010/main" val="2634434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704CD0-06F1-4F46-B23D-8A00023CA8A3}"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F6F6D-D9D2-914B-88F5-0B78D40C7ECD}" type="slidenum">
              <a:rPr lang="en-US" smtClean="0"/>
              <a:t>‹#›</a:t>
            </a:fld>
            <a:endParaRPr lang="en-US"/>
          </a:p>
        </p:txBody>
      </p:sp>
    </p:spTree>
    <p:extLst>
      <p:ext uri="{BB962C8B-B14F-4D97-AF65-F5344CB8AC3E}">
        <p14:creationId xmlns:p14="http://schemas.microsoft.com/office/powerpoint/2010/main" val="432862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546E78F-256C-C242-B17D-E51D35458481}" type="datetime1">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533FE6-0E42-8B44-B5D6-40C4BAC851FD}" type="slidenum">
              <a:rPr lang="en-US" smtClean="0"/>
              <a:t>‹#›</a:t>
            </a:fld>
            <a:endParaRPr lang="en-US"/>
          </a:p>
        </p:txBody>
      </p:sp>
    </p:spTree>
    <p:extLst>
      <p:ext uri="{BB962C8B-B14F-4D97-AF65-F5344CB8AC3E}">
        <p14:creationId xmlns:p14="http://schemas.microsoft.com/office/powerpoint/2010/main" val="2296893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C3A930-8060-7049-A930-F45835169A83}" type="datetime1">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533FE6-0E42-8B44-B5D6-40C4BAC851FD}" type="slidenum">
              <a:rPr lang="en-US" smtClean="0"/>
              <a:t>‹#›</a:t>
            </a:fld>
            <a:endParaRPr lang="en-US"/>
          </a:p>
        </p:txBody>
      </p:sp>
    </p:spTree>
    <p:extLst>
      <p:ext uri="{BB962C8B-B14F-4D97-AF65-F5344CB8AC3E}">
        <p14:creationId xmlns:p14="http://schemas.microsoft.com/office/powerpoint/2010/main" val="2603936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55622E-01DC-8442-8B97-4D55CC51CC7B}" type="datetime1">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533FE6-0E42-8B44-B5D6-40C4BAC851FD}" type="slidenum">
              <a:rPr lang="en-US" smtClean="0"/>
              <a:t>‹#›</a:t>
            </a:fld>
            <a:endParaRPr lang="en-US"/>
          </a:p>
        </p:txBody>
      </p:sp>
    </p:spTree>
    <p:extLst>
      <p:ext uri="{BB962C8B-B14F-4D97-AF65-F5344CB8AC3E}">
        <p14:creationId xmlns:p14="http://schemas.microsoft.com/office/powerpoint/2010/main" val="437190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7B3FE7-E4AF-E241-8900-61768638D58D}" type="datetime1">
              <a:rPr lang="en-US" smtClean="0"/>
              <a:t>4/23/2019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533FE6-0E42-8B44-B5D6-40C4BAC851FD}" type="slidenum">
              <a:rPr lang="en-US" smtClean="0"/>
              <a:t>‹#›</a:t>
            </a:fld>
            <a:endParaRPr lang="en-US"/>
          </a:p>
        </p:txBody>
      </p:sp>
    </p:spTree>
    <p:extLst>
      <p:ext uri="{BB962C8B-B14F-4D97-AF65-F5344CB8AC3E}">
        <p14:creationId xmlns:p14="http://schemas.microsoft.com/office/powerpoint/2010/main" val="1604172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C085474-C907-304D-A942-24B34AA074CE}" type="datetime1">
              <a:rPr lang="en-US" smtClean="0"/>
              <a:t>4/23/2019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533FE6-0E42-8B44-B5D6-40C4BAC851FD}" type="slidenum">
              <a:rPr lang="en-US" smtClean="0"/>
              <a:t>‹#›</a:t>
            </a:fld>
            <a:endParaRPr lang="en-US"/>
          </a:p>
        </p:txBody>
      </p:sp>
    </p:spTree>
    <p:extLst>
      <p:ext uri="{BB962C8B-B14F-4D97-AF65-F5344CB8AC3E}">
        <p14:creationId xmlns:p14="http://schemas.microsoft.com/office/powerpoint/2010/main" val="33352352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56F6B9-00CA-424B-8E57-145835F530A9}" type="datetime1">
              <a:rPr lang="en-US" smtClean="0"/>
              <a:t>4/23/2019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533FE6-0E42-8B44-B5D6-40C4BAC851FD}" type="slidenum">
              <a:rPr lang="en-US" smtClean="0"/>
              <a:t>‹#›</a:t>
            </a:fld>
            <a:endParaRPr lang="en-US"/>
          </a:p>
        </p:txBody>
      </p:sp>
    </p:spTree>
    <p:extLst>
      <p:ext uri="{BB962C8B-B14F-4D97-AF65-F5344CB8AC3E}">
        <p14:creationId xmlns:p14="http://schemas.microsoft.com/office/powerpoint/2010/main" val="27818026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B9F740-77CE-6146-B6D0-0AEF8A7EB444}" type="datetime1">
              <a:rPr lang="en-US" smtClean="0"/>
              <a:t>4/23/2019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533FE6-0E42-8B44-B5D6-40C4BAC851FD}" type="slidenum">
              <a:rPr lang="en-US" smtClean="0"/>
              <a:t>‹#›</a:t>
            </a:fld>
            <a:endParaRPr lang="en-US"/>
          </a:p>
        </p:txBody>
      </p:sp>
    </p:spTree>
    <p:extLst>
      <p:ext uri="{BB962C8B-B14F-4D97-AF65-F5344CB8AC3E}">
        <p14:creationId xmlns:p14="http://schemas.microsoft.com/office/powerpoint/2010/main" val="39705110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B0E55-5F2D-3947-B7A2-1047C78155C2}" type="datetime1">
              <a:rPr lang="en-US" smtClean="0"/>
              <a:t>4/23/2019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533FE6-0E42-8B44-B5D6-40C4BAC851FD}" type="slidenum">
              <a:rPr lang="en-US" smtClean="0"/>
              <a:t>‹#›</a:t>
            </a:fld>
            <a:endParaRPr lang="en-US"/>
          </a:p>
        </p:txBody>
      </p:sp>
    </p:spTree>
    <p:extLst>
      <p:ext uri="{BB962C8B-B14F-4D97-AF65-F5344CB8AC3E}">
        <p14:creationId xmlns:p14="http://schemas.microsoft.com/office/powerpoint/2010/main" val="1279992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704CD0-06F1-4F46-B23D-8A00023CA8A3}"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F6F6D-D9D2-914B-88F5-0B78D40C7ECD}" type="slidenum">
              <a:rPr lang="en-US" smtClean="0"/>
              <a:t>‹#›</a:t>
            </a:fld>
            <a:endParaRPr lang="en-US"/>
          </a:p>
        </p:txBody>
      </p:sp>
    </p:spTree>
    <p:extLst>
      <p:ext uri="{BB962C8B-B14F-4D97-AF65-F5344CB8AC3E}">
        <p14:creationId xmlns:p14="http://schemas.microsoft.com/office/powerpoint/2010/main" val="29880185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CA49BB-EB74-6143-BF97-8BDBFA3382E8}" type="datetime1">
              <a:rPr lang="en-US" smtClean="0"/>
              <a:t>4/23/2019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533FE6-0E42-8B44-B5D6-40C4BAC851FD}" type="slidenum">
              <a:rPr lang="en-US" smtClean="0"/>
              <a:t>‹#›</a:t>
            </a:fld>
            <a:endParaRPr lang="en-US"/>
          </a:p>
        </p:txBody>
      </p:sp>
    </p:spTree>
    <p:extLst>
      <p:ext uri="{BB962C8B-B14F-4D97-AF65-F5344CB8AC3E}">
        <p14:creationId xmlns:p14="http://schemas.microsoft.com/office/powerpoint/2010/main" val="212783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70E976-08AB-BB42-B78E-41401F4AE5A6}" type="datetime1">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533FE6-0E42-8B44-B5D6-40C4BAC851FD}" type="slidenum">
              <a:rPr lang="en-US" smtClean="0"/>
              <a:t>‹#›</a:t>
            </a:fld>
            <a:endParaRPr lang="en-US"/>
          </a:p>
        </p:txBody>
      </p:sp>
    </p:spTree>
    <p:extLst>
      <p:ext uri="{BB962C8B-B14F-4D97-AF65-F5344CB8AC3E}">
        <p14:creationId xmlns:p14="http://schemas.microsoft.com/office/powerpoint/2010/main" val="11590853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B259D2-5A85-024F-99F4-85A070363018}" type="datetime1">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533FE6-0E42-8B44-B5D6-40C4BAC851FD}" type="slidenum">
              <a:rPr lang="en-US" smtClean="0"/>
              <a:t>‹#›</a:t>
            </a:fld>
            <a:endParaRPr lang="en-US"/>
          </a:p>
        </p:txBody>
      </p:sp>
    </p:spTree>
    <p:extLst>
      <p:ext uri="{BB962C8B-B14F-4D97-AF65-F5344CB8AC3E}">
        <p14:creationId xmlns:p14="http://schemas.microsoft.com/office/powerpoint/2010/main" val="1296502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704CD0-06F1-4F46-B23D-8A00023CA8A3}"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F6F6D-D9D2-914B-88F5-0B78D40C7ECD}" type="slidenum">
              <a:rPr lang="en-US" smtClean="0"/>
              <a:t>‹#›</a:t>
            </a:fld>
            <a:endParaRPr lang="en-US"/>
          </a:p>
        </p:txBody>
      </p:sp>
    </p:spTree>
    <p:extLst>
      <p:ext uri="{BB962C8B-B14F-4D97-AF65-F5344CB8AC3E}">
        <p14:creationId xmlns:p14="http://schemas.microsoft.com/office/powerpoint/2010/main" val="1614983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704CD0-06F1-4F46-B23D-8A00023CA8A3}" type="datetimeFigureOut">
              <a:rPr lang="en-US" smtClean="0"/>
              <a:t>4/23/2019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F6F6D-D9D2-914B-88F5-0B78D40C7ECD}" type="slidenum">
              <a:rPr lang="en-US" smtClean="0"/>
              <a:t>‹#›</a:t>
            </a:fld>
            <a:endParaRPr lang="en-US"/>
          </a:p>
        </p:txBody>
      </p:sp>
    </p:spTree>
    <p:extLst>
      <p:ext uri="{BB962C8B-B14F-4D97-AF65-F5344CB8AC3E}">
        <p14:creationId xmlns:p14="http://schemas.microsoft.com/office/powerpoint/2010/main" val="364215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704CD0-06F1-4F46-B23D-8A00023CA8A3}" type="datetimeFigureOut">
              <a:rPr lang="en-US" smtClean="0"/>
              <a:t>4/23/2019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7F6F6D-D9D2-914B-88F5-0B78D40C7ECD}" type="slidenum">
              <a:rPr lang="en-US" smtClean="0"/>
              <a:t>‹#›</a:t>
            </a:fld>
            <a:endParaRPr lang="en-US"/>
          </a:p>
        </p:txBody>
      </p:sp>
    </p:spTree>
    <p:extLst>
      <p:ext uri="{BB962C8B-B14F-4D97-AF65-F5344CB8AC3E}">
        <p14:creationId xmlns:p14="http://schemas.microsoft.com/office/powerpoint/2010/main" val="905309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704CD0-06F1-4F46-B23D-8A00023CA8A3}" type="datetimeFigureOut">
              <a:rPr lang="en-US" smtClean="0"/>
              <a:t>4/23/2019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7F6F6D-D9D2-914B-88F5-0B78D40C7ECD}" type="slidenum">
              <a:rPr lang="en-US" smtClean="0"/>
              <a:t>‹#›</a:t>
            </a:fld>
            <a:endParaRPr lang="en-US"/>
          </a:p>
        </p:txBody>
      </p:sp>
    </p:spTree>
    <p:extLst>
      <p:ext uri="{BB962C8B-B14F-4D97-AF65-F5344CB8AC3E}">
        <p14:creationId xmlns:p14="http://schemas.microsoft.com/office/powerpoint/2010/main" val="2929344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704CD0-06F1-4F46-B23D-8A00023CA8A3}" type="datetimeFigureOut">
              <a:rPr lang="en-US" smtClean="0"/>
              <a:t>4/23/2019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7F6F6D-D9D2-914B-88F5-0B78D40C7ECD}" type="slidenum">
              <a:rPr lang="en-US" smtClean="0"/>
              <a:t>‹#›</a:t>
            </a:fld>
            <a:endParaRPr lang="en-US"/>
          </a:p>
        </p:txBody>
      </p:sp>
    </p:spTree>
    <p:extLst>
      <p:ext uri="{BB962C8B-B14F-4D97-AF65-F5344CB8AC3E}">
        <p14:creationId xmlns:p14="http://schemas.microsoft.com/office/powerpoint/2010/main" val="2064806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704CD0-06F1-4F46-B23D-8A00023CA8A3}" type="datetimeFigureOut">
              <a:rPr lang="en-US" smtClean="0"/>
              <a:t>4/23/2019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F6F6D-D9D2-914B-88F5-0B78D40C7ECD}" type="slidenum">
              <a:rPr lang="en-US" smtClean="0"/>
              <a:t>‹#›</a:t>
            </a:fld>
            <a:endParaRPr lang="en-US"/>
          </a:p>
        </p:txBody>
      </p:sp>
    </p:spTree>
    <p:extLst>
      <p:ext uri="{BB962C8B-B14F-4D97-AF65-F5344CB8AC3E}">
        <p14:creationId xmlns:p14="http://schemas.microsoft.com/office/powerpoint/2010/main" val="2338247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704CD0-06F1-4F46-B23D-8A00023CA8A3}" type="datetimeFigureOut">
              <a:rPr lang="en-US" smtClean="0"/>
              <a:t>4/23/2019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F6F6D-D9D2-914B-88F5-0B78D40C7ECD}" type="slidenum">
              <a:rPr lang="en-US" smtClean="0"/>
              <a:t>‹#›</a:t>
            </a:fld>
            <a:endParaRPr lang="en-US"/>
          </a:p>
        </p:txBody>
      </p:sp>
    </p:spTree>
    <p:extLst>
      <p:ext uri="{BB962C8B-B14F-4D97-AF65-F5344CB8AC3E}">
        <p14:creationId xmlns:p14="http://schemas.microsoft.com/office/powerpoint/2010/main" val="1736777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704CD0-06F1-4F46-B23D-8A00023CA8A3}" type="datetimeFigureOut">
              <a:rPr lang="en-US" smtClean="0"/>
              <a:t>4/23/2019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F6F6D-D9D2-914B-88F5-0B78D40C7ECD}" type="slidenum">
              <a:rPr lang="en-US" smtClean="0"/>
              <a:t>‹#›</a:t>
            </a:fld>
            <a:endParaRPr lang="en-US"/>
          </a:p>
        </p:txBody>
      </p:sp>
    </p:spTree>
    <p:extLst>
      <p:ext uri="{BB962C8B-B14F-4D97-AF65-F5344CB8AC3E}">
        <p14:creationId xmlns:p14="http://schemas.microsoft.com/office/powerpoint/2010/main" val="2486519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97A086-D1A5-094C-8D80-59D8B61F6152}" type="datetime1">
              <a:rPr lang="en-US" smtClean="0"/>
              <a:t>4/23/2019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533FE6-0E42-8B44-B5D6-40C4BAC851FD}" type="slidenum">
              <a:rPr lang="en-US" smtClean="0"/>
              <a:t>‹#›</a:t>
            </a:fld>
            <a:endParaRPr lang="en-US"/>
          </a:p>
        </p:txBody>
      </p:sp>
    </p:spTree>
    <p:extLst>
      <p:ext uri="{BB962C8B-B14F-4D97-AF65-F5344CB8AC3E}">
        <p14:creationId xmlns:p14="http://schemas.microsoft.com/office/powerpoint/2010/main" val="4284672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9243" y="104232"/>
            <a:ext cx="8408502" cy="1110705"/>
          </a:xfrm>
        </p:spPr>
        <p:txBody>
          <a:bodyPr>
            <a:normAutofit/>
          </a:bodyPr>
          <a:lstStyle/>
          <a:p>
            <a:r>
              <a:rPr lang="en-US" sz="2800" b="1" dirty="0"/>
              <a:t>Calculating probability, continuous CDF, and marginal probability  when y</a:t>
            </a:r>
            <a:r>
              <a:rPr lang="en-US" sz="2800" b="1" baseline="-25000" dirty="0"/>
              <a:t>1</a:t>
            </a:r>
            <a:r>
              <a:rPr lang="en-US" sz="2800" b="1" dirty="0"/>
              <a:t> and y</a:t>
            </a:r>
            <a:r>
              <a:rPr lang="en-US" sz="2800" b="1" baseline="-25000" dirty="0"/>
              <a:t>2</a:t>
            </a:r>
            <a:r>
              <a:rPr lang="en-US" sz="2800" b="1" dirty="0"/>
              <a:t> boundaries are dependent</a:t>
            </a:r>
          </a:p>
        </p:txBody>
      </p:sp>
      <p:sp>
        <p:nvSpPr>
          <p:cNvPr id="3" name="Subtitle 2"/>
          <p:cNvSpPr>
            <a:spLocks noGrp="1"/>
          </p:cNvSpPr>
          <p:nvPr>
            <p:ph type="subTitle" idx="1"/>
          </p:nvPr>
        </p:nvSpPr>
        <p:spPr>
          <a:xfrm>
            <a:off x="243128" y="1271050"/>
            <a:ext cx="8006227" cy="385101"/>
          </a:xfrm>
        </p:spPr>
        <p:txBody>
          <a:bodyPr>
            <a:normAutofit fontScale="92500" lnSpcReduction="20000"/>
          </a:bodyPr>
          <a:lstStyle/>
          <a:p>
            <a:r>
              <a:rPr lang="en-US" sz="2400" b="1" dirty="0"/>
              <a:t>Lecture 24</a:t>
            </a:r>
          </a:p>
        </p:txBody>
      </p:sp>
      <p:sp>
        <p:nvSpPr>
          <p:cNvPr id="4" name="Content Placeholder 2">
            <a:extLst>
              <a:ext uri="{FF2B5EF4-FFF2-40B4-BE49-F238E27FC236}">
                <a16:creationId xmlns:a16="http://schemas.microsoft.com/office/drawing/2014/main" id="{CC03EDC2-9A03-5848-AA22-FD8A30078489}"/>
              </a:ext>
            </a:extLst>
          </p:cNvPr>
          <p:cNvSpPr txBox="1">
            <a:spLocks/>
          </p:cNvSpPr>
          <p:nvPr/>
        </p:nvSpPr>
        <p:spPr>
          <a:xfrm>
            <a:off x="108925" y="2333844"/>
            <a:ext cx="8932764" cy="4405859"/>
          </a:xfrm>
          <a:prstGeom prst="rect">
            <a:avLst/>
          </a:prstGeom>
          <a:ln w="28575">
            <a:solidFill>
              <a:srgbClr val="0B02F0"/>
            </a:solidFill>
          </a:ln>
        </p:spPr>
        <p:txBody>
          <a:bodyPr vert="horz" lIns="91440" tIns="45720" rIns="91440" bIns="45720" rtlCol="0">
            <a:normAutofit lnSpcReduction="1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2400" b="1" dirty="0">
                <a:solidFill>
                  <a:srgbClr val="00B0F0"/>
                </a:solidFill>
              </a:rPr>
              <a:t>Chapter 5 Review: </a:t>
            </a:r>
          </a:p>
          <a:p>
            <a:pPr algn="l"/>
            <a:r>
              <a:rPr lang="en-US" sz="2400" b="1" dirty="0">
                <a:solidFill>
                  <a:srgbClr val="000000"/>
                </a:solidFill>
              </a:rPr>
              <a:t>Bivariate: </a:t>
            </a:r>
            <a:r>
              <a:rPr lang="en-US" sz="2400" b="1" dirty="0">
                <a:solidFill>
                  <a:srgbClr val="FF0000"/>
                </a:solidFill>
              </a:rPr>
              <a:t>discrete</a:t>
            </a:r>
            <a:r>
              <a:rPr lang="en-US" sz="2400" b="1" dirty="0">
                <a:solidFill>
                  <a:srgbClr val="0000FF"/>
                </a:solidFill>
              </a:rPr>
              <a:t> &amp; continuous </a:t>
            </a:r>
            <a:r>
              <a:rPr lang="en-US" sz="2400" b="1" dirty="0">
                <a:solidFill>
                  <a:srgbClr val="000000"/>
                </a:solidFill>
              </a:rPr>
              <a:t>distribution function</a:t>
            </a:r>
          </a:p>
          <a:p>
            <a:pPr algn="l"/>
            <a:endParaRPr lang="en-US" sz="2400" b="1" dirty="0">
              <a:solidFill>
                <a:srgbClr val="0000FF"/>
              </a:solidFill>
            </a:endParaRPr>
          </a:p>
          <a:p>
            <a:pPr algn="l"/>
            <a:r>
              <a:rPr lang="en-US" sz="2400" b="1" dirty="0">
                <a:solidFill>
                  <a:schemeClr val="tx1"/>
                </a:solidFill>
              </a:rPr>
              <a:t>1. Joint probability function and joint CDF </a:t>
            </a:r>
            <a:r>
              <a:rPr lang="en-US" sz="2400" dirty="0">
                <a:solidFill>
                  <a:schemeClr val="tx1"/>
                </a:solidFill>
              </a:rPr>
              <a:t>(e.g., find F(1.5, 2.3) )</a:t>
            </a:r>
            <a:endParaRPr lang="en-US" sz="2400" b="1" dirty="0">
              <a:solidFill>
                <a:schemeClr val="tx1"/>
              </a:solidFill>
            </a:endParaRPr>
          </a:p>
          <a:p>
            <a:pPr algn="l"/>
            <a:r>
              <a:rPr lang="en-US" sz="2400" b="1" dirty="0">
                <a:solidFill>
                  <a:schemeClr val="tx1"/>
                </a:solidFill>
              </a:rPr>
              <a:t>2. Calculate probabilities </a:t>
            </a:r>
            <a:r>
              <a:rPr lang="en-US" sz="2400" dirty="0">
                <a:solidFill>
                  <a:schemeClr val="tx1"/>
                </a:solidFill>
              </a:rPr>
              <a:t>( e.g., P(Y</a:t>
            </a:r>
            <a:r>
              <a:rPr lang="en-US" sz="2400" baseline="-25000" dirty="0">
                <a:solidFill>
                  <a:schemeClr val="tx1"/>
                </a:solidFill>
              </a:rPr>
              <a:t>1</a:t>
            </a:r>
            <a:r>
              <a:rPr lang="en-US" sz="2400" dirty="0">
                <a:solidFill>
                  <a:schemeClr val="tx1"/>
                </a:solidFill>
              </a:rPr>
              <a:t>&lt;Y</a:t>
            </a:r>
            <a:r>
              <a:rPr lang="en-US" sz="2400" baseline="-25000" dirty="0">
                <a:solidFill>
                  <a:schemeClr val="tx1"/>
                </a:solidFill>
              </a:rPr>
              <a:t>2</a:t>
            </a:r>
            <a:r>
              <a:rPr lang="en-US" sz="2400" dirty="0">
                <a:solidFill>
                  <a:schemeClr val="tx1"/>
                </a:solidFill>
              </a:rPr>
              <a:t>), P(Y</a:t>
            </a:r>
            <a:r>
              <a:rPr lang="en-US" sz="2400" baseline="-25000" dirty="0">
                <a:solidFill>
                  <a:schemeClr val="tx1"/>
                </a:solidFill>
              </a:rPr>
              <a:t>1</a:t>
            </a:r>
            <a:r>
              <a:rPr lang="en-US" sz="2400" dirty="0">
                <a:solidFill>
                  <a:schemeClr val="tx1"/>
                </a:solidFill>
              </a:rPr>
              <a:t>&lt;2Y</a:t>
            </a:r>
            <a:r>
              <a:rPr lang="en-US" sz="2400" baseline="-25000" dirty="0">
                <a:solidFill>
                  <a:schemeClr val="tx1"/>
                </a:solidFill>
              </a:rPr>
              <a:t>2</a:t>
            </a:r>
            <a:r>
              <a:rPr lang="en-US" sz="2400" dirty="0">
                <a:solidFill>
                  <a:schemeClr val="tx1"/>
                </a:solidFill>
              </a:rPr>
              <a:t>) , P  (Y</a:t>
            </a:r>
            <a:r>
              <a:rPr lang="en-US" sz="2400" baseline="-25000" dirty="0">
                <a:solidFill>
                  <a:schemeClr val="tx1"/>
                </a:solidFill>
              </a:rPr>
              <a:t>1</a:t>
            </a:r>
            <a:r>
              <a:rPr lang="en-US" sz="2400" dirty="0">
                <a:solidFill>
                  <a:schemeClr val="tx1"/>
                </a:solidFill>
              </a:rPr>
              <a:t>+Y</a:t>
            </a:r>
            <a:r>
              <a:rPr lang="en-US" sz="2400" baseline="-25000" dirty="0">
                <a:solidFill>
                  <a:schemeClr val="tx1"/>
                </a:solidFill>
              </a:rPr>
              <a:t>2</a:t>
            </a:r>
            <a:r>
              <a:rPr lang="en-US" sz="2400" dirty="0">
                <a:solidFill>
                  <a:schemeClr val="tx1"/>
                </a:solidFill>
              </a:rPr>
              <a:t>&lt; 1…) )</a:t>
            </a:r>
            <a:endParaRPr lang="en-US" sz="2400" b="1" dirty="0">
              <a:solidFill>
                <a:schemeClr val="tx1"/>
              </a:solidFill>
            </a:endParaRPr>
          </a:p>
          <a:p>
            <a:pPr algn="l"/>
            <a:r>
              <a:rPr lang="en-US" sz="2400" b="1" dirty="0">
                <a:solidFill>
                  <a:schemeClr val="tx1"/>
                </a:solidFill>
              </a:rPr>
              <a:t>3. Marginal probability function </a:t>
            </a:r>
          </a:p>
          <a:p>
            <a:pPr algn="l"/>
            <a:r>
              <a:rPr lang="en-US" sz="2400" b="1" dirty="0">
                <a:solidFill>
                  <a:schemeClr val="tx1"/>
                </a:solidFill>
              </a:rPr>
              <a:t>4. Conditional probability function</a:t>
            </a:r>
          </a:p>
          <a:p>
            <a:pPr algn="l"/>
            <a:r>
              <a:rPr lang="en-US" sz="2400" b="1" dirty="0">
                <a:solidFill>
                  <a:schemeClr val="tx1"/>
                </a:solidFill>
              </a:rPr>
              <a:t>5. Check independence </a:t>
            </a:r>
          </a:p>
          <a:p>
            <a:pPr algn="l"/>
            <a:r>
              <a:rPr lang="en-US" sz="2400" b="1" dirty="0">
                <a:solidFill>
                  <a:schemeClr val="tx1"/>
                </a:solidFill>
              </a:rPr>
              <a:t>6. Expectation </a:t>
            </a:r>
            <a:r>
              <a:rPr lang="en-US" sz="2400" dirty="0">
                <a:solidFill>
                  <a:schemeClr val="tx1"/>
                </a:solidFill>
              </a:rPr>
              <a:t>(e.g., E(Y</a:t>
            </a:r>
            <a:r>
              <a:rPr lang="en-US" sz="2400" baseline="-25000" dirty="0">
                <a:solidFill>
                  <a:schemeClr val="tx1"/>
                </a:solidFill>
              </a:rPr>
              <a:t>1</a:t>
            </a:r>
            <a:r>
              <a:rPr lang="en-US" sz="2400" dirty="0">
                <a:solidFill>
                  <a:schemeClr val="tx1"/>
                </a:solidFill>
              </a:rPr>
              <a:t>), E(Y</a:t>
            </a:r>
            <a:r>
              <a:rPr lang="en-US" sz="2400" baseline="-25000" dirty="0">
                <a:solidFill>
                  <a:schemeClr val="tx1"/>
                </a:solidFill>
              </a:rPr>
              <a:t>1</a:t>
            </a:r>
            <a:r>
              <a:rPr lang="en-US" sz="2400" dirty="0">
                <a:solidFill>
                  <a:schemeClr val="tx1"/>
                </a:solidFill>
              </a:rPr>
              <a:t>*Y</a:t>
            </a:r>
            <a:r>
              <a:rPr lang="en-US" sz="2400" baseline="-25000" dirty="0">
                <a:solidFill>
                  <a:schemeClr val="tx1"/>
                </a:solidFill>
              </a:rPr>
              <a:t>2</a:t>
            </a:r>
            <a:r>
              <a:rPr lang="en-US" sz="2400" dirty="0">
                <a:solidFill>
                  <a:schemeClr val="tx1"/>
                </a:solidFill>
              </a:rPr>
              <a:t>), V(Y</a:t>
            </a:r>
            <a:r>
              <a:rPr lang="en-US" sz="2400" baseline="-25000" dirty="0">
                <a:solidFill>
                  <a:schemeClr val="tx1"/>
                </a:solidFill>
              </a:rPr>
              <a:t>1</a:t>
            </a:r>
            <a:r>
              <a:rPr lang="en-US" sz="2400" dirty="0">
                <a:solidFill>
                  <a:schemeClr val="tx1"/>
                </a:solidFill>
              </a:rPr>
              <a:t>), E( Y</a:t>
            </a:r>
            <a:r>
              <a:rPr lang="en-US" sz="2400" baseline="-25000" dirty="0">
                <a:solidFill>
                  <a:schemeClr val="tx1"/>
                </a:solidFill>
              </a:rPr>
              <a:t>1</a:t>
            </a:r>
            <a:r>
              <a:rPr lang="en-US" sz="2400" dirty="0">
                <a:solidFill>
                  <a:schemeClr val="tx1"/>
                </a:solidFill>
              </a:rPr>
              <a:t> + 2Y</a:t>
            </a:r>
            <a:r>
              <a:rPr lang="en-US" sz="2400" baseline="-25000" dirty="0">
                <a:solidFill>
                  <a:schemeClr val="tx1"/>
                </a:solidFill>
              </a:rPr>
              <a:t>2</a:t>
            </a:r>
            <a:r>
              <a:rPr lang="en-US" sz="2400" dirty="0">
                <a:solidFill>
                  <a:schemeClr val="tx1"/>
                </a:solidFill>
              </a:rPr>
              <a:t>), … … )</a:t>
            </a:r>
            <a:endParaRPr lang="en-US" sz="2400" b="1" dirty="0">
              <a:solidFill>
                <a:schemeClr val="tx1"/>
              </a:solidFill>
            </a:endParaRPr>
          </a:p>
          <a:p>
            <a:pPr algn="l"/>
            <a:r>
              <a:rPr lang="en-US" sz="2400" b="1" dirty="0"/>
              <a:t>*</a:t>
            </a:r>
            <a:r>
              <a:rPr lang="en-US" sz="2400" b="1" dirty="0">
                <a:solidFill>
                  <a:srgbClr val="FF1AFF"/>
                </a:solidFill>
              </a:rPr>
              <a:t>Note: </a:t>
            </a:r>
            <a:r>
              <a:rPr lang="en-US" sz="2400" b="1" dirty="0" err="1">
                <a:solidFill>
                  <a:srgbClr val="FF1AFF"/>
                </a:solidFill>
              </a:rPr>
              <a:t>Bondaries</a:t>
            </a:r>
            <a:r>
              <a:rPr lang="en-US" sz="2400" b="1" dirty="0">
                <a:solidFill>
                  <a:srgbClr val="FF1AFF"/>
                </a:solidFill>
              </a:rPr>
              <a:t> of Y</a:t>
            </a:r>
            <a:r>
              <a:rPr lang="en-US" sz="2400" b="1" baseline="-25000" dirty="0">
                <a:solidFill>
                  <a:srgbClr val="FF1AFF"/>
                </a:solidFill>
              </a:rPr>
              <a:t>1</a:t>
            </a:r>
            <a:r>
              <a:rPr lang="en-US" sz="2400" b="1" dirty="0">
                <a:solidFill>
                  <a:srgbClr val="FF1AFF"/>
                </a:solidFill>
              </a:rPr>
              <a:t> and Y</a:t>
            </a:r>
            <a:r>
              <a:rPr lang="en-US" sz="2400" b="1" baseline="-25000" dirty="0">
                <a:solidFill>
                  <a:srgbClr val="FF1AFF"/>
                </a:solidFill>
              </a:rPr>
              <a:t>2</a:t>
            </a:r>
            <a:r>
              <a:rPr lang="en-US" sz="2400" b="1" dirty="0">
                <a:solidFill>
                  <a:srgbClr val="FF1AFF"/>
                </a:solidFill>
              </a:rPr>
              <a:t> can be independent or dependent. </a:t>
            </a:r>
          </a:p>
          <a:p>
            <a:pPr algn="l"/>
            <a:endParaRPr lang="en-US" sz="2400" b="1" dirty="0">
              <a:solidFill>
                <a:srgbClr val="FF1AFF"/>
              </a:solidFill>
            </a:endParaRPr>
          </a:p>
          <a:p>
            <a:pPr algn="l"/>
            <a:endParaRPr lang="en-US" sz="2400" b="1" dirty="0"/>
          </a:p>
        </p:txBody>
      </p:sp>
    </p:spTree>
    <p:extLst>
      <p:ext uri="{BB962C8B-B14F-4D97-AF65-F5344CB8AC3E}">
        <p14:creationId xmlns:p14="http://schemas.microsoft.com/office/powerpoint/2010/main" val="1224046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0393C-4DC6-4E62-9F91-7E348B2F2259}"/>
              </a:ext>
            </a:extLst>
          </p:cNvPr>
          <p:cNvSpPr>
            <a:spLocks noGrp="1"/>
          </p:cNvSpPr>
          <p:nvPr>
            <p:ph type="title"/>
          </p:nvPr>
        </p:nvSpPr>
        <p:spPr>
          <a:xfrm>
            <a:off x="457200" y="274638"/>
            <a:ext cx="8229600" cy="457199"/>
          </a:xfrm>
        </p:spPr>
        <p:txBody>
          <a:bodyPr>
            <a:normAutofit/>
          </a:bodyPr>
          <a:lstStyle/>
          <a:p>
            <a:r>
              <a:rPr lang="en-US" sz="1800" dirty="0"/>
              <a:t>Example	</a:t>
            </a:r>
          </a:p>
        </p:txBody>
      </p:sp>
      <p:sp>
        <p:nvSpPr>
          <p:cNvPr id="3" name="Content Placeholder 2">
            <a:extLst>
              <a:ext uri="{FF2B5EF4-FFF2-40B4-BE49-F238E27FC236}">
                <a16:creationId xmlns:a16="http://schemas.microsoft.com/office/drawing/2014/main" id="{4DB49952-3C94-44E2-87E4-0A315FB8D396}"/>
              </a:ext>
            </a:extLst>
          </p:cNvPr>
          <p:cNvSpPr>
            <a:spLocks noGrp="1"/>
          </p:cNvSpPr>
          <p:nvPr>
            <p:ph idx="1"/>
          </p:nvPr>
        </p:nvSpPr>
        <p:spPr>
          <a:xfrm>
            <a:off x="457200" y="856456"/>
            <a:ext cx="8229600" cy="4525963"/>
          </a:xfrm>
        </p:spPr>
        <p:txBody>
          <a:bodyPr/>
          <a:lstStyle/>
          <a:p>
            <a:pPr marL="0" indent="0">
              <a:buNone/>
            </a:pPr>
            <a:r>
              <a:rPr lang="en-US" sz="1800" dirty="0"/>
              <a:t>In a Texas county, ozone levels and particular matter sometimes exceed national standards. Let X represent the number of days on which the ozone level was exceeded during the Summer of 2010 and Y represent the number of days on which the particular matter was exceeded. Assume the that joint probability mass function of X and Y is given in the following table:</a:t>
            </a:r>
          </a:p>
          <a:p>
            <a:endParaRPr lang="en-US" dirty="0"/>
          </a:p>
        </p:txBody>
      </p:sp>
      <p:graphicFrame>
        <p:nvGraphicFramePr>
          <p:cNvPr id="6" name="Table 5">
            <a:extLst>
              <a:ext uri="{FF2B5EF4-FFF2-40B4-BE49-F238E27FC236}">
                <a16:creationId xmlns:a16="http://schemas.microsoft.com/office/drawing/2014/main" id="{15177596-E173-47BA-93A0-8C486C91D9A9}"/>
              </a:ext>
            </a:extLst>
          </p:cNvPr>
          <p:cNvGraphicFramePr>
            <a:graphicFrameLocks noGrp="1"/>
          </p:cNvGraphicFramePr>
          <p:nvPr>
            <p:extLst>
              <p:ext uri="{D42A27DB-BD31-4B8C-83A1-F6EECF244321}">
                <p14:modId xmlns:p14="http://schemas.microsoft.com/office/powerpoint/2010/main" val="2789136942"/>
              </p:ext>
            </p:extLst>
          </p:nvPr>
        </p:nvGraphicFramePr>
        <p:xfrm>
          <a:off x="538264" y="2427684"/>
          <a:ext cx="3450335" cy="1383505"/>
        </p:xfrm>
        <a:graphic>
          <a:graphicData uri="http://schemas.openxmlformats.org/drawingml/2006/table">
            <a:tbl>
              <a:tblPr>
                <a:tableStyleId>{5C22544A-7EE6-4342-B048-85BDC9FD1C3A}</a:tableStyleId>
              </a:tblPr>
              <a:tblGrid>
                <a:gridCol w="690067">
                  <a:extLst>
                    <a:ext uri="{9D8B030D-6E8A-4147-A177-3AD203B41FA5}">
                      <a16:colId xmlns:a16="http://schemas.microsoft.com/office/drawing/2014/main" val="2252161238"/>
                    </a:ext>
                  </a:extLst>
                </a:gridCol>
                <a:gridCol w="690067">
                  <a:extLst>
                    <a:ext uri="{9D8B030D-6E8A-4147-A177-3AD203B41FA5}">
                      <a16:colId xmlns:a16="http://schemas.microsoft.com/office/drawing/2014/main" val="737886423"/>
                    </a:ext>
                  </a:extLst>
                </a:gridCol>
                <a:gridCol w="690067">
                  <a:extLst>
                    <a:ext uri="{9D8B030D-6E8A-4147-A177-3AD203B41FA5}">
                      <a16:colId xmlns:a16="http://schemas.microsoft.com/office/drawing/2014/main" val="1891943216"/>
                    </a:ext>
                  </a:extLst>
                </a:gridCol>
                <a:gridCol w="690067">
                  <a:extLst>
                    <a:ext uri="{9D8B030D-6E8A-4147-A177-3AD203B41FA5}">
                      <a16:colId xmlns:a16="http://schemas.microsoft.com/office/drawing/2014/main" val="3437152824"/>
                    </a:ext>
                  </a:extLst>
                </a:gridCol>
                <a:gridCol w="690067">
                  <a:extLst>
                    <a:ext uri="{9D8B030D-6E8A-4147-A177-3AD203B41FA5}">
                      <a16:colId xmlns:a16="http://schemas.microsoft.com/office/drawing/2014/main" val="646542807"/>
                    </a:ext>
                  </a:extLst>
                </a:gridCol>
              </a:tblGrid>
              <a:tr h="63060">
                <a:tc>
                  <a:txBody>
                    <a:bodyPr/>
                    <a:lstStyle/>
                    <a:p>
                      <a:pPr marL="0" marR="0">
                        <a:spcBef>
                          <a:spcPts val="0"/>
                        </a:spcBef>
                        <a:spcAft>
                          <a:spcPts val="0"/>
                        </a:spcAft>
                      </a:pPr>
                      <a:r>
                        <a:rPr lang="en-US" sz="1000" dirty="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0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000">
                          <a:effectLst/>
                        </a:rPr>
                        <a:t>y</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0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0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275969483"/>
                  </a:ext>
                </a:extLst>
              </a:tr>
              <a:tr h="246221">
                <a:tc>
                  <a:txBody>
                    <a:bodyPr/>
                    <a:lstStyle/>
                    <a:p>
                      <a:pPr marL="0" marR="0">
                        <a:spcBef>
                          <a:spcPts val="0"/>
                        </a:spcBef>
                        <a:spcAft>
                          <a:spcPts val="0"/>
                        </a:spcAft>
                      </a:pPr>
                      <a:r>
                        <a:rPr lang="en-US" sz="1000">
                          <a:effectLst/>
                        </a:rPr>
                        <a:t>x</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000" dirty="0">
                          <a:effectLst/>
                        </a:rPr>
                        <a:t>0</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000">
                          <a:effectLst/>
                        </a:rPr>
                        <a:t>1</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000">
                          <a:effectLst/>
                        </a:rPr>
                        <a:t>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000">
                          <a:effectLst/>
                        </a:rPr>
                        <a:t>3</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328064566"/>
                  </a:ext>
                </a:extLst>
              </a:tr>
              <a:tr h="246221">
                <a:tc>
                  <a:txBody>
                    <a:bodyPr/>
                    <a:lstStyle/>
                    <a:p>
                      <a:pPr marL="0" marR="0" algn="r">
                        <a:spcBef>
                          <a:spcPts val="0"/>
                        </a:spcBef>
                        <a:spcAft>
                          <a:spcPts val="0"/>
                        </a:spcAft>
                      </a:pPr>
                      <a:r>
                        <a:rPr lang="en-US" sz="10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000" dirty="0">
                          <a:effectLst/>
                        </a:rPr>
                        <a:t>0.15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000" dirty="0">
                          <a:effectLst/>
                        </a:rPr>
                        <a:t>0.12</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000">
                          <a:effectLst/>
                        </a:rPr>
                        <a:t>0.11</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000">
                          <a:effectLst/>
                        </a:rPr>
                        <a:t>0.1</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704711680"/>
                  </a:ext>
                </a:extLst>
              </a:tr>
              <a:tr h="246221">
                <a:tc>
                  <a:txBody>
                    <a:bodyPr/>
                    <a:lstStyle/>
                    <a:p>
                      <a:pPr marL="0" marR="0" algn="r">
                        <a:spcBef>
                          <a:spcPts val="0"/>
                        </a:spcBef>
                        <a:spcAft>
                          <a:spcPts val="0"/>
                        </a:spcAft>
                      </a:pPr>
                      <a:r>
                        <a:rPr lang="en-US" sz="1000">
                          <a:effectLst/>
                        </a:rPr>
                        <a:t>1</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000">
                          <a:effectLst/>
                        </a:rPr>
                        <a:t>0.09</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000" dirty="0">
                          <a:effectLst/>
                        </a:rPr>
                        <a:t>0.07</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000">
                          <a:effectLst/>
                        </a:rPr>
                        <a:t>0.05</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000">
                          <a:effectLst/>
                        </a:rPr>
                        <a:t>0.04</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773212800"/>
                  </a:ext>
                </a:extLst>
              </a:tr>
              <a:tr h="246221">
                <a:tc>
                  <a:txBody>
                    <a:bodyPr/>
                    <a:lstStyle/>
                    <a:p>
                      <a:pPr marL="0" marR="0" algn="r">
                        <a:spcBef>
                          <a:spcPts val="0"/>
                        </a:spcBef>
                        <a:spcAft>
                          <a:spcPts val="0"/>
                        </a:spcAft>
                      </a:pPr>
                      <a:r>
                        <a:rPr lang="en-US" sz="1000">
                          <a:effectLst/>
                        </a:rPr>
                        <a:t>2</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000" dirty="0">
                          <a:effectLst/>
                        </a:rPr>
                        <a:t>0.06</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000" dirty="0">
                          <a:effectLst/>
                        </a:rPr>
                        <a:t>0.05</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000" dirty="0">
                          <a:effectLst/>
                        </a:rPr>
                        <a:t>0.04</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000">
                          <a:effectLst/>
                        </a:rPr>
                        <a:t>0.02</a:t>
                      </a:r>
                      <a:endParaRPr lang="en-US" sz="12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134556101"/>
                  </a:ext>
                </a:extLst>
              </a:tr>
              <a:tr h="246221">
                <a:tc>
                  <a:txBody>
                    <a:bodyPr/>
                    <a:lstStyle/>
                    <a:p>
                      <a:pPr marL="0" marR="0" algn="r">
                        <a:spcBef>
                          <a:spcPts val="0"/>
                        </a:spcBef>
                        <a:spcAft>
                          <a:spcPts val="0"/>
                        </a:spcAft>
                      </a:pPr>
                      <a:r>
                        <a:rPr lang="en-US" sz="1000">
                          <a:effectLst/>
                        </a:rPr>
                        <a:t>3</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000">
                          <a:effectLst/>
                        </a:rPr>
                        <a:t>0.04</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000">
                          <a:effectLst/>
                        </a:rPr>
                        <a:t>0.03</a:t>
                      </a:r>
                      <a:endParaRPr lang="en-US"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000" dirty="0">
                          <a:effectLst/>
                        </a:rPr>
                        <a:t>0.02</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000" dirty="0">
                          <a:effectLst/>
                        </a:rPr>
                        <a:t>0.01</a:t>
                      </a:r>
                      <a:endParaRPr lang="en-US" sz="1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864513508"/>
                  </a:ext>
                </a:extLst>
              </a:tr>
            </a:tbl>
          </a:graphicData>
        </a:graphic>
      </p:graphicFrame>
      <p:sp>
        <p:nvSpPr>
          <p:cNvPr id="7" name="Rectangle 2">
            <a:extLst>
              <a:ext uri="{FF2B5EF4-FFF2-40B4-BE49-F238E27FC236}">
                <a16:creationId xmlns:a16="http://schemas.microsoft.com/office/drawing/2014/main" id="{80FAA1D2-572B-4758-90D0-7283BE7AF179}"/>
              </a:ext>
            </a:extLst>
          </p:cNvPr>
          <p:cNvSpPr>
            <a:spLocks noChangeArrowheads="1"/>
          </p:cNvSpPr>
          <p:nvPr/>
        </p:nvSpPr>
        <p:spPr bwMode="auto">
          <a:xfrm>
            <a:off x="3048000" y="3376613"/>
            <a:ext cx="768096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TextBox 7">
            <a:extLst>
              <a:ext uri="{FF2B5EF4-FFF2-40B4-BE49-F238E27FC236}">
                <a16:creationId xmlns:a16="http://schemas.microsoft.com/office/drawing/2014/main" id="{47D797EB-ADD5-4CC8-A414-F9700E316431}"/>
              </a:ext>
            </a:extLst>
          </p:cNvPr>
          <p:cNvSpPr txBox="1"/>
          <p:nvPr/>
        </p:nvSpPr>
        <p:spPr>
          <a:xfrm>
            <a:off x="457200" y="4115364"/>
            <a:ext cx="7235952" cy="1477328"/>
          </a:xfrm>
          <a:prstGeom prst="rect">
            <a:avLst/>
          </a:prstGeom>
          <a:noFill/>
        </p:spPr>
        <p:txBody>
          <a:bodyPr wrap="square" rtlCol="0">
            <a:spAutoFit/>
          </a:bodyPr>
          <a:lstStyle/>
          <a:p>
            <a:r>
              <a:rPr lang="en-US" dirty="0"/>
              <a:t>Find the marginal probability mass function for x</a:t>
            </a:r>
          </a:p>
          <a:p>
            <a:endParaRPr lang="en-US" dirty="0"/>
          </a:p>
          <a:p>
            <a:r>
              <a:rPr lang="en-US" dirty="0"/>
              <a:t>Find P(X|Y=2)</a:t>
            </a:r>
          </a:p>
          <a:p>
            <a:r>
              <a:rPr lang="en-US" dirty="0"/>
              <a:t> </a:t>
            </a:r>
          </a:p>
          <a:p>
            <a:r>
              <a:rPr lang="en-US" dirty="0"/>
              <a:t>Are X and Y independent?</a:t>
            </a:r>
          </a:p>
        </p:txBody>
      </p:sp>
    </p:spTree>
    <p:extLst>
      <p:ext uri="{BB962C8B-B14F-4D97-AF65-F5344CB8AC3E}">
        <p14:creationId xmlns:p14="http://schemas.microsoft.com/office/powerpoint/2010/main" val="2122078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221AE-F569-4165-8AE3-48636F30C11E}"/>
              </a:ext>
            </a:extLst>
          </p:cNvPr>
          <p:cNvSpPr>
            <a:spLocks noGrp="1"/>
          </p:cNvSpPr>
          <p:nvPr>
            <p:ph type="title"/>
          </p:nvPr>
        </p:nvSpPr>
        <p:spPr>
          <a:xfrm>
            <a:off x="457200" y="274638"/>
            <a:ext cx="8229600" cy="395922"/>
          </a:xfrm>
        </p:spPr>
        <p:txBody>
          <a:bodyPr>
            <a:normAutofit fontScale="90000"/>
          </a:bodyPr>
          <a:lstStyle/>
          <a:p>
            <a:br>
              <a:rPr lang="en-US" dirty="0"/>
            </a:br>
            <a:r>
              <a:rPr lang="en-US" dirty="0"/>
              <a:t>Solutions</a:t>
            </a:r>
            <a:br>
              <a:rPr lang="en-US" dirty="0"/>
            </a:br>
            <a:endParaRPr lang="en-US" dirty="0"/>
          </a:p>
        </p:txBody>
      </p:sp>
      <p:graphicFrame>
        <p:nvGraphicFramePr>
          <p:cNvPr id="4" name="Content Placeholder 3">
            <a:extLst>
              <a:ext uri="{FF2B5EF4-FFF2-40B4-BE49-F238E27FC236}">
                <a16:creationId xmlns:a16="http://schemas.microsoft.com/office/drawing/2014/main" id="{DE22452B-753B-4B4D-9A96-3B0131287A6B}"/>
              </a:ext>
            </a:extLst>
          </p:cNvPr>
          <p:cNvGraphicFramePr>
            <a:graphicFrameLocks noGrp="1"/>
          </p:cNvGraphicFramePr>
          <p:nvPr>
            <p:ph idx="1"/>
            <p:extLst>
              <p:ext uri="{D42A27DB-BD31-4B8C-83A1-F6EECF244321}">
                <p14:modId xmlns:p14="http://schemas.microsoft.com/office/powerpoint/2010/main" val="3146078676"/>
              </p:ext>
            </p:extLst>
          </p:nvPr>
        </p:nvGraphicFramePr>
        <p:xfrm>
          <a:off x="548640" y="914400"/>
          <a:ext cx="3657600" cy="2080702"/>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677250568"/>
                    </a:ext>
                  </a:extLst>
                </a:gridCol>
                <a:gridCol w="609600">
                  <a:extLst>
                    <a:ext uri="{9D8B030D-6E8A-4147-A177-3AD203B41FA5}">
                      <a16:colId xmlns:a16="http://schemas.microsoft.com/office/drawing/2014/main" val="352643220"/>
                    </a:ext>
                  </a:extLst>
                </a:gridCol>
                <a:gridCol w="609600">
                  <a:extLst>
                    <a:ext uri="{9D8B030D-6E8A-4147-A177-3AD203B41FA5}">
                      <a16:colId xmlns:a16="http://schemas.microsoft.com/office/drawing/2014/main" val="3350089348"/>
                    </a:ext>
                  </a:extLst>
                </a:gridCol>
                <a:gridCol w="609600">
                  <a:extLst>
                    <a:ext uri="{9D8B030D-6E8A-4147-A177-3AD203B41FA5}">
                      <a16:colId xmlns:a16="http://schemas.microsoft.com/office/drawing/2014/main" val="3477806588"/>
                    </a:ext>
                  </a:extLst>
                </a:gridCol>
                <a:gridCol w="609600">
                  <a:extLst>
                    <a:ext uri="{9D8B030D-6E8A-4147-A177-3AD203B41FA5}">
                      <a16:colId xmlns:a16="http://schemas.microsoft.com/office/drawing/2014/main" val="794360936"/>
                    </a:ext>
                  </a:extLst>
                </a:gridCol>
                <a:gridCol w="609600">
                  <a:extLst>
                    <a:ext uri="{9D8B030D-6E8A-4147-A177-3AD203B41FA5}">
                      <a16:colId xmlns:a16="http://schemas.microsoft.com/office/drawing/2014/main" val="3815574117"/>
                    </a:ext>
                  </a:extLst>
                </a:gridCol>
              </a:tblGrid>
              <a:tr h="299279">
                <a:tc>
                  <a:txBody>
                    <a:bodyPr/>
                    <a:lstStyle/>
                    <a:p>
                      <a:pPr algn="l" rtl="0" fontAlgn="ctr"/>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n-US" sz="1000" u="none" strike="noStrike">
                          <a:effectLst/>
                        </a:rPr>
                        <a:t>y</a:t>
                      </a:r>
                      <a:endParaRPr lang="en-US"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5510637"/>
                  </a:ext>
                </a:extLst>
              </a:tr>
              <a:tr h="299279">
                <a:tc>
                  <a:txBody>
                    <a:bodyPr/>
                    <a:lstStyle/>
                    <a:p>
                      <a:pPr algn="l" rtl="0" fontAlgn="ctr"/>
                      <a:r>
                        <a:rPr lang="en-US" sz="1000" u="none" strike="noStrike">
                          <a:effectLst/>
                        </a:rPr>
                        <a:t>x</a:t>
                      </a:r>
                      <a:endParaRPr lang="en-US" sz="1000" b="0" i="0" u="none" strike="noStrike">
                        <a:solidFill>
                          <a:srgbClr val="000000"/>
                        </a:solidFill>
                        <a:effectLst/>
                        <a:latin typeface="Calibri" panose="020F0502020204030204" pitchFamily="34" charset="0"/>
                      </a:endParaRPr>
                    </a:p>
                  </a:txBody>
                  <a:tcPr marL="9525" marR="9525" marT="9525" marB="0" anchor="ctr"/>
                </a:tc>
                <a:tc>
                  <a:txBody>
                    <a:bodyPr/>
                    <a:lstStyle/>
                    <a:p>
                      <a:pPr algn="r" rtl="0" fontAlgn="ctr"/>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9525" marR="9525" marT="9525" marB="0" anchor="ctr"/>
                </a:tc>
                <a:tc>
                  <a:txBody>
                    <a:bodyPr/>
                    <a:lstStyle/>
                    <a:p>
                      <a:pPr algn="r" rtl="0" fontAlgn="ctr"/>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9525" marR="9525" marT="9525" marB="0" anchor="ctr"/>
                </a:tc>
                <a:tc>
                  <a:txBody>
                    <a:bodyPr/>
                    <a:lstStyle/>
                    <a:p>
                      <a:pPr algn="r" rtl="0" fontAlgn="ctr"/>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rtl="0" fontAlgn="ctr"/>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35094494"/>
                  </a:ext>
                </a:extLst>
              </a:tr>
              <a:tr h="299279">
                <a:tc>
                  <a:txBody>
                    <a:bodyPr/>
                    <a:lstStyle/>
                    <a:p>
                      <a:pPr algn="r" rtl="0" fontAlgn="ctr"/>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9525" marR="9525" marT="9525" marB="0" anchor="ctr"/>
                </a:tc>
                <a:tc>
                  <a:txBody>
                    <a:bodyPr/>
                    <a:lstStyle/>
                    <a:p>
                      <a:pPr algn="r" rtl="0" fontAlgn="ctr"/>
                      <a:r>
                        <a:rPr lang="en-US" sz="1000" u="none" strike="noStrike">
                          <a:effectLst/>
                        </a:rPr>
                        <a:t>0.15</a:t>
                      </a:r>
                      <a:endParaRPr lang="en-US" sz="1000" b="0" i="0" u="none" strike="noStrike">
                        <a:solidFill>
                          <a:srgbClr val="000000"/>
                        </a:solidFill>
                        <a:effectLst/>
                        <a:latin typeface="Calibri" panose="020F0502020204030204" pitchFamily="34" charset="0"/>
                      </a:endParaRPr>
                    </a:p>
                  </a:txBody>
                  <a:tcPr marL="9525" marR="9525" marT="9525" marB="0" anchor="ctr"/>
                </a:tc>
                <a:tc>
                  <a:txBody>
                    <a:bodyPr/>
                    <a:lstStyle/>
                    <a:p>
                      <a:pPr algn="r" rtl="0" fontAlgn="ctr"/>
                      <a:r>
                        <a:rPr lang="en-US" sz="1000" u="none" strike="noStrike">
                          <a:effectLst/>
                        </a:rPr>
                        <a:t>0.12</a:t>
                      </a:r>
                      <a:endParaRPr lang="en-US" sz="1000" b="0" i="0" u="none" strike="noStrike">
                        <a:solidFill>
                          <a:srgbClr val="000000"/>
                        </a:solidFill>
                        <a:effectLst/>
                        <a:latin typeface="Calibri" panose="020F0502020204030204" pitchFamily="34" charset="0"/>
                      </a:endParaRPr>
                    </a:p>
                  </a:txBody>
                  <a:tcPr marL="9525" marR="9525" marT="9525" marB="0" anchor="ctr"/>
                </a:tc>
                <a:tc>
                  <a:txBody>
                    <a:bodyPr/>
                    <a:lstStyle/>
                    <a:p>
                      <a:pPr algn="r" rtl="0" fontAlgn="ctr"/>
                      <a:r>
                        <a:rPr lang="en-US" sz="1000" u="none" strike="noStrike">
                          <a:effectLst/>
                        </a:rPr>
                        <a:t>0.11</a:t>
                      </a:r>
                      <a:endParaRPr lang="en-US" sz="1000" b="0" i="0" u="none" strike="noStrike">
                        <a:solidFill>
                          <a:srgbClr val="000000"/>
                        </a:solidFill>
                        <a:effectLst/>
                        <a:latin typeface="Calibri" panose="020F0502020204030204" pitchFamily="34" charset="0"/>
                      </a:endParaRPr>
                    </a:p>
                  </a:txBody>
                  <a:tcPr marL="9525" marR="9525" marT="9525" marB="0" anchor="ctr"/>
                </a:tc>
                <a:tc>
                  <a:txBody>
                    <a:bodyPr/>
                    <a:lstStyle/>
                    <a:p>
                      <a:pPr algn="r" rtl="0" fontAlgn="ctr"/>
                      <a:r>
                        <a:rPr lang="en-US" sz="1000" u="none" strike="noStrike">
                          <a:effectLst/>
                        </a:rPr>
                        <a:t>0.1</a:t>
                      </a:r>
                      <a:endParaRPr lang="en-US" sz="10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a:effectLst/>
                        </a:rPr>
                        <a:t>0.48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50775281"/>
                  </a:ext>
                </a:extLst>
              </a:tr>
              <a:tr h="299279">
                <a:tc>
                  <a:txBody>
                    <a:bodyPr/>
                    <a:lstStyle/>
                    <a:p>
                      <a:pPr algn="r" rtl="0" fontAlgn="ctr"/>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9525" marR="9525" marT="9525" marB="0" anchor="ctr"/>
                </a:tc>
                <a:tc>
                  <a:txBody>
                    <a:bodyPr/>
                    <a:lstStyle/>
                    <a:p>
                      <a:pPr algn="r" rtl="0" fontAlgn="ctr"/>
                      <a:r>
                        <a:rPr lang="en-US" sz="1000" u="none" strike="noStrike">
                          <a:effectLst/>
                        </a:rPr>
                        <a:t>0.09</a:t>
                      </a:r>
                      <a:endParaRPr lang="en-US" sz="1000" b="0" i="0" u="none" strike="noStrike">
                        <a:solidFill>
                          <a:srgbClr val="000000"/>
                        </a:solidFill>
                        <a:effectLst/>
                        <a:latin typeface="Calibri" panose="020F0502020204030204" pitchFamily="34" charset="0"/>
                      </a:endParaRPr>
                    </a:p>
                  </a:txBody>
                  <a:tcPr marL="9525" marR="9525" marT="9525" marB="0" anchor="ctr"/>
                </a:tc>
                <a:tc>
                  <a:txBody>
                    <a:bodyPr/>
                    <a:lstStyle/>
                    <a:p>
                      <a:pPr algn="r" rtl="0" fontAlgn="ctr"/>
                      <a:r>
                        <a:rPr lang="en-US" sz="1000" u="none" strike="noStrike">
                          <a:effectLst/>
                        </a:rPr>
                        <a:t>0.07</a:t>
                      </a:r>
                      <a:endParaRPr lang="en-US" sz="1000" b="0" i="0" u="none" strike="noStrike">
                        <a:solidFill>
                          <a:srgbClr val="000000"/>
                        </a:solidFill>
                        <a:effectLst/>
                        <a:latin typeface="Calibri" panose="020F0502020204030204" pitchFamily="34" charset="0"/>
                      </a:endParaRPr>
                    </a:p>
                  </a:txBody>
                  <a:tcPr marL="9525" marR="9525" marT="9525" marB="0" anchor="ctr"/>
                </a:tc>
                <a:tc>
                  <a:txBody>
                    <a:bodyPr/>
                    <a:lstStyle/>
                    <a:p>
                      <a:pPr algn="r" rtl="0" fontAlgn="ctr"/>
                      <a:r>
                        <a:rPr lang="en-US" sz="1000" u="none" strike="noStrike">
                          <a:effectLst/>
                        </a:rPr>
                        <a:t>0.05</a:t>
                      </a:r>
                      <a:endParaRPr lang="en-US" sz="1000" b="0" i="0" u="none" strike="noStrike">
                        <a:solidFill>
                          <a:srgbClr val="000000"/>
                        </a:solidFill>
                        <a:effectLst/>
                        <a:latin typeface="Calibri" panose="020F0502020204030204" pitchFamily="34" charset="0"/>
                      </a:endParaRPr>
                    </a:p>
                  </a:txBody>
                  <a:tcPr marL="9525" marR="9525" marT="9525" marB="0" anchor="ctr"/>
                </a:tc>
                <a:tc>
                  <a:txBody>
                    <a:bodyPr/>
                    <a:lstStyle/>
                    <a:p>
                      <a:pPr algn="r" rtl="0" fontAlgn="ctr"/>
                      <a:r>
                        <a:rPr lang="en-US" sz="1000" u="none" strike="noStrike">
                          <a:effectLst/>
                        </a:rPr>
                        <a:t>0.04</a:t>
                      </a:r>
                      <a:endParaRPr lang="en-US" sz="10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a:effectLst/>
                        </a:rPr>
                        <a:t>0.25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73850580"/>
                  </a:ext>
                </a:extLst>
              </a:tr>
              <a:tr h="299279">
                <a:tc>
                  <a:txBody>
                    <a:bodyPr/>
                    <a:lstStyle/>
                    <a:p>
                      <a:pPr algn="r" rtl="0" fontAlgn="ctr"/>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9525" marR="9525" marT="9525" marB="0" anchor="ctr"/>
                </a:tc>
                <a:tc>
                  <a:txBody>
                    <a:bodyPr/>
                    <a:lstStyle/>
                    <a:p>
                      <a:pPr algn="r" rtl="0" fontAlgn="ctr"/>
                      <a:r>
                        <a:rPr lang="en-US" sz="1000" u="none" strike="noStrike">
                          <a:effectLst/>
                        </a:rPr>
                        <a:t>0.06</a:t>
                      </a:r>
                      <a:endParaRPr lang="en-US" sz="1000" b="0" i="0" u="none" strike="noStrike">
                        <a:solidFill>
                          <a:srgbClr val="000000"/>
                        </a:solidFill>
                        <a:effectLst/>
                        <a:latin typeface="Calibri" panose="020F0502020204030204" pitchFamily="34" charset="0"/>
                      </a:endParaRPr>
                    </a:p>
                  </a:txBody>
                  <a:tcPr marL="9525" marR="9525" marT="9525" marB="0" anchor="ctr"/>
                </a:tc>
                <a:tc>
                  <a:txBody>
                    <a:bodyPr/>
                    <a:lstStyle/>
                    <a:p>
                      <a:pPr algn="r" rtl="0" fontAlgn="ctr"/>
                      <a:r>
                        <a:rPr lang="en-US" sz="1000" u="none" strike="noStrike">
                          <a:effectLst/>
                        </a:rPr>
                        <a:t>0.05</a:t>
                      </a:r>
                      <a:endParaRPr lang="en-US" sz="1000" b="0" i="0" u="none" strike="noStrike">
                        <a:solidFill>
                          <a:srgbClr val="000000"/>
                        </a:solidFill>
                        <a:effectLst/>
                        <a:latin typeface="Calibri" panose="020F0502020204030204" pitchFamily="34" charset="0"/>
                      </a:endParaRPr>
                    </a:p>
                  </a:txBody>
                  <a:tcPr marL="9525" marR="9525" marT="9525" marB="0" anchor="ctr"/>
                </a:tc>
                <a:tc>
                  <a:txBody>
                    <a:bodyPr/>
                    <a:lstStyle/>
                    <a:p>
                      <a:pPr algn="r" rtl="0" fontAlgn="ctr"/>
                      <a:r>
                        <a:rPr lang="en-US" sz="1000" u="none" strike="noStrike">
                          <a:effectLst/>
                        </a:rPr>
                        <a:t>0.04</a:t>
                      </a:r>
                      <a:endParaRPr lang="en-US" sz="1000" b="0" i="0" u="none" strike="noStrike">
                        <a:solidFill>
                          <a:srgbClr val="000000"/>
                        </a:solidFill>
                        <a:effectLst/>
                        <a:latin typeface="Calibri" panose="020F0502020204030204" pitchFamily="34" charset="0"/>
                      </a:endParaRPr>
                    </a:p>
                  </a:txBody>
                  <a:tcPr marL="9525" marR="9525" marT="9525" marB="0" anchor="ctr"/>
                </a:tc>
                <a:tc>
                  <a:txBody>
                    <a:bodyPr/>
                    <a:lstStyle/>
                    <a:p>
                      <a:pPr algn="r" rtl="0" fontAlgn="ctr"/>
                      <a:r>
                        <a:rPr lang="en-US" sz="1000" u="none" strike="noStrike">
                          <a:effectLst/>
                        </a:rPr>
                        <a:t>0.02</a:t>
                      </a:r>
                      <a:endParaRPr lang="en-US" sz="10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a:effectLst/>
                        </a:rPr>
                        <a:t>0.17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04329191"/>
                  </a:ext>
                </a:extLst>
              </a:tr>
              <a:tr h="299279">
                <a:tc>
                  <a:txBody>
                    <a:bodyPr/>
                    <a:lstStyle/>
                    <a:p>
                      <a:pPr algn="r" rtl="0" fontAlgn="ctr"/>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9525" marR="9525" marT="9525" marB="0" anchor="ctr"/>
                </a:tc>
                <a:tc>
                  <a:txBody>
                    <a:bodyPr/>
                    <a:lstStyle/>
                    <a:p>
                      <a:pPr algn="r" rtl="0" fontAlgn="ctr"/>
                      <a:r>
                        <a:rPr lang="en-US" sz="1000" u="none" strike="noStrike">
                          <a:effectLst/>
                        </a:rPr>
                        <a:t>0.04</a:t>
                      </a:r>
                      <a:endParaRPr lang="en-US" sz="1000" b="0" i="0" u="none" strike="noStrike">
                        <a:solidFill>
                          <a:srgbClr val="000000"/>
                        </a:solidFill>
                        <a:effectLst/>
                        <a:latin typeface="Calibri" panose="020F0502020204030204" pitchFamily="34" charset="0"/>
                      </a:endParaRPr>
                    </a:p>
                  </a:txBody>
                  <a:tcPr marL="9525" marR="9525" marT="9525" marB="0" anchor="ctr"/>
                </a:tc>
                <a:tc>
                  <a:txBody>
                    <a:bodyPr/>
                    <a:lstStyle/>
                    <a:p>
                      <a:pPr algn="r" rtl="0" fontAlgn="ctr"/>
                      <a:r>
                        <a:rPr lang="en-US" sz="1000" u="none" strike="noStrike">
                          <a:effectLst/>
                        </a:rPr>
                        <a:t>0.03</a:t>
                      </a:r>
                      <a:endParaRPr lang="en-US" sz="1000" b="0" i="0" u="none" strike="noStrike">
                        <a:solidFill>
                          <a:srgbClr val="000000"/>
                        </a:solidFill>
                        <a:effectLst/>
                        <a:latin typeface="Calibri" panose="020F0502020204030204" pitchFamily="34" charset="0"/>
                      </a:endParaRPr>
                    </a:p>
                  </a:txBody>
                  <a:tcPr marL="9525" marR="9525" marT="9525" marB="0" anchor="ctr"/>
                </a:tc>
                <a:tc>
                  <a:txBody>
                    <a:bodyPr/>
                    <a:lstStyle/>
                    <a:p>
                      <a:pPr algn="r" rtl="0" fontAlgn="ctr"/>
                      <a:r>
                        <a:rPr lang="en-US" sz="1000" u="none" strike="noStrike">
                          <a:effectLst/>
                        </a:rPr>
                        <a:t>0.02</a:t>
                      </a:r>
                      <a:endParaRPr lang="en-US" sz="1000" b="0" i="0" u="none" strike="noStrike">
                        <a:solidFill>
                          <a:srgbClr val="000000"/>
                        </a:solidFill>
                        <a:effectLst/>
                        <a:latin typeface="Calibri" panose="020F0502020204030204" pitchFamily="34" charset="0"/>
                      </a:endParaRPr>
                    </a:p>
                  </a:txBody>
                  <a:tcPr marL="9525" marR="9525" marT="9525" marB="0" anchor="ctr"/>
                </a:tc>
                <a:tc>
                  <a:txBody>
                    <a:bodyPr/>
                    <a:lstStyle/>
                    <a:p>
                      <a:pPr algn="r" rtl="0" fontAlgn="ctr"/>
                      <a:r>
                        <a:rPr lang="en-US" sz="1000" u="none" strike="noStrike">
                          <a:effectLst/>
                        </a:rPr>
                        <a:t>0.01</a:t>
                      </a:r>
                      <a:endParaRPr lang="en-US" sz="10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a:effectLst/>
                        </a:rPr>
                        <a:t>0.1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51247720"/>
                  </a:ext>
                </a:extLst>
              </a:tr>
              <a:tr h="285028">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0.34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0.27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0.22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97856238"/>
                  </a:ext>
                </a:extLst>
              </a:tr>
            </a:tbl>
          </a:graphicData>
        </a:graphic>
      </p:graphicFrame>
    </p:spTree>
    <p:extLst>
      <p:ext uri="{BB962C8B-B14F-4D97-AF65-F5344CB8AC3E}">
        <p14:creationId xmlns:p14="http://schemas.microsoft.com/office/powerpoint/2010/main" val="846300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C1E5684-1736-8F46-86F0-15B2DD641210}"/>
              </a:ext>
            </a:extLst>
          </p:cNvPr>
          <p:cNvSpPr>
            <a:spLocks noGrp="1"/>
          </p:cNvSpPr>
          <p:nvPr>
            <p:ph idx="1"/>
          </p:nvPr>
        </p:nvSpPr>
        <p:spPr>
          <a:xfrm>
            <a:off x="167090" y="67559"/>
            <a:ext cx="8976910" cy="1167445"/>
          </a:xfrm>
        </p:spPr>
        <p:txBody>
          <a:bodyPr>
            <a:normAutofit/>
          </a:bodyPr>
          <a:lstStyle/>
          <a:p>
            <a:pPr marL="0" indent="0">
              <a:buNone/>
            </a:pPr>
            <a:r>
              <a:rPr lang="en-US" sz="2800" b="1" dirty="0"/>
              <a:t>Exercise 5.10  (Page 234) </a:t>
            </a:r>
            <a:r>
              <a:rPr lang="en-US" sz="2000" b="1" dirty="0">
                <a:solidFill>
                  <a:srgbClr val="0000FF"/>
                </a:solidFill>
              </a:rPr>
              <a:t>“The context/story” is not included below.</a:t>
            </a:r>
          </a:p>
        </p:txBody>
      </p:sp>
      <p:pic>
        <p:nvPicPr>
          <p:cNvPr id="5" name="Picture 4">
            <a:extLst>
              <a:ext uri="{FF2B5EF4-FFF2-40B4-BE49-F238E27FC236}">
                <a16:creationId xmlns:a16="http://schemas.microsoft.com/office/drawing/2014/main" id="{74E44F87-6218-7D44-92B2-1BBA99CA8D6A}"/>
              </a:ext>
            </a:extLst>
          </p:cNvPr>
          <p:cNvPicPr>
            <a:picLocks noChangeAspect="1"/>
          </p:cNvPicPr>
          <p:nvPr/>
        </p:nvPicPr>
        <p:blipFill>
          <a:blip r:embed="rId2"/>
          <a:stretch>
            <a:fillRect/>
          </a:stretch>
        </p:blipFill>
        <p:spPr>
          <a:xfrm>
            <a:off x="457200" y="673081"/>
            <a:ext cx="7409234" cy="1933621"/>
          </a:xfrm>
          <a:prstGeom prst="rect">
            <a:avLst/>
          </a:prstGeom>
        </p:spPr>
      </p:pic>
      <p:sp>
        <p:nvSpPr>
          <p:cNvPr id="6" name="TextBox 5">
            <a:extLst>
              <a:ext uri="{FF2B5EF4-FFF2-40B4-BE49-F238E27FC236}">
                <a16:creationId xmlns:a16="http://schemas.microsoft.com/office/drawing/2014/main" id="{454B689F-7C52-3B46-98A1-6B140AB2C82D}"/>
              </a:ext>
            </a:extLst>
          </p:cNvPr>
          <p:cNvSpPr txBox="1"/>
          <p:nvPr/>
        </p:nvSpPr>
        <p:spPr>
          <a:xfrm>
            <a:off x="303277" y="2704392"/>
            <a:ext cx="8573381" cy="1015663"/>
          </a:xfrm>
          <a:prstGeom prst="rect">
            <a:avLst/>
          </a:prstGeom>
          <a:noFill/>
        </p:spPr>
        <p:txBody>
          <a:bodyPr wrap="none" rtlCol="0">
            <a:spAutoFit/>
          </a:bodyPr>
          <a:lstStyle/>
          <a:p>
            <a:r>
              <a:rPr lang="en-US" sz="2000" dirty="0"/>
              <a:t>a. Find the value of k that makes this function a probability density function.</a:t>
            </a:r>
          </a:p>
          <a:p>
            <a:r>
              <a:rPr lang="en-US" sz="2000" dirty="0"/>
              <a:t>b. Find P(Y</a:t>
            </a:r>
            <a:r>
              <a:rPr lang="en-US" sz="2000" baseline="-25000" dirty="0"/>
              <a:t>1</a:t>
            </a:r>
            <a:r>
              <a:rPr lang="en-US" sz="2000" dirty="0"/>
              <a:t> ≥ 3Y</a:t>
            </a:r>
            <a:r>
              <a:rPr lang="en-US" sz="2000" baseline="-25000" dirty="0"/>
              <a:t>2</a:t>
            </a:r>
            <a:r>
              <a:rPr lang="en-US" sz="2000" dirty="0"/>
              <a:t>). (</a:t>
            </a:r>
            <a:r>
              <a:rPr lang="en-US" sz="2000" i="1" u="sng" dirty="0"/>
              <a:t>That is, find the probability that the cleaning device reduces</a:t>
            </a:r>
          </a:p>
          <a:p>
            <a:r>
              <a:rPr lang="en-US" sz="2000" i="1" u="sng" dirty="0"/>
              <a:t> the amount of pollutant by one-third or more)</a:t>
            </a:r>
          </a:p>
        </p:txBody>
      </p:sp>
      <p:sp>
        <p:nvSpPr>
          <p:cNvPr id="7" name="TextBox 6">
            <a:extLst>
              <a:ext uri="{FF2B5EF4-FFF2-40B4-BE49-F238E27FC236}">
                <a16:creationId xmlns:a16="http://schemas.microsoft.com/office/drawing/2014/main" id="{C8582C50-EB02-6640-BEA8-97116EC8CB98}"/>
              </a:ext>
            </a:extLst>
          </p:cNvPr>
          <p:cNvSpPr txBox="1"/>
          <p:nvPr/>
        </p:nvSpPr>
        <p:spPr>
          <a:xfrm>
            <a:off x="422031" y="6208968"/>
            <a:ext cx="3443828" cy="369332"/>
          </a:xfrm>
          <a:prstGeom prst="rect">
            <a:avLst/>
          </a:prstGeom>
          <a:noFill/>
        </p:spPr>
        <p:txBody>
          <a:bodyPr wrap="none" rtlCol="0">
            <a:spAutoFit/>
          </a:bodyPr>
          <a:lstStyle/>
          <a:p>
            <a:r>
              <a:rPr lang="en-US" b="1" dirty="0">
                <a:solidFill>
                  <a:srgbClr val="0B02F0"/>
                </a:solidFill>
              </a:rPr>
              <a:t>Answer a: k=1. b: P(Y</a:t>
            </a:r>
            <a:r>
              <a:rPr lang="en-US" b="1" baseline="-25000" dirty="0">
                <a:solidFill>
                  <a:srgbClr val="0B02F0"/>
                </a:solidFill>
              </a:rPr>
              <a:t>1</a:t>
            </a:r>
            <a:r>
              <a:rPr lang="en-US" b="1" dirty="0">
                <a:solidFill>
                  <a:srgbClr val="0B02F0"/>
                </a:solidFill>
              </a:rPr>
              <a:t> ≥ 3Y</a:t>
            </a:r>
            <a:r>
              <a:rPr lang="en-US" b="1" baseline="-25000" dirty="0">
                <a:solidFill>
                  <a:srgbClr val="0B02F0"/>
                </a:solidFill>
              </a:rPr>
              <a:t>2</a:t>
            </a:r>
            <a:r>
              <a:rPr lang="en-US" b="1" dirty="0">
                <a:solidFill>
                  <a:srgbClr val="0B02F0"/>
                </a:solidFill>
              </a:rPr>
              <a:t>) =2/3 </a:t>
            </a:r>
          </a:p>
        </p:txBody>
      </p:sp>
    </p:spTree>
    <p:extLst>
      <p:ext uri="{BB962C8B-B14F-4D97-AF65-F5344CB8AC3E}">
        <p14:creationId xmlns:p14="http://schemas.microsoft.com/office/powerpoint/2010/main" val="1740100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4D5B9E-8580-CE43-B45D-9CEC45CA37B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B533FE6-0E42-8B44-B5D6-40C4BAC851FD}"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Content Placeholder 2">
            <a:extLst>
              <a:ext uri="{FF2B5EF4-FFF2-40B4-BE49-F238E27FC236}">
                <a16:creationId xmlns:a16="http://schemas.microsoft.com/office/drawing/2014/main" id="{A11B3551-4061-D94A-B8B9-8B92BF35AED9}"/>
              </a:ext>
            </a:extLst>
          </p:cNvPr>
          <p:cNvSpPr>
            <a:spLocks noGrp="1"/>
          </p:cNvSpPr>
          <p:nvPr>
            <p:ph idx="1"/>
          </p:nvPr>
        </p:nvSpPr>
        <p:spPr>
          <a:xfrm>
            <a:off x="262388" y="601416"/>
            <a:ext cx="8661937" cy="4351305"/>
          </a:xfrm>
        </p:spPr>
        <p:txBody>
          <a:bodyPr>
            <a:noAutofit/>
          </a:bodyPr>
          <a:lstStyle/>
          <a:p>
            <a:pPr marL="0" indent="0">
              <a:buNone/>
            </a:pPr>
            <a:r>
              <a:rPr lang="en-US" sz="1800" b="1" dirty="0">
                <a:solidFill>
                  <a:srgbClr val="FF0000"/>
                </a:solidFill>
                <a:latin typeface="Times New Roman"/>
                <a:cs typeface="Times New Roman"/>
              </a:rPr>
              <a:t>About the final Exam </a:t>
            </a:r>
            <a:r>
              <a:rPr lang="en-US" sz="1800" b="1" dirty="0">
                <a:solidFill>
                  <a:srgbClr val="00B050"/>
                </a:solidFill>
                <a:latin typeface="Times New Roman"/>
                <a:cs typeface="Times New Roman"/>
              </a:rPr>
              <a:t>(Thursday, May 9 11:00-1:30</a:t>
            </a:r>
            <a:r>
              <a:rPr lang="en-US" sz="1800" b="1" dirty="0">
                <a:solidFill>
                  <a:srgbClr val="00B050"/>
                </a:solidFill>
              </a:rPr>
              <a:t>)</a:t>
            </a:r>
            <a:r>
              <a:rPr lang="en-US" sz="1800" b="1" dirty="0">
                <a:solidFill>
                  <a:srgbClr val="00B050"/>
                </a:solidFill>
                <a:latin typeface="Times New Roman"/>
                <a:cs typeface="Times New Roman"/>
              </a:rPr>
              <a:t>:</a:t>
            </a:r>
          </a:p>
          <a:p>
            <a:pPr marL="0" indent="0">
              <a:buNone/>
            </a:pPr>
            <a:r>
              <a:rPr lang="en-US" sz="1800" b="1" dirty="0">
                <a:solidFill>
                  <a:srgbClr val="0000FF"/>
                </a:solidFill>
                <a:latin typeface="Times New Roman"/>
                <a:cs typeface="Times New Roman"/>
              </a:rPr>
              <a:t>A. Final Exam Coverage:</a:t>
            </a:r>
            <a:endParaRPr lang="en-US" sz="1800" dirty="0">
              <a:solidFill>
                <a:srgbClr val="0000FF"/>
              </a:solidFill>
              <a:latin typeface="Times New Roman"/>
              <a:cs typeface="Times New Roman"/>
            </a:endParaRPr>
          </a:p>
          <a:p>
            <a:pPr marL="0" indent="0">
              <a:buNone/>
            </a:pPr>
            <a:r>
              <a:rPr lang="en-US" sz="1800" dirty="0">
                <a:latin typeface="Times New Roman"/>
                <a:cs typeface="Times New Roman"/>
              </a:rPr>
              <a:t> (1) </a:t>
            </a:r>
            <a:r>
              <a:rPr lang="en-US" sz="1800" i="1" u="sng" dirty="0">
                <a:latin typeface="Times New Roman"/>
                <a:cs typeface="Times New Roman"/>
              </a:rPr>
              <a:t>Comprehensive:</a:t>
            </a:r>
            <a:r>
              <a:rPr lang="en-US" sz="1800" u="sng" dirty="0">
                <a:latin typeface="Times New Roman"/>
                <a:cs typeface="Times New Roman"/>
              </a:rPr>
              <a:t> </a:t>
            </a:r>
            <a:r>
              <a:rPr lang="en-US" sz="1800" dirty="0">
                <a:latin typeface="Times New Roman"/>
                <a:cs typeface="Times New Roman"/>
              </a:rPr>
              <a:t>it will cover ALL we have learned this semester. ALL lecture examples, homework questions, and exercise problems are important. </a:t>
            </a:r>
          </a:p>
          <a:p>
            <a:pPr marL="0" indent="0">
              <a:buNone/>
            </a:pPr>
            <a:r>
              <a:rPr lang="en-US" sz="1800" dirty="0">
                <a:latin typeface="Times New Roman"/>
                <a:cs typeface="Times New Roman"/>
              </a:rPr>
              <a:t> (2) </a:t>
            </a:r>
            <a:r>
              <a:rPr lang="en-US" sz="1800" i="1" u="sng" dirty="0">
                <a:latin typeface="Times New Roman"/>
                <a:cs typeface="Times New Roman"/>
              </a:rPr>
              <a:t>Focus on chapters 3, 4, and 5</a:t>
            </a:r>
            <a:r>
              <a:rPr lang="en-US" sz="1800" i="1" dirty="0">
                <a:latin typeface="Times New Roman"/>
                <a:cs typeface="Times New Roman"/>
              </a:rPr>
              <a:t>. </a:t>
            </a:r>
            <a:r>
              <a:rPr lang="en-US" sz="1800" dirty="0">
                <a:latin typeface="Times New Roman"/>
                <a:cs typeface="Times New Roman"/>
              </a:rPr>
              <a:t>Chapters 1 and 2 are the foundations of these three chapters, which means that you should have a deep understanding of the key concepts in chapters 1 and 2 to understand topics in chapter 3, 4, and 5 very well. There will be NO big questions on topics in chapter 1-2 except section 2.10 (</a:t>
            </a:r>
            <a:r>
              <a:rPr lang="en-US" sz="1800" i="1" u="sng" dirty="0">
                <a:latin typeface="Times New Roman"/>
                <a:cs typeface="Times New Roman"/>
              </a:rPr>
              <a:t>the law of total probability and the </a:t>
            </a:r>
            <a:r>
              <a:rPr lang="en-US" sz="1800" i="1" u="sng" dirty="0" err="1">
                <a:latin typeface="Times New Roman"/>
                <a:cs typeface="Times New Roman"/>
              </a:rPr>
              <a:t>Baye's</a:t>
            </a:r>
            <a:r>
              <a:rPr lang="en-US" sz="1800" i="1" u="sng" dirty="0">
                <a:latin typeface="Times New Roman"/>
                <a:cs typeface="Times New Roman"/>
              </a:rPr>
              <a:t> rule</a:t>
            </a:r>
            <a:r>
              <a:rPr lang="en-US" sz="1800" dirty="0">
                <a:latin typeface="Times New Roman"/>
                <a:cs typeface="Times New Roman"/>
              </a:rPr>
              <a:t>). However, if questions from chapter 3-5 are related to the materials of chapter 1-2, you are expected to know. There will be some true/false questions about the basic concepts of all 5 chapters (just like the ones you saw in Exam 1).  </a:t>
            </a:r>
          </a:p>
          <a:p>
            <a:pPr marL="0" indent="0">
              <a:buNone/>
            </a:pPr>
            <a:r>
              <a:rPr lang="en-US" sz="1800" b="1" dirty="0">
                <a:solidFill>
                  <a:srgbClr val="0000FF"/>
                </a:solidFill>
                <a:latin typeface="Times New Roman"/>
                <a:cs typeface="Times New Roman"/>
              </a:rPr>
              <a:t>B. Formula/Cheat sheet:</a:t>
            </a:r>
            <a:r>
              <a:rPr lang="en-US" sz="1800" dirty="0">
                <a:solidFill>
                  <a:srgbClr val="0000FF"/>
                </a:solidFill>
                <a:latin typeface="Times New Roman"/>
                <a:cs typeface="Times New Roman"/>
              </a:rPr>
              <a:t> </a:t>
            </a:r>
            <a:r>
              <a:rPr lang="en-US" sz="1800" dirty="0">
                <a:latin typeface="Times New Roman"/>
                <a:cs typeface="Times New Roman"/>
              </a:rPr>
              <a:t>you are allowed to use one piece of 8.5* 11 paper as your formula or cheat sheet. </a:t>
            </a:r>
          </a:p>
          <a:p>
            <a:pPr marL="0" indent="0">
              <a:buNone/>
            </a:pPr>
            <a:r>
              <a:rPr lang="en-US" sz="1800" b="1" dirty="0">
                <a:solidFill>
                  <a:srgbClr val="0000FF"/>
                </a:solidFill>
                <a:latin typeface="Times New Roman"/>
                <a:cs typeface="Times New Roman"/>
              </a:rPr>
              <a:t> C. Calculator:</a:t>
            </a:r>
            <a:r>
              <a:rPr lang="en-US" sz="1800" dirty="0">
                <a:solidFill>
                  <a:srgbClr val="0000FF"/>
                </a:solidFill>
                <a:latin typeface="Times New Roman"/>
                <a:cs typeface="Times New Roman"/>
              </a:rPr>
              <a:t> </a:t>
            </a:r>
            <a:r>
              <a:rPr lang="en-US" sz="1800" dirty="0">
                <a:latin typeface="Times New Roman"/>
                <a:cs typeface="Times New Roman"/>
              </a:rPr>
              <a:t>Please bring a calculator for your final exam. </a:t>
            </a:r>
          </a:p>
          <a:p>
            <a:pPr marL="0" indent="0">
              <a:buNone/>
            </a:pPr>
            <a:endParaRPr lang="en-US" sz="1800" dirty="0">
              <a:latin typeface="Times New Roman"/>
              <a:cs typeface="Times New Roman"/>
            </a:endParaRPr>
          </a:p>
        </p:txBody>
      </p:sp>
    </p:spTree>
    <p:extLst>
      <p:ext uri="{BB962C8B-B14F-4D97-AF65-F5344CB8AC3E}">
        <p14:creationId xmlns:p14="http://schemas.microsoft.com/office/powerpoint/2010/main" val="2031515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8892" y="177346"/>
            <a:ext cx="8661937" cy="4351305"/>
          </a:xfrm>
        </p:spPr>
        <p:txBody>
          <a:bodyPr>
            <a:noAutofit/>
          </a:bodyPr>
          <a:lstStyle/>
          <a:p>
            <a:pPr marL="0" indent="0">
              <a:buNone/>
            </a:pPr>
            <a:r>
              <a:rPr lang="en-US" sz="1800" b="1" dirty="0">
                <a:solidFill>
                  <a:srgbClr val="FF0000"/>
                </a:solidFill>
                <a:latin typeface="Times New Roman"/>
                <a:cs typeface="Times New Roman"/>
              </a:rPr>
              <a:t>Final Exam Extra credit for creative course summary:</a:t>
            </a:r>
            <a:r>
              <a:rPr lang="en-US" sz="1800" dirty="0">
                <a:solidFill>
                  <a:srgbClr val="FF0000"/>
                </a:solidFill>
                <a:latin typeface="Times New Roman"/>
                <a:cs typeface="Times New Roman"/>
              </a:rPr>
              <a:t> </a:t>
            </a:r>
          </a:p>
          <a:p>
            <a:pPr marL="0" indent="0">
              <a:buNone/>
            </a:pPr>
            <a:r>
              <a:rPr lang="en-US" sz="1800" dirty="0">
                <a:latin typeface="Times New Roman"/>
                <a:cs typeface="Times New Roman"/>
              </a:rPr>
              <a:t>If you summarize the course material on one page in a creative way (e.g., using drawing, tables, figures, and so on), you will get 4 to 7 extra points, depending on the quality of your summary. </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These extra points will be added to your final exam. It is better that you summarize the whole course, but if you can not, you should summarize at least two of the last three chapters (e.g., chapter 3 &amp; 4 or chapter 4 &amp; 5). </a:t>
            </a:r>
          </a:p>
          <a:p>
            <a:pPr marL="0" indent="0">
              <a:buNone/>
            </a:pPr>
            <a:endParaRPr lang="en-US" sz="1800" i="1" u="sng" dirty="0">
              <a:latin typeface="Times New Roman"/>
              <a:cs typeface="Times New Roman"/>
            </a:endParaRPr>
          </a:p>
          <a:p>
            <a:pPr marL="0" indent="0">
              <a:buNone/>
            </a:pPr>
            <a:r>
              <a:rPr lang="en-US" sz="1800" i="1" u="sng" dirty="0">
                <a:latin typeface="Times New Roman"/>
                <a:cs typeface="Times New Roman"/>
              </a:rPr>
              <a:t>If you want to gain the extra credit, please hand in your course summary on the final exam day. Please remember to write your name on the summary. (</a:t>
            </a:r>
            <a:r>
              <a:rPr lang="en-US" sz="1800" i="1" u="sng" dirty="0">
                <a:highlight>
                  <a:srgbClr val="FFFF00"/>
                </a:highlight>
                <a:latin typeface="Times New Roman"/>
                <a:cs typeface="Times New Roman"/>
              </a:rPr>
              <a:t>Of course, it needs to be neat and easy to read.) </a:t>
            </a:r>
            <a:endParaRPr lang="en-US" sz="1800" dirty="0">
              <a:highlight>
                <a:srgbClr val="FFFF00"/>
              </a:highlight>
              <a:latin typeface="Times New Roman"/>
              <a:cs typeface="Times New Roman"/>
            </a:endParaRPr>
          </a:p>
        </p:txBody>
      </p:sp>
    </p:spTree>
    <p:extLst>
      <p:ext uri="{BB962C8B-B14F-4D97-AF65-F5344CB8AC3E}">
        <p14:creationId xmlns:p14="http://schemas.microsoft.com/office/powerpoint/2010/main" val="2716040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734</TotalTime>
  <Words>543</Words>
  <Application>Microsoft Office PowerPoint</Application>
  <PresentationFormat>On-screen Show (4:3)</PresentationFormat>
  <Paragraphs>107</Paragraphs>
  <Slides>6</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6</vt:i4>
      </vt:variant>
    </vt:vector>
  </HeadingPairs>
  <TitlesOfParts>
    <vt:vector size="11" baseType="lpstr">
      <vt:lpstr>Arial</vt:lpstr>
      <vt:lpstr>Calibri</vt:lpstr>
      <vt:lpstr>Times New Roman</vt:lpstr>
      <vt:lpstr>Office Theme</vt:lpstr>
      <vt:lpstr>1_Office Theme</vt:lpstr>
      <vt:lpstr>Calculating probability, continuous CDF, and marginal probability  when y1 and y2 boundaries are dependent</vt:lpstr>
      <vt:lpstr>Example </vt:lpstr>
      <vt:lpstr> Solutions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Shuying Sun</dc:creator>
  <cp:lastModifiedBy>Train, Abby</cp:lastModifiedBy>
  <cp:revision>87</cp:revision>
  <cp:lastPrinted>2019-04-23T15:17:27Z</cp:lastPrinted>
  <dcterms:created xsi:type="dcterms:W3CDTF">2014-04-23T17:46:47Z</dcterms:created>
  <dcterms:modified xsi:type="dcterms:W3CDTF">2019-04-23T15:18:48Z</dcterms:modified>
</cp:coreProperties>
</file>