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83" r:id="rId12"/>
    <p:sldId id="286" r:id="rId13"/>
    <p:sldId id="265" r:id="rId14"/>
    <p:sldId id="289" r:id="rId15"/>
    <p:sldId id="267" r:id="rId16"/>
    <p:sldId id="290" r:id="rId17"/>
    <p:sldId id="269" r:id="rId18"/>
    <p:sldId id="281" r:id="rId19"/>
    <p:sldId id="279" r:id="rId20"/>
    <p:sldId id="280" r:id="rId21"/>
    <p:sldId id="291" r:id="rId22"/>
    <p:sldId id="282" r:id="rId23"/>
    <p:sldId id="284" r:id="rId24"/>
    <p:sldId id="287" r:id="rId25"/>
    <p:sldId id="288" r:id="rId26"/>
    <p:sldId id="271" r:id="rId27"/>
    <p:sldId id="274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9" autoAdjust="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3563D-A8BD-4420-B279-339C0FB6A493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9A94-0572-4FBE-A9E5-D0D847F07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6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dwell</a:t>
            </a:r>
            <a:r>
              <a:rPr lang="en-GB" baseline="0" dirty="0" smtClean="0"/>
              <a:t> on this – just introduce.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240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Others – but use</a:t>
            </a:r>
            <a:r>
              <a:rPr lang="en-GB" baseline="0" dirty="0" smtClean="0"/>
              <a:t> these.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2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New to HTML5</a:t>
            </a:r>
            <a:r>
              <a:rPr lang="en-GB" baseline="0" dirty="0" smtClean="0"/>
              <a:t> – good support now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57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00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Again,</a:t>
            </a:r>
            <a:r>
              <a:rPr lang="en-GB" baseline="0" dirty="0" smtClean="0"/>
              <a:t> don’t dwell…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10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structure adds </a:t>
            </a:r>
            <a:r>
              <a:rPr lang="en-GB" baseline="0" dirty="0" smtClean="0"/>
              <a:t>semantic information, i.e. meaning about the document. E.g. a heading tag defines a header on a page</a:t>
            </a:r>
          </a:p>
          <a:p>
            <a:r>
              <a:rPr lang="en-GB" baseline="0" dirty="0" smtClean="0"/>
              <a:t>This is important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5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</a:t>
            </a:r>
            <a:r>
              <a:rPr lang="en-GB" baseline="0" dirty="0" smtClean="0"/>
              <a:t> World traditional first piece of code written in a new language.</a:t>
            </a:r>
          </a:p>
          <a:p>
            <a:r>
              <a:rPr lang="en-GB" baseline="0" dirty="0" smtClean="0"/>
              <a:t>This is not the smallest possible document – just the smallest that shows some of the main features. We will cover tags later.</a:t>
            </a:r>
          </a:p>
          <a:p>
            <a:r>
              <a:rPr lang="en-GB" dirty="0" smtClean="0"/>
              <a:t>Create</a:t>
            </a:r>
            <a:r>
              <a:rPr lang="en-GB" baseline="0" dirty="0" smtClean="0"/>
              <a:t> an html document &amp;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94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8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http://www.drinkbettertea.co.uk/</a:t>
            </a:r>
          </a:p>
          <a:p>
            <a:r>
              <a:rPr lang="en-GB" dirty="0" smtClean="0"/>
              <a:t>Been a long</a:t>
            </a:r>
            <a:r>
              <a:rPr lang="en-GB" baseline="0" dirty="0" smtClean="0"/>
              <a:t> time since I heard anyone use hyperlink seriously – now just shortened to links.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4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http://www.elizium.nu/scripts/lemmings/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62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 Lower</a:t>
            </a:r>
            <a:r>
              <a:rPr lang="en-GB" baseline="0" dirty="0" smtClean="0"/>
              <a:t> case!</a:t>
            </a:r>
          </a:p>
          <a:p>
            <a:r>
              <a:rPr lang="en-GB" baseline="0" dirty="0" smtClean="0"/>
              <a:t>Some tags self close.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43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16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273016"/>
            <a:ext cx="7772400" cy="1698464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5600" b="1" kern="120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96952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Helvetica" panose="020B0604020202030204" pitchFamily="34" charset="0"/>
              </a:defRPr>
            </a:lvl1pPr>
          </a:lstStyle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62021" y="364186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7648"/>
            <a:ext cx="4125993" cy="5145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rgbClr val="053940"/>
          </a:solidFill>
          <a:effectLst/>
          <a:latin typeface="Helvetica" panose="020B0604020202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tx2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bola.co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Html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Tombola Academy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Wasn’t that all just layout?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can get information about the page, e.g. </a:t>
            </a:r>
            <a:r>
              <a:rPr lang="en-GB" dirty="0"/>
              <a:t> </a:t>
            </a:r>
            <a:r>
              <a:rPr lang="en-GB" dirty="0" smtClean="0"/>
              <a:t>From the heading; The navigation is in the header.</a:t>
            </a:r>
          </a:p>
          <a:p>
            <a:r>
              <a:rPr lang="en-GB" dirty="0" smtClean="0"/>
              <a:t>It is natural that a particular block will tend to be self-contained (e.g. the header will not be split). This is not the same as layout.</a:t>
            </a:r>
          </a:p>
          <a:p>
            <a:r>
              <a:rPr lang="en-GB" dirty="0" smtClean="0"/>
              <a:t>Layout is achieved by formatting the blocks e.g. width, position etc. How we achieve this is varied and will be covered later. Take a look at  </a:t>
            </a:r>
            <a:r>
              <a:rPr lang="en-GB" dirty="0">
                <a:hlinkClick r:id="rId2"/>
              </a:rPr>
              <a:t>http://www.csszengarden.com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the HTML is the same for each “style”, but the </a:t>
            </a:r>
            <a:r>
              <a:rPr lang="en-GB" dirty="0" err="1" smtClean="0"/>
              <a:t>stylesheet</a:t>
            </a:r>
            <a:r>
              <a:rPr lang="en-GB" dirty="0" smtClean="0"/>
              <a:t> differs!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1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Achieving more than “Just Text”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Will cover this later when working on HTML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rovide styles  - Using inline styles and CSS (Cascading Style Sheets)as seen in the CSS Zen garden. </a:t>
            </a:r>
          </a:p>
          <a:p>
            <a:r>
              <a:rPr lang="en-GB" dirty="0" smtClean="0"/>
              <a:t>Use JavaScript to provide interaction with the HTML document: A full scripting language that can interact with the HTML amongst other things</a:t>
            </a:r>
          </a:p>
          <a:p>
            <a:pPr lvl="1"/>
            <a:r>
              <a:rPr lang="en-GB" dirty="0" smtClean="0"/>
              <a:t>JavaScript can include third party libraries. We make use the jQuery library extensively. jQuery is powerful, amongst other things:</a:t>
            </a:r>
          </a:p>
          <a:p>
            <a:pPr lvl="2"/>
            <a:r>
              <a:rPr lang="en-GB" dirty="0" smtClean="0"/>
              <a:t>Simplifies some every-day JavaScript tasks</a:t>
            </a:r>
          </a:p>
          <a:p>
            <a:pPr lvl="2"/>
            <a:r>
              <a:rPr lang="en-GB" dirty="0" smtClean="0"/>
              <a:t>provides functionality to get information from the server and update the page without the need for a full refresh</a:t>
            </a:r>
          </a:p>
          <a:p>
            <a:r>
              <a:rPr lang="en-GB" dirty="0" smtClean="0"/>
              <a:t>The scripts, Styles and HTML working together is sometimes called DHTML – (Dynamic HTML)</a:t>
            </a:r>
          </a:p>
        </p:txBody>
      </p:sp>
    </p:spTree>
    <p:extLst>
      <p:ext uri="{BB962C8B-B14F-4D97-AF65-F5344CB8AC3E}">
        <p14:creationId xmlns:p14="http://schemas.microsoft.com/office/powerpoint/2010/main" val="9323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HTML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Tag – you’re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8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 type declaration</a:t>
            </a:r>
          </a:p>
          <a:p>
            <a:r>
              <a:rPr lang="en-GB" dirty="0" smtClean="0"/>
              <a:t>Html</a:t>
            </a:r>
          </a:p>
          <a:p>
            <a:r>
              <a:rPr lang="en-GB" dirty="0" smtClean="0"/>
              <a:t>Head </a:t>
            </a:r>
          </a:p>
          <a:p>
            <a:r>
              <a:rPr lang="en-GB" dirty="0" smtClean="0"/>
              <a:t>Body</a:t>
            </a:r>
          </a:p>
          <a:p>
            <a:pPr lvl="1"/>
            <a:r>
              <a:rPr lang="en-GB" dirty="0" smtClean="0"/>
              <a:t>Headings</a:t>
            </a:r>
          </a:p>
          <a:p>
            <a:pPr lvl="1"/>
            <a:r>
              <a:rPr lang="en-GB" dirty="0" smtClean="0"/>
              <a:t>Paragraphs</a:t>
            </a:r>
          </a:p>
        </p:txBody>
      </p:sp>
    </p:spTree>
    <p:extLst>
      <p:ext uri="{BB962C8B-B14F-4D97-AF65-F5344CB8AC3E}">
        <p14:creationId xmlns:p14="http://schemas.microsoft.com/office/powerpoint/2010/main" val="17082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Symbols &amp;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Text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Bold</a:t>
            </a:r>
          </a:p>
          <a:p>
            <a:r>
              <a:rPr lang="en-GB" dirty="0" smtClean="0"/>
              <a:t>Italic</a:t>
            </a:r>
          </a:p>
          <a:p>
            <a:r>
              <a:rPr lang="en-GB" dirty="0" smtClean="0"/>
              <a:t>Super &amp; </a:t>
            </a:r>
            <a:r>
              <a:rPr lang="en-GB" dirty="0" err="1" smtClean="0"/>
              <a:t>SubScripts</a:t>
            </a:r>
            <a:endParaRPr lang="en-GB" dirty="0" smtClean="0"/>
          </a:p>
          <a:p>
            <a:r>
              <a:rPr lang="en-GB" dirty="0" smtClean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36503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8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Structure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Header</a:t>
            </a:r>
          </a:p>
          <a:p>
            <a:r>
              <a:rPr lang="en-GB" dirty="0" smtClean="0"/>
              <a:t>Footer</a:t>
            </a:r>
          </a:p>
          <a:p>
            <a:r>
              <a:rPr lang="en-GB" dirty="0" smtClean="0"/>
              <a:t>Aside</a:t>
            </a:r>
          </a:p>
          <a:p>
            <a:r>
              <a:rPr lang="en-GB" dirty="0" smtClean="0"/>
              <a:t>Section</a:t>
            </a:r>
          </a:p>
          <a:p>
            <a:r>
              <a:rPr lang="en-GB" dirty="0" err="1" smtClean="0"/>
              <a:t>Nav</a:t>
            </a:r>
            <a:endParaRPr lang="en-GB" dirty="0" smtClean="0"/>
          </a:p>
          <a:p>
            <a:r>
              <a:rPr lang="en-GB" dirty="0" err="1" smtClean="0"/>
              <a:t>Divs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2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tx2"/>
              </a:buClr>
              <a:buSzPct val="95000"/>
            </a:pPr>
            <a:r>
              <a:rPr lang="en-GB" dirty="0" err="1" smtClean="0"/>
              <a:t>Src</a:t>
            </a:r>
            <a:endParaRPr lang="en-GB" dirty="0" smtClean="0"/>
          </a:p>
          <a:p>
            <a:pPr marL="274320" lvl="1" indent="-274320">
              <a:buClr>
                <a:schemeClr val="tx2"/>
              </a:buClr>
              <a:buSzPct val="95000"/>
            </a:pPr>
            <a:r>
              <a:rPr lang="en-GB" dirty="0" smtClean="0"/>
              <a:t>Alt </a:t>
            </a:r>
          </a:p>
          <a:p>
            <a:pPr marL="274320" lvl="1" indent="-274320">
              <a:buClr>
                <a:schemeClr val="tx2"/>
              </a:buClr>
              <a:buSzPct val="95000"/>
            </a:pPr>
            <a:r>
              <a:rPr lang="en-GB" dirty="0" smtClean="0"/>
              <a:t>height </a:t>
            </a:r>
            <a:r>
              <a:rPr lang="en-GB" dirty="0"/>
              <a:t>width</a:t>
            </a:r>
            <a:r>
              <a:rPr lang="en-GB" dirty="0" smtClean="0"/>
              <a:t>.</a:t>
            </a:r>
          </a:p>
          <a:p>
            <a:pPr marL="274320" lvl="1" indent="-274320">
              <a:buClr>
                <a:schemeClr val="tx2"/>
              </a:buClr>
              <a:buSzPct val="95000"/>
            </a:pPr>
            <a:r>
              <a:rPr lang="en-GB" dirty="0" smtClean="0"/>
              <a:t>Warning about use – large &amp; multiple images = slow download times.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6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add</a:t>
            </a:r>
          </a:p>
          <a:p>
            <a:r>
              <a:rPr lang="en-GB" dirty="0" smtClean="0"/>
              <a:t>Be careful! </a:t>
            </a:r>
          </a:p>
          <a:p>
            <a:r>
              <a:rPr lang="en-GB" dirty="0" smtClean="0"/>
              <a:t>When using main solution don’t need!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3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Basic Terminology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953640"/>
            <a:ext cx="8229600" cy="4169253"/>
          </a:xfrm>
        </p:spPr>
        <p:txBody>
          <a:bodyPr>
            <a:normAutofit/>
          </a:bodyPr>
          <a:lstStyle/>
          <a:p>
            <a:r>
              <a:rPr lang="en-GB" dirty="0" smtClean="0"/>
              <a:t>The Internet – The global network of interconnected networks. E.g. When we use our network to connect to Google when searching – we connect to Google’s network. This is via the Internet.</a:t>
            </a:r>
          </a:p>
          <a:p>
            <a:r>
              <a:rPr lang="en-GB" dirty="0" smtClean="0"/>
              <a:t>Website – A set of web pages, normally on a single domain (e.g. </a:t>
            </a:r>
            <a:r>
              <a:rPr lang="en-GB" dirty="0" smtClean="0">
                <a:hlinkClick r:id="rId3"/>
              </a:rPr>
              <a:t>www.tombola.co.uk</a:t>
            </a:r>
            <a:r>
              <a:rPr lang="en-GB" dirty="0" smtClean="0"/>
              <a:t>)</a:t>
            </a:r>
          </a:p>
          <a:p>
            <a:r>
              <a:rPr lang="en-GB" dirty="0" smtClean="0"/>
              <a:t>World Wide Web – Interconnected web pages, typically transferred on the Internet.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0526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" panose="020B0604020202030204" pitchFamily="34" charset="0"/>
              </a:rPr>
              <a:t>Important to get these right – working in a profession where these terms have a proper meaning. In everyday life people don’t use precisely.</a:t>
            </a:r>
            <a:endParaRPr lang="en-GB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  <a:p>
            <a:pPr lvl="1"/>
            <a:r>
              <a:rPr lang="en-GB" dirty="0" smtClean="0"/>
              <a:t>Content – Text Image</a:t>
            </a:r>
          </a:p>
          <a:p>
            <a:pPr lvl="1"/>
            <a:r>
              <a:rPr lang="en-GB" dirty="0" err="1" smtClean="0"/>
              <a:t>Href</a:t>
            </a:r>
            <a:endParaRPr lang="en-GB" dirty="0" smtClean="0"/>
          </a:p>
          <a:p>
            <a:pPr lvl="1"/>
            <a:r>
              <a:rPr lang="en-GB" dirty="0" smtClean="0"/>
              <a:t>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2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IFrame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</a:t>
            </a:r>
          </a:p>
          <a:p>
            <a:r>
              <a:rPr lang="en-GB" dirty="0" smtClean="0"/>
              <a:t>Class</a:t>
            </a:r>
          </a:p>
          <a:p>
            <a:r>
              <a:rPr lang="en-GB" dirty="0" smtClean="0"/>
              <a:t>Inline style – avoid</a:t>
            </a:r>
          </a:p>
          <a:p>
            <a:r>
              <a:rPr lang="en-GB" dirty="0" smtClean="0"/>
              <a:t>Title</a:t>
            </a:r>
          </a:p>
          <a:p>
            <a:r>
              <a:rPr lang="en-GB" dirty="0" smtClean="0"/>
              <a:t>Commonly used to identify styles with </a:t>
            </a:r>
            <a:r>
              <a:rPr lang="en-GB" dirty="0" err="1" smtClean="0"/>
              <a:t>css</a:t>
            </a:r>
            <a:r>
              <a:rPr lang="en-GB" dirty="0" smtClean="0"/>
              <a:t> and </a:t>
            </a:r>
            <a:r>
              <a:rPr lang="en-GB" dirty="0" err="1" smtClean="0"/>
              <a:t>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7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Head/Body Section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confuse Head/Heading/Header – all different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Body is main displayed content</a:t>
            </a:r>
          </a:p>
          <a:p>
            <a:r>
              <a:rPr lang="en-GB" dirty="0" smtClean="0"/>
              <a:t>Head contains Info about doc</a:t>
            </a:r>
          </a:p>
          <a:p>
            <a:pPr lvl="1"/>
            <a:r>
              <a:rPr lang="en-GB" dirty="0" smtClean="0"/>
              <a:t>Title</a:t>
            </a:r>
          </a:p>
          <a:p>
            <a:pPr lvl="1"/>
            <a:r>
              <a:rPr lang="en-GB" dirty="0" smtClean="0"/>
              <a:t>Meta</a:t>
            </a:r>
          </a:p>
          <a:p>
            <a:pPr lvl="1"/>
            <a:r>
              <a:rPr lang="en-GB" dirty="0" err="1" smtClean="0"/>
              <a:t>Stylesheets</a:t>
            </a:r>
            <a:r>
              <a:rPr lang="en-GB" dirty="0" smtClean="0"/>
              <a:t> &amp; Scripts – discuss later.</a:t>
            </a:r>
          </a:p>
        </p:txBody>
      </p:sp>
    </p:spTree>
    <p:extLst>
      <p:ext uri="{BB962C8B-B14F-4D97-AF65-F5344CB8AC3E}">
        <p14:creationId xmlns:p14="http://schemas.microsoft.com/office/powerpoint/2010/main" val="32624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9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Fashions fade, </a:t>
            </a:r>
            <a:r>
              <a:rPr lang="en-GB" dirty="0" err="1" smtClean="0"/>
              <a:t>stylesheets</a:t>
            </a:r>
            <a:r>
              <a:rPr lang="en-GB" dirty="0" smtClean="0"/>
              <a:t> are eternal.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1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Forms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you thought we were finished with HTML?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8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Javascript</a:t>
            </a:r>
            <a:r>
              <a:rPr lang="en-GB" dirty="0" smtClean="0"/>
              <a:t> &amp; </a:t>
            </a:r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9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54" y="906456"/>
            <a:ext cx="8229600" cy="794352"/>
          </a:xfrm>
        </p:spPr>
        <p:txBody>
          <a:bodyPr>
            <a:noAutofit/>
          </a:bodyPr>
          <a:lstStyle/>
          <a:p>
            <a:r>
              <a:rPr lang="en-GB" sz="4000" dirty="0" smtClean="0"/>
              <a:t>Getting a Webpage via the Internet</a:t>
            </a:r>
            <a:endParaRPr lang="en-GB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27584" y="1916832"/>
            <a:ext cx="1750176" cy="1512168"/>
            <a:chOff x="683569" y="2522538"/>
            <a:chExt cx="2448272" cy="2202606"/>
          </a:xfrm>
        </p:grpSpPr>
        <p:sp>
          <p:nvSpPr>
            <p:cNvPr id="6" name="Rectangle 5"/>
            <p:cNvSpPr/>
            <p:nvPr/>
          </p:nvSpPr>
          <p:spPr>
            <a:xfrm>
              <a:off x="683569" y="2522538"/>
              <a:ext cx="2448272" cy="22026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>
                <a:spcBef>
                  <a:spcPts val="2400"/>
                </a:spcBef>
              </a:pPr>
              <a:r>
                <a:rPr lang="en-GB" sz="1400" dirty="0" smtClean="0"/>
                <a:t>Tombola’s Network</a:t>
              </a:r>
              <a:endParaRPr lang="en-GB" sz="1400" dirty="0"/>
            </a:p>
          </p:txBody>
        </p:sp>
        <p:sp>
          <p:nvSpPr>
            <p:cNvPr id="4" name="laptop"/>
            <p:cNvSpPr>
              <a:spLocks noEditPoints="1" noChangeArrowheads="1"/>
            </p:cNvSpPr>
            <p:nvPr/>
          </p:nvSpPr>
          <p:spPr bwMode="auto">
            <a:xfrm>
              <a:off x="1002829" y="2793135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GB" sz="1100" dirty="0" smtClean="0"/>
                <a:t>Your Laptop</a:t>
              </a:r>
              <a:endParaRPr lang="en-GB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40505" y="1916832"/>
            <a:ext cx="1750176" cy="1512168"/>
            <a:chOff x="5796135" y="1916832"/>
            <a:chExt cx="2448272" cy="2200982"/>
          </a:xfrm>
        </p:grpSpPr>
        <p:sp>
          <p:nvSpPr>
            <p:cNvPr id="8" name="Rectangle 7"/>
            <p:cNvSpPr/>
            <p:nvPr/>
          </p:nvSpPr>
          <p:spPr>
            <a:xfrm>
              <a:off x="5796135" y="1916832"/>
              <a:ext cx="2448272" cy="2200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1400" dirty="0" smtClean="0"/>
                <a:t>Google’s Network</a:t>
              </a:r>
              <a:endParaRPr lang="en-GB" sz="1400" dirty="0"/>
            </a:p>
          </p:txBody>
        </p:sp>
        <p:sp>
          <p:nvSpPr>
            <p:cNvPr id="5" name="server"/>
            <p:cNvSpPr>
              <a:spLocks noEditPoints="1" noChangeArrowheads="1"/>
            </p:cNvSpPr>
            <p:nvPr/>
          </p:nvSpPr>
          <p:spPr bwMode="auto">
            <a:xfrm>
              <a:off x="6424031" y="2132856"/>
              <a:ext cx="1192482" cy="1257803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7432" y="3437126"/>
            <a:ext cx="82809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Helvetica" panose="020B0604020202030204" pitchFamily="34" charset="0"/>
              </a:rPr>
              <a:t>User Requests web page, the browser passes on request to The Internet.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Helvetica" panose="020B0604020202030204" pitchFamily="34" charset="0"/>
              </a:rPr>
              <a:t>The Internet infrastructure passes the request on to the server - if it exists.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Helvetica" panose="020B0604020202030204" pitchFamily="34" charset="0"/>
              </a:rPr>
              <a:t>The server receives the request and prepares the page to respond with - assuming it can - and responds with the page.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Helvetica" panose="020B0604020202030204" pitchFamily="34" charset="0"/>
              </a:rPr>
              <a:t>The Server sends the response across the Internet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Helvetica" panose="020B0604020202030204" pitchFamily="34" charset="0"/>
              </a:rPr>
              <a:t>The browser processes the response – Most of the time the page has other resources that needs to be downloaded  – images and style sheets amongst other things. The browser requests these via the internet too and the page is rendered.</a:t>
            </a:r>
          </a:p>
          <a:p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200" dirty="0" smtClean="0">
                <a:latin typeface="Helvetica" panose="020B0604020202030204" pitchFamily="34" charset="0"/>
              </a:rPr>
              <a:t>A protocol (agreed standard way of working ) is used to fetch the page – typically HTTP (</a:t>
            </a:r>
            <a:r>
              <a:rPr lang="en-GB" sz="1200" dirty="0" err="1" smtClean="0">
                <a:latin typeface="Helvetica" panose="020B0604020202030204" pitchFamily="34" charset="0"/>
              </a:rPr>
              <a:t>HyperText</a:t>
            </a:r>
            <a:r>
              <a:rPr lang="en-GB" sz="1200" dirty="0" smtClean="0">
                <a:latin typeface="Helvetica" panose="020B0604020202030204" pitchFamily="34" charset="0"/>
              </a:rPr>
              <a:t> Transfer Protocol)  or HTTPS (S = secure).</a:t>
            </a:r>
            <a:br>
              <a:rPr lang="en-GB" sz="1200" dirty="0" smtClean="0">
                <a:latin typeface="Helvetica" panose="020B0604020202030204" pitchFamily="34" charset="0"/>
              </a:rPr>
            </a:br>
            <a:r>
              <a:rPr lang="en-GB" sz="1200" dirty="0" smtClean="0">
                <a:latin typeface="Helvetica" panose="020B0604020202030204" pitchFamily="34" charset="0"/>
              </a:rPr>
              <a:t>There is no permanent connection between the client (your laptop) and the server – this has important implications when writing web applications, but not something you need to worry about just yet.</a:t>
            </a:r>
            <a:endParaRPr lang="en-GB" sz="1600" dirty="0">
              <a:latin typeface="Helvetica" panose="020B0604020202030204" pitchFamily="34" charset="0"/>
            </a:endParaRP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>
            <a:off x="3488949" y="1841650"/>
            <a:ext cx="2279210" cy="15273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b="1" dirty="0" smtClean="0">
                <a:solidFill>
                  <a:schemeClr val="accent3"/>
                </a:solidFill>
              </a:rPr>
              <a:t>The Internet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78119" y="1957238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1</a:t>
            </a:r>
            <a:endParaRPr lang="en-GB" sz="900" dirty="0"/>
          </a:p>
        </p:txBody>
      </p:sp>
      <p:sp>
        <p:nvSpPr>
          <p:cNvPr id="15" name="Oval 14"/>
          <p:cNvSpPr/>
          <p:nvPr/>
        </p:nvSpPr>
        <p:spPr>
          <a:xfrm>
            <a:off x="8028384" y="1957238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3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267744" y="1955647"/>
            <a:ext cx="4721620" cy="271286"/>
            <a:chOff x="2267744" y="1387192"/>
            <a:chExt cx="4721620" cy="271286"/>
          </a:xfrm>
        </p:grpSpPr>
        <p:sp>
          <p:nvSpPr>
            <p:cNvPr id="14" name="Oval 13"/>
            <p:cNvSpPr/>
            <p:nvPr/>
          </p:nvSpPr>
          <p:spPr>
            <a:xfrm>
              <a:off x="2915816" y="1387192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2</a:t>
              </a:r>
              <a:endParaRPr lang="en-GB" sz="9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267744" y="1658478"/>
              <a:ext cx="47216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67744" y="2497332"/>
            <a:ext cx="4721620" cy="275987"/>
            <a:chOff x="2267744" y="1928877"/>
            <a:chExt cx="4721620" cy="275987"/>
          </a:xfrm>
        </p:grpSpPr>
        <p:sp>
          <p:nvSpPr>
            <p:cNvPr id="16" name="Oval 15"/>
            <p:cNvSpPr/>
            <p:nvPr/>
          </p:nvSpPr>
          <p:spPr>
            <a:xfrm>
              <a:off x="6156176" y="1928877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4</a:t>
              </a:r>
              <a:endParaRPr lang="en-GB" sz="9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267744" y="2204864"/>
              <a:ext cx="4721620" cy="0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72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2" grpId="2" animBg="1"/>
      <p:bldP spid="12" grpId="3" animBg="1"/>
      <p:bldP spid="15" grpId="0" animBg="1"/>
      <p:bldP spid="15" grpId="1" animBg="1"/>
      <p:bldP spid="1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Is a page Created?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9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is a Web Page Structured?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 err="1" smtClean="0"/>
              <a:t>webapage</a:t>
            </a:r>
            <a:r>
              <a:rPr lang="en-GB" dirty="0" smtClean="0"/>
              <a:t> is just text (they can be written in notepad), but one that </a:t>
            </a:r>
            <a:r>
              <a:rPr lang="en-GB" dirty="0"/>
              <a:t>u</a:t>
            </a:r>
            <a:r>
              <a:rPr lang="en-GB" dirty="0" smtClean="0"/>
              <a:t>ses an agreed standard – HTML : </a:t>
            </a:r>
            <a:r>
              <a:rPr lang="en-GB" dirty="0" err="1" smtClean="0"/>
              <a:t>HyperText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r>
              <a:rPr lang="en-GB" i="1" dirty="0" err="1" smtClean="0"/>
              <a:t>HyperText</a:t>
            </a:r>
            <a:r>
              <a:rPr lang="en-GB" i="1" dirty="0" smtClean="0"/>
              <a:t>: </a:t>
            </a:r>
            <a:r>
              <a:rPr lang="en-GB" dirty="0" smtClean="0"/>
              <a:t>Text that is capable of linking through to other text, both internally or externally</a:t>
            </a:r>
          </a:p>
          <a:p>
            <a:r>
              <a:rPr lang="en-GB" i="1" dirty="0" err="1" smtClean="0"/>
              <a:t>Markup</a:t>
            </a:r>
            <a:r>
              <a:rPr lang="en-GB" i="1" dirty="0" smtClean="0"/>
              <a:t> Language:</a:t>
            </a:r>
            <a:r>
              <a:rPr lang="en-GB" dirty="0" smtClean="0"/>
              <a:t> A way of annotating text to add information such as structure and the hyperlinks themselves. HTML uses tags in angle brackets “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&gt;content&lt;/tag&gt;</a:t>
            </a:r>
            <a:r>
              <a:rPr lang="en-GB" dirty="0" smtClean="0"/>
              <a:t>”: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&lt;title&gt;This is a Title&lt;/title&gt;</a:t>
            </a:r>
          </a:p>
        </p:txBody>
      </p:sp>
    </p:spTree>
    <p:extLst>
      <p:ext uri="{BB962C8B-B14F-4D97-AF65-F5344CB8AC3E}">
        <p14:creationId xmlns:p14="http://schemas.microsoft.com/office/powerpoint/2010/main" val="9312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Html: Hello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html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&lt;title&gt;Hello World&lt;/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&lt;p&gt;Hello World&lt;/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html&gt;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275856" y="1988840"/>
            <a:ext cx="4268559" cy="369332"/>
            <a:chOff x="3275856" y="1988840"/>
            <a:chExt cx="4268559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4499992" y="1988840"/>
              <a:ext cx="3044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Document Type Declaration</a:t>
              </a:r>
              <a:endParaRPr lang="en-GB" dirty="0">
                <a:solidFill>
                  <a:schemeClr val="accent3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4" idx="1"/>
            </p:cNvCxnSpPr>
            <p:nvPr/>
          </p:nvCxnSpPr>
          <p:spPr>
            <a:xfrm flipH="1">
              <a:off x="3275856" y="2173506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619672" y="2636913"/>
            <a:ext cx="7404313" cy="3384374"/>
            <a:chOff x="1619672" y="2636913"/>
            <a:chExt cx="7404313" cy="3384374"/>
          </a:xfrm>
        </p:grpSpPr>
        <p:sp>
          <p:nvSpPr>
            <p:cNvPr id="5" name="TextBox 4"/>
            <p:cNvSpPr txBox="1"/>
            <p:nvPr/>
          </p:nvSpPr>
          <p:spPr>
            <a:xfrm>
              <a:off x="8028384" y="4020453"/>
              <a:ext cx="9956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HTML</a:t>
              </a:r>
              <a:r>
                <a:rPr lang="en-GB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:</a:t>
              </a:r>
            </a:p>
            <a:p>
              <a:r>
                <a:rPr lang="en-GB" sz="1400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Root Tag</a:t>
              </a:r>
              <a:endParaRPr lang="en-GB" sz="1400" dirty="0">
                <a:solidFill>
                  <a:schemeClr val="accent3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0800000">
              <a:off x="1619672" y="2636913"/>
              <a:ext cx="6408712" cy="1663234"/>
            </a:xfrm>
            <a:prstGeom prst="bentConnector3">
              <a:avLst>
                <a:gd name="adj1" fmla="val 12813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1"/>
            </p:cNvCxnSpPr>
            <p:nvPr/>
          </p:nvCxnSpPr>
          <p:spPr>
            <a:xfrm rot="10800000" flipV="1">
              <a:off x="1763688" y="4312840"/>
              <a:ext cx="6264696" cy="1708447"/>
            </a:xfrm>
            <a:prstGeom prst="bentConnector3">
              <a:avLst>
                <a:gd name="adj1" fmla="val 13222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07504" y="3133417"/>
            <a:ext cx="1656184" cy="1015663"/>
            <a:chOff x="107504" y="3133417"/>
            <a:chExt cx="1656184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3133417"/>
              <a:ext cx="12225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Head</a:t>
              </a:r>
              <a:r>
                <a:rPr lang="en-GB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: </a:t>
              </a:r>
              <a:br>
                <a:rPr lang="en-GB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</a:br>
              <a:r>
                <a:rPr lang="en-GB" sz="1400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Contains information about page</a:t>
              </a:r>
              <a:endParaRPr lang="en-GB" sz="1400" dirty="0">
                <a:solidFill>
                  <a:schemeClr val="accent3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6" idx="3"/>
            </p:cNvCxnSpPr>
            <p:nvPr/>
          </p:nvCxnSpPr>
          <p:spPr>
            <a:xfrm flipV="1">
              <a:off x="1330022" y="3284984"/>
              <a:ext cx="433666" cy="3562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30022" y="3619036"/>
              <a:ext cx="433666" cy="4014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707904" y="3789040"/>
            <a:ext cx="2571742" cy="862935"/>
            <a:chOff x="3707904" y="3789040"/>
            <a:chExt cx="2571742" cy="862935"/>
          </a:xfrm>
        </p:grpSpPr>
        <p:sp>
          <p:nvSpPr>
            <p:cNvPr id="9" name="TextBox 8"/>
            <p:cNvSpPr txBox="1"/>
            <p:nvPr/>
          </p:nvSpPr>
          <p:spPr>
            <a:xfrm>
              <a:off x="4499992" y="3851756"/>
              <a:ext cx="177965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Title: </a:t>
              </a:r>
              <a:br>
                <a:rPr lang="en-GB" b="1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</a:br>
              <a:r>
                <a:rPr lang="en-GB" sz="1400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Normally displayed in browser tab</a:t>
              </a:r>
              <a:endParaRPr lang="en-GB" sz="1400" dirty="0">
                <a:solidFill>
                  <a:schemeClr val="accent3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9" idx="1"/>
            </p:cNvCxnSpPr>
            <p:nvPr/>
          </p:nvCxnSpPr>
          <p:spPr>
            <a:xfrm flipH="1" flipV="1">
              <a:off x="3707904" y="3789040"/>
              <a:ext cx="792088" cy="462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07504" y="4717087"/>
            <a:ext cx="1656184" cy="656129"/>
            <a:chOff x="107504" y="4717087"/>
            <a:chExt cx="1656184" cy="656129"/>
          </a:xfrm>
        </p:grpSpPr>
        <p:sp>
          <p:nvSpPr>
            <p:cNvPr id="7" name="TextBox 6"/>
            <p:cNvSpPr txBox="1"/>
            <p:nvPr/>
          </p:nvSpPr>
          <p:spPr>
            <a:xfrm>
              <a:off x="107504" y="4725144"/>
              <a:ext cx="12490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Body:</a:t>
              </a:r>
              <a:br>
                <a:rPr lang="en-GB" b="1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</a:br>
              <a:r>
                <a:rPr lang="en-GB" sz="1400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Main Content</a:t>
              </a:r>
              <a:endParaRPr lang="en-GB" dirty="0">
                <a:solidFill>
                  <a:schemeClr val="accent3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7" idx="3"/>
            </p:cNvCxnSpPr>
            <p:nvPr/>
          </p:nvCxnSpPr>
          <p:spPr>
            <a:xfrm flipV="1">
              <a:off x="1356564" y="4717087"/>
              <a:ext cx="407124" cy="3004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3"/>
            </p:cNvCxnSpPr>
            <p:nvPr/>
          </p:nvCxnSpPr>
          <p:spPr>
            <a:xfrm>
              <a:off x="1356564" y="5017532"/>
              <a:ext cx="335116" cy="355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99992" y="5189494"/>
            <a:ext cx="2011712" cy="697070"/>
            <a:chOff x="4499992" y="5189494"/>
            <a:chExt cx="2011712" cy="697070"/>
          </a:xfrm>
        </p:grpSpPr>
        <p:sp>
          <p:nvSpPr>
            <p:cNvPr id="10" name="TextBox 9"/>
            <p:cNvSpPr txBox="1"/>
            <p:nvPr/>
          </p:nvSpPr>
          <p:spPr>
            <a:xfrm>
              <a:off x="5249820" y="551723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Paragraph</a:t>
              </a:r>
              <a:endParaRPr lang="en-GB" dirty="0">
                <a:solidFill>
                  <a:schemeClr val="accent3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10" idx="1"/>
            </p:cNvCxnSpPr>
            <p:nvPr/>
          </p:nvCxnSpPr>
          <p:spPr>
            <a:xfrm flipH="1" flipV="1">
              <a:off x="4499992" y="5189494"/>
              <a:ext cx="749828" cy="512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05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Page structure is important</a:t>
            </a:r>
          </a:p>
          <a:p>
            <a:pPr lvl="1"/>
            <a:r>
              <a:rPr lang="en-GB" dirty="0" smtClean="0"/>
              <a:t>It provides meaning to the page</a:t>
            </a:r>
          </a:p>
          <a:p>
            <a:pPr lvl="1"/>
            <a:r>
              <a:rPr lang="en-GB" dirty="0" smtClean="0"/>
              <a:t>Google uses this meaning to work out what the page is about – it gives more weight to important words in a main heading than a paragraph</a:t>
            </a:r>
          </a:p>
          <a:p>
            <a:pPr lvl="1"/>
            <a:r>
              <a:rPr lang="en-GB" dirty="0" smtClean="0"/>
              <a:t>We hang the layout off the tags – all headings on a site will be styled more or less the same way.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We’ll take a look at a magazine and see how it is broken down.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9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 – Magazine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2705754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1916832"/>
            <a:ext cx="2808312" cy="432048"/>
          </a:xfrm>
          <a:prstGeom prst="rect">
            <a:avLst/>
          </a:prstGeom>
          <a:solidFill>
            <a:srgbClr val="06786D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Header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6237312"/>
            <a:ext cx="2808312" cy="432048"/>
          </a:xfrm>
          <a:prstGeom prst="rect">
            <a:avLst/>
          </a:prstGeom>
          <a:solidFill>
            <a:srgbClr val="06786D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Footer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2348880"/>
            <a:ext cx="2808312" cy="3888432"/>
          </a:xfrm>
          <a:prstGeom prst="rect">
            <a:avLst/>
          </a:prstGeom>
          <a:solidFill>
            <a:srgbClr val="06786D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Body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9" y="2348879"/>
            <a:ext cx="2016224" cy="2592288"/>
          </a:xfrm>
          <a:prstGeom prst="rect">
            <a:avLst/>
          </a:prstGeom>
          <a:solidFill>
            <a:schemeClr val="accent5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/>
            </a:r>
            <a:b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</a:b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/>
            </a:r>
            <a:b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</a:b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Article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-1295986" y="3896386"/>
            <a:ext cx="3887101" cy="792088"/>
          </a:xfrm>
          <a:prstGeom prst="rect">
            <a:avLst/>
          </a:prstGeom>
          <a:solidFill>
            <a:schemeClr val="accent5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Sidebar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9" y="4941168"/>
            <a:ext cx="2016224" cy="1296144"/>
          </a:xfrm>
          <a:prstGeom prst="rect">
            <a:avLst/>
          </a:prstGeom>
          <a:solidFill>
            <a:schemeClr val="accent5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Article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608" y="2348880"/>
            <a:ext cx="2016224" cy="396044"/>
          </a:xfrm>
          <a:prstGeom prst="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Heading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88" y="2861827"/>
            <a:ext cx="1224136" cy="792088"/>
          </a:xfrm>
          <a:prstGeom prst="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Image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3" y="1916832"/>
            <a:ext cx="5544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Basic Structure – Header, main body and footer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Main Body comprised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two articles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 sidebar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Main article comprised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Heading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+ others e.g. sub-heading, paragraphs, figure caption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Rest of page also more complicated than shown here – can broken down further.</a:t>
            </a:r>
          </a:p>
        </p:txBody>
      </p:sp>
    </p:spTree>
    <p:extLst>
      <p:ext uri="{BB962C8B-B14F-4D97-AF65-F5344CB8AC3E}">
        <p14:creationId xmlns:p14="http://schemas.microsoft.com/office/powerpoint/2010/main" val="255363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 2 – Actual Web Page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229600" cy="382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1628800"/>
            <a:ext cx="8208912" cy="288032"/>
          </a:xfrm>
          <a:prstGeom prst="rect">
            <a:avLst/>
          </a:prstGeom>
          <a:solidFill>
            <a:srgbClr val="06786D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Header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4797152"/>
            <a:ext cx="8208912" cy="648072"/>
          </a:xfrm>
          <a:prstGeom prst="rect">
            <a:avLst/>
          </a:prstGeom>
          <a:solidFill>
            <a:srgbClr val="06786D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Footer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934088"/>
            <a:ext cx="8208912" cy="2863064"/>
          </a:xfrm>
          <a:prstGeom prst="rect">
            <a:avLst/>
          </a:prstGeom>
          <a:solidFill>
            <a:srgbClr val="06786D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Main Body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1841" y="2060848"/>
            <a:ext cx="3096344" cy="576064"/>
          </a:xfrm>
          <a:prstGeom prst="rect">
            <a:avLst/>
          </a:prstGeom>
          <a:solidFill>
            <a:schemeClr val="accent5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Heading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1841" y="2636912"/>
            <a:ext cx="3096344" cy="288032"/>
          </a:xfrm>
          <a:prstGeom prst="rect">
            <a:avLst/>
          </a:prstGeom>
          <a:solidFill>
            <a:schemeClr val="accent5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Sub-Heading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07389" y="1934088"/>
            <a:ext cx="1280435" cy="1350896"/>
          </a:xfrm>
          <a:prstGeom prst="rect">
            <a:avLst/>
          </a:prstGeom>
          <a:solidFill>
            <a:schemeClr val="accent5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Image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3229" y="1628800"/>
            <a:ext cx="2138851" cy="288032"/>
          </a:xfrm>
          <a:prstGeom prst="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Navigation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31841" y="2924944"/>
            <a:ext cx="2520279" cy="576064"/>
          </a:xfrm>
          <a:prstGeom prst="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List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10281" y="3510048"/>
            <a:ext cx="2520279" cy="999072"/>
          </a:xfrm>
          <a:prstGeom prst="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Form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9872" y="4797152"/>
            <a:ext cx="1260141" cy="216024"/>
          </a:xfrm>
          <a:prstGeom prst="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Hyperlink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744" y="5543654"/>
            <a:ext cx="8115696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Same Basic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Some elements same as print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Some new elements: some web-specific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76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TombolaThemeColours">
      <a:dk1>
        <a:sysClr val="windowText" lastClr="000000"/>
      </a:dk1>
      <a:lt1>
        <a:sysClr val="window" lastClr="FFFFFF"/>
      </a:lt1>
      <a:dk2>
        <a:srgbClr val="053940"/>
      </a:dk2>
      <a:lt2>
        <a:srgbClr val="C8EBEB"/>
      </a:lt2>
      <a:accent1>
        <a:srgbClr val="075661"/>
      </a:accent1>
      <a:accent2>
        <a:srgbClr val="06786D"/>
      </a:accent2>
      <a:accent3>
        <a:srgbClr val="11CBE5"/>
      </a:accent3>
      <a:accent4>
        <a:srgbClr val="12E2FF"/>
      </a:accent4>
      <a:accent5>
        <a:srgbClr val="7CCA62"/>
      </a:accent5>
      <a:accent6>
        <a:srgbClr val="A5C249"/>
      </a:accent6>
      <a:hlink>
        <a:srgbClr val="CC9B00"/>
      </a:hlink>
      <a:folHlink>
        <a:srgbClr val="80A8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TombolaAcademyTemplate</Template>
  <TotalTime>539</TotalTime>
  <Words>1025</Words>
  <Application>Microsoft Office PowerPoint</Application>
  <PresentationFormat>On-screen Show (4:3)</PresentationFormat>
  <Paragraphs>181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Introduction to Html</vt:lpstr>
      <vt:lpstr>Some Basic Terminology</vt:lpstr>
      <vt:lpstr>Getting a Webpage via the Internet</vt:lpstr>
      <vt:lpstr>How Is a page Created?</vt:lpstr>
      <vt:lpstr>How is a Web Page Structured?</vt:lpstr>
      <vt:lpstr>Example Html: Hello World</vt:lpstr>
      <vt:lpstr>Page Structure</vt:lpstr>
      <vt:lpstr>Example 1 – Magazine</vt:lpstr>
      <vt:lpstr>Example 2 – Actual Web Page</vt:lpstr>
      <vt:lpstr>Wasn’t that all just layout?</vt:lpstr>
      <vt:lpstr>Achieving more than “Just Text”</vt:lpstr>
      <vt:lpstr>Writing HTML</vt:lpstr>
      <vt:lpstr>Basic Tags</vt:lpstr>
      <vt:lpstr>Symbols &amp; Entities</vt:lpstr>
      <vt:lpstr>Basic Text Formatting</vt:lpstr>
      <vt:lpstr>Html Blocks</vt:lpstr>
      <vt:lpstr>Page Structure Tags</vt:lpstr>
      <vt:lpstr>Images</vt:lpstr>
      <vt:lpstr>Comments</vt:lpstr>
      <vt:lpstr>Links</vt:lpstr>
      <vt:lpstr>IFrame</vt:lpstr>
      <vt:lpstr>Common Attributes</vt:lpstr>
      <vt:lpstr>Head/Body Section</vt:lpstr>
      <vt:lpstr>Tables</vt:lpstr>
      <vt:lpstr>Lists</vt:lpstr>
      <vt:lpstr>CSS</vt:lpstr>
      <vt:lpstr>HTML Forms</vt:lpstr>
      <vt:lpstr>Javascript &amp; Jquery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Keith Barrow</dc:creator>
  <cp:lastModifiedBy>Keith Barrow</cp:lastModifiedBy>
  <cp:revision>58</cp:revision>
  <dcterms:created xsi:type="dcterms:W3CDTF">2014-07-28T09:00:50Z</dcterms:created>
  <dcterms:modified xsi:type="dcterms:W3CDTF">2014-07-30T09:00:20Z</dcterms:modified>
</cp:coreProperties>
</file>