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8" r:id="rId5"/>
    <p:sldId id="269" r:id="rId6"/>
    <p:sldId id="270" r:id="rId7"/>
    <p:sldId id="272" r:id="rId8"/>
    <p:sldId id="271" r:id="rId9"/>
    <p:sldId id="257" r:id="rId10"/>
    <p:sldId id="259" r:id="rId11"/>
    <p:sldId id="266" r:id="rId12"/>
    <p:sldId id="267" r:id="rId13"/>
    <p:sldId id="261" r:id="rId14"/>
    <p:sldId id="264" r:id="rId15"/>
    <p:sldId id="262" r:id="rId16"/>
    <p:sldId id="26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5A6C8-C45A-F74A-903F-9454E2C8F821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E53BA-E5B2-644C-9F08-D58FE1DEC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vintage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objs</a:t>
            </a:r>
            <a:r>
              <a:rPr lang="en-US" baseline="0" dirty="0" smtClean="0"/>
              <a:t>? Bare bones way to create objects</a:t>
            </a:r>
          </a:p>
          <a:p>
            <a:r>
              <a:rPr lang="en-US" baseline="0" dirty="0" smtClean="0"/>
              <a:t>Exotic? Alternative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bless is the magic</a:t>
            </a:r>
          </a:p>
          <a:p>
            <a:r>
              <a:rPr lang="en-US" dirty="0" smtClean="0"/>
              <a:t>ref </a:t>
            </a:r>
            <a:r>
              <a:rPr lang="en-US" dirty="0" smtClean="0"/>
              <a:t>can be a </a:t>
            </a:r>
            <a:r>
              <a:rPr lang="en-US" dirty="0" smtClean="0"/>
              <a:t>reference</a:t>
            </a:r>
            <a:r>
              <a:rPr lang="en-US" baseline="0" dirty="0" smtClean="0"/>
              <a:t> to anything.</a:t>
            </a:r>
          </a:p>
          <a:p>
            <a:r>
              <a:rPr lang="en-US" baseline="0" dirty="0" err="1" smtClean="0"/>
              <a:t>classname</a:t>
            </a:r>
            <a:r>
              <a:rPr lang="en-US" baseline="0" dirty="0" smtClean="0"/>
              <a:t> is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9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using a hash in the background, but it’s controlled</a:t>
            </a:r>
            <a:r>
              <a:rPr lang="en-US" baseline="0" dirty="0" smtClean="0"/>
              <a:t> by the closure.</a:t>
            </a:r>
          </a:p>
          <a:p>
            <a:r>
              <a:rPr lang="en-US" baseline="0" dirty="0" smtClean="0"/>
              <a:t>You could implement something with caller to make sure that the closure was only called from inside the package</a:t>
            </a:r>
          </a:p>
          <a:p>
            <a:r>
              <a:rPr lang="en-US" baseline="0" dirty="0" smtClean="0"/>
              <a:t>Harder (not impossible) to access underlying data structure</a:t>
            </a:r>
          </a:p>
          <a:p>
            <a:r>
              <a:rPr lang="en-US" baseline="0" dirty="0" smtClean="0"/>
              <a:t>Slow due to double function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possible to access the blessed hash directly</a:t>
            </a:r>
          </a:p>
          <a:p>
            <a:r>
              <a:rPr lang="en-US" dirty="0" smtClean="0"/>
              <a:t>But it’s better to access the data</a:t>
            </a:r>
            <a:r>
              <a:rPr lang="en-US" baseline="0" dirty="0" smtClean="0"/>
              <a:t> through a method</a:t>
            </a:r>
          </a:p>
          <a:p>
            <a:r>
              <a:rPr lang="en-US" baseline="0" dirty="0" smtClean="0"/>
              <a:t>For example, maybe the value you are setting is invalid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handles</a:t>
            </a:r>
            <a:r>
              <a:rPr lang="en-US" baseline="0" dirty="0" smtClean="0"/>
              <a:t> gets and sets</a:t>
            </a:r>
          </a:p>
          <a:p>
            <a:r>
              <a:rPr lang="en-US" baseline="0" dirty="0" smtClean="0"/>
              <a:t>It accesses the hash directly so you don’t have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reasons -&gt; complexity, encapsulation not that important,</a:t>
            </a:r>
            <a:r>
              <a:rPr lang="en-US" baseline="0" dirty="0" smtClean="0"/>
              <a:t> </a:t>
            </a:r>
            <a:r>
              <a:rPr lang="en-US" baseline="0" dirty="0" smtClean="0"/>
              <a:t>attributes aren’t cleaned up automatically – need to write </a:t>
            </a:r>
            <a:r>
              <a:rPr lang="en-US" baseline="0" smtClean="0"/>
              <a:t>DESTROY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%name contains the names of all Persons</a:t>
            </a:r>
          </a:p>
          <a:p>
            <a:r>
              <a:rPr lang="en-US" dirty="0" smtClean="0"/>
              <a:t>We could bless a </a:t>
            </a:r>
            <a:r>
              <a:rPr lang="en-US" dirty="0" err="1" smtClean="0"/>
              <a:t>hashref</a:t>
            </a:r>
            <a:r>
              <a:rPr lang="en-US" dirty="0" smtClean="0"/>
              <a:t> but there’s no need</a:t>
            </a:r>
            <a:r>
              <a:rPr lang="en-US" baseline="0" dirty="0" smtClean="0"/>
              <a:t> since it’s never used</a:t>
            </a:r>
          </a:p>
          <a:p>
            <a:r>
              <a:rPr lang="en-US" baseline="0" dirty="0" smtClean="0"/>
              <a:t>So we just use a scalar reference (it’s discarded)</a:t>
            </a:r>
          </a:p>
          <a:p>
            <a:r>
              <a:rPr lang="en-US" baseline="0" dirty="0" smtClean="0"/>
              <a:t>%name is not accessible unless you are in the package – it’s out of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0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easy</a:t>
            </a:r>
          </a:p>
          <a:p>
            <a:r>
              <a:rPr lang="en-US" dirty="0" smtClean="0"/>
              <a:t>But what if</a:t>
            </a:r>
            <a:r>
              <a:rPr lang="en-US" baseline="0" dirty="0" smtClean="0"/>
              <a:t> you want to do it manually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understand how OO works, you need to understand references.</a:t>
            </a:r>
          </a:p>
          <a:p>
            <a:r>
              <a:rPr lang="en-US" baseline="0" dirty="0" smtClean="0"/>
              <a:t>The second version creates an anonymous hash in the background.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3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use the -&gt; operator, </a:t>
            </a:r>
          </a:p>
          <a:p>
            <a:r>
              <a:rPr lang="en-US" dirty="0" smtClean="0"/>
              <a:t>the thing on the</a:t>
            </a:r>
            <a:r>
              <a:rPr lang="en-US" baseline="0" dirty="0" smtClean="0"/>
              <a:t> lhs becomes the first argument</a:t>
            </a:r>
          </a:p>
          <a:p>
            <a:r>
              <a:rPr lang="en-US" baseline="0" dirty="0" smtClean="0"/>
              <a:t>The thing on the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is the method to be called</a:t>
            </a:r>
          </a:p>
          <a:p>
            <a:r>
              <a:rPr lang="en-US" baseline="0" dirty="0" smtClean="0"/>
              <a:t>The things in the parenthesis are the other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 (starting at [1])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may have seen subroutines called</a:t>
            </a:r>
            <a:r>
              <a:rPr lang="en-US" baseline="0" dirty="0" smtClean="0"/>
              <a:t> with ::</a:t>
            </a:r>
            <a:endParaRPr lang="en-US" dirty="0" smtClean="0"/>
          </a:p>
          <a:p>
            <a:r>
              <a:rPr lang="en-US" dirty="0" smtClean="0"/>
              <a:t>@_ is</a:t>
            </a:r>
            <a:r>
              <a:rPr lang="en-US" baseline="0" dirty="0" smtClean="0"/>
              <a:t> the array of data passed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Conversion of array in to a hash.</a:t>
            </a:r>
          </a:p>
          <a:p>
            <a:r>
              <a:rPr lang="en-US" dirty="0" smtClean="0"/>
              <a:t>Works</a:t>
            </a:r>
            <a:r>
              <a:rPr lang="en-US" baseline="0" dirty="0" smtClean="0"/>
              <a:t> as long as the array has an even amount of elements, key =&gt;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$person</a:t>
            </a:r>
            <a:r>
              <a:rPr lang="en-US" baseline="0" dirty="0" smtClean="0"/>
              <a:t> is the instance of a Person</a:t>
            </a:r>
          </a:p>
          <a:p>
            <a:r>
              <a:rPr lang="en-US" baseline="0" dirty="0" smtClean="0"/>
              <a:t>Same rules as before re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LEAVE THIS UP WHILE THEY ARE</a:t>
            </a:r>
            <a:r>
              <a:rPr lang="en-US" baseline="0" dirty="0" smtClean="0"/>
              <a:t> CODING</a:t>
            </a:r>
          </a:p>
          <a:p>
            <a:r>
              <a:rPr lang="en-US" baseline="0" dirty="0" smtClean="0"/>
              <a:t>Bless is the magic, described in the next slide</a:t>
            </a:r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smtClean="0"/>
              <a:t>the method invocation operator -&gt;  when you use it the lhs becomes the first arg.</a:t>
            </a:r>
          </a:p>
          <a:p>
            <a:r>
              <a:rPr lang="en-US" baseline="0" dirty="0" smtClean="0"/>
              <a:t>$class is the string “Person”</a:t>
            </a:r>
          </a:p>
          <a:p>
            <a:r>
              <a:rPr lang="en-US" baseline="0" dirty="0" smtClean="0"/>
              <a:t>%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 is ( name =&gt; “Paul” )</a:t>
            </a:r>
          </a:p>
          <a:p>
            <a:r>
              <a:rPr lang="en-US" baseline="0" dirty="0" smtClean="0"/>
              <a:t>$self is available throughout the package e.g. when getting the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53BA-E5B2-644C-9F08-D58FE1DEC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8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70D5-BB9E-3A4C-A994-0C23CBEC592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FFD9-F48B-F549-A866-4D2371DD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ithbro/vintage_and_exotic_objects_in_per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Vintage &amp; Exotic Objects in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Broughton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8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bless REF, CLASSNAME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bless tells the thingy referenced by REF that it is now in the CLASSNAME package. This has two main effects…</a:t>
            </a:r>
          </a:p>
          <a:p>
            <a:endParaRPr lang="en-US" sz="2800" dirty="0"/>
          </a:p>
          <a:p>
            <a:r>
              <a:rPr lang="en-US" sz="2800" dirty="0" smtClean="0"/>
              <a:t>The “thingy” is </a:t>
            </a:r>
            <a:r>
              <a:rPr lang="en-US" sz="2800" dirty="0" smtClean="0"/>
              <a:t>accessible throughout </a:t>
            </a:r>
            <a:r>
              <a:rPr lang="en-US" sz="2800" dirty="0" smtClean="0"/>
              <a:t>the </a:t>
            </a:r>
            <a:r>
              <a:rPr lang="en-US" sz="2800" dirty="0" smtClean="0"/>
              <a:t>package and for instances. </a:t>
            </a:r>
            <a:r>
              <a:rPr lang="en-US" sz="2800" dirty="0" smtClean="0"/>
              <a:t>It can be used to store attributes e.g. name</a:t>
            </a:r>
          </a:p>
          <a:p>
            <a:endParaRPr lang="en-US" sz="2800" dirty="0"/>
          </a:p>
          <a:p>
            <a:r>
              <a:rPr lang="en-US" sz="2800" dirty="0" smtClean="0"/>
              <a:t>The newly created </a:t>
            </a:r>
            <a:r>
              <a:rPr lang="en-US" sz="2800" dirty="0" smtClean="0"/>
              <a:t>instance will </a:t>
            </a:r>
            <a:r>
              <a:rPr lang="en-US" sz="2800" dirty="0" smtClean="0"/>
              <a:t>have all methods defined in the package e.g. -&gt;name()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1819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Blessed 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package Person;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sub new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my $class = shift;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my %</a:t>
            </a:r>
            <a:r>
              <a:rPr lang="en-US" dirty="0" err="1">
                <a:latin typeface="Menlo Regular"/>
                <a:cs typeface="Menlo Regular"/>
              </a:rPr>
              <a:t>args</a:t>
            </a:r>
            <a:r>
              <a:rPr lang="en-US" dirty="0">
                <a:latin typeface="Menlo Regular"/>
                <a:cs typeface="Menlo Regular"/>
              </a:rPr>
              <a:t> = @_;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my $self = </a:t>
            </a:r>
            <a:r>
              <a:rPr lang="en-US" dirty="0" smtClean="0">
                <a:latin typeface="Menlo Regular"/>
                <a:cs typeface="Menlo Regular"/>
              </a:rPr>
              <a:t>[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	</a:t>
            </a:r>
            <a:r>
              <a:rPr lang="en-US" dirty="0" smtClean="0">
                <a:latin typeface="Menlo Regular"/>
                <a:cs typeface="Menlo Regular"/>
              </a:rPr>
              <a:t>$</a:t>
            </a:r>
            <a:r>
              <a:rPr lang="en-US" dirty="0" err="1">
                <a:latin typeface="Menlo Regular"/>
                <a:cs typeface="Menlo Regular"/>
              </a:rPr>
              <a:t>args</a:t>
            </a:r>
            <a:r>
              <a:rPr lang="en-US" dirty="0">
                <a:latin typeface="Menlo Regular"/>
                <a:cs typeface="Menlo Regular"/>
              </a:rPr>
              <a:t>{name}</a:t>
            </a:r>
            <a:r>
              <a:rPr lang="en-US" dirty="0" smtClean="0">
                <a:latin typeface="Menlo Regular"/>
                <a:cs typeface="Menlo Regular"/>
              </a:rPr>
              <a:t>, $</a:t>
            </a:r>
            <a:r>
              <a:rPr lang="en-US" dirty="0" err="1" smtClean="0">
                <a:latin typeface="Menlo Regular"/>
                <a:cs typeface="Menlo Regular"/>
              </a:rPr>
              <a:t>args</a:t>
            </a:r>
            <a:r>
              <a:rPr lang="en-US" dirty="0" smtClean="0">
                <a:latin typeface="Menlo Regular"/>
                <a:cs typeface="Menlo Regular"/>
              </a:rPr>
              <a:t>{age},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</a:t>
            </a:r>
            <a:r>
              <a:rPr lang="en-US" dirty="0" smtClean="0">
                <a:latin typeface="Menlo Regular"/>
                <a:cs typeface="Menlo Regular"/>
              </a:rPr>
              <a:t>];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return bless( $self, $class );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sub name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my $self = shift;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return $self-</a:t>
            </a:r>
            <a:r>
              <a:rPr lang="en-US" dirty="0" smtClean="0">
                <a:latin typeface="Menlo Regular"/>
                <a:cs typeface="Menlo Regular"/>
              </a:rPr>
              <a:t>&gt;[0];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my $p = Person-&gt;new( name =&gt; “Paul” );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$p-&gt;name(); </a:t>
            </a:r>
            <a:r>
              <a:rPr lang="en-US" dirty="0">
                <a:solidFill>
                  <a:srgbClr val="7F7F7F"/>
                </a:solidFill>
                <a:latin typeface="Menlo Regular"/>
                <a:cs typeface="Menlo Regular"/>
              </a:rPr>
              <a:t># Paul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2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Blessed Subroutine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package Person;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sub new {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my </a:t>
            </a:r>
            <a:r>
              <a:rPr lang="en-US" sz="1400" dirty="0" smtClean="0">
                <a:latin typeface="Menlo Regular"/>
                <a:cs typeface="Menlo Regular"/>
              </a:rPr>
              <a:t>( $class, %</a:t>
            </a:r>
            <a:r>
              <a:rPr lang="en-US" sz="1400" dirty="0" err="1" smtClean="0">
                <a:latin typeface="Menlo Regular"/>
                <a:cs typeface="Menlo Regular"/>
              </a:rPr>
              <a:t>args</a:t>
            </a:r>
            <a:r>
              <a:rPr lang="en-US" sz="1400" dirty="0" smtClean="0">
                <a:latin typeface="Menlo Regular"/>
                <a:cs typeface="Menlo Regular"/>
              </a:rPr>
              <a:t> ) </a:t>
            </a:r>
            <a:r>
              <a:rPr lang="en-US" sz="1400" dirty="0">
                <a:latin typeface="Menlo Regular"/>
                <a:cs typeface="Menlo Regular"/>
              </a:rPr>
              <a:t>= </a:t>
            </a:r>
            <a:r>
              <a:rPr lang="en-US" sz="1400" dirty="0" smtClean="0">
                <a:latin typeface="Menlo Regular"/>
                <a:cs typeface="Menlo Regular"/>
              </a:rPr>
              <a:t>@_;</a:t>
            </a:r>
            <a:endParaRPr lang="en-US" sz="1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my $self = {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/>
            </a: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	name =&gt; $</a:t>
            </a:r>
            <a:r>
              <a:rPr lang="en-US" sz="1400" dirty="0" err="1" smtClean="0">
                <a:latin typeface="Menlo Regular"/>
                <a:cs typeface="Menlo Regular"/>
              </a:rPr>
              <a:t>args</a:t>
            </a:r>
            <a:r>
              <a:rPr lang="en-US" sz="1400" dirty="0" smtClean="0">
                <a:latin typeface="Menlo Regular"/>
                <a:cs typeface="Menlo Regular"/>
              </a:rPr>
              <a:t>{name},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my $closure = sub {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	my ( $field, $</a:t>
            </a:r>
            <a:r>
              <a:rPr lang="en-US" sz="1400" dirty="0" err="1" smtClean="0">
                <a:latin typeface="Menlo Regular"/>
                <a:cs typeface="Menlo Regular"/>
              </a:rPr>
              <a:t>new_value</a:t>
            </a:r>
            <a:r>
              <a:rPr lang="en-US" sz="1400" dirty="0" smtClean="0">
                <a:latin typeface="Menlo Regular"/>
                <a:cs typeface="Menlo Regular"/>
              </a:rPr>
              <a:t> ) = @_;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		$self-&gt;{$field} = $</a:t>
            </a:r>
            <a:r>
              <a:rPr lang="en-US" sz="1400" dirty="0" err="1" smtClean="0">
                <a:latin typeface="Menlo Regular"/>
                <a:cs typeface="Menlo Regular"/>
              </a:rPr>
              <a:t>new_value</a:t>
            </a:r>
            <a:r>
              <a:rPr lang="en-US" sz="1400" dirty="0" smtClean="0">
                <a:latin typeface="Menlo Regular"/>
                <a:cs typeface="Menlo Regular"/>
              </a:rPr>
              <a:t> if $</a:t>
            </a:r>
            <a:r>
              <a:rPr lang="en-US" sz="1400" dirty="0" err="1" smtClean="0">
                <a:latin typeface="Menlo Regular"/>
                <a:cs typeface="Menlo Regular"/>
              </a:rPr>
              <a:t>new_value</a:t>
            </a:r>
            <a:r>
              <a:rPr lang="en-US" sz="14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	return $self-&gt;{$field};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return </a:t>
            </a:r>
            <a:r>
              <a:rPr lang="en-US" sz="1400" dirty="0">
                <a:latin typeface="Menlo Regular"/>
                <a:cs typeface="Menlo Regular"/>
              </a:rPr>
              <a:t>bless( </a:t>
            </a:r>
            <a:r>
              <a:rPr lang="en-US" sz="1400" dirty="0" smtClean="0">
                <a:latin typeface="Menlo Regular"/>
                <a:cs typeface="Menlo Regular"/>
              </a:rPr>
              <a:t>$closure, </a:t>
            </a:r>
            <a:r>
              <a:rPr lang="en-US" sz="1400" dirty="0">
                <a:latin typeface="Menlo Regular"/>
                <a:cs typeface="Menlo Regular"/>
              </a:rPr>
              <a:t>$class );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sub name {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my $self = shift;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return &amp;{ $self }( ‘name’, @_ );</a:t>
            </a:r>
          </a:p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68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my $p = Person-&gt;new(name =&gt; “Paul”);</a:t>
            </a:r>
          </a:p>
          <a:p>
            <a:pPr marL="0" indent="0">
              <a:buNone/>
            </a:pPr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Menlo Regular"/>
                <a:cs typeface="Menlo Regular"/>
              </a:rPr>
              <a:t># this is possible, but discouraged...</a:t>
            </a:r>
            <a:endParaRPr lang="en-US" sz="24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$p-&gt;{name}; </a:t>
            </a:r>
            <a:r>
              <a:rPr lang="en-US" sz="2400" dirty="0" smtClean="0">
                <a:solidFill>
                  <a:srgbClr val="7F7F7F"/>
                </a:solidFill>
                <a:latin typeface="Menlo Regular"/>
                <a:cs typeface="Menlo Regular"/>
              </a:rPr>
              <a:t># Paul</a:t>
            </a:r>
          </a:p>
          <a:p>
            <a:pPr marL="0" indent="0">
              <a:buNone/>
            </a:pPr>
            <a:endParaRPr lang="en-US" sz="2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Menlo Regular"/>
                <a:cs typeface="Menlo Regular"/>
              </a:rPr>
              <a:t># this is better...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$p-&gt;name(); </a:t>
            </a:r>
            <a:r>
              <a:rPr lang="en-US" sz="2400" dirty="0" smtClean="0">
                <a:solidFill>
                  <a:srgbClr val="7F7F7F"/>
                </a:solidFill>
                <a:latin typeface="Menlo Regular"/>
                <a:cs typeface="Menlo Regular"/>
              </a:rPr>
              <a:t># Paul</a:t>
            </a:r>
          </a:p>
          <a:p>
            <a:pPr marL="0" indent="0">
              <a:buNone/>
            </a:pPr>
            <a:endParaRPr lang="en-US" sz="2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Menlo Regular"/>
                <a:cs typeface="Menlo Regular"/>
              </a:rPr>
              <a:t># to handle things like…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$p-&gt;age(-1000); </a:t>
            </a:r>
            <a:r>
              <a:rPr lang="en-US" sz="2400" dirty="0" smtClean="0">
                <a:solidFill>
                  <a:srgbClr val="7F7F7F"/>
                </a:solidFill>
                <a:latin typeface="Menlo Regular"/>
                <a:cs typeface="Menlo Regular"/>
              </a:rPr>
              <a:t># invalid, should fail</a:t>
            </a:r>
            <a:endParaRPr lang="en-US" sz="2400" dirty="0">
              <a:solidFill>
                <a:srgbClr val="7F7F7F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863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Method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s</a:t>
            </a:r>
            <a:r>
              <a:rPr lang="en-US" sz="2000" dirty="0" smtClean="0">
                <a:latin typeface="Menlo Regular"/>
                <a:cs typeface="Menlo Regular"/>
              </a:rPr>
              <a:t>ub age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my $self = shift;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my $</a:t>
            </a:r>
            <a:r>
              <a:rPr lang="en-US" sz="2000" dirty="0" err="1" smtClean="0">
                <a:latin typeface="Menlo Regular"/>
                <a:cs typeface="Menlo Regular"/>
              </a:rPr>
              <a:t>new_age</a:t>
            </a:r>
            <a:r>
              <a:rPr lang="en-US" sz="2000" dirty="0" smtClean="0">
                <a:latin typeface="Menlo Regular"/>
                <a:cs typeface="Menlo Regular"/>
              </a:rPr>
              <a:t> = shift;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	if ( $</a:t>
            </a:r>
            <a:r>
              <a:rPr lang="en-US" sz="2000" dirty="0" err="1" smtClean="0">
                <a:latin typeface="Menlo Regular"/>
                <a:cs typeface="Menlo Regular"/>
              </a:rPr>
              <a:t>new_age</a:t>
            </a:r>
            <a:r>
              <a:rPr lang="en-US" sz="2000" dirty="0" smtClean="0">
                <a:latin typeface="Menlo Regular"/>
                <a:cs typeface="Menlo Regular"/>
              </a:rPr>
              <a:t> )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die “Age must be positive” if $</a:t>
            </a:r>
            <a:r>
              <a:rPr lang="en-US" sz="2000" dirty="0" err="1" smtClean="0">
                <a:latin typeface="Menlo Regular"/>
                <a:cs typeface="Menlo Regular"/>
              </a:rPr>
              <a:t>new_age</a:t>
            </a:r>
            <a:r>
              <a:rPr lang="en-US" sz="2000" dirty="0" smtClean="0">
                <a:latin typeface="Menlo Regular"/>
                <a:cs typeface="Menlo Regular"/>
              </a:rPr>
              <a:t> &lt; 0;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$self-&gt;{age} = $</a:t>
            </a:r>
            <a:r>
              <a:rPr lang="en-US" sz="2000" dirty="0" err="1" smtClean="0">
                <a:latin typeface="Menlo Regular"/>
                <a:cs typeface="Menlo Regular"/>
              </a:rPr>
              <a:t>new_age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	return $self-&gt;{age};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  <a:endParaRPr lang="en-US" sz="20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4046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Inside-Out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They enforce encapsulation by storing the data outside of the object’s reference.</a:t>
            </a:r>
          </a:p>
          <a:p>
            <a:endParaRPr lang="en-US" dirty="0"/>
          </a:p>
          <a:p>
            <a:r>
              <a:rPr lang="en-US" dirty="0" smtClean="0"/>
              <a:t>The technique was popular and was even recommended in Damien Conway’s Perl Best Practices.</a:t>
            </a:r>
          </a:p>
          <a:p>
            <a:endParaRPr lang="en-US" dirty="0"/>
          </a:p>
          <a:p>
            <a:r>
              <a:rPr lang="en-US" dirty="0" smtClean="0"/>
              <a:t>Never became mainstream due to various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Inside-Out Object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package Person;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m</a:t>
            </a:r>
            <a:r>
              <a:rPr lang="en-US" sz="2400" dirty="0" smtClean="0">
                <a:latin typeface="Menlo Regular"/>
                <a:cs typeface="Menlo Regular"/>
              </a:rPr>
              <a:t>y %name;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s</a:t>
            </a:r>
            <a:r>
              <a:rPr lang="en-US" sz="2400" dirty="0" smtClean="0">
                <a:latin typeface="Menlo Regular"/>
                <a:cs typeface="Menlo Regular"/>
              </a:rPr>
              <a:t>ub new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	my $class = shift;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	my %</a:t>
            </a:r>
            <a:r>
              <a:rPr lang="en-US" sz="2400" dirty="0" err="1" smtClean="0">
                <a:latin typeface="Menlo Regular"/>
                <a:cs typeface="Menlo Regular"/>
              </a:rPr>
              <a:t>args</a:t>
            </a:r>
            <a:r>
              <a:rPr lang="en-US" sz="2400" dirty="0" smtClean="0">
                <a:latin typeface="Menlo Regular"/>
                <a:cs typeface="Menlo Regular"/>
              </a:rPr>
              <a:t> = @_;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		my $self = bless \{my $dummy}, $class;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		$name{$self} = $</a:t>
            </a:r>
            <a:r>
              <a:rPr lang="en-US" sz="2400" dirty="0" err="1" smtClean="0">
                <a:latin typeface="Menlo Regular"/>
                <a:cs typeface="Menlo Regular"/>
              </a:rPr>
              <a:t>args</a:t>
            </a:r>
            <a:r>
              <a:rPr lang="en-US" sz="2400" dirty="0" smtClean="0">
                <a:latin typeface="Menlo Regular"/>
                <a:cs typeface="Menlo Regular"/>
              </a:rPr>
              <a:t>{name};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	return $self;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s</a:t>
            </a:r>
            <a:r>
              <a:rPr lang="en-US" sz="2400" dirty="0" smtClean="0">
                <a:latin typeface="Menlo Regular"/>
                <a:cs typeface="Menlo Regular"/>
              </a:rPr>
              <a:t>ub name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	my $self = shift;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	return $name{$self};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}</a:t>
            </a:r>
            <a:endParaRPr lang="en-US" sz="24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40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your turn…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Have a look at: </a:t>
            </a:r>
            <a:r>
              <a:rPr lang="en-US" sz="2800" dirty="0" smtClean="0">
                <a:hlinkClick r:id="rId2"/>
              </a:rPr>
              <a:t>https://github.com/keithbro/vintage_and_exotic_objects_in_perl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Just like last week, make the tests pass!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358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Using Moose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	p</a:t>
            </a:r>
            <a:r>
              <a:rPr lang="en-US" sz="2800" dirty="0" smtClean="0">
                <a:latin typeface="Menlo Regular"/>
                <a:cs typeface="Menlo Regular"/>
              </a:rPr>
              <a:t>ackage Person;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	use Moose;</a:t>
            </a: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	has name =&gt; ( is =&gt; “</a:t>
            </a:r>
            <a:r>
              <a:rPr lang="en-US" sz="2800" dirty="0" err="1" smtClean="0">
                <a:latin typeface="Menlo Regular"/>
                <a:cs typeface="Menlo Regular"/>
              </a:rPr>
              <a:t>ro</a:t>
            </a:r>
            <a:r>
              <a:rPr lang="en-US" sz="2800" dirty="0" smtClean="0">
                <a:latin typeface="Menlo Regular"/>
                <a:cs typeface="Menlo Regular"/>
              </a:rPr>
              <a:t>” );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}</a:t>
            </a:r>
            <a:endParaRPr lang="en-US" sz="2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my $p = Person-&gt;new(name =&gt; “Paul”);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p</a:t>
            </a:r>
            <a:r>
              <a:rPr lang="en-US" sz="2800" dirty="0" smtClean="0">
                <a:latin typeface="Menlo Regular"/>
                <a:cs typeface="Menlo Regular"/>
              </a:rPr>
              <a:t>rint $p-&gt;name(); # Paul</a:t>
            </a:r>
            <a:endParaRPr lang="en-US" sz="28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676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</a:t>
            </a:r>
            <a:r>
              <a:rPr lang="en-US" dirty="0" smtClean="0"/>
              <a:t>Creating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# this...</a:t>
            </a: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my %hash = ( name =&gt; “Paul” );</a:t>
            </a: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my $</a:t>
            </a:r>
            <a:r>
              <a:rPr lang="en-US" sz="2800" dirty="0" err="1" smtClean="0">
                <a:latin typeface="Menlo Regular"/>
                <a:cs typeface="Menlo Regular"/>
              </a:rPr>
              <a:t>hashref</a:t>
            </a:r>
            <a:r>
              <a:rPr lang="en-US" sz="2800" dirty="0">
                <a:latin typeface="Menlo Regular"/>
                <a:cs typeface="Menlo Regular"/>
              </a:rPr>
              <a:t> </a:t>
            </a:r>
            <a:r>
              <a:rPr lang="en-US" sz="2800" dirty="0" smtClean="0">
                <a:latin typeface="Menlo Regular"/>
                <a:cs typeface="Menlo Regular"/>
              </a:rPr>
              <a:t>= \%hash;</a:t>
            </a: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# is the same as this...</a:t>
            </a: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my $</a:t>
            </a:r>
            <a:r>
              <a:rPr lang="en-US" sz="2800" dirty="0" err="1" smtClean="0">
                <a:latin typeface="Menlo Regular"/>
                <a:cs typeface="Menlo Regular"/>
              </a:rPr>
              <a:t>hashref</a:t>
            </a:r>
            <a:r>
              <a:rPr lang="en-US" sz="2800" dirty="0">
                <a:latin typeface="Menlo Regular"/>
                <a:cs typeface="Menlo Regular"/>
              </a:rPr>
              <a:t> </a:t>
            </a:r>
            <a:r>
              <a:rPr lang="en-US" sz="2800" dirty="0" smtClean="0">
                <a:latin typeface="Menlo Regular"/>
                <a:cs typeface="Menlo Regular"/>
              </a:rPr>
              <a:t>= { name =&gt; “Paul” }</a:t>
            </a:r>
            <a:r>
              <a:rPr lang="en-US" sz="2800" dirty="0" smtClean="0">
                <a:latin typeface="Menlo Regular"/>
                <a:cs typeface="Menlo 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28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Dereferencing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# Dereferencing an array ref...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my $</a:t>
            </a:r>
            <a:r>
              <a:rPr lang="en-US" sz="2000" dirty="0" err="1" smtClean="0">
                <a:latin typeface="Menlo Regular"/>
                <a:cs typeface="Menlo Regular"/>
              </a:rPr>
              <a:t>arrayref</a:t>
            </a:r>
            <a:r>
              <a:rPr lang="en-US" sz="2000" dirty="0" smtClean="0">
                <a:latin typeface="Menlo Regular"/>
                <a:cs typeface="Menlo Regular"/>
              </a:rPr>
              <a:t> = [ ‘a’, ‘b’, ‘c’ ];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my @array = @{ $</a:t>
            </a:r>
            <a:r>
              <a:rPr lang="en-US" sz="2000" dirty="0" err="1" smtClean="0">
                <a:latin typeface="Menlo Regular"/>
                <a:cs typeface="Menlo Regular"/>
              </a:rPr>
              <a:t>arrayref</a:t>
            </a:r>
            <a:r>
              <a:rPr lang="en-US" sz="2000" dirty="0" smtClean="0">
                <a:latin typeface="Menlo Regular"/>
                <a:cs typeface="Menlo Regular"/>
              </a:rPr>
              <a:t> }; # ( ‘a’, ‘b’, ‘c’ 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7F7F"/>
                </a:solidFill>
                <a:latin typeface="Menlo Regular"/>
                <a:cs typeface="Menlo Regular"/>
              </a:rPr>
              <a:t># Dereferencing a subroutine ref...</a:t>
            </a:r>
            <a:endParaRPr lang="en-US" sz="20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my $</a:t>
            </a:r>
            <a:r>
              <a:rPr lang="en-US" sz="2000" dirty="0" err="1" smtClean="0">
                <a:latin typeface="Menlo Regular"/>
                <a:cs typeface="Menlo Regular"/>
              </a:rPr>
              <a:t>coderef</a:t>
            </a:r>
            <a:r>
              <a:rPr lang="en-US" sz="2000" dirty="0" smtClean="0">
                <a:latin typeface="Menlo Regular"/>
                <a:cs typeface="Menlo Regular"/>
              </a:rPr>
              <a:t> = sub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my $name = shift;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return “Hello, $name!”;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};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&amp;{ $</a:t>
            </a:r>
            <a:r>
              <a:rPr lang="en-US" sz="2000" dirty="0" err="1">
                <a:latin typeface="Menlo Regular"/>
                <a:cs typeface="Menlo Regular"/>
              </a:rPr>
              <a:t>coderef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}( “World” ); # Hello, World!</a:t>
            </a:r>
          </a:p>
        </p:txBody>
      </p:sp>
    </p:spTree>
    <p:extLst>
      <p:ext uri="{BB962C8B-B14F-4D97-AF65-F5344CB8AC3E}">
        <p14:creationId xmlns:p14="http://schemas.microsoft.com/office/powerpoint/2010/main" val="135644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Invocation (-&gt;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Person-&gt;new(“Bob”);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package Person;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sub new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</a:t>
            </a:r>
            <a:r>
              <a:rPr lang="en-US" dirty="0" smtClean="0">
                <a:latin typeface="Menlo Regular"/>
                <a:cs typeface="Menlo Regular"/>
              </a:rPr>
              <a:t>my $class = shift; # “Person”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</a:t>
            </a:r>
            <a:r>
              <a:rPr lang="en-US" dirty="0" smtClean="0">
                <a:latin typeface="Menlo Regular"/>
                <a:cs typeface="Menlo Regular"/>
              </a:rPr>
              <a:t>my $name = shift; # “Bob”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</a:t>
            </a:r>
            <a:r>
              <a:rPr lang="en-US" dirty="0" smtClean="0">
                <a:latin typeface="Menlo Regular"/>
                <a:cs typeface="Menlo Regular"/>
              </a:rPr>
              <a:t>...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19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Invocation (-&gt;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# same as before but not as pretty</a:t>
            </a: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Person::new(“Person”, “Bob”);</a:t>
            </a:r>
          </a:p>
          <a:p>
            <a:pPr marL="0" indent="0">
              <a:buNone/>
            </a:pPr>
            <a:endParaRPr lang="en-US" sz="2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package Person;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sub new {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	</a:t>
            </a:r>
            <a:r>
              <a:rPr lang="en-US" sz="2800" dirty="0" smtClean="0">
                <a:latin typeface="Menlo Regular"/>
                <a:cs typeface="Menlo Regular"/>
              </a:rPr>
              <a:t>my ( $class, $name, $age ) = @_;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	</a:t>
            </a:r>
            <a:r>
              <a:rPr lang="en-US" sz="2800" dirty="0" smtClean="0">
                <a:latin typeface="Menlo Regular"/>
                <a:cs typeface="Menlo Regular"/>
              </a:rPr>
              <a:t># $class = “Person”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	</a:t>
            </a:r>
            <a:r>
              <a:rPr lang="en-US" sz="2800" dirty="0" smtClean="0">
                <a:latin typeface="Menlo Regular"/>
                <a:cs typeface="Menlo Regular"/>
              </a:rPr>
              <a:t># $name = “Bob”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	</a:t>
            </a:r>
            <a:r>
              <a:rPr lang="en-US" sz="2800" dirty="0" smtClean="0">
                <a:latin typeface="Menlo Regular"/>
                <a:cs typeface="Menlo Regular"/>
              </a:rPr>
              <a:t># $age = </a:t>
            </a:r>
            <a:r>
              <a:rPr lang="en-US" sz="2800" dirty="0" err="1" smtClean="0">
                <a:latin typeface="Menlo Regular"/>
                <a:cs typeface="Menlo Regular"/>
              </a:rPr>
              <a:t>undef</a:t>
            </a:r>
            <a:endParaRPr lang="en-US" sz="28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568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Invocation (-&gt;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Person-&gt;new(name =&gt; “Bob”);</a:t>
            </a:r>
          </a:p>
          <a:p>
            <a:pPr marL="0" indent="0">
              <a:buNone/>
            </a:pPr>
            <a:endParaRPr lang="en-US" sz="2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sub new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my $class = shift; # “Person”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my %</a:t>
            </a:r>
            <a:r>
              <a:rPr lang="en-US" sz="2400" dirty="0" err="1" smtClean="0">
                <a:latin typeface="Menlo Regular"/>
                <a:cs typeface="Menlo Regular"/>
              </a:rPr>
              <a:t>args</a:t>
            </a:r>
            <a:r>
              <a:rPr lang="en-US" sz="2400" dirty="0" smtClean="0">
                <a:latin typeface="Menlo Regular"/>
                <a:cs typeface="Menlo Regular"/>
              </a:rPr>
              <a:t> = @_; # ( name =&gt; “Bob” )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...</a:t>
            </a:r>
            <a:endParaRPr lang="en-US" sz="2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508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Invocation (-&gt;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my $person = Person-&gt;new;</a:t>
            </a: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$person-&gt;speak();</a:t>
            </a:r>
          </a:p>
          <a:p>
            <a:pPr marL="0" indent="0">
              <a:buNone/>
            </a:pPr>
            <a:endParaRPr lang="en-US" sz="2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latin typeface="Menlo Regular"/>
                <a:cs typeface="Menlo Regular"/>
              </a:rPr>
              <a:t>package Person;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s</a:t>
            </a:r>
            <a:r>
              <a:rPr lang="en-US" sz="2800" dirty="0" smtClean="0">
                <a:latin typeface="Menlo Regular"/>
                <a:cs typeface="Menlo Regular"/>
              </a:rPr>
              <a:t>ub speak {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	</a:t>
            </a:r>
            <a:r>
              <a:rPr lang="en-US" sz="2800" dirty="0" smtClean="0">
                <a:latin typeface="Menlo Regular"/>
                <a:cs typeface="Menlo Regular"/>
              </a:rPr>
              <a:t>my $self = shift; # $person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	</a:t>
            </a:r>
            <a:r>
              <a:rPr lang="en-US" sz="2800" dirty="0" smtClean="0">
                <a:latin typeface="Menlo Regular"/>
                <a:cs typeface="Menlo Regular"/>
              </a:rPr>
              <a:t>print “Hello!”;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3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Blessed Hash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package Person;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sub new {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	my $class = shift;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	my %</a:t>
            </a:r>
            <a:r>
              <a:rPr lang="en-US" sz="1400" dirty="0" err="1" smtClean="0">
                <a:latin typeface="Menlo Regular"/>
                <a:cs typeface="Menlo Regular"/>
              </a:rPr>
              <a:t>args</a:t>
            </a:r>
            <a:r>
              <a:rPr lang="en-US" sz="1400" dirty="0" smtClean="0">
                <a:latin typeface="Menlo Regular"/>
                <a:cs typeface="Menlo Regular"/>
              </a:rPr>
              <a:t> = @_;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	my $self = {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		name =&gt; $</a:t>
            </a:r>
            <a:r>
              <a:rPr lang="en-US" sz="1400" dirty="0" err="1" smtClean="0">
                <a:latin typeface="Menlo Regular"/>
                <a:cs typeface="Menlo Regular"/>
              </a:rPr>
              <a:t>args</a:t>
            </a:r>
            <a:r>
              <a:rPr lang="en-US" sz="1400" dirty="0" smtClean="0">
                <a:latin typeface="Menlo Regular"/>
                <a:cs typeface="Menlo Regular"/>
              </a:rPr>
              <a:t>{name},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	};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	return bless( $sel</a:t>
            </a:r>
            <a:r>
              <a:rPr lang="en-US" sz="1400" dirty="0">
                <a:latin typeface="Menlo Regular"/>
                <a:cs typeface="Menlo Regular"/>
              </a:rPr>
              <a:t>f</a:t>
            </a:r>
            <a:r>
              <a:rPr lang="en-US" sz="1400" dirty="0" smtClean="0">
                <a:latin typeface="Menlo Regular"/>
                <a:cs typeface="Menlo Regular"/>
              </a:rPr>
              <a:t>, $class )</a:t>
            </a:r>
            <a:r>
              <a:rPr lang="en-US" sz="1400" dirty="0" smtClean="0">
                <a:latin typeface="Menlo Regular"/>
                <a:cs typeface="Menlo Regular"/>
              </a:rPr>
              <a:t>; </a:t>
            </a:r>
            <a:r>
              <a:rPr lang="en-US" sz="1400" dirty="0" smtClean="0">
                <a:solidFill>
                  <a:srgbClr val="7F7F7F"/>
                </a:solidFill>
                <a:latin typeface="Menlo Regular"/>
                <a:cs typeface="Menlo Regular"/>
              </a:rPr>
              <a:t># this is the important part</a:t>
            </a:r>
            <a:endParaRPr lang="en-US" sz="14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}</a:t>
            </a:r>
            <a:endParaRPr lang="en-US" sz="14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sub name {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	my $self = shift;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	return $self-&gt;{name};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my $p = Person-&gt;new( name =&gt; “Paul” );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$p-&gt;name(); </a:t>
            </a:r>
            <a:r>
              <a:rPr lang="en-US" sz="1400" dirty="0" smtClean="0">
                <a:solidFill>
                  <a:srgbClr val="7F7F7F"/>
                </a:solidFill>
                <a:latin typeface="Menlo Regular"/>
                <a:cs typeface="Menlo Regular"/>
              </a:rPr>
              <a:t># Paul</a:t>
            </a:r>
          </a:p>
        </p:txBody>
      </p:sp>
    </p:spTree>
    <p:extLst>
      <p:ext uri="{BB962C8B-B14F-4D97-AF65-F5344CB8AC3E}">
        <p14:creationId xmlns:p14="http://schemas.microsoft.com/office/powerpoint/2010/main" val="335392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924</Words>
  <Application>Microsoft Macintosh PowerPoint</Application>
  <PresentationFormat>On-screen Show (4:3)</PresentationFormat>
  <Paragraphs>223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Vintage &amp; Exotic Objects in Perl</vt:lpstr>
      <vt:lpstr>Reminder: Using Moose</vt:lpstr>
      <vt:lpstr>Reminder: Creating References</vt:lpstr>
      <vt:lpstr>Reminder: Dereferencing</vt:lpstr>
      <vt:lpstr>Method Invocation (-&gt; operator)</vt:lpstr>
      <vt:lpstr>Method Invocation (-&gt; operator)</vt:lpstr>
      <vt:lpstr>Method Invocation (-&gt; operator)</vt:lpstr>
      <vt:lpstr>Method Invocation (-&gt; operator)</vt:lpstr>
      <vt:lpstr>Blessed Hash Implementation</vt:lpstr>
      <vt:lpstr>bless REF, CLASSNAME</vt:lpstr>
      <vt:lpstr>Blessed Array Implementation</vt:lpstr>
      <vt:lpstr>Blessed Subroutine Implementation</vt:lpstr>
      <vt:lpstr>Encapsulation</vt:lpstr>
      <vt:lpstr>Encapsulation Method Example</vt:lpstr>
      <vt:lpstr>Inside-Out Objects</vt:lpstr>
      <vt:lpstr>Inside-Out Object Implementation</vt:lpstr>
      <vt:lpstr>Now it’s your turn…</vt:lpstr>
    </vt:vector>
  </TitlesOfParts>
  <Company>Broadbean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&amp; Exotic Objects in Perl</dc:title>
  <dc:creator>Keith Broughton</dc:creator>
  <cp:lastModifiedBy>IT</cp:lastModifiedBy>
  <cp:revision>32</cp:revision>
  <dcterms:created xsi:type="dcterms:W3CDTF">2015-04-12T18:36:42Z</dcterms:created>
  <dcterms:modified xsi:type="dcterms:W3CDTF">2015-04-13T10:08:02Z</dcterms:modified>
</cp:coreProperties>
</file>