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576" r:id="rId2"/>
    <p:sldId id="536" r:id="rId3"/>
    <p:sldId id="699" r:id="rId4"/>
    <p:sldId id="540" r:id="rId5"/>
    <p:sldId id="700" r:id="rId6"/>
    <p:sldId id="645" r:id="rId7"/>
    <p:sldId id="823" r:id="rId8"/>
    <p:sldId id="778" r:id="rId9"/>
    <p:sldId id="912" r:id="rId10"/>
    <p:sldId id="825" r:id="rId11"/>
    <p:sldId id="543" r:id="rId12"/>
    <p:sldId id="709" r:id="rId13"/>
    <p:sldId id="729" r:id="rId14"/>
    <p:sldId id="730" r:id="rId15"/>
    <p:sldId id="535" r:id="rId16"/>
    <p:sldId id="516" r:id="rId17"/>
    <p:sldId id="517" r:id="rId18"/>
    <p:sldId id="560" r:id="rId19"/>
    <p:sldId id="785" r:id="rId20"/>
    <p:sldId id="717" r:id="rId21"/>
    <p:sldId id="922" r:id="rId22"/>
    <p:sldId id="919" r:id="rId23"/>
    <p:sldId id="928" r:id="rId24"/>
    <p:sldId id="927" r:id="rId25"/>
    <p:sldId id="921" r:id="rId26"/>
    <p:sldId id="929" r:id="rId27"/>
    <p:sldId id="916" r:id="rId28"/>
    <p:sldId id="577" r:id="rId29"/>
    <p:sldId id="917" r:id="rId30"/>
    <p:sldId id="707" r:id="rId31"/>
    <p:sldId id="931" r:id="rId32"/>
    <p:sldId id="933" r:id="rId33"/>
    <p:sldId id="934" r:id="rId34"/>
    <p:sldId id="935" r:id="rId35"/>
    <p:sldId id="914" r:id="rId36"/>
    <p:sldId id="813" r:id="rId37"/>
    <p:sldId id="604" r:id="rId38"/>
    <p:sldId id="605" r:id="rId39"/>
    <p:sldId id="740" r:id="rId40"/>
    <p:sldId id="742" r:id="rId41"/>
    <p:sldId id="741" r:id="rId42"/>
    <p:sldId id="767" r:id="rId43"/>
    <p:sldId id="697" r:id="rId44"/>
    <p:sldId id="869" r:id="rId45"/>
    <p:sldId id="797" r:id="rId46"/>
    <p:sldId id="590" r:id="rId47"/>
    <p:sldId id="591" r:id="rId48"/>
    <p:sldId id="592" r:id="rId49"/>
    <p:sldId id="901" r:id="rId50"/>
    <p:sldId id="902" r:id="rId51"/>
    <p:sldId id="798" r:id="rId52"/>
    <p:sldId id="796" r:id="rId53"/>
    <p:sldId id="814" r:id="rId54"/>
    <p:sldId id="615" r:id="rId55"/>
    <p:sldId id="789" r:id="rId56"/>
    <p:sldId id="743" r:id="rId57"/>
    <p:sldId id="949" r:id="rId58"/>
    <p:sldId id="791" r:id="rId59"/>
    <p:sldId id="870" r:id="rId60"/>
    <p:sldId id="806" r:id="rId61"/>
    <p:sldId id="815" r:id="rId62"/>
    <p:sldId id="617" r:id="rId63"/>
    <p:sldId id="836" r:id="rId64"/>
    <p:sldId id="830" r:id="rId65"/>
    <p:sldId id="829" r:id="rId66"/>
    <p:sldId id="903" r:id="rId67"/>
    <p:sldId id="833" r:id="rId68"/>
    <p:sldId id="910" r:id="rId69"/>
    <p:sldId id="837" r:id="rId70"/>
    <p:sldId id="831" r:id="rId71"/>
    <p:sldId id="832" r:id="rId72"/>
    <p:sldId id="618" r:id="rId73"/>
    <p:sldId id="619" r:id="rId74"/>
    <p:sldId id="890" r:id="rId75"/>
    <p:sldId id="816" r:id="rId76"/>
    <p:sldId id="628" r:id="rId77"/>
    <p:sldId id="839" r:id="rId78"/>
    <p:sldId id="879" r:id="rId79"/>
    <p:sldId id="880" r:id="rId80"/>
    <p:sldId id="882" r:id="rId81"/>
    <p:sldId id="883" r:id="rId82"/>
    <p:sldId id="885" r:id="rId83"/>
    <p:sldId id="886" r:id="rId84"/>
    <p:sldId id="887" r:id="rId85"/>
    <p:sldId id="817" r:id="rId86"/>
    <p:sldId id="635" r:id="rId87"/>
    <p:sldId id="807" r:id="rId88"/>
    <p:sldId id="808" r:id="rId89"/>
    <p:sldId id="809" r:id="rId90"/>
    <p:sldId id="810" r:id="rId91"/>
    <p:sldId id="907" r:id="rId92"/>
    <p:sldId id="945" r:id="rId93"/>
    <p:sldId id="941" r:id="rId94"/>
    <p:sldId id="942" r:id="rId95"/>
    <p:sldId id="943" r:id="rId96"/>
    <p:sldId id="936" r:id="rId97"/>
    <p:sldId id="937" r:id="rId98"/>
    <p:sldId id="938" r:id="rId99"/>
    <p:sldId id="939" r:id="rId100"/>
    <p:sldId id="940" r:id="rId101"/>
    <p:sldId id="947" r:id="rId102"/>
    <p:sldId id="838" r:id="rId103"/>
    <p:sldId id="840" r:id="rId104"/>
    <p:sldId id="841" r:id="rId105"/>
    <p:sldId id="842" r:id="rId106"/>
    <p:sldId id="843" r:id="rId107"/>
    <p:sldId id="844" r:id="rId108"/>
    <p:sldId id="908" r:id="rId109"/>
    <p:sldId id="846" r:id="rId110"/>
    <p:sldId id="911" r:id="rId111"/>
    <p:sldId id="944" r:id="rId112"/>
    <p:sldId id="693" r:id="rId113"/>
    <p:sldId id="668" r:id="rId114"/>
    <p:sldId id="871" r:id="rId115"/>
    <p:sldId id="872" r:id="rId116"/>
    <p:sldId id="946" r:id="rId117"/>
    <p:sldId id="669" r:id="rId118"/>
    <p:sldId id="599" r:id="rId119"/>
    <p:sldId id="875" r:id="rId120"/>
    <p:sldId id="835" r:id="rId121"/>
  </p:sldIdLst>
  <p:sldSz cx="9144000" cy="6858000" type="screen4x3"/>
  <p:notesSz cx="6858000" cy="93138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R. Wolfe" initials="JRW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F31"/>
    <a:srgbClr val="950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94" autoAdjust="0"/>
  </p:normalViewPr>
  <p:slideViewPr>
    <p:cSldViewPr>
      <p:cViewPr>
        <p:scale>
          <a:sx n="77" d="100"/>
          <a:sy n="77" d="100"/>
        </p:scale>
        <p:origin x="-25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50431" y="8621377"/>
            <a:ext cx="4151483" cy="508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4086" rIns="0" bIns="4408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700" dirty="0"/>
              <a:t>#-</a:t>
            </a:r>
            <a:fld id="{D93E00D8-2EE4-B747-918A-67C7ED9D222B}" type="slidenum">
              <a:rPr lang="en-US" sz="27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27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3499833" y="8664561"/>
            <a:ext cx="2971948" cy="465770"/>
          </a:xfrm>
          <a:prstGeom prst="rect">
            <a:avLst/>
          </a:prstGeom>
        </p:spPr>
        <p:txBody>
          <a:bodyPr vert="horz" lIns="87563" tIns="43781" rIns="87563" bIns="43781" rtlCol="0" anchor="b"/>
          <a:lstStyle>
            <a:lvl1pPr algn="r">
              <a:defRPr sz="2700"/>
            </a:lvl1pPr>
          </a:lstStyle>
          <a:p>
            <a:pPr>
              <a:defRPr/>
            </a:pPr>
            <a:fld id="{38239261-592B-414C-8F72-A7FDDA73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102" y="4424818"/>
            <a:ext cx="5029796" cy="4190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47" tIns="48128" rIns="93047" bIns="48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04850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497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#</a:t>
            </a:r>
            <a:r>
              <a:rPr lang="en-US" dirty="0" err="1" smtClean="0">
                <a:latin typeface="Times New Roman" charset="0"/>
              </a:rPr>
              <a:t>ConeofUncertainty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Indicates the upper and lower bounds of estimate</a:t>
            </a:r>
            <a:r>
              <a:rPr lang="en-US" baseline="0" dirty="0" smtClean="0">
                <a:latin typeface="Times New Roman" charset="0"/>
              </a:rPr>
              <a:t> variability.</a:t>
            </a:r>
          </a:p>
          <a:p>
            <a:r>
              <a:rPr lang="en-US" dirty="0" smtClean="0">
                <a:latin typeface="Times New Roman" charset="0"/>
              </a:rPr>
              <a:t>Early in the project</a:t>
            </a:r>
            <a:r>
              <a:rPr lang="en-US" baseline="0" dirty="0" smtClean="0">
                <a:latin typeface="Times New Roman" charset="0"/>
              </a:rPr>
              <a:t>, the actual size of the project could be anywhere between </a:t>
            </a:r>
          </a:p>
          <a:p>
            <a:r>
              <a:rPr lang="en-US" baseline="0" dirty="0" smtClean="0">
                <a:latin typeface="Times New Roman" charset="0"/>
              </a:rPr>
              <a:t>¼ and 4x as large as you think it is.</a:t>
            </a:r>
          </a:p>
          <a:p>
            <a:r>
              <a:rPr lang="en-US" baseline="0" dirty="0" smtClean="0">
                <a:latin typeface="Times New Roman" charset="0"/>
              </a:rPr>
              <a:t>As you progress through the project, estimates become more and more accurate.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050" y="8846551"/>
            <a:ext cx="2970458" cy="4657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563" tIns="43781" rIns="87563" bIns="43781">
            <a:prstTxWarp prst="textNoShape">
              <a:avLst/>
            </a:prstTxWarp>
          </a:bodyPr>
          <a:lstStyle/>
          <a:p>
            <a:fld id="{3E2E29D4-B7E0-4C41-A9F2-40A1F4654C3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 Not uniquely</a:t>
            </a:r>
            <a:r>
              <a:rPr lang="en-US" baseline="0" dirty="0" smtClean="0"/>
              <a:t> identified.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:  Not specific.  (next slide shows an improvement)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5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10: It’s not clear what defining a mode means.</a:t>
            </a:r>
          </a:p>
          <a:p>
            <a:r>
              <a:rPr lang="en-US" baseline="0" dirty="0" err="1" smtClean="0"/>
              <a:t>Req</a:t>
            </a:r>
            <a:r>
              <a:rPr lang="en-US" baseline="0" dirty="0" smtClean="0"/>
              <a:t> 11:  Does not specify many.  Could be two.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3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35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www.scenicreflections.com</a:t>
            </a:r>
            <a:r>
              <a:rPr lang="en-US" dirty="0" smtClean="0">
                <a:latin typeface="Times New Roman" charset="0"/>
              </a:rPr>
              <a:t>/media/456071/</a:t>
            </a:r>
            <a:r>
              <a:rPr lang="en-US" dirty="0" err="1" smtClean="0">
                <a:latin typeface="Times New Roman" charset="0"/>
              </a:rPr>
              <a:t>Borg_Cube_Wallpaper</a:t>
            </a:r>
            <a:r>
              <a:rPr lang="en-US" dirty="0" smtClean="0">
                <a:latin typeface="Times New Roman" charset="0"/>
              </a:rPr>
              <a:t>/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coarpk.wordpress.com</a:t>
            </a:r>
            <a:r>
              <a:rPr lang="en-US" dirty="0" smtClean="0">
                <a:latin typeface="Times New Roman" charset="0"/>
              </a:rPr>
              <a:t>/2014/05/02/drinking-from-the-</a:t>
            </a:r>
            <a:r>
              <a:rPr lang="en-US" dirty="0" err="1" smtClean="0">
                <a:latin typeface="Times New Roman" charset="0"/>
              </a:rPr>
              <a:t>firehose</a:t>
            </a:r>
            <a:r>
              <a:rPr lang="en-US" dirty="0" smtClean="0">
                <a:latin typeface="Times New Roman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www.q-lab.com</a:t>
            </a:r>
            <a:r>
              <a:rPr lang="en-US" dirty="0" smtClean="0"/>
              <a:t>/resources/standards/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4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561" y="8846551"/>
            <a:ext cx="2971948" cy="4657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563" tIns="43781" rIns="87563" bIns="43781">
            <a:prstTxWarp prst="textNoShape">
              <a:avLst/>
            </a:prstTxWarp>
          </a:bodyPr>
          <a:lstStyle/>
          <a:p>
            <a:fld id="{9284D587-370A-2446-9DAF-3289CD1FB373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blog.hubspot.com</a:t>
            </a:r>
            <a:r>
              <a:rPr lang="en-US" dirty="0" smtClean="0"/>
              <a:t>/customers/bid/124007/Pouring-In-the-Ideas-at-HUGS-2011-Customer-Story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8038" indent="-269875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442075"/>
            <a:ext cx="44196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fld id="{3D05426C-EA8C-B44E-9898-93679D92E416}" type="slidenum">
              <a:rPr lang="en-US" sz="1600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4457ED-1E87-4142-AC9D-A068C7D6D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Symbol" charset="2"/>
        <a:defRPr sz="2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39750" indent="-360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904875" indent="-366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charset="2"/>
        <a:buChar char="§"/>
        <a:tabLst>
          <a:tab pos="904875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myVendor.com" TargetMode="External"/><Relationship Id="rId2" Type="http://schemas.openxmlformats.org/officeDocument/2006/relationships/hyperlink" Target="mailto:Sven@myCo.co.se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A: Getting Organized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581400" cy="3048000"/>
          </a:xfrm>
        </p:spPr>
        <p:txBody>
          <a:bodyPr/>
          <a:lstStyle/>
          <a:p>
            <a:r>
              <a:rPr lang="en-US" u="sng" dirty="0" smtClean="0"/>
              <a:t>Getting Organized</a:t>
            </a:r>
          </a:p>
          <a:p>
            <a:endParaRPr lang="en-US" sz="1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Infrastructure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eam</a:t>
            </a:r>
            <a:r>
              <a:rPr lang="en-US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276600"/>
            <a:ext cx="6248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 (I)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Assimilation	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Finding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Defining Use cases	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Factoring Use Cases		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3000" y="4267200"/>
            <a:ext cx="4800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Wrap Up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dirty="0" smtClean="0"/>
              <a:t>What We Did	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 smtClean="0"/>
              <a:t>What's Next	</a:t>
            </a:r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219200"/>
            <a:ext cx="381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2"/>
              <a:defRPr sz="2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3975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8080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>
                <a:tab pos="904875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Understanding</a:t>
            </a:r>
            <a:r>
              <a:rPr lang="en-US" dirty="0" smtClean="0"/>
              <a:t>	 (II)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Activity Diagram	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Sequence Diagram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Functional Specification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Packaging the </a:t>
            </a:r>
            <a:r>
              <a:rPr lang="en-US" dirty="0" smtClean="0"/>
              <a:t>Materials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testable.  You must be able to say:</a:t>
            </a:r>
          </a:p>
          <a:p>
            <a:pPr lvl="1"/>
            <a:r>
              <a:rPr lang="en-US" dirty="0" smtClean="0"/>
              <a:t>what is true before the requirement executes</a:t>
            </a:r>
          </a:p>
          <a:p>
            <a:pPr lvl="1"/>
            <a:r>
              <a:rPr lang="en-US" dirty="0" smtClean="0"/>
              <a:t>what is true after the requirement has executed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579938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2: A passenger </a:t>
            </a:r>
            <a:r>
              <a:rPr lang="en-US" dirty="0" smtClean="0"/>
              <a:t>can order </a:t>
            </a:r>
            <a:r>
              <a:rPr lang="en-US" dirty="0"/>
              <a:t>the elevator he occupies to a </a:t>
            </a:r>
            <a:r>
              <a:rPr lang="en-US" dirty="0" smtClean="0"/>
              <a:t>specific floor</a:t>
            </a:r>
            <a:r>
              <a:rPr lang="en-US" dirty="0"/>
              <a:t>.</a:t>
            </a:r>
          </a:p>
          <a:p>
            <a:r>
              <a:rPr lang="en-US" dirty="0"/>
              <a:t>	Pre: None</a:t>
            </a:r>
          </a:p>
          <a:p>
            <a:r>
              <a:rPr lang="en-US" dirty="0"/>
              <a:t>	Post: Order to move elevator to floor queued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708275"/>
            <a:ext cx="6781800" cy="126047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1: The door must open if it is obstructed.</a:t>
            </a:r>
          </a:p>
          <a:p>
            <a:r>
              <a:rPr lang="en-US" dirty="0"/>
              <a:t>	Pre: Obstruction in door </a:t>
            </a:r>
          </a:p>
          <a:p>
            <a:r>
              <a:rPr lang="en-US" dirty="0"/>
              <a:t>	Post: Door open</a:t>
            </a:r>
          </a:p>
        </p:txBody>
      </p:sp>
    </p:spTree>
    <p:extLst>
      <p:ext uri="{BB962C8B-B14F-4D97-AF65-F5344CB8AC3E}">
        <p14:creationId xmlns:p14="http://schemas.microsoft.com/office/powerpoint/2010/main" val="12449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/>
          <a:lstStyle/>
          <a:p>
            <a:r>
              <a:rPr lang="en-US" dirty="0" smtClean="0"/>
              <a:t>Completing the 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functional specification and the </a:t>
            </a:r>
            <a:br>
              <a:rPr lang="en-US" dirty="0" smtClean="0"/>
            </a:br>
            <a:r>
              <a:rPr lang="en-US" dirty="0" smtClean="0"/>
              <a:t>requirements-clarification models into your brain.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20739119">
            <a:off x="2037993" y="4289769"/>
            <a:ext cx="14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5800" y="2019300"/>
            <a:ext cx="7239000" cy="4191000"/>
            <a:chOff x="685800" y="1676400"/>
            <a:chExt cx="7239000" cy="4191000"/>
          </a:xfrm>
        </p:grpSpPr>
        <p:pic>
          <p:nvPicPr>
            <p:cNvPr id="4" name="Picture 5" descr="images.jpe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200" y="3657600"/>
              <a:ext cx="3148502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295400" y="2133600"/>
              <a:ext cx="2743200" cy="913746"/>
              <a:chOff x="762000" y="3352800"/>
              <a:chExt cx="7549200" cy="2514600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 bwMode="auto">
              <a:xfrm>
                <a:off x="7620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 dirty="0" smtClean="0"/>
                  <a:t>Use</a:t>
                </a:r>
              </a:p>
              <a:p>
                <a:r>
                  <a:rPr lang="en-US" sz="2000" dirty="0" smtClean="0"/>
                  <a:t>Case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endParaRPr lang="en-US" sz="1400" dirty="0" smtClean="0"/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32766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>
                <a:spLocks/>
              </p:cNvSpPr>
              <p:nvPr/>
            </p:nvSpPr>
            <p:spPr bwMode="auto">
              <a:xfrm>
                <a:off x="57912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" name="Picture 9" descr="Screen Shot 2014-07-13 at 13.56.49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63602" y="3411202"/>
                <a:ext cx="1904998" cy="2397797"/>
              </a:xfrm>
              <a:prstGeom prst="rect">
                <a:avLst/>
              </a:prstGeom>
            </p:spPr>
          </p:pic>
          <p:pic>
            <p:nvPicPr>
              <p:cNvPr id="11" name="Picture 2" descr="C:\Users\dmcarthu\Google Drive\UC01 - SD - Revised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BFD1D2"/>
                  </a:clrFrom>
                  <a:clrTo>
                    <a:srgbClr val="BFD1D2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3" t="33935" r="35833" b="46680"/>
              <a:stretch/>
            </p:blipFill>
            <p:spPr bwMode="auto">
              <a:xfrm>
                <a:off x="5867777" y="3985632"/>
                <a:ext cx="2366846" cy="1248937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447800" y="2514600"/>
              <a:ext cx="2743200" cy="913746"/>
              <a:chOff x="762000" y="3352800"/>
              <a:chExt cx="7549200" cy="2514600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 bwMode="auto">
              <a:xfrm>
                <a:off x="7620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000" dirty="0" smtClean="0"/>
                  <a:t>Use</a:t>
                </a:r>
              </a:p>
              <a:p>
                <a:r>
                  <a:rPr lang="en-US" sz="2000" dirty="0" smtClean="0"/>
                  <a:t>Case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endParaRPr lang="en-US" sz="1400" dirty="0" smtClean="0"/>
              </a:p>
            </p:txBody>
          </p:sp>
          <p:sp>
            <p:nvSpPr>
              <p:cNvPr id="14" name="Rectangle 13"/>
              <p:cNvSpPr>
                <a:spLocks/>
              </p:cNvSpPr>
              <p:nvPr/>
            </p:nvSpPr>
            <p:spPr bwMode="auto">
              <a:xfrm>
                <a:off x="32766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 bwMode="auto">
              <a:xfrm>
                <a:off x="5791200" y="3352800"/>
                <a:ext cx="2520000" cy="2514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6" name="Picture 15" descr="Screen Shot 2014-07-13 at 13.56.49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63602" y="3411202"/>
                <a:ext cx="1904998" cy="2397797"/>
              </a:xfrm>
              <a:prstGeom prst="rect">
                <a:avLst/>
              </a:prstGeom>
            </p:spPr>
          </p:pic>
          <p:pic>
            <p:nvPicPr>
              <p:cNvPr id="17" name="Picture 2" descr="C:\Users\dmcarthu\Google Drive\UC01 - SD - Revised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BFD1D2"/>
                  </a:clrFrom>
                  <a:clrTo>
                    <a:srgbClr val="BFD1D2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3" t="33935" r="35833" b="46680"/>
              <a:stretch/>
            </p:blipFill>
            <p:spPr bwMode="auto">
              <a:xfrm>
                <a:off x="5867777" y="3985632"/>
                <a:ext cx="2366846" cy="1248937"/>
              </a:xfrm>
              <a:prstGeom prst="rect">
                <a:avLst/>
              </a:prstGeom>
            </p:spPr>
          </p:pic>
        </p:grpSp>
        <p:pic>
          <p:nvPicPr>
            <p:cNvPr id="18" name="Picture 17" descr="head-and-brain-outline-m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05" y="2230879"/>
              <a:ext cx="2618295" cy="3636521"/>
            </a:xfrm>
            <a:prstGeom prst="rect">
              <a:avLst/>
            </a:prstGeom>
          </p:spPr>
        </p:pic>
        <p:sp>
          <p:nvSpPr>
            <p:cNvPr id="19" name="Cloud Callout 18"/>
            <p:cNvSpPr/>
            <p:nvPr/>
          </p:nvSpPr>
          <p:spPr bwMode="auto">
            <a:xfrm>
              <a:off x="685800" y="1676400"/>
              <a:ext cx="5181600" cy="4038600"/>
            </a:xfrm>
            <a:prstGeom prst="cloudCallout">
              <a:avLst>
                <a:gd name="adj1" fmla="val 68934"/>
                <a:gd name="adj2" fmla="val -2115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Packaging the Materials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1148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12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Organizing the Elements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all this work is mostly</a:t>
            </a:r>
          </a:p>
          <a:p>
            <a:endParaRPr lang="en-US" dirty="0" smtClean="0"/>
          </a:p>
          <a:p>
            <a:pPr algn="ctr"/>
            <a:r>
              <a:rPr lang="en-US" sz="6400" dirty="0" smtClean="0"/>
              <a:t>UNDERSTANDING</a:t>
            </a:r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 work must be packaged up for </a:t>
            </a:r>
          </a:p>
          <a:p>
            <a:pPr lvl="1"/>
            <a:r>
              <a:rPr lang="en-US" dirty="0" smtClean="0"/>
              <a:t>review and </a:t>
            </a:r>
          </a:p>
          <a:p>
            <a:pPr lvl="1"/>
            <a:r>
              <a:rPr lang="en-US" dirty="0" smtClean="0"/>
              <a:t>ease of access. </a:t>
            </a:r>
          </a:p>
          <a:p>
            <a:endParaRPr lang="en-US" sz="6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package named “Requirements</a:t>
            </a:r>
            <a:r>
              <a:rPr lang="en-US" dirty="0" smtClean="0"/>
              <a:t>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that package create a package for each </a:t>
            </a:r>
            <a:r>
              <a:rPr lang="en-US" dirty="0" smtClean="0"/>
              <a:t>use </a:t>
            </a:r>
            <a:r>
              <a:rPr lang="en-US" dirty="0" smtClean="0"/>
              <a:t>case.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60772" name="Picture 3" descr="Screen shot 2014-02-27 at 04.04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98700"/>
            <a:ext cx="86995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 case shall contain:</a:t>
            </a:r>
          </a:p>
          <a:p>
            <a:pPr lvl="1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an activity diagram, and optionally</a:t>
            </a:r>
          </a:p>
          <a:p>
            <a:pPr lvl="1"/>
            <a:r>
              <a:rPr lang="en-US" dirty="0" smtClean="0"/>
              <a:t>a sequence diagram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2766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912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3411202"/>
            <a:ext cx="1904998" cy="2397797"/>
          </a:xfrm>
          <a:prstGeom prst="rect">
            <a:avLst/>
          </a:prstGeom>
        </p:spPr>
      </p:pic>
      <p:pic>
        <p:nvPicPr>
          <p:cNvPr id="14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777" y="3985632"/>
            <a:ext cx="2366846" cy="1248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 bwMode="auto">
          <a:xfrm>
            <a:off x="3200400" y="3962400"/>
            <a:ext cx="11811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5715000" y="3886200"/>
            <a:ext cx="381000" cy="381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Description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105400"/>
          </a:xfrm>
        </p:spPr>
        <p:txBody>
          <a:bodyPr/>
          <a:lstStyle/>
          <a:p>
            <a:r>
              <a:rPr lang="en-US" dirty="0" smtClean="0"/>
              <a:t>The use case description shall </a:t>
            </a:r>
            <a:r>
              <a:rPr lang="en-US" dirty="0" smtClean="0"/>
              <a:t>contain: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Pre-conditions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Post-conditions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Scenario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i="1" dirty="0" smtClean="0"/>
              <a:t>could</a:t>
            </a:r>
            <a:r>
              <a:rPr lang="en-US" dirty="0" smtClean="0"/>
              <a:t> cross-reference to the requirements it implements.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530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72200" y="3505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9600" y="32766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038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39624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38862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52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65886" y="30099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Diagram captures the sequencing and processing.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-15817"/>
          <a:stretch/>
        </p:blipFill>
        <p:spPr>
          <a:xfrm>
            <a:off x="228600" y="1676400"/>
            <a:ext cx="8610600" cy="560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</a:p>
        </p:txBody>
      </p:sp>
      <p:sp>
        <p:nvSpPr>
          <p:cNvPr id="164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Sequence Diagram captures detailed message flow.</a:t>
            </a:r>
          </a:p>
          <a:p>
            <a:endParaRPr lang="en-US" dirty="0" smtClean="0"/>
          </a:p>
        </p:txBody>
      </p:sp>
      <p:pic>
        <p:nvPicPr>
          <p:cNvPr id="5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1295" r="714" b="27242"/>
          <a:stretch/>
        </p:blipFill>
        <p:spPr bwMode="auto">
          <a:xfrm>
            <a:off x="268942" y="1828800"/>
            <a:ext cx="8670662" cy="4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this needs to be reviewed by the customers and their experts.</a:t>
            </a:r>
          </a:p>
        </p:txBody>
      </p:sp>
      <p:grpSp>
        <p:nvGrpSpPr>
          <p:cNvPr id="165892" name="Group 181"/>
          <p:cNvGrpSpPr>
            <a:grpSpLocks/>
          </p:cNvGrpSpPr>
          <p:nvPr/>
        </p:nvGrpSpPr>
        <p:grpSpPr bwMode="auto">
          <a:xfrm>
            <a:off x="5926138" y="1752600"/>
            <a:ext cx="3292475" cy="3505200"/>
            <a:chOff x="5257795" y="2286000"/>
            <a:chExt cx="3292472" cy="3505195"/>
          </a:xfrm>
        </p:grpSpPr>
        <p:grpSp>
          <p:nvGrpSpPr>
            <p:cNvPr id="165900" name="Group 144"/>
            <p:cNvGrpSpPr>
              <a:grpSpLocks/>
            </p:cNvGrpSpPr>
            <p:nvPr/>
          </p:nvGrpSpPr>
          <p:grpSpPr bwMode="auto">
            <a:xfrm>
              <a:off x="5333996" y="2286000"/>
              <a:ext cx="854075" cy="1127120"/>
              <a:chOff x="6375396" y="4103688"/>
              <a:chExt cx="854075" cy="1127120"/>
            </a:xfrm>
          </p:grpSpPr>
          <p:sp>
            <p:nvSpPr>
              <p:cNvPr id="165929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30" name="Group 47"/>
              <p:cNvGrpSpPr>
                <a:grpSpLocks/>
              </p:cNvGrpSpPr>
              <p:nvPr/>
            </p:nvGrpSpPr>
            <p:grpSpPr bwMode="auto">
              <a:xfrm>
                <a:off x="6375396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31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3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34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1" name="Group 151"/>
            <p:cNvGrpSpPr>
              <a:grpSpLocks/>
            </p:cNvGrpSpPr>
            <p:nvPr/>
          </p:nvGrpSpPr>
          <p:grpSpPr bwMode="auto">
            <a:xfrm>
              <a:off x="5943595" y="2514600"/>
              <a:ext cx="854075" cy="1127120"/>
              <a:chOff x="6375395" y="4103688"/>
              <a:chExt cx="854075" cy="1127120"/>
            </a:xfrm>
          </p:grpSpPr>
          <p:sp>
            <p:nvSpPr>
              <p:cNvPr id="165923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24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25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6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7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8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2" name="Group 158"/>
            <p:cNvGrpSpPr>
              <a:grpSpLocks/>
            </p:cNvGrpSpPr>
            <p:nvPr/>
          </p:nvGrpSpPr>
          <p:grpSpPr bwMode="auto">
            <a:xfrm>
              <a:off x="5257795" y="3505200"/>
              <a:ext cx="869738" cy="1127120"/>
              <a:chOff x="6375395" y="4103688"/>
              <a:chExt cx="869738" cy="1127120"/>
            </a:xfrm>
          </p:grpSpPr>
          <p:sp>
            <p:nvSpPr>
              <p:cNvPr id="165917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8" name="Group 47"/>
              <p:cNvGrpSpPr>
                <a:grpSpLocks/>
              </p:cNvGrpSpPr>
              <p:nvPr/>
            </p:nvGrpSpPr>
            <p:grpSpPr bwMode="auto">
              <a:xfrm>
                <a:off x="6375395" y="4524371"/>
                <a:ext cx="869738" cy="706437"/>
                <a:chOff x="3029" y="3656"/>
                <a:chExt cx="944" cy="889"/>
              </a:xfrm>
            </p:grpSpPr>
            <p:sp>
              <p:nvSpPr>
                <p:cNvPr id="165919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0" name="Rectangle 49"/>
                <p:cNvSpPr>
                  <a:spLocks noChangeArrowheads="1"/>
                </p:cNvSpPr>
                <p:nvPr/>
              </p:nvSpPr>
              <p:spPr bwMode="auto">
                <a:xfrm>
                  <a:off x="3048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1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22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3" name="Group 165"/>
            <p:cNvGrpSpPr>
              <a:grpSpLocks/>
            </p:cNvGrpSpPr>
            <p:nvPr/>
          </p:nvGrpSpPr>
          <p:grpSpPr bwMode="auto">
            <a:xfrm>
              <a:off x="6476993" y="2971800"/>
              <a:ext cx="854075" cy="1127120"/>
              <a:chOff x="6375393" y="4103688"/>
              <a:chExt cx="854075" cy="1127120"/>
            </a:xfrm>
          </p:grpSpPr>
          <p:sp>
            <p:nvSpPr>
              <p:cNvPr id="165911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12" name="Group 47"/>
              <p:cNvGrpSpPr>
                <a:grpSpLocks/>
              </p:cNvGrpSpPr>
              <p:nvPr/>
            </p:nvGrpSpPr>
            <p:grpSpPr bwMode="auto">
              <a:xfrm>
                <a:off x="6375393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13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6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904" name="Group 172"/>
            <p:cNvGrpSpPr>
              <a:grpSpLocks/>
            </p:cNvGrpSpPr>
            <p:nvPr/>
          </p:nvGrpSpPr>
          <p:grpSpPr bwMode="auto">
            <a:xfrm>
              <a:off x="7696192" y="4664075"/>
              <a:ext cx="854075" cy="1127120"/>
              <a:chOff x="6375392" y="4103688"/>
              <a:chExt cx="854075" cy="1127120"/>
            </a:xfrm>
          </p:grpSpPr>
          <p:sp>
            <p:nvSpPr>
              <p:cNvPr id="165905" name="Oval 46"/>
              <p:cNvSpPr>
                <a:spLocks noChangeArrowheads="1"/>
              </p:cNvSpPr>
              <p:nvPr/>
            </p:nvSpPr>
            <p:spPr bwMode="auto">
              <a:xfrm>
                <a:off x="6572250" y="4103688"/>
                <a:ext cx="455613" cy="381000"/>
              </a:xfrm>
              <a:prstGeom prst="ellipse">
                <a:avLst/>
              </a:pr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906" name="Group 47"/>
              <p:cNvGrpSpPr>
                <a:grpSpLocks/>
              </p:cNvGrpSpPr>
              <p:nvPr/>
            </p:nvGrpSpPr>
            <p:grpSpPr bwMode="auto">
              <a:xfrm>
                <a:off x="6375392" y="4524371"/>
                <a:ext cx="854075" cy="706437"/>
                <a:chOff x="3029" y="3656"/>
                <a:chExt cx="927" cy="889"/>
              </a:xfrm>
            </p:grpSpPr>
            <p:sp>
              <p:nvSpPr>
                <p:cNvPr id="165907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656"/>
                  <a:ext cx="612" cy="246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8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1" y="3822"/>
                  <a:ext cx="925" cy="723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09" name="Arc 50"/>
                <p:cNvSpPr>
                  <a:spLocks/>
                </p:cNvSpPr>
                <p:nvPr/>
              </p:nvSpPr>
              <p:spPr bwMode="auto">
                <a:xfrm>
                  <a:off x="3029" y="3656"/>
                  <a:ext cx="171" cy="198"/>
                </a:xfrm>
                <a:custGeom>
                  <a:avLst/>
                  <a:gdLst>
                    <a:gd name="T0" fmla="*/ 0 w 21600"/>
                    <a:gd name="T1" fmla="*/ 0 h 21706"/>
                    <a:gd name="T2" fmla="*/ 0 w 21600"/>
                    <a:gd name="T3" fmla="*/ 0 h 21706"/>
                    <a:gd name="T4" fmla="*/ 0 w 21600"/>
                    <a:gd name="T5" fmla="*/ 0 h 2170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6"/>
                    <a:gd name="T11" fmla="*/ 21600 w 21600"/>
                    <a:gd name="T12" fmla="*/ 21706 h 217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6" fill="none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</a:path>
                    <a:path w="21600" h="21706" stroke="0" extrusionOk="0">
                      <a:moveTo>
                        <a:pt x="0" y="21705"/>
                      </a:moveTo>
                      <a:cubicBezTo>
                        <a:pt x="0" y="21669"/>
                        <a:pt x="0" y="21633"/>
                        <a:pt x="0" y="21597"/>
                      </a:cubicBezTo>
                      <a:cubicBezTo>
                        <a:pt x="0" y="9815"/>
                        <a:pt x="9440" y="207"/>
                        <a:pt x="2122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10" name="Arc 51"/>
                <p:cNvSpPr>
                  <a:spLocks/>
                </p:cNvSpPr>
                <p:nvPr/>
              </p:nvSpPr>
              <p:spPr bwMode="auto">
                <a:xfrm>
                  <a:off x="3780" y="3660"/>
                  <a:ext cx="171" cy="200"/>
                </a:xfrm>
                <a:custGeom>
                  <a:avLst/>
                  <a:gdLst>
                    <a:gd name="T0" fmla="*/ 0 w 21600"/>
                    <a:gd name="T1" fmla="*/ 0 h 21710"/>
                    <a:gd name="T2" fmla="*/ 0 w 21600"/>
                    <a:gd name="T3" fmla="*/ 0 h 21710"/>
                    <a:gd name="T4" fmla="*/ 0 w 21600"/>
                    <a:gd name="T5" fmla="*/ 0 h 217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10"/>
                    <a:gd name="T11" fmla="*/ 21600 w 21600"/>
                    <a:gd name="T12" fmla="*/ 21710 h 217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10" fill="none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</a:path>
                    <a:path w="21600" h="21710" stroke="0" extrusionOk="0">
                      <a:moveTo>
                        <a:pt x="126" y="0"/>
                      </a:moveTo>
                      <a:cubicBezTo>
                        <a:pt x="12006" y="70"/>
                        <a:pt x="21600" y="9720"/>
                        <a:pt x="21600" y="21600"/>
                      </a:cubicBezTo>
                      <a:cubicBezTo>
                        <a:pt x="21600" y="21636"/>
                        <a:pt x="21599" y="21673"/>
                        <a:pt x="21599" y="217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447800" y="51816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7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7726372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114800" y="1676400"/>
            <a:ext cx="855662" cy="1127120"/>
            <a:chOff x="7726369" y="2209800"/>
            <a:chExt cx="855662" cy="1127120"/>
          </a:xfrm>
          <a:solidFill>
            <a:srgbClr val="FF0000">
              <a:alpha val="75000"/>
            </a:srgbClr>
          </a:solidFill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3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5" name="Rectangle 64"/>
          <p:cNvSpPr>
            <a:spLocks/>
          </p:cNvSpPr>
          <p:nvPr/>
        </p:nvSpPr>
        <p:spPr bwMode="auto">
          <a:xfrm>
            <a:off x="3276600" y="28956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5791200" y="3733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" name="Picture 66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2954002"/>
            <a:ext cx="1904998" cy="2397797"/>
          </a:xfrm>
          <a:prstGeom prst="rect">
            <a:avLst/>
          </a:prstGeom>
        </p:spPr>
      </p:pic>
      <p:sp>
        <p:nvSpPr>
          <p:cNvPr id="69" name="Rectangle 68"/>
          <p:cNvSpPr>
            <a:spLocks/>
          </p:cNvSpPr>
          <p:nvPr/>
        </p:nvSpPr>
        <p:spPr bwMode="auto">
          <a:xfrm>
            <a:off x="756600" y="2209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pic>
        <p:nvPicPr>
          <p:cNvPr id="59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758518" y="3985632"/>
            <a:ext cx="2699682" cy="142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Infrastructure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600" dirty="0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Executable models are the </a:t>
            </a:r>
            <a:r>
              <a:rPr lang="en-US" i="1" dirty="0" smtClean="0"/>
              <a:t>solution</a:t>
            </a:r>
            <a:r>
              <a:rPr lang="en-US" dirty="0" smtClean="0"/>
              <a:t> to the </a:t>
            </a:r>
            <a:r>
              <a:rPr lang="en-US" i="1" dirty="0" smtClean="0"/>
              <a:t>problem</a:t>
            </a:r>
            <a:r>
              <a:rPr lang="en-US" dirty="0" smtClean="0"/>
              <a:t> stated in the requirements-clarification models and functional specification.</a:t>
            </a:r>
          </a:p>
          <a:p>
            <a:endParaRPr lang="en-US" sz="1200" dirty="0"/>
          </a:p>
          <a:p>
            <a:r>
              <a:rPr lang="en-US" dirty="0" smtClean="0"/>
              <a:t>Changes: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executable models </a:t>
            </a:r>
            <a:r>
              <a:rPr lang="en-US" dirty="0" smtClean="0"/>
              <a:t>do not require changes to the </a:t>
            </a:r>
            <a:r>
              <a:rPr lang="en-US" dirty="0"/>
              <a:t>requirements-clarification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requirements </a:t>
            </a:r>
            <a:r>
              <a:rPr lang="en-US" dirty="0" smtClean="0"/>
              <a:t>will cause you to iterate in </a:t>
            </a:r>
            <a:br>
              <a:rPr lang="en-US" dirty="0" smtClean="0"/>
            </a:br>
            <a:r>
              <a:rPr lang="en-US" dirty="0" smtClean="0"/>
              <a:t>an agile </a:t>
            </a:r>
            <a:r>
              <a:rPr lang="en-US" dirty="0" smtClean="0"/>
              <a:t>manner, updating the requirements-clarification models and the functional specification before changing the executable models</a:t>
            </a:r>
            <a:endParaRPr lang="en-US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124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complete use case specification, activity diagram, and optionally a sequence diagram for </a:t>
            </a:r>
            <a:r>
              <a:rPr lang="en-US" dirty="0" smtClean="0"/>
              <a:t>all remaining uses cases.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them without factoring them, with a goal of gaining understanding.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issues for questions or clarification required from the subject-matter expert.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prepared to present to the class: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Issues you uncovered, along with the resolutions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At least one of your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have time, consider factoring the use cases, make a decision about whether to do it, and plan to discuss your rationale with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smtClean="0"/>
              <a:t>C: Wrap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 What We Did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41148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13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We must commit incrementally.</a:t>
            </a:r>
          </a:p>
          <a:p>
            <a:pPr marL="381000" indent="-381000"/>
            <a:endParaRPr lang="en-US" sz="16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And establish how it communicates with others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</a:t>
            </a:r>
            <a:r>
              <a:rPr lang="en-US" dirty="0" smtClean="0"/>
              <a:t>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required to build </a:t>
            </a:r>
            <a:br>
              <a:rPr lang="en-US" dirty="0" smtClean="0"/>
            </a:br>
            <a:r>
              <a:rPr lang="en-US" dirty="0" smtClean="0"/>
              <a:t>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2435324"/>
            <a:ext cx="2743200" cy="1298377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It’s </a:t>
            </a:r>
            <a:r>
              <a:rPr lang="en-US" sz="2000" dirty="0" smtClean="0"/>
              <a:t>an </a:t>
            </a:r>
            <a:br>
              <a:rPr lang="en-US" sz="2000" dirty="0" smtClean="0"/>
            </a:br>
            <a:r>
              <a:rPr lang="en-US" sz="2000" dirty="0" smtClean="0"/>
              <a:t>iterative </a:t>
            </a:r>
            <a:br>
              <a:rPr lang="en-US" sz="2000" dirty="0" smtClean="0"/>
            </a:br>
            <a:r>
              <a:rPr lang="en-US" sz="2000" dirty="0" smtClean="0"/>
              <a:t>process</a:t>
            </a:r>
            <a:endParaRPr lang="en-US" sz="2000" dirty="0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3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What’s Next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4414838" y="324485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14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approved use cases, and it’s all in our heads, it time to:</a:t>
            </a:r>
          </a:p>
          <a:p>
            <a:endParaRPr lang="en-US" dirty="0" smtClean="0"/>
          </a:p>
          <a:p>
            <a:r>
              <a:rPr lang="en-US" sz="9600" dirty="0" smtClean="0"/>
              <a:t>		THINK</a:t>
            </a:r>
          </a:p>
          <a:p>
            <a:endParaRPr lang="en-US" dirty="0" smtClean="0"/>
          </a:p>
          <a:p>
            <a:r>
              <a:rPr lang="en-US" dirty="0" smtClean="0"/>
              <a:t>From that thinking, we create </a:t>
            </a:r>
            <a:r>
              <a:rPr lang="en-US" i="1" dirty="0" smtClean="0"/>
              <a:t>abstractions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Commitment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executable models to capture those abstractions:</a:t>
            </a:r>
          </a:p>
          <a:p>
            <a:endParaRPr lang="en-US" sz="1200" dirty="0" smtClean="0"/>
          </a:p>
          <a:p>
            <a:pPr marL="538163" lvl="1" indent="-365125"/>
            <a:r>
              <a:rPr lang="en-US" dirty="0" smtClean="0"/>
              <a:t>Natural </a:t>
            </a:r>
            <a:r>
              <a:rPr lang="en-US" dirty="0"/>
              <a:t>language and informal diagrams</a:t>
            </a:r>
          </a:p>
          <a:p>
            <a:pPr marL="1219200" lvl="2" indent="-304800"/>
            <a:r>
              <a:rPr lang="en-US" sz="2200" dirty="0"/>
              <a:t>Use </a:t>
            </a:r>
            <a:r>
              <a:rPr lang="en-US" sz="2200" dirty="0" smtClean="0"/>
              <a:t>cases</a:t>
            </a:r>
          </a:p>
          <a:p>
            <a:pPr marL="1219200" lvl="2" indent="-304800"/>
            <a:r>
              <a:rPr lang="en-US" sz="2200" dirty="0" smtClean="0"/>
              <a:t>Activity diagrams</a:t>
            </a:r>
          </a:p>
          <a:p>
            <a:pPr marL="1219200" lvl="2" indent="-304800"/>
            <a:r>
              <a:rPr lang="en-US" sz="2200" dirty="0" smtClean="0"/>
              <a:t>Sequence diagrams</a:t>
            </a:r>
          </a:p>
          <a:p>
            <a:pPr marL="538163" lvl="1" indent="-365125"/>
            <a:r>
              <a:rPr lang="en-US" dirty="0"/>
              <a:t>Structural 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Components &amp; Interfaces</a:t>
            </a:r>
          </a:p>
          <a:p>
            <a:pPr marL="1219200" lvl="2" indent="-304800"/>
            <a:r>
              <a:rPr lang="en-US" sz="2200" dirty="0" smtClean="0"/>
              <a:t>Class models</a:t>
            </a:r>
          </a:p>
          <a:p>
            <a:pPr marL="1219200" lvl="2" indent="-304800"/>
            <a:r>
              <a:rPr lang="en-US" sz="2200" dirty="0" smtClean="0"/>
              <a:t>Data </a:t>
            </a:r>
            <a:r>
              <a:rPr lang="en-US" sz="2200" dirty="0"/>
              <a:t>types</a:t>
            </a:r>
            <a:endParaRPr lang="en-US" sz="2200" dirty="0" smtClean="0"/>
          </a:p>
          <a:p>
            <a:pPr marL="538163" lvl="1" indent="-365125"/>
            <a:r>
              <a:rPr lang="en-US" dirty="0" smtClean="0"/>
              <a:t>Behavioral </a:t>
            </a:r>
            <a:r>
              <a:rPr lang="en-US" dirty="0"/>
              <a:t>models</a:t>
            </a:r>
            <a:endParaRPr lang="en-US" dirty="0" smtClean="0"/>
          </a:p>
          <a:p>
            <a:pPr marL="1219200" lvl="2" indent="-304800"/>
            <a:r>
              <a:rPr lang="en-US" sz="2200" dirty="0" smtClean="0"/>
              <a:t>State models</a:t>
            </a:r>
          </a:p>
          <a:p>
            <a:pPr marL="1219200" lvl="2" indent="-304800"/>
            <a:r>
              <a:rPr lang="en-US" sz="2200" dirty="0" smtClean="0"/>
              <a:t>Activities</a:t>
            </a:r>
          </a:p>
          <a:p>
            <a:pPr marL="381000" indent="-381000"/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4605278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Next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233678"/>
            <a:ext cx="955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dirty="0" smtClean="0"/>
              <a:t>}</a:t>
            </a:r>
            <a:endParaRPr lang="en-US" sz="18000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0" y="462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We assume you have all the necessary infrastructure.</a:t>
            </a:r>
          </a:p>
          <a:p>
            <a:endParaRPr lang="en-US" dirty="0"/>
          </a:p>
          <a:p>
            <a:r>
              <a:rPr lang="en-US" dirty="0" smtClean="0"/>
              <a:t>This includes at least:</a:t>
            </a:r>
          </a:p>
          <a:p>
            <a:pPr lvl="1"/>
            <a:r>
              <a:rPr lang="en-US" dirty="0" smtClean="0"/>
              <a:t>Version control and configuration management</a:t>
            </a:r>
          </a:p>
          <a:p>
            <a:pPr lvl="1"/>
            <a:r>
              <a:rPr lang="en-US" dirty="0" smtClean="0"/>
              <a:t>Issue tracker</a:t>
            </a:r>
          </a:p>
          <a:p>
            <a:pPr lvl="1"/>
            <a:r>
              <a:rPr lang="en-US" dirty="0"/>
              <a:t>Modeling tools</a:t>
            </a:r>
          </a:p>
          <a:p>
            <a:pPr lvl="1"/>
            <a:r>
              <a:rPr lang="en-US" dirty="0"/>
              <a:t>Project planning facility</a:t>
            </a:r>
          </a:p>
          <a:p>
            <a:pPr lvl="1"/>
            <a:r>
              <a:rPr lang="en-US" dirty="0" smtClean="0"/>
              <a:t>Documented </a:t>
            </a:r>
            <a:r>
              <a:rPr lang="en-US" dirty="0"/>
              <a:t>engineering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630562" y="4343400"/>
            <a:ext cx="3352800" cy="1731169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How to establish infrastructure is outside the scope of this course.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Database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Capture:</a:t>
            </a:r>
          </a:p>
          <a:p>
            <a:pPr lvl="1"/>
            <a:r>
              <a:rPr lang="en-US" dirty="0" smtClean="0"/>
              <a:t>Action Items</a:t>
            </a:r>
          </a:p>
          <a:p>
            <a:pPr lvl="1"/>
            <a:r>
              <a:rPr lang="en-US" dirty="0" smtClean="0"/>
              <a:t>Questions for experts</a:t>
            </a:r>
          </a:p>
          <a:p>
            <a:pPr lvl="1"/>
            <a:r>
              <a:rPr lang="en-US" dirty="0" smtClean="0"/>
              <a:t>Issues to be resolved</a:t>
            </a:r>
          </a:p>
          <a:p>
            <a:r>
              <a:rPr lang="en-US" dirty="0"/>
              <a:t>i</a:t>
            </a:r>
            <a:r>
              <a:rPr lang="en-US" dirty="0" smtClean="0"/>
              <a:t>n an </a:t>
            </a:r>
            <a:r>
              <a:rPr lang="en-US" i="1" dirty="0" smtClean="0"/>
              <a:t>issues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/>
              <a:t>You need an issue tracker and </a:t>
            </a:r>
            <a:br>
              <a:rPr lang="en-US" dirty="0" smtClean="0"/>
            </a:br>
            <a:r>
              <a:rPr lang="en-US" dirty="0" smtClean="0"/>
              <a:t>you need to use it!</a:t>
            </a:r>
          </a:p>
          <a:p>
            <a:endParaRPr lang="en-US" dirty="0"/>
          </a:p>
          <a:p>
            <a:r>
              <a:rPr lang="en-US" dirty="0" smtClean="0"/>
              <a:t>In each issue, establish at least:</a:t>
            </a:r>
          </a:p>
          <a:p>
            <a:pPr lvl="1"/>
            <a:r>
              <a:rPr lang="en-US" dirty="0" smtClean="0"/>
              <a:t>What needs to be done</a:t>
            </a:r>
          </a:p>
          <a:p>
            <a:pPr lvl="1"/>
            <a:r>
              <a:rPr lang="en-US" dirty="0"/>
              <a:t>Who owns it</a:t>
            </a:r>
          </a:p>
          <a:p>
            <a:pPr lvl="1"/>
            <a:r>
              <a:rPr lang="en-US" dirty="0" smtClean="0"/>
              <a:t>Disposition</a:t>
            </a:r>
          </a:p>
          <a:p>
            <a:pPr lvl="1"/>
            <a:endParaRPr lang="en-US" dirty="0" smtClean="0"/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5486400" y="1524000"/>
            <a:ext cx="2819400" cy="3300413"/>
            <a:chOff x="6781801" y="5181600"/>
            <a:chExt cx="2819399" cy="3299716"/>
          </a:xfrm>
        </p:grpSpPr>
        <p:grpSp>
          <p:nvGrpSpPr>
            <p:cNvPr id="41993" name="Group 4"/>
            <p:cNvGrpSpPr>
              <a:grpSpLocks/>
            </p:cNvGrpSpPr>
            <p:nvPr/>
          </p:nvGrpSpPr>
          <p:grpSpPr bwMode="auto">
            <a:xfrm>
              <a:off x="6781801" y="5181600"/>
              <a:ext cx="2819399" cy="3299716"/>
              <a:chOff x="3718" y="1043"/>
              <a:chExt cx="2254" cy="3256"/>
            </a:xfrm>
          </p:grpSpPr>
          <p:sp>
            <p:nvSpPr>
              <p:cNvPr id="41995" name="Line 5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22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Line 6"/>
              <p:cNvSpPr>
                <a:spLocks noChangeShapeType="1"/>
              </p:cNvSpPr>
              <p:nvPr/>
            </p:nvSpPr>
            <p:spPr bwMode="auto">
              <a:xfrm>
                <a:off x="3718" y="1046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7" name="Line 7"/>
              <p:cNvSpPr>
                <a:spLocks noChangeShapeType="1"/>
              </p:cNvSpPr>
              <p:nvPr/>
            </p:nvSpPr>
            <p:spPr bwMode="auto">
              <a:xfrm>
                <a:off x="5962" y="1043"/>
                <a:ext cx="0" cy="29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Freeform 8"/>
              <p:cNvSpPr>
                <a:spLocks/>
              </p:cNvSpPr>
              <p:nvPr/>
            </p:nvSpPr>
            <p:spPr bwMode="auto">
              <a:xfrm>
                <a:off x="3718" y="3801"/>
                <a:ext cx="2236" cy="498"/>
              </a:xfrm>
              <a:custGeom>
                <a:avLst/>
                <a:gdLst>
                  <a:gd name="T0" fmla="*/ 0 w 2236"/>
                  <a:gd name="T1" fmla="*/ 907 h 301"/>
                  <a:gd name="T2" fmla="*/ 254 w 2236"/>
                  <a:gd name="T3" fmla="*/ 13 h 301"/>
                  <a:gd name="T4" fmla="*/ 345 w 2236"/>
                  <a:gd name="T5" fmla="*/ 126 h 301"/>
                  <a:gd name="T6" fmla="*/ 427 w 2236"/>
                  <a:gd name="T7" fmla="*/ 1921 h 301"/>
                  <a:gd name="T8" fmla="*/ 518 w 2236"/>
                  <a:gd name="T9" fmla="*/ 2713 h 301"/>
                  <a:gd name="T10" fmla="*/ 627 w 2236"/>
                  <a:gd name="T11" fmla="*/ 2601 h 301"/>
                  <a:gd name="T12" fmla="*/ 645 w 2236"/>
                  <a:gd name="T13" fmla="*/ 2270 h 301"/>
                  <a:gd name="T14" fmla="*/ 700 w 2236"/>
                  <a:gd name="T15" fmla="*/ 1476 h 301"/>
                  <a:gd name="T16" fmla="*/ 836 w 2236"/>
                  <a:gd name="T17" fmla="*/ 685 h 301"/>
                  <a:gd name="T18" fmla="*/ 991 w 2236"/>
                  <a:gd name="T19" fmla="*/ 1702 h 301"/>
                  <a:gd name="T20" fmla="*/ 1209 w 2236"/>
                  <a:gd name="T21" fmla="*/ 3618 h 301"/>
                  <a:gd name="T22" fmla="*/ 1364 w 2236"/>
                  <a:gd name="T23" fmla="*/ 3274 h 301"/>
                  <a:gd name="T24" fmla="*/ 1445 w 2236"/>
                  <a:gd name="T25" fmla="*/ 2270 h 301"/>
                  <a:gd name="T26" fmla="*/ 1473 w 2236"/>
                  <a:gd name="T27" fmla="*/ 1921 h 301"/>
                  <a:gd name="T28" fmla="*/ 1554 w 2236"/>
                  <a:gd name="T29" fmla="*/ 1702 h 301"/>
                  <a:gd name="T30" fmla="*/ 1654 w 2236"/>
                  <a:gd name="T31" fmla="*/ 1921 h 301"/>
                  <a:gd name="T32" fmla="*/ 1691 w 2236"/>
                  <a:gd name="T33" fmla="*/ 2028 h 301"/>
                  <a:gd name="T34" fmla="*/ 1791 w 2236"/>
                  <a:gd name="T35" fmla="*/ 3388 h 301"/>
                  <a:gd name="T36" fmla="*/ 1873 w 2236"/>
                  <a:gd name="T37" fmla="*/ 3731 h 301"/>
                  <a:gd name="T38" fmla="*/ 2073 w 2236"/>
                  <a:gd name="T39" fmla="*/ 3274 h 301"/>
                  <a:gd name="T40" fmla="*/ 2154 w 2236"/>
                  <a:gd name="T41" fmla="*/ 2497 h 301"/>
                  <a:gd name="T42" fmla="*/ 2173 w 2236"/>
                  <a:gd name="T43" fmla="*/ 2143 h 301"/>
                  <a:gd name="T44" fmla="*/ 2227 w 2236"/>
                  <a:gd name="T45" fmla="*/ 1476 h 301"/>
                  <a:gd name="T46" fmla="*/ 2236 w 2236"/>
                  <a:gd name="T47" fmla="*/ 1137 h 3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36"/>
                  <a:gd name="T73" fmla="*/ 0 h 301"/>
                  <a:gd name="T74" fmla="*/ 2236 w 2236"/>
                  <a:gd name="T75" fmla="*/ 301 h 3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36" h="301">
                    <a:moveTo>
                      <a:pt x="0" y="73"/>
                    </a:moveTo>
                    <a:cubicBezTo>
                      <a:pt x="85" y="45"/>
                      <a:pt x="166" y="19"/>
                      <a:pt x="254" y="1"/>
                    </a:cubicBezTo>
                    <a:cubicBezTo>
                      <a:pt x="284" y="4"/>
                      <a:pt x="316" y="0"/>
                      <a:pt x="345" y="10"/>
                    </a:cubicBezTo>
                    <a:cubicBezTo>
                      <a:pt x="396" y="28"/>
                      <a:pt x="403" y="117"/>
                      <a:pt x="427" y="155"/>
                    </a:cubicBezTo>
                    <a:cubicBezTo>
                      <a:pt x="447" y="187"/>
                      <a:pt x="484" y="208"/>
                      <a:pt x="518" y="219"/>
                    </a:cubicBezTo>
                    <a:cubicBezTo>
                      <a:pt x="554" y="216"/>
                      <a:pt x="592" y="220"/>
                      <a:pt x="627" y="210"/>
                    </a:cubicBezTo>
                    <a:cubicBezTo>
                      <a:pt x="637" y="207"/>
                      <a:pt x="638" y="191"/>
                      <a:pt x="645" y="183"/>
                    </a:cubicBezTo>
                    <a:cubicBezTo>
                      <a:pt x="663" y="161"/>
                      <a:pt x="681" y="140"/>
                      <a:pt x="700" y="119"/>
                    </a:cubicBezTo>
                    <a:cubicBezTo>
                      <a:pt x="740" y="73"/>
                      <a:pt x="778" y="67"/>
                      <a:pt x="836" y="55"/>
                    </a:cubicBezTo>
                    <a:cubicBezTo>
                      <a:pt x="917" y="66"/>
                      <a:pt x="937" y="84"/>
                      <a:pt x="991" y="137"/>
                    </a:cubicBezTo>
                    <a:cubicBezTo>
                      <a:pt x="1023" y="234"/>
                      <a:pt x="1114" y="279"/>
                      <a:pt x="1209" y="292"/>
                    </a:cubicBezTo>
                    <a:cubicBezTo>
                      <a:pt x="1259" y="288"/>
                      <a:pt x="1321" y="299"/>
                      <a:pt x="1364" y="264"/>
                    </a:cubicBezTo>
                    <a:cubicBezTo>
                      <a:pt x="1364" y="264"/>
                      <a:pt x="1431" y="197"/>
                      <a:pt x="1445" y="183"/>
                    </a:cubicBezTo>
                    <a:cubicBezTo>
                      <a:pt x="1454" y="174"/>
                      <a:pt x="1460" y="158"/>
                      <a:pt x="1473" y="155"/>
                    </a:cubicBezTo>
                    <a:cubicBezTo>
                      <a:pt x="1524" y="142"/>
                      <a:pt x="1497" y="148"/>
                      <a:pt x="1554" y="137"/>
                    </a:cubicBezTo>
                    <a:cubicBezTo>
                      <a:pt x="1587" y="143"/>
                      <a:pt x="1621" y="148"/>
                      <a:pt x="1654" y="155"/>
                    </a:cubicBezTo>
                    <a:cubicBezTo>
                      <a:pt x="1666" y="157"/>
                      <a:pt x="1681" y="157"/>
                      <a:pt x="1691" y="164"/>
                    </a:cubicBezTo>
                    <a:cubicBezTo>
                      <a:pt x="1737" y="197"/>
                      <a:pt x="1752" y="239"/>
                      <a:pt x="1791" y="273"/>
                    </a:cubicBezTo>
                    <a:cubicBezTo>
                      <a:pt x="1815" y="294"/>
                      <a:pt x="1843" y="295"/>
                      <a:pt x="1873" y="301"/>
                    </a:cubicBezTo>
                    <a:cubicBezTo>
                      <a:pt x="2023" y="290"/>
                      <a:pt x="1970" y="289"/>
                      <a:pt x="2073" y="264"/>
                    </a:cubicBezTo>
                    <a:cubicBezTo>
                      <a:pt x="2110" y="240"/>
                      <a:pt x="2112" y="222"/>
                      <a:pt x="2154" y="201"/>
                    </a:cubicBezTo>
                    <a:cubicBezTo>
                      <a:pt x="2160" y="192"/>
                      <a:pt x="2166" y="181"/>
                      <a:pt x="2173" y="173"/>
                    </a:cubicBezTo>
                    <a:cubicBezTo>
                      <a:pt x="2190" y="154"/>
                      <a:pt x="2227" y="119"/>
                      <a:pt x="2227" y="119"/>
                    </a:cubicBezTo>
                    <a:cubicBezTo>
                      <a:pt x="2230" y="110"/>
                      <a:pt x="2236" y="92"/>
                      <a:pt x="2236" y="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 sz="2200"/>
              </a:p>
            </p:txBody>
          </p:sp>
        </p:grpSp>
        <p:sp>
          <p:nvSpPr>
            <p:cNvPr id="41994" name="TextBox 151"/>
            <p:cNvSpPr txBox="1">
              <a:spLocks noChangeArrowheads="1"/>
            </p:cNvSpPr>
            <p:nvPr/>
          </p:nvSpPr>
          <p:spPr bwMode="auto">
            <a:xfrm>
              <a:off x="6890028" y="5253335"/>
              <a:ext cx="936975" cy="46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Times" charset="0"/>
                  <a:ea typeface="Times" charset="0"/>
                  <a:cs typeface="Times" charset="0"/>
                </a:rPr>
                <a:t>Issues</a:t>
              </a:r>
            </a:p>
          </p:txBody>
        </p:sp>
      </p:grpSp>
      <p:sp>
        <p:nvSpPr>
          <p:cNvPr id="2" name="Rectangular Callout 1"/>
          <p:cNvSpPr/>
          <p:nvPr/>
        </p:nvSpPr>
        <p:spPr bwMode="auto">
          <a:xfrm>
            <a:off x="5867400" y="2438400"/>
            <a:ext cx="2133600" cy="1371600"/>
          </a:xfrm>
          <a:prstGeom prst="wedgeRectCallout">
            <a:avLst>
              <a:gd name="adj1" fmla="val 53330"/>
              <a:gd name="adj2" fmla="val 1017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Each issue should be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single, cohesive actionable item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09800"/>
            <a:ext cx="3970345" cy="3505200"/>
          </a:xfrm>
          <a:prstGeom prst="rect">
            <a:avLst/>
          </a:prstGeom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6934200" cy="5105400"/>
          </a:xfrm>
        </p:spPr>
        <p:txBody>
          <a:bodyPr/>
          <a:lstStyle/>
          <a:p>
            <a:r>
              <a:rPr lang="en-US" dirty="0" smtClean="0"/>
              <a:t>Information needs to be public, because:</a:t>
            </a:r>
          </a:p>
          <a:p>
            <a:pPr lvl="1"/>
            <a:r>
              <a:rPr lang="en-US" dirty="0" smtClean="0"/>
              <a:t>It belongs to the company, not you</a:t>
            </a:r>
          </a:p>
          <a:p>
            <a:pPr lvl="1"/>
            <a:r>
              <a:rPr lang="en-US" dirty="0" smtClean="0"/>
              <a:t>It is expensive to find information </a:t>
            </a:r>
            <a:br>
              <a:rPr lang="en-US" dirty="0" smtClean="0"/>
            </a:br>
            <a:r>
              <a:rPr lang="en-US" dirty="0" smtClean="0"/>
              <a:t>in locked drawers</a:t>
            </a:r>
          </a:p>
          <a:p>
            <a:pPr lvl="1"/>
            <a:r>
              <a:rPr lang="en-US" dirty="0" smtClean="0"/>
              <a:t>Duplication is less likely</a:t>
            </a:r>
          </a:p>
          <a:p>
            <a:pPr lvl="1"/>
            <a:r>
              <a:rPr lang="en-US" dirty="0" smtClean="0"/>
              <a:t>Others can usually improve on </a:t>
            </a:r>
            <a:br>
              <a:rPr lang="en-US" dirty="0" smtClean="0"/>
            </a:br>
            <a:r>
              <a:rPr lang="en-US" dirty="0" smtClean="0"/>
              <a:t>what you have</a:t>
            </a:r>
          </a:p>
          <a:p>
            <a:pPr lvl="1"/>
            <a:r>
              <a:rPr lang="en-US" dirty="0" smtClean="0"/>
              <a:t>It’s easier to start with something</a:t>
            </a:r>
            <a:br>
              <a:rPr lang="en-US" dirty="0" smtClean="0"/>
            </a:br>
            <a:r>
              <a:rPr lang="en-US" dirty="0" smtClean="0"/>
              <a:t> that exists already</a:t>
            </a:r>
          </a:p>
        </p:txBody>
      </p: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67200"/>
            <a:ext cx="1317430" cy="21957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172200" y="5638800"/>
            <a:ext cx="1371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Identifying the Team</a:t>
            </a:r>
          </a:p>
        </p:txBody>
      </p:sp>
      <p:pic>
        <p:nvPicPr>
          <p:cNvPr id="27651" name="Content Placeholder 3" descr="theres_i_in_team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403" r="-6403"/>
          <a:stretch>
            <a:fillRect/>
          </a:stretch>
        </p:blipFill>
        <p:spPr>
          <a:xfrm>
            <a:off x="-76200" y="1219200"/>
            <a:ext cx="9815513" cy="51974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Team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997700" cy="4114800"/>
          </a:xfrm>
        </p:spPr>
        <p:txBody>
          <a:bodyPr/>
          <a:lstStyle/>
          <a:p>
            <a:r>
              <a:rPr lang="en-US" smtClean="0"/>
              <a:t>The customer team comprises:</a:t>
            </a:r>
          </a:p>
          <a:p>
            <a:pPr lvl="1"/>
            <a:r>
              <a:rPr lang="en-US" smtClean="0"/>
              <a:t>Product management</a:t>
            </a:r>
          </a:p>
          <a:p>
            <a:pPr lvl="1"/>
            <a:r>
              <a:rPr lang="en-US" smtClean="0"/>
              <a:t>Systems engineering</a:t>
            </a:r>
          </a:p>
          <a:p>
            <a:pPr lvl="1"/>
            <a:r>
              <a:rPr lang="en-US" smtClean="0"/>
              <a:t>Acceptance testing</a:t>
            </a:r>
          </a:p>
          <a:p>
            <a:pPr lvl="1"/>
            <a:r>
              <a:rPr lang="en-US" smtClean="0"/>
              <a:t>Business/Product analysts</a:t>
            </a:r>
          </a:p>
          <a:p>
            <a:pPr lvl="1"/>
            <a:r>
              <a:rPr lang="en-US" smtClean="0"/>
              <a:t>Marketing</a:t>
            </a:r>
          </a:p>
          <a:p>
            <a:pPr lvl="1"/>
            <a:r>
              <a:rPr lang="en-US" smtClean="0"/>
              <a:t>Customer service specialist</a:t>
            </a:r>
          </a:p>
          <a:p>
            <a:pPr lvl="1"/>
            <a:r>
              <a:rPr lang="en-US" smtClean="0"/>
              <a:t>etc etc etc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grpSp>
        <p:nvGrpSpPr>
          <p:cNvPr id="28676" name="Group 52"/>
          <p:cNvGrpSpPr>
            <a:grpSpLocks/>
          </p:cNvGrpSpPr>
          <p:nvPr/>
        </p:nvGrpSpPr>
        <p:grpSpPr bwMode="auto">
          <a:xfrm>
            <a:off x="6248400" y="1676400"/>
            <a:ext cx="854075" cy="1127125"/>
            <a:chOff x="6375400" y="4103688"/>
            <a:chExt cx="854075" cy="1127125"/>
          </a:xfrm>
        </p:grpSpPr>
        <p:sp>
          <p:nvSpPr>
            <p:cNvPr id="28708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9" name="Group 47"/>
            <p:cNvGrpSpPr>
              <a:grpSpLocks/>
            </p:cNvGrpSpPr>
            <p:nvPr/>
          </p:nvGrpSpPr>
          <p:grpSpPr bwMode="auto">
            <a:xfrm>
              <a:off x="6375400" y="4524375"/>
              <a:ext cx="854075" cy="706438"/>
              <a:chOff x="3029" y="3656"/>
              <a:chExt cx="927" cy="889"/>
            </a:xfrm>
          </p:grpSpPr>
          <p:sp>
            <p:nvSpPr>
              <p:cNvPr id="28710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1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2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3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7" name="Group 53"/>
          <p:cNvGrpSpPr>
            <a:grpSpLocks/>
          </p:cNvGrpSpPr>
          <p:nvPr/>
        </p:nvGrpSpPr>
        <p:grpSpPr bwMode="auto">
          <a:xfrm>
            <a:off x="6858000" y="1905000"/>
            <a:ext cx="854075" cy="1127125"/>
            <a:chOff x="6375400" y="4103688"/>
            <a:chExt cx="854075" cy="1127125"/>
          </a:xfrm>
        </p:grpSpPr>
        <p:sp>
          <p:nvSpPr>
            <p:cNvPr id="28702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6375399" y="4524371"/>
              <a:ext cx="854075" cy="706437"/>
              <a:chOff x="3029" y="3656"/>
              <a:chExt cx="927" cy="889"/>
            </a:xfrm>
          </p:grpSpPr>
          <p:sp>
            <p:nvSpPr>
              <p:cNvPr id="28704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5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6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7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8" name="Group 144"/>
          <p:cNvGrpSpPr>
            <a:grpSpLocks/>
          </p:cNvGrpSpPr>
          <p:nvPr/>
        </p:nvGrpSpPr>
        <p:grpSpPr bwMode="auto">
          <a:xfrm>
            <a:off x="6172200" y="2895600"/>
            <a:ext cx="854075" cy="1127125"/>
            <a:chOff x="6375400" y="4103688"/>
            <a:chExt cx="854075" cy="1127125"/>
          </a:xfrm>
        </p:grpSpPr>
        <p:sp>
          <p:nvSpPr>
            <p:cNvPr id="28696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7" name="Group 47"/>
            <p:cNvGrpSpPr>
              <a:grpSpLocks/>
            </p:cNvGrpSpPr>
            <p:nvPr/>
          </p:nvGrpSpPr>
          <p:grpSpPr bwMode="auto">
            <a:xfrm>
              <a:off x="6375398" y="4524371"/>
              <a:ext cx="854075" cy="706437"/>
              <a:chOff x="3029" y="3656"/>
              <a:chExt cx="927" cy="889"/>
            </a:xfrm>
          </p:grpSpPr>
          <p:sp>
            <p:nvSpPr>
              <p:cNvPr id="28698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9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0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1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79" name="Group 151"/>
          <p:cNvGrpSpPr>
            <a:grpSpLocks/>
          </p:cNvGrpSpPr>
          <p:nvPr/>
        </p:nvGrpSpPr>
        <p:grpSpPr bwMode="auto">
          <a:xfrm>
            <a:off x="7391400" y="2362200"/>
            <a:ext cx="854075" cy="1127125"/>
            <a:chOff x="6375400" y="4103688"/>
            <a:chExt cx="854075" cy="1127125"/>
          </a:xfrm>
        </p:grpSpPr>
        <p:sp>
          <p:nvSpPr>
            <p:cNvPr id="28690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91" name="Group 47"/>
            <p:cNvGrpSpPr>
              <a:grpSpLocks/>
            </p:cNvGrpSpPr>
            <p:nvPr/>
          </p:nvGrpSpPr>
          <p:grpSpPr bwMode="auto">
            <a:xfrm>
              <a:off x="6375397" y="4524371"/>
              <a:ext cx="854075" cy="706437"/>
              <a:chOff x="3029" y="3656"/>
              <a:chExt cx="927" cy="889"/>
            </a:xfrm>
          </p:grpSpPr>
          <p:sp>
            <p:nvSpPr>
              <p:cNvPr id="28692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3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5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680" name="Group 158"/>
          <p:cNvGrpSpPr>
            <a:grpSpLocks/>
          </p:cNvGrpSpPr>
          <p:nvPr/>
        </p:nvGrpSpPr>
        <p:grpSpPr bwMode="auto">
          <a:xfrm>
            <a:off x="8229600" y="2819400"/>
            <a:ext cx="854075" cy="1127125"/>
            <a:chOff x="6375400" y="4103688"/>
            <a:chExt cx="854075" cy="1127125"/>
          </a:xfrm>
        </p:grpSpPr>
        <p:sp>
          <p:nvSpPr>
            <p:cNvPr id="28684" name="Oval 46"/>
            <p:cNvSpPr>
              <a:spLocks noChangeArrowheads="1"/>
            </p:cNvSpPr>
            <p:nvPr/>
          </p:nvSpPr>
          <p:spPr bwMode="auto">
            <a:xfrm>
              <a:off x="6572250" y="4103688"/>
              <a:ext cx="455613" cy="381000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85" name="Group 47"/>
            <p:cNvGrpSpPr>
              <a:grpSpLocks/>
            </p:cNvGrpSpPr>
            <p:nvPr/>
          </p:nvGrpSpPr>
          <p:grpSpPr bwMode="auto">
            <a:xfrm>
              <a:off x="6375396" y="4524371"/>
              <a:ext cx="854075" cy="706437"/>
              <a:chOff x="3029" y="3656"/>
              <a:chExt cx="927" cy="889"/>
            </a:xfrm>
          </p:grpSpPr>
          <p:sp>
            <p:nvSpPr>
              <p:cNvPr id="28686" name="Rectangle 48"/>
              <p:cNvSpPr>
                <a:spLocks noChangeArrowheads="1"/>
              </p:cNvSpPr>
              <p:nvPr/>
            </p:nvSpPr>
            <p:spPr bwMode="auto">
              <a:xfrm>
                <a:off x="3186" y="3656"/>
                <a:ext cx="612" cy="246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7" name="Rectangle 49"/>
              <p:cNvSpPr>
                <a:spLocks noChangeArrowheads="1"/>
              </p:cNvSpPr>
              <p:nvPr/>
            </p:nvSpPr>
            <p:spPr bwMode="auto">
              <a:xfrm>
                <a:off x="3031" y="3822"/>
                <a:ext cx="925" cy="72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8" name="Arc 50"/>
              <p:cNvSpPr>
                <a:spLocks/>
              </p:cNvSpPr>
              <p:nvPr/>
            </p:nvSpPr>
            <p:spPr bwMode="auto">
              <a:xfrm>
                <a:off x="3029" y="3656"/>
                <a:ext cx="171" cy="198"/>
              </a:xfrm>
              <a:custGeom>
                <a:avLst/>
                <a:gdLst>
                  <a:gd name="T0" fmla="*/ 0 w 21600"/>
                  <a:gd name="T1" fmla="*/ 0 h 21706"/>
                  <a:gd name="T2" fmla="*/ 0 w 21600"/>
                  <a:gd name="T3" fmla="*/ 0 h 21706"/>
                  <a:gd name="T4" fmla="*/ 0 w 21600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6"/>
                  <a:gd name="T11" fmla="*/ 21600 w 21600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6" fill="none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</a:path>
                  <a:path w="21600" h="21706" stroke="0" extrusionOk="0">
                    <a:moveTo>
                      <a:pt x="0" y="21705"/>
                    </a:moveTo>
                    <a:cubicBezTo>
                      <a:pt x="0" y="21669"/>
                      <a:pt x="0" y="21633"/>
                      <a:pt x="0" y="21597"/>
                    </a:cubicBezTo>
                    <a:cubicBezTo>
                      <a:pt x="0" y="9815"/>
                      <a:pt x="9440" y="207"/>
                      <a:pt x="21220" y="0"/>
                    </a:cubicBezTo>
                    <a:lnTo>
                      <a:pt x="21600" y="21597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9" name="Arc 51"/>
              <p:cNvSpPr>
                <a:spLocks/>
              </p:cNvSpPr>
              <p:nvPr/>
            </p:nvSpPr>
            <p:spPr bwMode="auto">
              <a:xfrm>
                <a:off x="3780" y="3660"/>
                <a:ext cx="171" cy="200"/>
              </a:xfrm>
              <a:custGeom>
                <a:avLst/>
                <a:gdLst>
                  <a:gd name="T0" fmla="*/ 0 w 21600"/>
                  <a:gd name="T1" fmla="*/ 0 h 21710"/>
                  <a:gd name="T2" fmla="*/ 0 w 21600"/>
                  <a:gd name="T3" fmla="*/ 0 h 21710"/>
                  <a:gd name="T4" fmla="*/ 0 w 21600"/>
                  <a:gd name="T5" fmla="*/ 0 h 217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10"/>
                  <a:gd name="T11" fmla="*/ 21600 w 21600"/>
                  <a:gd name="T12" fmla="*/ 21710 h 217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10" fill="none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</a:path>
                  <a:path w="21600" h="21710" stroke="0" extrusionOk="0">
                    <a:moveTo>
                      <a:pt x="126" y="0"/>
                    </a:moveTo>
                    <a:cubicBezTo>
                      <a:pt x="12006" y="70"/>
                      <a:pt x="21600" y="9720"/>
                      <a:pt x="21600" y="21600"/>
                    </a:cubicBezTo>
                    <a:cubicBezTo>
                      <a:pt x="21600" y="21636"/>
                      <a:pt x="21599" y="21673"/>
                      <a:pt x="21599" y="217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324600" y="4191000"/>
            <a:ext cx="2286000" cy="1752600"/>
            <a:chOff x="6324600" y="4191000"/>
            <a:chExt cx="2286000" cy="1752600"/>
          </a:xfrm>
        </p:grpSpPr>
        <p:sp>
          <p:nvSpPr>
            <p:cNvPr id="39" name="Rectangular Callout 38"/>
            <p:cNvSpPr>
              <a:spLocks noChangeArrowheads="1"/>
            </p:cNvSpPr>
            <p:nvPr/>
          </p:nvSpPr>
          <p:spPr bwMode="auto">
            <a:xfrm flipV="1">
              <a:off x="6324600" y="4191000"/>
              <a:ext cx="2286000" cy="1752600"/>
            </a:xfrm>
            <a:prstGeom prst="wedgeRectCallout">
              <a:avLst>
                <a:gd name="adj1" fmla="val 16204"/>
                <a:gd name="adj2" fmla="val 71046"/>
              </a:avLst>
            </a:prstGeom>
            <a:solidFill>
              <a:srgbClr val="00CC00">
                <a:alpha val="1411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2400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6477000" y="4800600"/>
              <a:ext cx="20256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We want </a:t>
              </a:r>
              <a:r>
                <a:rPr lang="en-US" i="1" u="sng" dirty="0"/>
                <a:t>this</a:t>
              </a:r>
              <a:r>
                <a:rPr lang="en-US" dirty="0"/>
                <a:t>.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79500" y="5029200"/>
            <a:ext cx="4292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ＭＳ Ｐゴシック" charset="-128"/>
                <a:cs typeface="ＭＳ Ｐゴシック" charset="-128"/>
              </a:rPr>
              <a:t>The duty of the customer team is </a:t>
            </a:r>
            <a:br>
              <a:rPr lang="en-US" sz="2200" dirty="0">
                <a:ea typeface="ＭＳ Ｐゴシック" charset="-128"/>
                <a:cs typeface="ＭＳ Ｐゴシック" charset="-128"/>
              </a:rPr>
            </a:br>
            <a:r>
              <a:rPr lang="en-US" sz="2200" dirty="0">
                <a:ea typeface="ＭＳ Ｐゴシック" charset="-128"/>
                <a:cs typeface="ＭＳ Ｐゴシック" charset="-128"/>
              </a:rPr>
              <a:t>to speak with one voice.</a:t>
            </a:r>
          </a:p>
          <a:p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Team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59700" cy="4267200"/>
          </a:xfrm>
        </p:spPr>
        <p:txBody>
          <a:bodyPr/>
          <a:lstStyle/>
          <a:p>
            <a:r>
              <a:rPr lang="en-US" smtClean="0"/>
              <a:t>The development team comprises:</a:t>
            </a:r>
          </a:p>
          <a:p>
            <a:pPr lvl="1"/>
            <a:r>
              <a:rPr lang="en-US" smtClean="0"/>
              <a:t>software engineers</a:t>
            </a:r>
          </a:p>
          <a:p>
            <a:pPr lvl="1"/>
            <a:r>
              <a:rPr lang="en-US" smtClean="0"/>
              <a:t>hardware engineers</a:t>
            </a:r>
          </a:p>
          <a:p>
            <a:pPr lvl="1"/>
            <a:r>
              <a:rPr lang="en-US" smtClean="0"/>
              <a:t>mechanical engineers</a:t>
            </a:r>
          </a:p>
          <a:p>
            <a:pPr lvl="1"/>
            <a:r>
              <a:rPr lang="en-US" smtClean="0"/>
              <a:t>system engineers</a:t>
            </a:r>
          </a:p>
          <a:p>
            <a:endParaRPr lang="en-US" smtClean="0"/>
          </a:p>
          <a:p>
            <a:r>
              <a:rPr lang="en-US" smtClean="0"/>
              <a:t>The duty of the development team is to:</a:t>
            </a:r>
          </a:p>
          <a:p>
            <a:pPr lvl="1"/>
            <a:r>
              <a:rPr lang="en-US" smtClean="0"/>
              <a:t>implement the features demanded by the customer</a:t>
            </a:r>
          </a:p>
          <a:p>
            <a:pPr lvl="1"/>
            <a:r>
              <a:rPr lang="en-US" smtClean="0"/>
              <a:t>advise the customer team on feasibility</a:t>
            </a:r>
          </a:p>
          <a:p>
            <a:pPr lvl="2"/>
            <a:r>
              <a:rPr lang="en-US" smtClean="0"/>
              <a:t>especially on dependencies</a:t>
            </a:r>
          </a:p>
          <a:p>
            <a:endParaRPr lang="en-US" smtClean="0"/>
          </a:p>
          <a:p>
            <a:pPr lvl="1">
              <a:buFont typeface="Wingdings" charset="2"/>
              <a:buNone/>
            </a:pPr>
            <a:endParaRPr lang="en-US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543800" y="1143000"/>
            <a:ext cx="855663" cy="1127125"/>
            <a:chOff x="7726362" y="2209800"/>
            <a:chExt cx="855663" cy="1127125"/>
          </a:xfrm>
        </p:grpSpPr>
        <p:sp>
          <p:nvSpPr>
            <p:cNvPr id="2972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23" name="Group 54"/>
            <p:cNvGrpSpPr>
              <a:grpSpLocks/>
            </p:cNvGrpSpPr>
            <p:nvPr/>
          </p:nvGrpSpPr>
          <p:grpSpPr bwMode="auto">
            <a:xfrm>
              <a:off x="7726362" y="2630483"/>
              <a:ext cx="855662" cy="706437"/>
              <a:chOff x="2063" y="3643"/>
              <a:chExt cx="929" cy="889"/>
            </a:xfrm>
          </p:grpSpPr>
          <p:sp>
            <p:nvSpPr>
              <p:cNvPr id="2972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324600" y="1371600"/>
            <a:ext cx="855663" cy="1127125"/>
            <a:chOff x="7726362" y="2209800"/>
            <a:chExt cx="855663" cy="1127125"/>
          </a:xfrm>
        </p:grpSpPr>
        <p:sp>
          <p:nvSpPr>
            <p:cNvPr id="2971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7" name="Group 54"/>
            <p:cNvGrpSpPr>
              <a:grpSpLocks/>
            </p:cNvGrpSpPr>
            <p:nvPr/>
          </p:nvGrpSpPr>
          <p:grpSpPr bwMode="auto">
            <a:xfrm>
              <a:off x="7726363" y="2630483"/>
              <a:ext cx="855662" cy="706437"/>
              <a:chOff x="2063" y="3643"/>
              <a:chExt cx="929" cy="889"/>
            </a:xfrm>
          </p:grpSpPr>
          <p:sp>
            <p:nvSpPr>
              <p:cNvPr id="2971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6992938" y="2530475"/>
            <a:ext cx="855662" cy="1127125"/>
            <a:chOff x="7726362" y="2209800"/>
            <a:chExt cx="855663" cy="1127125"/>
          </a:xfrm>
        </p:grpSpPr>
        <p:sp>
          <p:nvSpPr>
            <p:cNvPr id="2971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11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</p:grpSpPr>
          <p:sp>
            <p:nvSpPr>
              <p:cNvPr id="2971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5181600" y="1981200"/>
            <a:ext cx="855663" cy="1127125"/>
            <a:chOff x="7726362" y="2209800"/>
            <a:chExt cx="855663" cy="1127125"/>
          </a:xfrm>
        </p:grpSpPr>
        <p:sp>
          <p:nvSpPr>
            <p:cNvPr id="2970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05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</p:grpSpPr>
          <p:sp>
            <p:nvSpPr>
              <p:cNvPr id="2970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6629400"/>
          </a:xfrm>
        </p:spPr>
        <p:txBody>
          <a:bodyPr/>
          <a:lstStyle/>
          <a:p>
            <a:r>
              <a:rPr lang="en-US" dirty="0" smtClean="0"/>
              <a:t>An expert is someone who knows the technical details of how something works.</a:t>
            </a:r>
          </a:p>
          <a:p>
            <a:endParaRPr lang="en-US" sz="1000" dirty="0" smtClean="0"/>
          </a:p>
          <a:p>
            <a:r>
              <a:rPr lang="en-US" dirty="0" smtClean="0"/>
              <a:t>They are often:</a:t>
            </a:r>
          </a:p>
          <a:p>
            <a:pPr lvl="1"/>
            <a:r>
              <a:rPr lang="en-US" dirty="0" smtClean="0"/>
              <a:t>Hard to reach</a:t>
            </a:r>
          </a:p>
          <a:p>
            <a:pPr lvl="1"/>
            <a:r>
              <a:rPr lang="en-US" dirty="0" smtClean="0"/>
              <a:t>Assume too much </a:t>
            </a:r>
            <a:br>
              <a:rPr lang="en-US" dirty="0" smtClean="0"/>
            </a:br>
            <a:r>
              <a:rPr lang="en-US" dirty="0" smtClean="0"/>
              <a:t>or too little</a:t>
            </a:r>
          </a:p>
          <a:p>
            <a:pPr lvl="1"/>
            <a:r>
              <a:rPr lang="en-US" dirty="0" smtClean="0"/>
              <a:t>A little impatient</a:t>
            </a:r>
          </a:p>
          <a:p>
            <a:r>
              <a:rPr lang="en-US" dirty="0" smtClean="0"/>
              <a:t>Sometimes </a:t>
            </a:r>
            <a:r>
              <a:rPr lang="en-US" i="1" dirty="0"/>
              <a:t>you </a:t>
            </a:r>
            <a:r>
              <a:rPr lang="en-US" dirty="0"/>
              <a:t>are the technical </a:t>
            </a:r>
            <a:r>
              <a:rPr lang="en-US" dirty="0" smtClean="0"/>
              <a:t>expert.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7432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4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239000" y="2606675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096000" y="1752600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0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6477000" y="5181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3810000" y="1752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34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477000" y="5273675"/>
            <a:ext cx="855663" cy="1127125"/>
            <a:chOff x="7726362" y="2209800"/>
            <a:chExt cx="855663" cy="1127125"/>
          </a:xfrm>
        </p:grpSpPr>
        <p:sp>
          <p:nvSpPr>
            <p:cNvPr id="3073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33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3073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Oval Callout 47"/>
          <p:cNvSpPr>
            <a:spLocks noChangeArrowheads="1"/>
          </p:cNvSpPr>
          <p:nvPr/>
        </p:nvSpPr>
        <p:spPr bwMode="auto">
          <a:xfrm>
            <a:off x="7010400" y="3886200"/>
            <a:ext cx="2057400" cy="1298377"/>
          </a:xfrm>
          <a:prstGeom prst="wedgeEllipseCallout">
            <a:avLst>
              <a:gd name="adj1" fmla="val -33181"/>
              <a:gd name="adj2" fmla="val 592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omic Sans MS"/>
                <a:ea typeface="Comic Sans MS"/>
                <a:cs typeface="Comic Sans MS"/>
              </a:rPr>
              <a:t>I know all about alarms</a:t>
            </a:r>
          </a:p>
        </p:txBody>
      </p:sp>
      <p:sp>
        <p:nvSpPr>
          <p:cNvPr id="49" name="Rectangular Callout 3"/>
          <p:cNvSpPr>
            <a:spLocks noChangeArrowheads="1"/>
          </p:cNvSpPr>
          <p:nvPr/>
        </p:nvSpPr>
        <p:spPr bwMode="auto">
          <a:xfrm>
            <a:off x="1600200" y="4572000"/>
            <a:ext cx="4114800" cy="990600"/>
          </a:xfrm>
          <a:prstGeom prst="wedgeRectCallout">
            <a:avLst>
              <a:gd name="adj1" fmla="val 65773"/>
              <a:gd name="adj2" fmla="val 5255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It does not change the process.</a:t>
            </a:r>
          </a:p>
          <a:p>
            <a:endParaRPr lang="en-US" sz="1000" dirty="0"/>
          </a:p>
          <a:p>
            <a:r>
              <a:rPr lang="en-US" sz="2200" dirty="0"/>
              <a:t>It just makes it a little easier.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Overview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mental_models_h.jpg"/>
          <p:cNvPicPr>
            <a:picLocks noChangeAspect="1"/>
          </p:cNvPicPr>
          <p:nvPr/>
        </p:nvPicPr>
        <p:blipFill>
          <a:blip r:embed="rId2"/>
          <a:srcRect t="4784" b="22964"/>
          <a:stretch>
            <a:fillRect/>
          </a:stretch>
        </p:blipFill>
        <p:spPr bwMode="auto">
          <a:xfrm>
            <a:off x="838200" y="2667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a development effort starts like this:</a:t>
            </a:r>
          </a:p>
          <a:p>
            <a:endParaRPr lang="en-US" dirty="0" smtClean="0"/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4724400" y="1752600"/>
            <a:ext cx="4191000" cy="1685925"/>
          </a:xfrm>
          <a:prstGeom prst="cloudCallout">
            <a:avLst>
              <a:gd name="adj1" fmla="val -29898"/>
              <a:gd name="adj2" fmla="val 85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You lot start coding!</a:t>
            </a:r>
          </a:p>
          <a:p>
            <a:pPr algn="ctr"/>
            <a:r>
              <a:rPr lang="en-US" sz="2400" dirty="0"/>
              <a:t>I’ll go and find out what they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sp>
        <p:nvSpPr>
          <p:cNvPr id="2" name="Cloud Callout 1"/>
          <p:cNvSpPr/>
          <p:nvPr/>
        </p:nvSpPr>
        <p:spPr bwMode="auto">
          <a:xfrm>
            <a:off x="0" y="2590800"/>
            <a:ext cx="2362200" cy="1600200"/>
          </a:xfrm>
          <a:prstGeom prst="cloudCallout">
            <a:avLst>
              <a:gd name="adj1" fmla="val -48714"/>
              <a:gd name="adj2" fmla="val -4777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Information about the problem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 descr="head-and-brain-outline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05" y="2743200"/>
            <a:ext cx="1018095" cy="141402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743200" y="1219200"/>
            <a:ext cx="3200400" cy="45720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971800" y="1371600"/>
            <a:ext cx="2743200" cy="913746"/>
            <a:chOff x="762000" y="3352800"/>
            <a:chExt cx="7549200" cy="25146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7620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 smtClean="0"/>
                <a:t>Use</a:t>
              </a:r>
            </a:p>
            <a:p>
              <a:r>
                <a:rPr lang="en-US" sz="2000" dirty="0" smtClean="0"/>
                <a:t>Case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en-US" sz="1400" dirty="0" smtClean="0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32766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57912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Picture 17" descr="Screen Shot 2014-07-13 at 13.56.4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63602" y="3411202"/>
              <a:ext cx="1904998" cy="2397797"/>
            </a:xfrm>
            <a:prstGeom prst="rect">
              <a:avLst/>
            </a:prstGeom>
          </p:spPr>
        </p:pic>
        <p:pic>
          <p:nvPicPr>
            <p:cNvPr id="19" name="Picture 2" descr="C:\Users\dmcarthu\Google Drive\UC01 - SD - Revis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BFD1D2"/>
                </a:clrFrom>
                <a:clrTo>
                  <a:srgbClr val="BFD1D2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3" t="33935" r="35833" b="46680"/>
            <a:stretch/>
          </p:blipFill>
          <p:spPr bwMode="auto">
            <a:xfrm>
              <a:off x="5867777" y="3985632"/>
              <a:ext cx="2366846" cy="1248937"/>
            </a:xfrm>
            <a:prstGeom prst="rect">
              <a:avLst/>
            </a:prstGeom>
          </p:spPr>
        </p:pic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124200" y="1752600"/>
            <a:ext cx="2743200" cy="913746"/>
            <a:chOff x="762000" y="3352800"/>
            <a:chExt cx="7549200" cy="2514600"/>
          </a:xfrm>
        </p:grpSpPr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7620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 smtClean="0"/>
                <a:t>Use</a:t>
              </a:r>
            </a:p>
            <a:p>
              <a:r>
                <a:rPr lang="en-US" sz="2000" dirty="0" smtClean="0"/>
                <a:t>Case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en-US" sz="1400" dirty="0" smtClean="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32766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57912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4" name="Picture 23" descr="Screen Shot 2014-07-13 at 13.56.4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63602" y="3411202"/>
              <a:ext cx="1904998" cy="2397797"/>
            </a:xfrm>
            <a:prstGeom prst="rect">
              <a:avLst/>
            </a:prstGeom>
          </p:spPr>
        </p:pic>
        <p:pic>
          <p:nvPicPr>
            <p:cNvPr id="25" name="Picture 2" descr="C:\Users\dmcarthu\Google Drive\UC01 - SD - Revis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BFD1D2"/>
                </a:clrFrom>
                <a:clrTo>
                  <a:srgbClr val="BFD1D2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3" t="33935" r="35833" b="46680"/>
            <a:stretch/>
          </p:blipFill>
          <p:spPr bwMode="auto">
            <a:xfrm>
              <a:off x="5867777" y="3985632"/>
              <a:ext cx="2366846" cy="124893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429000" y="4279900"/>
            <a:ext cx="1905000" cy="1358900"/>
            <a:chOff x="4648200" y="2514600"/>
            <a:chExt cx="3467100" cy="2349500"/>
          </a:xfrm>
        </p:grpSpPr>
        <p:pic>
          <p:nvPicPr>
            <p:cNvPr id="27" name="Picture 5" descr="images.jpe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8200" y="2514600"/>
              <a:ext cx="3467100" cy="234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 rot="20739119">
              <a:off x="4987006" y="2659604"/>
              <a:ext cx="2453442" cy="101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Functional 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Specification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 bwMode="auto">
          <a:xfrm>
            <a:off x="2209800" y="2971800"/>
            <a:ext cx="137160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5105400" y="2971800"/>
            <a:ext cx="137160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5867400"/>
            <a:ext cx="231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of this course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200" y="2057400"/>
            <a:ext cx="2962275" cy="2667000"/>
            <a:chOff x="914400" y="1295400"/>
            <a:chExt cx="5705475" cy="5105400"/>
          </a:xfrm>
        </p:grpSpPr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6"/>
            <a:srcRect l="36957" t="18387" r="1086" b="38274"/>
            <a:stretch>
              <a:fillRect/>
            </a:stretch>
          </p:blipFill>
          <p:spPr bwMode="auto">
            <a:xfrm>
              <a:off x="914400" y="1295400"/>
              <a:ext cx="4343400" cy="2200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7"/>
            <a:srcRect l="36957" t="18387" r="1222" b="38086"/>
            <a:stretch>
              <a:fillRect/>
            </a:stretch>
          </p:blipFill>
          <p:spPr bwMode="auto">
            <a:xfrm>
              <a:off x="1381125" y="225425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8"/>
            <a:srcRect l="37093" t="18387" r="1222" b="38086"/>
            <a:stretch>
              <a:fillRect/>
            </a:stretch>
          </p:blipFill>
          <p:spPr bwMode="auto">
            <a:xfrm>
              <a:off x="1838325" y="3222625"/>
              <a:ext cx="4324350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9"/>
            <a:srcRect l="36957" t="18387" r="1222" b="38086"/>
            <a:stretch>
              <a:fillRect/>
            </a:stretch>
          </p:blipFill>
          <p:spPr bwMode="auto">
            <a:xfrm>
              <a:off x="2286000" y="419100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head-and-brain-outline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029200"/>
            <a:ext cx="1018095" cy="14140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xfrm>
            <a:off x="152400" y="990600"/>
            <a:ext cx="8077200" cy="5105400"/>
          </a:xfrm>
          <a:prstGeom prst="cloudCallout">
            <a:avLst>
              <a:gd name="adj1" fmla="val 52701"/>
              <a:gd name="adj2" fmla="val 3456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the Problem Space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838200" y="1905000"/>
            <a:ext cx="2438400" cy="3200400"/>
            <a:chOff x="838200" y="1905000"/>
            <a:chExt cx="2438400" cy="3200400"/>
          </a:xfrm>
        </p:grpSpPr>
        <p:pic>
          <p:nvPicPr>
            <p:cNvPr id="21" name="Picture 9" descr="orbit.jpe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29221" y="2873375"/>
              <a:ext cx="1866379" cy="124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1219200" y="1905000"/>
              <a:ext cx="1601788" cy="2667000"/>
              <a:chOff x="5865812" y="1447800"/>
              <a:chExt cx="2516982" cy="2896394"/>
            </a:xfrm>
          </p:grpSpPr>
          <p:cxnSp>
            <p:nvCxnSpPr>
              <p:cNvPr id="16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867400" y="1447800"/>
                <a:ext cx="2513012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6"/>
              <p:cNvCxnSpPr>
                <a:cxnSpLocks noChangeShapeType="1"/>
              </p:cNvCxnSpPr>
              <p:nvPr/>
            </p:nvCxnSpPr>
            <p:spPr bwMode="auto">
              <a:xfrm rot="5400000">
                <a:off x="4647406" y="2666206"/>
                <a:ext cx="24384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8"/>
              <p:cNvCxnSpPr>
                <a:cxnSpLocks noChangeShapeType="1"/>
                <a:endCxn id="19" idx="0"/>
              </p:cNvCxnSpPr>
              <p:nvPr/>
            </p:nvCxnSpPr>
            <p:spPr bwMode="auto">
              <a:xfrm rot="5400000">
                <a:off x="6934200" y="2895600"/>
                <a:ext cx="28956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" name="Freeform 21"/>
              <p:cNvSpPr>
                <a:spLocks noChangeArrowheads="1"/>
              </p:cNvSpPr>
              <p:nvPr/>
            </p:nvSpPr>
            <p:spPr bwMode="auto">
              <a:xfrm>
                <a:off x="5867400" y="3881735"/>
                <a:ext cx="2514600" cy="461665"/>
              </a:xfrm>
              <a:custGeom>
                <a:avLst/>
                <a:gdLst>
                  <a:gd name="T0" fmla="*/ 1303884 w 2590800"/>
                  <a:gd name="T1" fmla="*/ 0 h 965200"/>
                  <a:gd name="T2" fmla="*/ 1252754 w 2590800"/>
                  <a:gd name="T3" fmla="*/ 0 h 965200"/>
                  <a:gd name="T4" fmla="*/ 1201622 w 2590800"/>
                  <a:gd name="T5" fmla="*/ 0 h 965200"/>
                  <a:gd name="T6" fmla="*/ 1124921 w 2590800"/>
                  <a:gd name="T7" fmla="*/ 0 h 965200"/>
                  <a:gd name="T8" fmla="*/ 1014132 w 2590800"/>
                  <a:gd name="T9" fmla="*/ 0 h 965200"/>
                  <a:gd name="T10" fmla="*/ 963001 w 2590800"/>
                  <a:gd name="T11" fmla="*/ 0 h 965200"/>
                  <a:gd name="T12" fmla="*/ 818124 w 2590800"/>
                  <a:gd name="T13" fmla="*/ 0 h 965200"/>
                  <a:gd name="T14" fmla="*/ 784036 w 2590800"/>
                  <a:gd name="T15" fmla="*/ 0 h 965200"/>
                  <a:gd name="T16" fmla="*/ 732905 w 2590800"/>
                  <a:gd name="T17" fmla="*/ 0 h 965200"/>
                  <a:gd name="T18" fmla="*/ 707339 w 2590800"/>
                  <a:gd name="T19" fmla="*/ 0 h 965200"/>
                  <a:gd name="T20" fmla="*/ 647681 w 2590800"/>
                  <a:gd name="T21" fmla="*/ 0 h 965200"/>
                  <a:gd name="T22" fmla="*/ 562460 w 2590800"/>
                  <a:gd name="T23" fmla="*/ 0 h 965200"/>
                  <a:gd name="T24" fmla="*/ 553939 w 2590800"/>
                  <a:gd name="T25" fmla="*/ 0 h 965200"/>
                  <a:gd name="T26" fmla="*/ 536894 w 2590800"/>
                  <a:gd name="T27" fmla="*/ 0 h 965200"/>
                  <a:gd name="T28" fmla="*/ 502806 w 2590800"/>
                  <a:gd name="T29" fmla="*/ 0 h 965200"/>
                  <a:gd name="T30" fmla="*/ 426106 w 2590800"/>
                  <a:gd name="T31" fmla="*/ 0 h 965200"/>
                  <a:gd name="T32" fmla="*/ 409064 w 2590800"/>
                  <a:gd name="T33" fmla="*/ 0 h 965200"/>
                  <a:gd name="T34" fmla="*/ 332364 w 2590800"/>
                  <a:gd name="T35" fmla="*/ 0 h 965200"/>
                  <a:gd name="T36" fmla="*/ 306797 w 2590800"/>
                  <a:gd name="T37" fmla="*/ 0 h 965200"/>
                  <a:gd name="T38" fmla="*/ 272710 w 2590800"/>
                  <a:gd name="T39" fmla="*/ 0 h 965200"/>
                  <a:gd name="T40" fmla="*/ 136354 w 2590800"/>
                  <a:gd name="T41" fmla="*/ 0 h 965200"/>
                  <a:gd name="T42" fmla="*/ 110787 w 2590800"/>
                  <a:gd name="T43" fmla="*/ 0 h 965200"/>
                  <a:gd name="T44" fmla="*/ 85222 w 2590800"/>
                  <a:gd name="T45" fmla="*/ 0 h 965200"/>
                  <a:gd name="T46" fmla="*/ 0 w 2590800"/>
                  <a:gd name="T47" fmla="*/ 0 h 9652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90800"/>
                  <a:gd name="T73" fmla="*/ 0 h 965200"/>
                  <a:gd name="T74" fmla="*/ 2590800 w 2590800"/>
                  <a:gd name="T75" fmla="*/ 965200 h 96520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90800" h="965200">
                    <a:moveTo>
                      <a:pt x="2590800" y="965200"/>
                    </a:moveTo>
                    <a:cubicBezTo>
                      <a:pt x="2556933" y="942622"/>
                      <a:pt x="2527814" y="910338"/>
                      <a:pt x="2489200" y="897467"/>
                    </a:cubicBezTo>
                    <a:lnTo>
                      <a:pt x="2387600" y="863600"/>
                    </a:lnTo>
                    <a:cubicBezTo>
                      <a:pt x="2179366" y="707424"/>
                      <a:pt x="2502314" y="957766"/>
                      <a:pt x="2235200" y="711200"/>
                    </a:cubicBezTo>
                    <a:cubicBezTo>
                      <a:pt x="2037418" y="528632"/>
                      <a:pt x="2169116" y="674338"/>
                      <a:pt x="2015067" y="558800"/>
                    </a:cubicBezTo>
                    <a:cubicBezTo>
                      <a:pt x="1962660" y="519494"/>
                      <a:pt x="1978776" y="497598"/>
                      <a:pt x="1913467" y="491067"/>
                    </a:cubicBezTo>
                    <a:cubicBezTo>
                      <a:pt x="1817822" y="481502"/>
                      <a:pt x="1721556" y="479778"/>
                      <a:pt x="1625600" y="474133"/>
                    </a:cubicBezTo>
                    <a:cubicBezTo>
                      <a:pt x="1603022" y="468489"/>
                      <a:pt x="1580158" y="463887"/>
                      <a:pt x="1557867" y="457200"/>
                    </a:cubicBezTo>
                    <a:cubicBezTo>
                      <a:pt x="1523674" y="446942"/>
                      <a:pt x="1456267" y="423333"/>
                      <a:pt x="1456267" y="423333"/>
                    </a:cubicBezTo>
                    <a:cubicBezTo>
                      <a:pt x="1439334" y="440266"/>
                      <a:pt x="1425392" y="460849"/>
                      <a:pt x="1405467" y="474133"/>
                    </a:cubicBezTo>
                    <a:cubicBezTo>
                      <a:pt x="1390888" y="483852"/>
                      <a:pt x="1295970" y="505741"/>
                      <a:pt x="1286933" y="508000"/>
                    </a:cubicBezTo>
                    <a:cubicBezTo>
                      <a:pt x="1230489" y="502356"/>
                      <a:pt x="1169241" y="514540"/>
                      <a:pt x="1117600" y="491067"/>
                    </a:cubicBezTo>
                    <a:cubicBezTo>
                      <a:pt x="1096413" y="481437"/>
                      <a:pt x="1109835" y="444724"/>
                      <a:pt x="1100667" y="423333"/>
                    </a:cubicBezTo>
                    <a:cubicBezTo>
                      <a:pt x="1092650" y="404627"/>
                      <a:pt x="1083733" y="383822"/>
                      <a:pt x="1066800" y="372533"/>
                    </a:cubicBezTo>
                    <a:cubicBezTo>
                      <a:pt x="1047436" y="359624"/>
                      <a:pt x="1021358" y="362287"/>
                      <a:pt x="999067" y="355600"/>
                    </a:cubicBezTo>
                    <a:cubicBezTo>
                      <a:pt x="889153" y="322626"/>
                      <a:pt x="920903" y="337357"/>
                      <a:pt x="846667" y="287867"/>
                    </a:cubicBezTo>
                    <a:cubicBezTo>
                      <a:pt x="835378" y="270934"/>
                      <a:pt x="828434" y="250096"/>
                      <a:pt x="812800" y="237067"/>
                    </a:cubicBezTo>
                    <a:cubicBezTo>
                      <a:pt x="785867" y="214622"/>
                      <a:pt x="686637" y="182451"/>
                      <a:pt x="660400" y="169333"/>
                    </a:cubicBezTo>
                    <a:cubicBezTo>
                      <a:pt x="642197" y="160232"/>
                      <a:pt x="628306" y="143484"/>
                      <a:pt x="609600" y="135467"/>
                    </a:cubicBezTo>
                    <a:cubicBezTo>
                      <a:pt x="588209" y="126299"/>
                      <a:pt x="564585" y="123582"/>
                      <a:pt x="541867" y="118533"/>
                    </a:cubicBezTo>
                    <a:cubicBezTo>
                      <a:pt x="420747" y="91617"/>
                      <a:pt x="432400" y="99345"/>
                      <a:pt x="270933" y="84667"/>
                    </a:cubicBezTo>
                    <a:cubicBezTo>
                      <a:pt x="254000" y="79022"/>
                      <a:pt x="236098" y="75715"/>
                      <a:pt x="220133" y="67733"/>
                    </a:cubicBezTo>
                    <a:cubicBezTo>
                      <a:pt x="201930" y="58632"/>
                      <a:pt x="188784" y="39852"/>
                      <a:pt x="169333" y="33867"/>
                    </a:cubicBezTo>
                    <a:cubicBezTo>
                      <a:pt x="114316" y="16939"/>
                      <a:pt x="0" y="0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1143000" y="1905000"/>
              <a:ext cx="1752600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Orbital Mechanics for Dummies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4459069"/>
              <a:ext cx="2438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dirty="0" smtClean="0"/>
                <a:t>Learn </a:t>
              </a:r>
              <a:r>
                <a:rPr lang="en-US" dirty="0"/>
                <a:t>about </a:t>
              </a:r>
              <a:r>
                <a:rPr lang="en-US" dirty="0" smtClean="0"/>
                <a:t>the </a:t>
              </a:r>
              <a:br>
                <a:rPr lang="en-US" dirty="0" smtClean="0"/>
              </a:br>
              <a:r>
                <a:rPr lang="en-US" dirty="0" smtClean="0"/>
                <a:t>problem space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62600" y="2057400"/>
            <a:ext cx="2514600" cy="1865531"/>
            <a:chOff x="3657600" y="3544669"/>
            <a:chExt cx="2514600" cy="1865531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3544669"/>
              <a:ext cx="1905000" cy="1358900"/>
              <a:chOff x="4648200" y="2514600"/>
              <a:chExt cx="3467100" cy="2349500"/>
            </a:xfrm>
          </p:grpSpPr>
          <p:pic>
            <p:nvPicPr>
              <p:cNvPr id="6" name="Picture 5" descr="images.jpe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648200" y="2514600"/>
                <a:ext cx="3467100" cy="234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20739119">
                <a:off x="4987006" y="2659604"/>
                <a:ext cx="2453442" cy="101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Functional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Specification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657600" y="4763869"/>
              <a:ext cx="2514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dirty="0"/>
                <a:t>R</a:t>
              </a:r>
              <a:r>
                <a:rPr lang="en-US" dirty="0" smtClean="0"/>
                <a:t>ead </a:t>
              </a:r>
              <a:r>
                <a:rPr lang="en-US" dirty="0"/>
                <a:t>any existing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functional specification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62200" y="3773269"/>
            <a:ext cx="3733800" cy="2094131"/>
            <a:chOff x="2362200" y="3773269"/>
            <a:chExt cx="3733800" cy="2094131"/>
          </a:xfrm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429000" y="3773269"/>
              <a:ext cx="855662" cy="1127120"/>
              <a:chOff x="7726365" y="2209800"/>
              <a:chExt cx="855662" cy="1127120"/>
            </a:xfrm>
            <a:solidFill>
              <a:srgbClr val="008000">
                <a:alpha val="75000"/>
              </a:srgbClr>
            </a:solidFill>
          </p:grpSpPr>
          <p:sp>
            <p:nvSpPr>
              <p:cNvPr id="9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7726365" y="2630483"/>
                <a:ext cx="855662" cy="706437"/>
                <a:chOff x="2063" y="3643"/>
                <a:chExt cx="929" cy="889"/>
              </a:xfrm>
              <a:grpFill/>
            </p:grpSpPr>
            <p:sp>
              <p:nvSpPr>
                <p:cNvPr id="11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198 h 21709"/>
                    <a:gd name="T2" fmla="*/ 170 w 21600"/>
                    <a:gd name="T3" fmla="*/ 0 h 21709"/>
                    <a:gd name="T4" fmla="*/ 171 w 21600"/>
                    <a:gd name="T5" fmla="*/ 197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171 w 21726"/>
                    <a:gd name="T3" fmla="*/ 198 h 21712"/>
                    <a:gd name="T4" fmla="*/ 1 w 21726"/>
                    <a:gd name="T5" fmla="*/ 197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2362200" y="5221069"/>
              <a:ext cx="3733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dirty="0"/>
                <a:t>T</a:t>
              </a:r>
              <a:r>
                <a:rPr lang="en-US" dirty="0" smtClean="0"/>
                <a:t>alk </a:t>
              </a:r>
              <a:r>
                <a:rPr lang="en-US" dirty="0"/>
                <a:t>to </a:t>
              </a:r>
              <a:r>
                <a:rPr lang="en-US" dirty="0" smtClean="0"/>
                <a:t>customers </a:t>
              </a:r>
              <a:br>
                <a:rPr lang="en-US" dirty="0" smtClean="0"/>
              </a:br>
              <a:r>
                <a:rPr lang="en-US" dirty="0" smtClean="0"/>
                <a:t>and experts</a:t>
              </a:r>
              <a:endParaRPr lang="en-US" dirty="0"/>
            </a:p>
          </p:txBody>
        </p: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4419600" y="4001869"/>
              <a:ext cx="855663" cy="1127125"/>
              <a:chOff x="7726362" y="2209800"/>
              <a:chExt cx="855663" cy="1127125"/>
            </a:xfrm>
            <a:solidFill>
              <a:srgbClr val="FF0000">
                <a:alpha val="75000"/>
              </a:srgbClr>
            </a:solidFill>
          </p:grpSpPr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7924800" y="2209800"/>
                <a:ext cx="454025" cy="3810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5" name="Group 54"/>
              <p:cNvGrpSpPr>
                <a:grpSpLocks/>
              </p:cNvGrpSpPr>
              <p:nvPr/>
            </p:nvGrpSpPr>
            <p:grpSpPr bwMode="auto">
              <a:xfrm>
                <a:off x="7726365" y="2630483"/>
                <a:ext cx="855662" cy="706437"/>
                <a:chOff x="2063" y="3643"/>
                <a:chExt cx="929" cy="889"/>
              </a:xfrm>
              <a:grpFill/>
            </p:grpSpPr>
            <p:sp>
              <p:nvSpPr>
                <p:cNvPr id="36" name="Rectangle 55"/>
                <p:cNvSpPr>
                  <a:spLocks noChangeArrowheads="1"/>
                </p:cNvSpPr>
                <p:nvPr/>
              </p:nvSpPr>
              <p:spPr bwMode="auto">
                <a:xfrm>
                  <a:off x="2222" y="3643"/>
                  <a:ext cx="610" cy="2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Rectangle 56"/>
                <p:cNvSpPr>
                  <a:spLocks noChangeArrowheads="1"/>
                </p:cNvSpPr>
                <p:nvPr/>
              </p:nvSpPr>
              <p:spPr bwMode="auto">
                <a:xfrm>
                  <a:off x="2065" y="3809"/>
                  <a:ext cx="927" cy="72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Arc 57"/>
                <p:cNvSpPr>
                  <a:spLocks/>
                </p:cNvSpPr>
                <p:nvPr/>
              </p:nvSpPr>
              <p:spPr bwMode="auto">
                <a:xfrm>
                  <a:off x="2063" y="3643"/>
                  <a:ext cx="171" cy="198"/>
                </a:xfrm>
                <a:custGeom>
                  <a:avLst/>
                  <a:gdLst>
                    <a:gd name="T0" fmla="*/ 0 w 21600"/>
                    <a:gd name="T1" fmla="*/ 198 h 21709"/>
                    <a:gd name="T2" fmla="*/ 170 w 21600"/>
                    <a:gd name="T3" fmla="*/ 0 h 21709"/>
                    <a:gd name="T4" fmla="*/ 171 w 21600"/>
                    <a:gd name="T5" fmla="*/ 197 h 217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09"/>
                    <a:gd name="T11" fmla="*/ 21600 w 21600"/>
                    <a:gd name="T12" fmla="*/ 21709 h 217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09" fill="none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</a:path>
                    <a:path w="21600" h="21709" stroke="0" extrusionOk="0">
                      <a:moveTo>
                        <a:pt x="0" y="21708"/>
                      </a:moveTo>
                      <a:cubicBezTo>
                        <a:pt x="0" y="21672"/>
                        <a:pt x="0" y="21636"/>
                        <a:pt x="0" y="21600"/>
                      </a:cubicBezTo>
                      <a:cubicBezTo>
                        <a:pt x="0" y="9720"/>
                        <a:pt x="9593" y="70"/>
                        <a:pt x="21473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Arc 58"/>
                <p:cNvSpPr>
                  <a:spLocks/>
                </p:cNvSpPr>
                <p:nvPr/>
              </p:nvSpPr>
              <p:spPr bwMode="auto">
                <a:xfrm>
                  <a:off x="2821" y="3643"/>
                  <a:ext cx="171" cy="198"/>
                </a:xfrm>
                <a:custGeom>
                  <a:avLst/>
                  <a:gdLst>
                    <a:gd name="T0" fmla="*/ 0 w 21726"/>
                    <a:gd name="T1" fmla="*/ 0 h 21712"/>
                    <a:gd name="T2" fmla="*/ 171 w 21726"/>
                    <a:gd name="T3" fmla="*/ 198 h 21712"/>
                    <a:gd name="T4" fmla="*/ 1 w 21726"/>
                    <a:gd name="T5" fmla="*/ 197 h 21712"/>
                    <a:gd name="T6" fmla="*/ 0 60000 65536"/>
                    <a:gd name="T7" fmla="*/ 0 60000 65536"/>
                    <a:gd name="T8" fmla="*/ 0 60000 65536"/>
                    <a:gd name="T9" fmla="*/ 0 w 21726"/>
                    <a:gd name="T10" fmla="*/ 0 h 21712"/>
                    <a:gd name="T11" fmla="*/ 21726 w 21726"/>
                    <a:gd name="T12" fmla="*/ 21712 h 217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6" h="21712" fill="none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</a:path>
                    <a:path w="21726" h="21712" stroke="0" extrusionOk="0">
                      <a:moveTo>
                        <a:pt x="0" y="0"/>
                      </a:moveTo>
                      <a:cubicBezTo>
                        <a:pt x="42" y="0"/>
                        <a:pt x="84" y="-1"/>
                        <a:pt x="126" y="-1"/>
                      </a:cubicBezTo>
                      <a:cubicBezTo>
                        <a:pt x="12055" y="0"/>
                        <a:pt x="21726" y="9670"/>
                        <a:pt x="21726" y="21600"/>
                      </a:cubicBezTo>
                      <a:cubicBezTo>
                        <a:pt x="21726" y="21637"/>
                        <a:pt x="21725" y="21674"/>
                        <a:pt x="21725" y="21711"/>
                      </a:cubicBezTo>
                      <a:lnTo>
                        <a:pt x="126" y="216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124200" y="1374338"/>
            <a:ext cx="2743200" cy="1749862"/>
            <a:chOff x="3124200" y="1374338"/>
            <a:chExt cx="2743200" cy="1749862"/>
          </a:xfrm>
        </p:grpSpPr>
        <p:sp>
          <p:nvSpPr>
            <p:cNvPr id="44" name="Rectangle 43"/>
            <p:cNvSpPr/>
            <p:nvPr/>
          </p:nvSpPr>
          <p:spPr>
            <a:xfrm>
              <a:off x="3124200" y="2477869"/>
              <a:ext cx="2743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dirty="0" smtClean="0"/>
                <a:t>Identify and read</a:t>
              </a:r>
              <a:br>
                <a:rPr lang="en-US" dirty="0" smtClean="0"/>
              </a:br>
              <a:r>
                <a:rPr lang="en-US" dirty="0" smtClean="0"/>
                <a:t>background documents</a:t>
              </a:r>
              <a:endParaRPr lang="en-US" dirty="0"/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3238500" y="1374338"/>
              <a:ext cx="2514600" cy="1066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600" dirty="0"/>
                <a:t>bk.1 ISO Standard xxx</a:t>
              </a:r>
            </a:p>
            <a:p>
              <a:r>
                <a:rPr lang="en-US" sz="1600" dirty="0"/>
                <a:t>bk.2 User Manual for xxx</a:t>
              </a:r>
            </a:p>
            <a:p>
              <a:r>
                <a:rPr lang="en-US" sz="1600" dirty="0"/>
                <a:t>bk.3 Code Listing for xxx</a:t>
              </a:r>
            </a:p>
            <a:p>
              <a:r>
                <a:rPr lang="en-US" sz="1600" dirty="0"/>
                <a:t>bk.4 Configuration file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Requirements-Clarification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Requirements-clarification models comprise:</a:t>
            </a:r>
          </a:p>
          <a:p>
            <a:pPr lvl="1"/>
            <a:r>
              <a:rPr lang="en-US" dirty="0" smtClean="0"/>
              <a:t>A set of use cases…</a:t>
            </a:r>
          </a:p>
          <a:p>
            <a:pPr lvl="1"/>
            <a:r>
              <a:rPr lang="en-US" dirty="0" smtClean="0"/>
              <a:t>…each of which has an activity diagram,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may have a sequence diagram too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620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u="sng" dirty="0" smtClean="0"/>
              <a:t>Use Case Name/Number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Pre-conditions: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Post-conditions:</a:t>
            </a:r>
          </a:p>
          <a:p>
            <a:pPr marL="541338" indent="-541338"/>
            <a:endParaRPr lang="en-US" sz="1400" dirty="0" smtClean="0"/>
          </a:p>
          <a:p>
            <a:pPr marL="541338" indent="-541338"/>
            <a:r>
              <a:rPr lang="en-US" sz="1400" dirty="0" smtClean="0"/>
              <a:t>Scenario:</a:t>
            </a:r>
          </a:p>
          <a:p>
            <a:pPr marL="541338" indent="-541338"/>
            <a:endParaRPr lang="en-US" sz="1400" dirty="0" smtClean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2766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791200" y="33528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602" y="3411202"/>
            <a:ext cx="1904998" cy="2397797"/>
          </a:xfrm>
          <a:prstGeom prst="rect">
            <a:avLst/>
          </a:prstGeom>
        </p:spPr>
      </p:pic>
      <p:pic>
        <p:nvPicPr>
          <p:cNvPr id="8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5867777" y="3985632"/>
            <a:ext cx="2366846" cy="12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 case </a:t>
            </a:r>
            <a:r>
              <a:rPr lang="en-US" dirty="0" smtClean="0"/>
              <a:t>says how a role uses a system to meet some goal.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passenger requests elevator</a:t>
            </a:r>
          </a:p>
          <a:p>
            <a:pPr lvl="1"/>
            <a:r>
              <a:rPr lang="en-US" dirty="0" smtClean="0"/>
              <a:t>A passenger orders an elevator to a floor</a:t>
            </a:r>
          </a:p>
          <a:p>
            <a:pPr lvl="1"/>
            <a:r>
              <a:rPr lang="en-US" dirty="0" smtClean="0"/>
              <a:t>A system administrator sets elevator mode</a:t>
            </a:r>
          </a:p>
          <a:p>
            <a:pPr lvl="1"/>
            <a:r>
              <a:rPr lang="en-US" dirty="0" smtClean="0"/>
              <a:t>At 08:00, free elevators return to the ground floor.</a:t>
            </a:r>
          </a:p>
          <a:p>
            <a:pPr lvl="1"/>
            <a:endParaRPr lang="en-US" dirty="0"/>
          </a:p>
          <a:p>
            <a:r>
              <a:rPr lang="en-US" dirty="0" smtClean="0"/>
              <a:t>The collection of use cases describes </a:t>
            </a:r>
            <a:r>
              <a:rPr lang="en-US" i="1" dirty="0" smtClean="0"/>
              <a:t>what the user needs </a:t>
            </a:r>
            <a:br>
              <a:rPr lang="en-US" i="1" dirty="0" smtClean="0"/>
            </a:br>
            <a:r>
              <a:rPr lang="en-US" dirty="0" smtClean="0"/>
              <a:t>from this </a:t>
            </a:r>
            <a:r>
              <a:rPr lang="en-US" dirty="0"/>
              <a:t>release (and a few core, representative ones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 releases).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3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and sequence diagrams provide detailed descriptions of the behavior of a single use case.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133600" y="24384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648200" y="2438400"/>
            <a:ext cx="2520000" cy="2514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 descr="Screen Shot 2014-07-13 at 13.56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0602" y="2496802"/>
            <a:ext cx="1904998" cy="2397797"/>
          </a:xfrm>
          <a:prstGeom prst="rect">
            <a:avLst/>
          </a:prstGeom>
        </p:spPr>
      </p:pic>
      <p:pic>
        <p:nvPicPr>
          <p:cNvPr id="8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3" t="33935" r="35833" b="46680"/>
          <a:stretch/>
        </p:blipFill>
        <p:spPr bwMode="auto">
          <a:xfrm>
            <a:off x="4724777" y="3071232"/>
            <a:ext cx="2366846" cy="12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 Specification contains a set of requirements.</a:t>
            </a:r>
          </a:p>
          <a:p>
            <a:endParaRPr lang="en-US" dirty="0" smtClean="0"/>
          </a:p>
          <a:p>
            <a:r>
              <a:rPr lang="en-US" dirty="0" smtClean="0"/>
              <a:t>Every requirement is: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endParaRPr lang="en-US" dirty="0"/>
          </a:p>
          <a:p>
            <a:r>
              <a:rPr lang="en-US" dirty="0" smtClean="0"/>
              <a:t>The functional specification </a:t>
            </a:r>
            <a:r>
              <a:rPr lang="en-US" i="1" dirty="0" smtClean="0"/>
              <a:t>bounds </a:t>
            </a:r>
            <a:r>
              <a:rPr lang="en-US" dirty="0" smtClean="0"/>
              <a:t>the contents of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this </a:t>
            </a:r>
            <a:r>
              <a:rPr lang="en-US" dirty="0" smtClean="0"/>
              <a:t>release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often lists capabilities intended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 </a:t>
            </a:r>
            <a:r>
              <a:rPr lang="en-US" dirty="0"/>
              <a:t>releases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648200" y="2514600"/>
            <a:ext cx="3467100" cy="2349500"/>
            <a:chOff x="4648200" y="2514600"/>
            <a:chExt cx="3467100" cy="2349500"/>
          </a:xfrm>
        </p:grpSpPr>
        <p:pic>
          <p:nvPicPr>
            <p:cNvPr id="7172" name="Picture 5" descr="images.jpe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2514600"/>
              <a:ext cx="3467100" cy="234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 rot="20739119">
              <a:off x="5466993" y="2841969"/>
              <a:ext cx="1493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Functional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Specification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This?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pic>
        <p:nvPicPr>
          <p:cNvPr id="3" name="Picture 2" descr="head-and-brain-outline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29267"/>
            <a:ext cx="4267200" cy="5604933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676400" y="1752600"/>
            <a:ext cx="2743200" cy="913746"/>
            <a:chOff x="762000" y="3352800"/>
            <a:chExt cx="7549200" cy="25146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7620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 smtClean="0"/>
                <a:t>Use</a:t>
              </a:r>
            </a:p>
            <a:p>
              <a:r>
                <a:rPr lang="en-US" sz="2000" dirty="0" smtClean="0"/>
                <a:t>Case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en-US" sz="1400" dirty="0" smtClean="0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32766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57912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Picture 17" descr="Screen Shot 2014-07-13 at 13.56.4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63602" y="3411202"/>
              <a:ext cx="1904998" cy="2397797"/>
            </a:xfrm>
            <a:prstGeom prst="rect">
              <a:avLst/>
            </a:prstGeom>
          </p:spPr>
        </p:pic>
        <p:pic>
          <p:nvPicPr>
            <p:cNvPr id="19" name="Picture 2" descr="C:\Users\dmcarthu\Google Drive\UC01 - SD - Revis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BFD1D2"/>
                </a:clrFrom>
                <a:clrTo>
                  <a:srgbClr val="BFD1D2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3" t="33935" r="35833" b="46680"/>
            <a:stretch/>
          </p:blipFill>
          <p:spPr bwMode="auto">
            <a:xfrm>
              <a:off x="5867777" y="3985632"/>
              <a:ext cx="2366846" cy="1248937"/>
            </a:xfrm>
            <a:prstGeom prst="rect">
              <a:avLst/>
            </a:prstGeom>
          </p:spPr>
        </p:pic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828800" y="2133600"/>
            <a:ext cx="2743200" cy="913746"/>
            <a:chOff x="762000" y="3352800"/>
            <a:chExt cx="7549200" cy="2514600"/>
          </a:xfrm>
        </p:grpSpPr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7620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 smtClean="0"/>
                <a:t>Use</a:t>
              </a:r>
            </a:p>
            <a:p>
              <a:r>
                <a:rPr lang="en-US" sz="2000" dirty="0" smtClean="0"/>
                <a:t>Case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en-US" sz="1400" dirty="0" smtClean="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32766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5791200" y="3352800"/>
              <a:ext cx="2520000" cy="2514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4" name="Picture 23" descr="Screen Shot 2014-07-13 at 13.56.4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63602" y="3411202"/>
              <a:ext cx="1904998" cy="2397797"/>
            </a:xfrm>
            <a:prstGeom prst="rect">
              <a:avLst/>
            </a:prstGeom>
          </p:spPr>
        </p:pic>
        <p:pic>
          <p:nvPicPr>
            <p:cNvPr id="25" name="Picture 2" descr="C:\Users\dmcarthu\Google Drive\UC01 - SD - Revis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BFD1D2"/>
                </a:clrFrom>
                <a:clrTo>
                  <a:srgbClr val="BFD1D2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3" t="33935" r="35833" b="46680"/>
            <a:stretch/>
          </p:blipFill>
          <p:spPr bwMode="auto">
            <a:xfrm>
              <a:off x="5867777" y="3985632"/>
              <a:ext cx="2366846" cy="124893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286000" y="3276600"/>
            <a:ext cx="1905000" cy="1358900"/>
            <a:chOff x="4648200" y="2514600"/>
            <a:chExt cx="3467100" cy="2349500"/>
          </a:xfrm>
        </p:grpSpPr>
        <p:pic>
          <p:nvPicPr>
            <p:cNvPr id="27" name="Picture 5" descr="images.jpe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8200" y="2514600"/>
              <a:ext cx="3467100" cy="234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 rot="20739119">
              <a:off x="4987006" y="2659604"/>
              <a:ext cx="2453442" cy="101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Functional 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Specification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 bwMode="auto">
          <a:xfrm>
            <a:off x="4800600" y="3124200"/>
            <a:ext cx="137160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72200" y="2057400"/>
            <a:ext cx="2962275" cy="2667000"/>
            <a:chOff x="914400" y="1295400"/>
            <a:chExt cx="5705475" cy="5105400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6"/>
            <a:srcRect l="36957" t="18387" r="1086" b="38274"/>
            <a:stretch>
              <a:fillRect/>
            </a:stretch>
          </p:blipFill>
          <p:spPr bwMode="auto">
            <a:xfrm>
              <a:off x="914400" y="1295400"/>
              <a:ext cx="4343400" cy="2200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7"/>
            <a:srcRect l="36957" t="18387" r="1222" b="38086"/>
            <a:stretch>
              <a:fillRect/>
            </a:stretch>
          </p:blipFill>
          <p:spPr bwMode="auto">
            <a:xfrm>
              <a:off x="1381125" y="225425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8"/>
            <a:srcRect l="37093" t="18387" r="1222" b="38086"/>
            <a:stretch>
              <a:fillRect/>
            </a:stretch>
          </p:blipFill>
          <p:spPr bwMode="auto">
            <a:xfrm>
              <a:off x="1838325" y="3222625"/>
              <a:ext cx="4324350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9"/>
            <a:srcRect l="36957" t="18387" r="1222" b="38086"/>
            <a:stretch>
              <a:fillRect/>
            </a:stretch>
          </p:blipFill>
          <p:spPr bwMode="auto">
            <a:xfrm>
              <a:off x="2286000" y="419100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215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Learn about the problem</a:t>
            </a:r>
          </a:p>
          <a:p>
            <a:pPr lvl="1"/>
            <a:r>
              <a:rPr lang="en-US" dirty="0" smtClean="0"/>
              <a:t>Build requirements-clarification models</a:t>
            </a:r>
          </a:p>
          <a:p>
            <a:pPr lvl="1"/>
            <a:r>
              <a:rPr lang="en-US" dirty="0" smtClean="0"/>
              <a:t>Build (or correct) the functional specification</a:t>
            </a:r>
          </a:p>
          <a:p>
            <a:pPr lvl="1"/>
            <a:r>
              <a:rPr lang="en-US" dirty="0" smtClean="0"/>
              <a:t>Load it all in your brain</a:t>
            </a:r>
          </a:p>
          <a:p>
            <a:pPr lvl="1"/>
            <a:r>
              <a:rPr lang="en-US" dirty="0" smtClean="0"/>
              <a:t>Build executable models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process is </a:t>
            </a:r>
            <a:r>
              <a:rPr lang="en-US" i="1" dirty="0" smtClean="0"/>
              <a:t>iterative</a:t>
            </a:r>
            <a:r>
              <a:rPr lang="en-US" dirty="0" smtClean="0"/>
              <a:t>, and </a:t>
            </a:r>
            <a:r>
              <a:rPr lang="en-US" i="1" dirty="0" smtClean="0"/>
              <a:t>agile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286000" y="3962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038600" y="3962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4478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1242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8768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743200" y="4800600"/>
            <a:ext cx="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5105400"/>
            <a:ext cx="304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781800" y="46482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4" name="Picture 13" descr="head-and-brain-outline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86200"/>
            <a:ext cx="1018095" cy="1414021"/>
          </a:xfrm>
          <a:prstGeom prst="rect">
            <a:avLst/>
          </a:prstGeom>
        </p:spPr>
      </p:pic>
      <p:sp>
        <p:nvSpPr>
          <p:cNvPr id="15" name="Cloud Callout 14"/>
          <p:cNvSpPr/>
          <p:nvPr/>
        </p:nvSpPr>
        <p:spPr bwMode="auto">
          <a:xfrm>
            <a:off x="685800" y="3810000"/>
            <a:ext cx="1066800" cy="1066800"/>
          </a:xfrm>
          <a:prstGeom prst="cloudCallout">
            <a:avLst>
              <a:gd name="adj1" fmla="val -20833"/>
              <a:gd name="adj2" fmla="val 304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2663" y="3657600"/>
            <a:ext cx="1524000" cy="1676400"/>
            <a:chOff x="914400" y="1295400"/>
            <a:chExt cx="5705475" cy="5105400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/>
            <a:srcRect l="36957" t="18387" r="1086" b="38274"/>
            <a:stretch>
              <a:fillRect/>
            </a:stretch>
          </p:blipFill>
          <p:spPr bwMode="auto">
            <a:xfrm>
              <a:off x="914400" y="1295400"/>
              <a:ext cx="4343400" cy="2200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4"/>
            <a:srcRect l="36957" t="18387" r="1222" b="38086"/>
            <a:stretch>
              <a:fillRect/>
            </a:stretch>
          </p:blipFill>
          <p:spPr bwMode="auto">
            <a:xfrm>
              <a:off x="1381125" y="225425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/>
            <a:srcRect l="37093" t="18387" r="1222" b="38086"/>
            <a:stretch>
              <a:fillRect/>
            </a:stretch>
          </p:blipFill>
          <p:spPr bwMode="auto">
            <a:xfrm>
              <a:off x="1838325" y="3222625"/>
              <a:ext cx="4324350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/>
            <a:srcRect l="36957" t="18387" r="1222" b="38086"/>
            <a:stretch>
              <a:fillRect/>
            </a:stretch>
          </p:blipFill>
          <p:spPr bwMode="auto">
            <a:xfrm>
              <a:off x="2286000" y="419100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974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creen shot 2014-02-27 at 03.08.5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1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B: </a:t>
            </a:r>
            <a:r>
              <a:rPr lang="en-US" sz="9000" dirty="0" smtClean="0">
                <a:solidFill>
                  <a:schemeClr val="bg1"/>
                </a:solidFill>
              </a:rPr>
              <a:t>Understanding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Assimilation</a:t>
            </a: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4194175" y="2767013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Content Placeholder 1" descr="drinking-from-firehos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>
          <a:xfrm>
            <a:off x="2175681" y="1828800"/>
            <a:ext cx="5063319" cy="3200400"/>
          </a:xfrm>
        </p:spPr>
      </p:pic>
    </p:spTree>
    <p:extLst>
      <p:ext uri="{BB962C8B-B14F-4D97-AF65-F5344CB8AC3E}">
        <p14:creationId xmlns:p14="http://schemas.microsoft.com/office/powerpoint/2010/main" val="5588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Fuzzy Front End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sometimes it starts with a formal, complete specification containing </a:t>
            </a:r>
          </a:p>
          <a:p>
            <a:pPr lvl="1"/>
            <a:r>
              <a:rPr lang="en-US" smtClean="0"/>
              <a:t>charter, </a:t>
            </a:r>
          </a:p>
          <a:p>
            <a:pPr lvl="1"/>
            <a:r>
              <a:rPr lang="en-US" smtClean="0"/>
              <a:t>context, and  </a:t>
            </a:r>
          </a:p>
          <a:p>
            <a:pPr lvl="1"/>
            <a:r>
              <a:rPr lang="en-US" smtClean="0"/>
              <a:t>theory of operation. </a:t>
            </a:r>
          </a:p>
          <a:p>
            <a:pPr lvl="1"/>
            <a:endParaRPr lang="en-US" smtClean="0"/>
          </a:p>
          <a:p>
            <a:r>
              <a:rPr lang="en-US" smtClean="0"/>
              <a:t>Every requirement is:</a:t>
            </a:r>
          </a:p>
          <a:p>
            <a:pPr lvl="1"/>
            <a:r>
              <a:rPr lang="en-US" smtClean="0"/>
              <a:t>Identified</a:t>
            </a:r>
          </a:p>
          <a:p>
            <a:pPr lvl="1"/>
            <a:r>
              <a:rPr lang="en-US" smtClean="0"/>
              <a:t>Unique   </a:t>
            </a:r>
          </a:p>
          <a:p>
            <a:pPr lvl="1"/>
            <a:r>
              <a:rPr lang="en-US" smtClean="0"/>
              <a:t>Coherent   </a:t>
            </a:r>
          </a:p>
          <a:p>
            <a:pPr lvl="1"/>
            <a:r>
              <a:rPr lang="en-US" smtClean="0"/>
              <a:t>Unambiguous</a:t>
            </a:r>
          </a:p>
          <a:p>
            <a:pPr lvl="1"/>
            <a:r>
              <a:rPr lang="en-US" smtClean="0"/>
              <a:t>Testable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172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 rot="20739119">
            <a:off x="5466993" y="2841969"/>
            <a:ext cx="14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/>
          <a:lstStyle/>
          <a:p>
            <a:r>
              <a:rPr lang="en-US" dirty="0" smtClean="0"/>
              <a:t>To learn the vocabulary:</a:t>
            </a:r>
          </a:p>
          <a:p>
            <a:pPr lvl="1"/>
            <a:r>
              <a:rPr lang="en-US" dirty="0" smtClean="0"/>
              <a:t>Identify existing</a:t>
            </a:r>
          </a:p>
          <a:p>
            <a:pPr lvl="2"/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listings</a:t>
            </a:r>
          </a:p>
          <a:p>
            <a:pPr lvl="1"/>
            <a:r>
              <a:rPr lang="en-US" dirty="0" smtClean="0"/>
              <a:t>Identify experts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an inventory.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may be helpful to visit the plant or see prior/similar systems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876800" y="1752600"/>
            <a:ext cx="4038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bk.1 ISO Standard xxx</a:t>
            </a:r>
          </a:p>
          <a:p>
            <a:r>
              <a:rPr lang="en-US"/>
              <a:t>bk.2 User Manual for xxx</a:t>
            </a:r>
          </a:p>
          <a:p>
            <a:r>
              <a:rPr lang="en-US"/>
              <a:t>bk.3 Code Listing for xxx</a:t>
            </a:r>
          </a:p>
          <a:p>
            <a:r>
              <a:rPr lang="en-US"/>
              <a:t>bk.4 Configuration file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876800" y="3657600"/>
            <a:ext cx="4038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Sven@myCo.co.se</a:t>
            </a:r>
            <a:r>
              <a:rPr lang="en-US"/>
              <a:t>  Elevator Expert</a:t>
            </a:r>
          </a:p>
          <a:p>
            <a:r>
              <a:rPr lang="en-US">
                <a:hlinkClick r:id="rId3"/>
              </a:rPr>
              <a:t>Mark@myVendor.com</a:t>
            </a:r>
            <a:r>
              <a:rPr lang="en-US"/>
              <a:t> Knows I/O</a:t>
            </a:r>
          </a:p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4114800"/>
          </a:xfrm>
        </p:spPr>
        <p:txBody>
          <a:bodyPr/>
          <a:lstStyle/>
          <a:p>
            <a:r>
              <a:rPr lang="en-US" dirty="0" smtClean="0"/>
              <a:t>What do you do if you don’t have enough information?</a:t>
            </a:r>
          </a:p>
          <a:p>
            <a:pPr lvl="1"/>
            <a:r>
              <a:rPr lang="en-US" dirty="0" smtClean="0"/>
              <a:t>Create an issue in the issue tracking database</a:t>
            </a:r>
          </a:p>
          <a:p>
            <a:pPr lvl="1"/>
            <a:r>
              <a:rPr lang="en-US" dirty="0" smtClean="0"/>
              <a:t>Engage </a:t>
            </a:r>
            <a:r>
              <a:rPr lang="en-US" dirty="0" smtClean="0"/>
              <a:t>a customer or expert who can help</a:t>
            </a:r>
          </a:p>
          <a:p>
            <a:pPr lvl="2"/>
            <a:r>
              <a:rPr lang="en-US" dirty="0" smtClean="0"/>
              <a:t>Walk through the use case as you understand it</a:t>
            </a:r>
          </a:p>
          <a:p>
            <a:pPr lvl="2"/>
            <a:r>
              <a:rPr lang="en-US" dirty="0" smtClean="0"/>
              <a:t>Break the issue apart for easier understanding</a:t>
            </a:r>
            <a:br>
              <a:rPr lang="en-US" dirty="0" smtClean="0"/>
            </a:br>
            <a:r>
              <a:rPr lang="en-US" dirty="0" smtClean="0"/>
              <a:t>(and create new issues </a:t>
            </a:r>
            <a:r>
              <a:rPr lang="en-US" dirty="0"/>
              <a:t>in the issue tracking </a:t>
            </a:r>
            <a:r>
              <a:rPr lang="en-US" dirty="0" smtClean="0"/>
              <a:t>database)</a:t>
            </a:r>
          </a:p>
          <a:p>
            <a:pPr lvl="2"/>
            <a:r>
              <a:rPr lang="en-US" dirty="0" smtClean="0"/>
              <a:t>Confirm your revised </a:t>
            </a:r>
            <a:r>
              <a:rPr lang="en-US" dirty="0" smtClean="0"/>
              <a:t>understanding</a:t>
            </a:r>
          </a:p>
          <a:p>
            <a:pPr lvl="2"/>
            <a:r>
              <a:rPr lang="en-US" dirty="0" smtClean="0"/>
              <a:t>Record it in the issue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791200" y="4919123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7239000" y="4904664"/>
            <a:ext cx="855663" cy="1127125"/>
            <a:chOff x="7726362" y="2209800"/>
            <a:chExt cx="855663" cy="1127125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</p:grpSpPr>
          <p:sp>
            <p:nvSpPr>
              <p:cNvPr id="15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Oval Callout 3"/>
          <p:cNvSpPr>
            <a:spLocks noChangeArrowheads="1"/>
          </p:cNvSpPr>
          <p:nvPr/>
        </p:nvSpPr>
        <p:spPr bwMode="auto">
          <a:xfrm>
            <a:off x="1904999" y="4286645"/>
            <a:ext cx="3352801" cy="2077403"/>
          </a:xfrm>
          <a:prstGeom prst="wedgeEllipseCallout">
            <a:avLst>
              <a:gd name="adj1" fmla="val -74144"/>
              <a:gd name="adj2" fmla="val -61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mic Sans MS"/>
                <a:ea typeface="Comic Sans MS"/>
                <a:cs typeface="Comic Sans MS"/>
              </a:rPr>
              <a:t>So each robot has one arm that can move in two dimensions, not three?  Right?  </a:t>
            </a:r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381000" y="4971725"/>
            <a:ext cx="855663" cy="1127125"/>
            <a:chOff x="7726362" y="2209800"/>
            <a:chExt cx="855663" cy="1127125"/>
          </a:xfrm>
          <a:solidFill>
            <a:schemeClr val="accent2">
              <a:lumMod val="75000"/>
              <a:alpha val="75000"/>
            </a:schemeClr>
          </a:solidFill>
        </p:grpSpPr>
        <p:sp>
          <p:nvSpPr>
            <p:cNvPr id="28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30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71182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7661275" cy="4800600"/>
          </a:xfrm>
        </p:spPr>
        <p:txBody>
          <a:bodyPr/>
          <a:lstStyle/>
          <a:p>
            <a:r>
              <a:rPr lang="en-US" dirty="0" smtClean="0"/>
              <a:t>Writing is </a:t>
            </a:r>
            <a:r>
              <a:rPr lang="en-US" i="1" dirty="0" smtClean="0"/>
              <a:t>not </a:t>
            </a:r>
            <a:r>
              <a:rPr lang="en-US" dirty="0" smtClean="0"/>
              <a:t>“extra.”  It forces you </a:t>
            </a:r>
            <a:br>
              <a:rPr lang="en-US" dirty="0" smtClean="0"/>
            </a:br>
            <a:r>
              <a:rPr lang="en-US" dirty="0" smtClean="0"/>
              <a:t>to organize your thoughts.</a:t>
            </a:r>
          </a:p>
          <a:p>
            <a:endParaRPr lang="en-US" sz="1600" dirty="0" smtClean="0"/>
          </a:p>
          <a:p>
            <a:r>
              <a:rPr lang="en-US" dirty="0" smtClean="0"/>
              <a:t>Technical notes capture </a:t>
            </a:r>
            <a:br>
              <a:rPr lang="en-US" dirty="0" smtClean="0"/>
            </a:br>
            <a:r>
              <a:rPr lang="en-US" dirty="0" smtClean="0"/>
              <a:t>any topic of interest.</a:t>
            </a:r>
          </a:p>
          <a:p>
            <a:pPr lvl="1"/>
            <a:r>
              <a:rPr lang="en-US" dirty="0" smtClean="0"/>
              <a:t>Informal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Common understanding</a:t>
            </a:r>
          </a:p>
          <a:p>
            <a:pPr lvl="1"/>
            <a:r>
              <a:rPr lang="en-US" dirty="0" smtClean="0"/>
              <a:t>Always incorporated into the </a:t>
            </a:r>
            <a:br>
              <a:rPr lang="en-US" dirty="0" smtClean="0"/>
            </a:br>
            <a:r>
              <a:rPr lang="en-US" dirty="0" smtClean="0"/>
              <a:t>executable models somehow</a:t>
            </a:r>
          </a:p>
          <a:p>
            <a:endParaRPr lang="en-US" sz="1600" dirty="0" smtClean="0"/>
          </a:p>
          <a:p>
            <a:r>
              <a:rPr lang="en-US" dirty="0" smtClean="0"/>
              <a:t>They will also avoid having the same interview again. </a:t>
            </a:r>
          </a:p>
          <a:p>
            <a:endParaRPr lang="en-US" sz="1600" dirty="0" smtClean="0"/>
          </a:p>
          <a:p>
            <a:r>
              <a:rPr lang="en-US" dirty="0" smtClean="0"/>
              <a:t>And again…. and again…. and again…. and again…. and 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864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Box 24"/>
          <p:cNvSpPr txBox="1">
            <a:spLocks noChangeArrowheads="1"/>
          </p:cNvSpPr>
          <p:nvPr/>
        </p:nvSpPr>
        <p:spPr bwMode="auto">
          <a:xfrm>
            <a:off x="6267450" y="13716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Orbital Mechanics for Dummies</a:t>
            </a:r>
          </a:p>
        </p:txBody>
      </p:sp>
      <p:pic>
        <p:nvPicPr>
          <p:cNvPr id="125955" name="Picture 9" descr="orbit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71800"/>
            <a:ext cx="20955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sz="2800" smtClean="0"/>
              <a:t>Technical Notes</a:t>
            </a:r>
          </a:p>
        </p:txBody>
      </p:sp>
      <p:sp>
        <p:nvSpPr>
          <p:cNvPr id="125957" name="Content Placeholder 2"/>
          <p:cNvSpPr>
            <a:spLocks noGrp="1"/>
          </p:cNvSpPr>
          <p:nvPr>
            <p:ph idx="1"/>
          </p:nvPr>
        </p:nvSpPr>
        <p:spPr>
          <a:xfrm>
            <a:off x="720725" y="1079500"/>
            <a:ext cx="4994275" cy="5245100"/>
          </a:xfrm>
        </p:spPr>
        <p:txBody>
          <a:bodyPr/>
          <a:lstStyle/>
          <a:p>
            <a:r>
              <a:rPr lang="en-US" dirty="0" smtClean="0"/>
              <a:t>Descriptions drafted in the technical notes will end up in the executable models as:</a:t>
            </a:r>
          </a:p>
          <a:p>
            <a:pPr lvl="1"/>
            <a:r>
              <a:rPr lang="en-US" dirty="0" smtClean="0"/>
              <a:t>Domain descriptions</a:t>
            </a:r>
          </a:p>
          <a:p>
            <a:pPr lvl="1"/>
            <a:r>
              <a:rPr lang="en-US" dirty="0" smtClean="0"/>
              <a:t>Component descriptions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smtClean="0"/>
              <a:t>descriptions</a:t>
            </a:r>
          </a:p>
          <a:p>
            <a:pPr lvl="1"/>
            <a:r>
              <a:rPr lang="en-US" dirty="0" smtClean="0"/>
              <a:t>Attribute descriptions</a:t>
            </a:r>
          </a:p>
          <a:p>
            <a:pPr lvl="1"/>
            <a:r>
              <a:rPr lang="en-US" dirty="0" smtClean="0"/>
              <a:t>Association descriptions</a:t>
            </a:r>
          </a:p>
          <a:p>
            <a:pPr lvl="1"/>
            <a:r>
              <a:rPr lang="en-US" dirty="0" smtClean="0"/>
              <a:t>Etc</a:t>
            </a:r>
            <a:r>
              <a:rPr lang="en-US" dirty="0" smtClean="0"/>
              <a:t>.</a:t>
            </a:r>
            <a:endParaRPr lang="en-US" dirty="0"/>
          </a:p>
          <a:p>
            <a:pPr indent="-360363"/>
            <a:r>
              <a:rPr lang="en-US" dirty="0" smtClean="0"/>
              <a:t>But, in the meantime, store them under configuration management, either as part of the requirements clarification models or associated with them.</a:t>
            </a:r>
          </a:p>
        </p:txBody>
      </p: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5865813" y="1143000"/>
            <a:ext cx="2517775" cy="3733800"/>
            <a:chOff x="5865812" y="1447800"/>
            <a:chExt cx="2516982" cy="2896394"/>
          </a:xfrm>
        </p:grpSpPr>
        <p:cxnSp>
          <p:nvCxnSpPr>
            <p:cNvPr id="125959" name="Straight Connector 5"/>
            <p:cNvCxnSpPr>
              <a:cxnSpLocks noChangeShapeType="1"/>
            </p:cNvCxnSpPr>
            <p:nvPr/>
          </p:nvCxnSpPr>
          <p:spPr bwMode="auto">
            <a:xfrm>
              <a:off x="5867400" y="1447800"/>
              <a:ext cx="25130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0" name="Straight Connector 6"/>
            <p:cNvCxnSpPr>
              <a:cxnSpLocks noChangeShapeType="1"/>
            </p:cNvCxnSpPr>
            <p:nvPr/>
          </p:nvCxnSpPr>
          <p:spPr bwMode="auto">
            <a:xfrm rot="5400000">
              <a:off x="4647406" y="2666206"/>
              <a:ext cx="24384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961" name="Straight Connector 8"/>
            <p:cNvCxnSpPr>
              <a:cxnSpLocks noChangeShapeType="1"/>
              <a:endCxn id="125962" idx="0"/>
            </p:cNvCxnSpPr>
            <p:nvPr/>
          </p:nvCxnSpPr>
          <p:spPr bwMode="auto">
            <a:xfrm rot="5400000">
              <a:off x="6934200" y="2895600"/>
              <a:ext cx="289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5962" name="Freeform 21"/>
            <p:cNvSpPr>
              <a:spLocks noChangeArrowheads="1"/>
            </p:cNvSpPr>
            <p:nvPr/>
          </p:nvSpPr>
          <p:spPr bwMode="auto">
            <a:xfrm>
              <a:off x="5867400" y="3881735"/>
              <a:ext cx="2514600" cy="461665"/>
            </a:xfrm>
            <a:custGeom>
              <a:avLst/>
              <a:gdLst>
                <a:gd name="T0" fmla="*/ 1303884 w 2590800"/>
                <a:gd name="T1" fmla="*/ 0 h 965200"/>
                <a:gd name="T2" fmla="*/ 1252754 w 2590800"/>
                <a:gd name="T3" fmla="*/ 0 h 965200"/>
                <a:gd name="T4" fmla="*/ 1201622 w 2590800"/>
                <a:gd name="T5" fmla="*/ 0 h 965200"/>
                <a:gd name="T6" fmla="*/ 1124921 w 2590800"/>
                <a:gd name="T7" fmla="*/ 0 h 965200"/>
                <a:gd name="T8" fmla="*/ 1014132 w 2590800"/>
                <a:gd name="T9" fmla="*/ 0 h 965200"/>
                <a:gd name="T10" fmla="*/ 963001 w 2590800"/>
                <a:gd name="T11" fmla="*/ 0 h 965200"/>
                <a:gd name="T12" fmla="*/ 818124 w 2590800"/>
                <a:gd name="T13" fmla="*/ 0 h 965200"/>
                <a:gd name="T14" fmla="*/ 784036 w 2590800"/>
                <a:gd name="T15" fmla="*/ 0 h 965200"/>
                <a:gd name="T16" fmla="*/ 732905 w 2590800"/>
                <a:gd name="T17" fmla="*/ 0 h 965200"/>
                <a:gd name="T18" fmla="*/ 707339 w 2590800"/>
                <a:gd name="T19" fmla="*/ 0 h 965200"/>
                <a:gd name="T20" fmla="*/ 647681 w 2590800"/>
                <a:gd name="T21" fmla="*/ 0 h 965200"/>
                <a:gd name="T22" fmla="*/ 562460 w 2590800"/>
                <a:gd name="T23" fmla="*/ 0 h 965200"/>
                <a:gd name="T24" fmla="*/ 553939 w 2590800"/>
                <a:gd name="T25" fmla="*/ 0 h 965200"/>
                <a:gd name="T26" fmla="*/ 536894 w 2590800"/>
                <a:gd name="T27" fmla="*/ 0 h 965200"/>
                <a:gd name="T28" fmla="*/ 502806 w 2590800"/>
                <a:gd name="T29" fmla="*/ 0 h 965200"/>
                <a:gd name="T30" fmla="*/ 426106 w 2590800"/>
                <a:gd name="T31" fmla="*/ 0 h 965200"/>
                <a:gd name="T32" fmla="*/ 409064 w 2590800"/>
                <a:gd name="T33" fmla="*/ 0 h 965200"/>
                <a:gd name="T34" fmla="*/ 332364 w 2590800"/>
                <a:gd name="T35" fmla="*/ 0 h 965200"/>
                <a:gd name="T36" fmla="*/ 306797 w 2590800"/>
                <a:gd name="T37" fmla="*/ 0 h 965200"/>
                <a:gd name="T38" fmla="*/ 272710 w 2590800"/>
                <a:gd name="T39" fmla="*/ 0 h 965200"/>
                <a:gd name="T40" fmla="*/ 136354 w 2590800"/>
                <a:gd name="T41" fmla="*/ 0 h 965200"/>
                <a:gd name="T42" fmla="*/ 110787 w 2590800"/>
                <a:gd name="T43" fmla="*/ 0 h 965200"/>
                <a:gd name="T44" fmla="*/ 85222 w 2590800"/>
                <a:gd name="T45" fmla="*/ 0 h 965200"/>
                <a:gd name="T46" fmla="*/ 0 w 2590800"/>
                <a:gd name="T47" fmla="*/ 0 h 9652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90800"/>
                <a:gd name="T73" fmla="*/ 0 h 965200"/>
                <a:gd name="T74" fmla="*/ 2590800 w 2590800"/>
                <a:gd name="T75" fmla="*/ 965200 h 9652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90800" h="965200">
                  <a:moveTo>
                    <a:pt x="2590800" y="965200"/>
                  </a:moveTo>
                  <a:cubicBezTo>
                    <a:pt x="2556933" y="942622"/>
                    <a:pt x="2527814" y="910338"/>
                    <a:pt x="2489200" y="897467"/>
                  </a:cubicBezTo>
                  <a:lnTo>
                    <a:pt x="2387600" y="863600"/>
                  </a:lnTo>
                  <a:cubicBezTo>
                    <a:pt x="2179366" y="707424"/>
                    <a:pt x="2502314" y="957766"/>
                    <a:pt x="2235200" y="711200"/>
                  </a:cubicBezTo>
                  <a:cubicBezTo>
                    <a:pt x="2037418" y="528632"/>
                    <a:pt x="2169116" y="674338"/>
                    <a:pt x="2015067" y="558800"/>
                  </a:cubicBezTo>
                  <a:cubicBezTo>
                    <a:pt x="1962660" y="519494"/>
                    <a:pt x="1978776" y="497598"/>
                    <a:pt x="1913467" y="491067"/>
                  </a:cubicBezTo>
                  <a:cubicBezTo>
                    <a:pt x="1817822" y="481502"/>
                    <a:pt x="1721556" y="479778"/>
                    <a:pt x="1625600" y="474133"/>
                  </a:cubicBezTo>
                  <a:cubicBezTo>
                    <a:pt x="1603022" y="468489"/>
                    <a:pt x="1580158" y="463887"/>
                    <a:pt x="1557867" y="457200"/>
                  </a:cubicBezTo>
                  <a:cubicBezTo>
                    <a:pt x="1523674" y="446942"/>
                    <a:pt x="1456267" y="423333"/>
                    <a:pt x="1456267" y="423333"/>
                  </a:cubicBezTo>
                  <a:cubicBezTo>
                    <a:pt x="1439334" y="440266"/>
                    <a:pt x="1425392" y="460849"/>
                    <a:pt x="1405467" y="474133"/>
                  </a:cubicBezTo>
                  <a:cubicBezTo>
                    <a:pt x="1390888" y="483852"/>
                    <a:pt x="1295970" y="505741"/>
                    <a:pt x="1286933" y="508000"/>
                  </a:cubicBezTo>
                  <a:cubicBezTo>
                    <a:pt x="1230489" y="502356"/>
                    <a:pt x="1169241" y="514540"/>
                    <a:pt x="1117600" y="491067"/>
                  </a:cubicBezTo>
                  <a:cubicBezTo>
                    <a:pt x="1096413" y="481437"/>
                    <a:pt x="1109835" y="444724"/>
                    <a:pt x="1100667" y="423333"/>
                  </a:cubicBezTo>
                  <a:cubicBezTo>
                    <a:pt x="1092650" y="404627"/>
                    <a:pt x="1083733" y="383822"/>
                    <a:pt x="1066800" y="372533"/>
                  </a:cubicBezTo>
                  <a:cubicBezTo>
                    <a:pt x="1047436" y="359624"/>
                    <a:pt x="1021358" y="362287"/>
                    <a:pt x="999067" y="355600"/>
                  </a:cubicBezTo>
                  <a:cubicBezTo>
                    <a:pt x="889153" y="322626"/>
                    <a:pt x="920903" y="337357"/>
                    <a:pt x="846667" y="287867"/>
                  </a:cubicBezTo>
                  <a:cubicBezTo>
                    <a:pt x="835378" y="270934"/>
                    <a:pt x="828434" y="250096"/>
                    <a:pt x="812800" y="237067"/>
                  </a:cubicBezTo>
                  <a:cubicBezTo>
                    <a:pt x="785867" y="214622"/>
                    <a:pt x="686637" y="182451"/>
                    <a:pt x="660400" y="169333"/>
                  </a:cubicBezTo>
                  <a:cubicBezTo>
                    <a:pt x="642197" y="160232"/>
                    <a:pt x="628306" y="143484"/>
                    <a:pt x="609600" y="135467"/>
                  </a:cubicBezTo>
                  <a:cubicBezTo>
                    <a:pt x="588209" y="126299"/>
                    <a:pt x="564585" y="123582"/>
                    <a:pt x="541867" y="118533"/>
                  </a:cubicBezTo>
                  <a:cubicBezTo>
                    <a:pt x="420747" y="91617"/>
                    <a:pt x="432400" y="99345"/>
                    <a:pt x="270933" y="84667"/>
                  </a:cubicBezTo>
                  <a:cubicBezTo>
                    <a:pt x="254000" y="79022"/>
                    <a:pt x="236098" y="75715"/>
                    <a:pt x="220133" y="67733"/>
                  </a:cubicBezTo>
                  <a:cubicBezTo>
                    <a:pt x="201930" y="58632"/>
                    <a:pt x="188784" y="39852"/>
                    <a:pt x="169333" y="33867"/>
                  </a:cubicBezTo>
                  <a:cubicBezTo>
                    <a:pt x="114316" y="16939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76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Review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customers/systems engineers/experts should review your:</a:t>
            </a:r>
          </a:p>
          <a:p>
            <a:pPr lvl="1"/>
            <a:r>
              <a:rPr lang="en-US" dirty="0" smtClean="0"/>
              <a:t>technical notes</a:t>
            </a:r>
          </a:p>
          <a:p>
            <a:pPr lvl="1"/>
            <a:r>
              <a:rPr lang="en-US" dirty="0" smtClean="0"/>
              <a:t>definitions of mysterious terms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cases</a:t>
            </a:r>
          </a:p>
          <a:p>
            <a:r>
              <a:rPr lang="en-US" dirty="0" smtClean="0"/>
              <a:t>and answer your questions</a:t>
            </a:r>
            <a:br>
              <a:rPr lang="en-US" dirty="0" smtClean="0"/>
            </a:br>
            <a:r>
              <a:rPr lang="en-US" dirty="0" smtClean="0"/>
              <a:t>as you proceed.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cost of using faulty information</a:t>
            </a:r>
            <a:br>
              <a:rPr lang="en-US" dirty="0" smtClean="0"/>
            </a:br>
            <a:r>
              <a:rPr lang="en-US" dirty="0" smtClean="0"/>
              <a:t>is high and the cost increases</a:t>
            </a:r>
            <a:br>
              <a:rPr lang="en-US" dirty="0" smtClean="0"/>
            </a:br>
            <a:r>
              <a:rPr lang="en-US" dirty="0" smtClean="0"/>
              <a:t>exponentially the longer you </a:t>
            </a:r>
            <a:br>
              <a:rPr lang="en-US" dirty="0" smtClean="0"/>
            </a:br>
            <a:r>
              <a:rPr lang="en-US" dirty="0" smtClean="0"/>
              <a:t>continue to use faulty information!</a:t>
            </a:r>
          </a:p>
          <a:p>
            <a:pPr lvl="1"/>
            <a:endParaRPr lang="en-US" dirty="0" smtClean="0"/>
          </a:p>
        </p:txBody>
      </p:sp>
      <p:sp>
        <p:nvSpPr>
          <p:cNvPr id="128004" name="Freeform 35"/>
          <p:cNvSpPr>
            <a:spLocks noChangeAspect="1"/>
          </p:cNvSpPr>
          <p:nvPr/>
        </p:nvSpPr>
        <p:spPr bwMode="auto">
          <a:xfrm>
            <a:off x="5067300" y="2244557"/>
            <a:ext cx="1716088" cy="2116138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5" name="Freeform 36"/>
          <p:cNvSpPr>
            <a:spLocks noChangeAspect="1"/>
          </p:cNvSpPr>
          <p:nvPr/>
        </p:nvSpPr>
        <p:spPr bwMode="auto">
          <a:xfrm>
            <a:off x="7277100" y="2244557"/>
            <a:ext cx="1409700" cy="222885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6" name="Freeform 37"/>
          <p:cNvSpPr>
            <a:spLocks noChangeAspect="1"/>
          </p:cNvSpPr>
          <p:nvPr/>
        </p:nvSpPr>
        <p:spPr bwMode="auto">
          <a:xfrm rot="-539986">
            <a:off x="5826125" y="4562307"/>
            <a:ext cx="2444750" cy="112077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s-to-success_16262077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76400"/>
            <a:ext cx="5791200" cy="4644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requirements-clarification models: </a:t>
            </a:r>
          </a:p>
          <a:p>
            <a:pPr lvl="1"/>
            <a:r>
              <a:rPr lang="en-US" dirty="0" smtClean="0"/>
              <a:t>Learn about the problem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lots of use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activity </a:t>
            </a:r>
            <a:r>
              <a:rPr lang="en-US" dirty="0" smtClean="0"/>
              <a:t>diagram to make sure </a:t>
            </a:r>
            <a:br>
              <a:rPr lang="en-US" dirty="0" smtClean="0"/>
            </a:br>
            <a:r>
              <a:rPr lang="en-US" dirty="0" smtClean="0"/>
              <a:t>you understand it</a:t>
            </a:r>
          </a:p>
          <a:p>
            <a:pPr lvl="1"/>
            <a:r>
              <a:rPr lang="en-US" dirty="0" smtClean="0"/>
              <a:t>Build a sequence diagram, 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smtClean="0"/>
              <a:t>they’re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description for the case study.</a:t>
            </a:r>
          </a:p>
          <a:p>
            <a:endParaRPr lang="en-US" dirty="0" smtClean="0"/>
          </a:p>
          <a:p>
            <a:r>
              <a:rPr lang="en-US" dirty="0" smtClean="0"/>
              <a:t>Identify the requirements, </a:t>
            </a:r>
          </a:p>
          <a:p>
            <a:r>
              <a:rPr lang="en-US" dirty="0"/>
              <a:t>a</a:t>
            </a:r>
            <a:r>
              <a:rPr lang="en-US" dirty="0" smtClean="0"/>
              <a:t>nd decide if they are: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not, </a:t>
            </a:r>
            <a:r>
              <a:rPr lang="en-US" dirty="0" smtClean="0"/>
              <a:t>ope</a:t>
            </a:r>
            <a:r>
              <a:rPr lang="en-US" dirty="0" smtClean="0"/>
              <a:t>n an issue for each question so that when you have</a:t>
            </a:r>
            <a:br>
              <a:rPr lang="en-US" dirty="0" smtClean="0"/>
            </a:br>
            <a:r>
              <a:rPr lang="en-US" dirty="0" smtClean="0"/>
              <a:t>the subject-matter expert cornered, you can rapidly resolve them.  Be prepared to present your issues list to the class.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1027" name="Picture 3" descr="C:\Users\jwolfe\Desktop\SpecOvervie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27806"/>
            <a:ext cx="4422001" cy="366666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Use Cases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4191000" y="289560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5</a:t>
            </a:r>
            <a:endParaRPr lang="en-US" sz="8000" dirty="0">
              <a:solidFill>
                <a:srgbClr val="FF0000"/>
              </a:solidFill>
            </a:endParaRPr>
          </a:p>
        </p:txBody>
      </p: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 case </a:t>
            </a:r>
            <a:r>
              <a:rPr lang="en-US" dirty="0" smtClean="0"/>
              <a:t>says how a role uses a system to meet some goal.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passenger requests elevator</a:t>
            </a:r>
          </a:p>
          <a:p>
            <a:pPr lvl="1"/>
            <a:r>
              <a:rPr lang="en-US" dirty="0" smtClean="0"/>
              <a:t>A passenger orders an elevator to a floor</a:t>
            </a:r>
          </a:p>
          <a:p>
            <a:pPr lvl="1"/>
            <a:r>
              <a:rPr lang="en-US" dirty="0" smtClean="0"/>
              <a:t>A system administrator sets elevator mode</a:t>
            </a:r>
          </a:p>
          <a:p>
            <a:pPr lvl="1"/>
            <a:r>
              <a:rPr lang="en-US" dirty="0" smtClean="0"/>
              <a:t>At 08:00, free elevators return to the ground floor.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9876" name="Oval Callout 5"/>
          <p:cNvSpPr>
            <a:spLocks noChangeArrowheads="1"/>
          </p:cNvSpPr>
          <p:nvPr/>
        </p:nvSpPr>
        <p:spPr bwMode="auto">
          <a:xfrm>
            <a:off x="6492875" y="1623488"/>
            <a:ext cx="2041525" cy="1428214"/>
          </a:xfrm>
          <a:prstGeom prst="wedgeEllipseCallout">
            <a:avLst>
              <a:gd name="adj1" fmla="val 34551"/>
              <a:gd name="adj2" fmla="val 73556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latin typeface="Comic Sans MS"/>
                <a:ea typeface="Comic Sans MS"/>
                <a:cs typeface="Comic Sans MS"/>
              </a:rPr>
              <a:t>aka</a:t>
            </a:r>
          </a:p>
          <a:p>
            <a:pPr algn="ctr"/>
            <a:r>
              <a:rPr lang="en-US" sz="2200" b="1" dirty="0">
                <a:latin typeface="Comic Sans MS"/>
                <a:ea typeface="Comic Sans MS"/>
                <a:cs typeface="Comic Sans MS"/>
              </a:rPr>
              <a:t>“usage case”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 is anything that interacts with the system: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machines and sensors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timers</a:t>
            </a:r>
          </a:p>
          <a:p>
            <a:endParaRPr lang="en-US" dirty="0" smtClean="0"/>
          </a:p>
          <a:p>
            <a:r>
              <a:rPr lang="en-US" dirty="0" smtClean="0"/>
              <a:t>We name the role, not the person or thing.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Administrator</a:t>
            </a:r>
          </a:p>
          <a:p>
            <a:pPr lvl="1"/>
            <a:r>
              <a:rPr lang="en-US" dirty="0" smtClean="0"/>
              <a:t>Fred </a:t>
            </a:r>
            <a:r>
              <a:rPr lang="en-US" dirty="0" smtClean="0">
                <a:sym typeface="Wingdings" charset="2"/>
              </a:rPr>
              <a:t> Passenger</a:t>
            </a:r>
          </a:p>
          <a:p>
            <a:pPr lvl="1"/>
            <a:r>
              <a:rPr lang="en-US" dirty="0" smtClean="0">
                <a:sym typeface="Wingdings" charset="2"/>
              </a:rPr>
              <a:t>Mary  Passenger</a:t>
            </a:r>
            <a:endParaRPr lang="en-US" dirty="0" smtClean="0"/>
          </a:p>
        </p:txBody>
      </p:sp>
      <p:grpSp>
        <p:nvGrpSpPr>
          <p:cNvPr id="80900" name="Group 30"/>
          <p:cNvGrpSpPr>
            <a:grpSpLocks noChangeAspect="1"/>
          </p:cNvGrpSpPr>
          <p:nvPr/>
        </p:nvGrpSpPr>
        <p:grpSpPr bwMode="auto">
          <a:xfrm>
            <a:off x="6248400" y="3157538"/>
            <a:ext cx="2057400" cy="3319462"/>
            <a:chOff x="1200" y="2416"/>
            <a:chExt cx="1104" cy="1712"/>
          </a:xfrm>
        </p:grpSpPr>
        <p:sp>
          <p:nvSpPr>
            <p:cNvPr id="80901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2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3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4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0905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2. The Impossible Triangle.jpg"/>
          <p:cNvPicPr>
            <a:picLocks noChangeAspect="1"/>
          </p:cNvPicPr>
          <p:nvPr/>
        </p:nvPicPr>
        <p:blipFill>
          <a:blip r:embed="rId2"/>
          <a:srcRect l="3812" t="4764" r="2382" b="9528"/>
          <a:stretch>
            <a:fillRect/>
          </a:stretch>
        </p:blipFill>
        <p:spPr bwMode="auto">
          <a:xfrm>
            <a:off x="2971800" y="2743200"/>
            <a:ext cx="2819400" cy="2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models, you have to be able to gather enough information to make good abstractions.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648200" y="2743200"/>
            <a:ext cx="1590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Learning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5029200" y="5486400"/>
            <a:ext cx="1036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Planning</a:t>
            </a:r>
          </a:p>
        </p:txBody>
      </p:sp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2057400" y="4267200"/>
            <a:ext cx="1176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Doing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4800" y="4191000"/>
            <a:ext cx="419100" cy="4111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Freeform 35"/>
          <p:cNvSpPr>
            <a:spLocks noChangeAspect="1"/>
          </p:cNvSpPr>
          <p:nvPr/>
        </p:nvSpPr>
        <p:spPr bwMode="auto">
          <a:xfrm>
            <a:off x="2475547" y="2845117"/>
            <a:ext cx="1029653" cy="1269683"/>
          </a:xfrm>
          <a:custGeom>
            <a:avLst/>
            <a:gdLst>
              <a:gd name="T0" fmla="*/ 2147483647 w 1930"/>
              <a:gd name="T1" fmla="*/ 0 h 2380"/>
              <a:gd name="T2" fmla="*/ 2147483647 w 1930"/>
              <a:gd name="T3" fmla="*/ 0 h 2380"/>
              <a:gd name="T4" fmla="*/ 2147483647 w 1930"/>
              <a:gd name="T5" fmla="*/ 2147483647 h 2380"/>
              <a:gd name="T6" fmla="*/ 2147483647 w 1930"/>
              <a:gd name="T7" fmla="*/ 2147483647 h 2380"/>
              <a:gd name="T8" fmla="*/ 2147483647 w 1930"/>
              <a:gd name="T9" fmla="*/ 2147483647 h 2380"/>
              <a:gd name="T10" fmla="*/ 2147483647 w 1930"/>
              <a:gd name="T11" fmla="*/ 2147483647 h 2380"/>
              <a:gd name="T12" fmla="*/ 2147483647 w 1930"/>
              <a:gd name="T13" fmla="*/ 2147483647 h 2380"/>
              <a:gd name="T14" fmla="*/ 2147483647 w 1930"/>
              <a:gd name="T15" fmla="*/ 2147483647 h 2380"/>
              <a:gd name="T16" fmla="*/ 2147483647 w 1930"/>
              <a:gd name="T17" fmla="*/ 2147483647 h 2380"/>
              <a:gd name="T18" fmla="*/ 2147483647 w 1930"/>
              <a:gd name="T19" fmla="*/ 2147483647 h 2380"/>
              <a:gd name="T20" fmla="*/ 2147483647 w 1930"/>
              <a:gd name="T21" fmla="*/ 2147483647 h 2380"/>
              <a:gd name="T22" fmla="*/ 2147483647 w 1930"/>
              <a:gd name="T23" fmla="*/ 2147483647 h 2380"/>
              <a:gd name="T24" fmla="*/ 2147483647 w 1930"/>
              <a:gd name="T25" fmla="*/ 2147483647 h 2380"/>
              <a:gd name="T26" fmla="*/ 2147483647 w 1930"/>
              <a:gd name="T27" fmla="*/ 2147483647 h 2380"/>
              <a:gd name="T28" fmla="*/ 2147483647 w 1930"/>
              <a:gd name="T29" fmla="*/ 2147483647 h 2380"/>
              <a:gd name="T30" fmla="*/ 2147483647 w 1930"/>
              <a:gd name="T31" fmla="*/ 2147483647 h 2380"/>
              <a:gd name="T32" fmla="*/ 2147483647 w 1930"/>
              <a:gd name="T33" fmla="*/ 2147483647 h 2380"/>
              <a:gd name="T34" fmla="*/ 0 w 1930"/>
              <a:gd name="T35" fmla="*/ 2147483647 h 2380"/>
              <a:gd name="T36" fmla="*/ 0 w 1930"/>
              <a:gd name="T37" fmla="*/ 2147483647 h 2380"/>
              <a:gd name="T38" fmla="*/ 2147483647 w 1930"/>
              <a:gd name="T39" fmla="*/ 2147483647 h 2380"/>
              <a:gd name="T40" fmla="*/ 2147483647 w 1930"/>
              <a:gd name="T41" fmla="*/ 2147483647 h 2380"/>
              <a:gd name="T42" fmla="*/ 2147483647 w 1930"/>
              <a:gd name="T43" fmla="*/ 2147483647 h 2380"/>
              <a:gd name="T44" fmla="*/ 2147483647 w 1930"/>
              <a:gd name="T45" fmla="*/ 2147483647 h 2380"/>
              <a:gd name="T46" fmla="*/ 2147483647 w 1930"/>
              <a:gd name="T47" fmla="*/ 2147483647 h 2380"/>
              <a:gd name="T48" fmla="*/ 2147483647 w 1930"/>
              <a:gd name="T49" fmla="*/ 2147483647 h 2380"/>
              <a:gd name="T50" fmla="*/ 2147483647 w 1930"/>
              <a:gd name="T51" fmla="*/ 2147483647 h 2380"/>
              <a:gd name="T52" fmla="*/ 2147483647 w 1930"/>
              <a:gd name="T53" fmla="*/ 2147483647 h 2380"/>
              <a:gd name="T54" fmla="*/ 2147483647 w 1930"/>
              <a:gd name="T55" fmla="*/ 2147483647 h 2380"/>
              <a:gd name="T56" fmla="*/ 2147483647 w 1930"/>
              <a:gd name="T57" fmla="*/ 2147483647 h 2380"/>
              <a:gd name="T58" fmla="*/ 2147483647 w 1930"/>
              <a:gd name="T59" fmla="*/ 2147483647 h 2380"/>
              <a:gd name="T60" fmla="*/ 2147483647 w 1930"/>
              <a:gd name="T61" fmla="*/ 2147483647 h 2380"/>
              <a:gd name="T62" fmla="*/ 2147483647 w 1930"/>
              <a:gd name="T63" fmla="*/ 2147483647 h 2380"/>
              <a:gd name="T64" fmla="*/ 2147483647 w 1930"/>
              <a:gd name="T65" fmla="*/ 2147483647 h 2380"/>
              <a:gd name="T66" fmla="*/ 2147483647 w 1930"/>
              <a:gd name="T67" fmla="*/ 2147483647 h 2380"/>
              <a:gd name="T68" fmla="*/ 2147483647 w 1930"/>
              <a:gd name="T69" fmla="*/ 2147483647 h 2380"/>
              <a:gd name="T70" fmla="*/ 2147483647 w 1930"/>
              <a:gd name="T71" fmla="*/ 2147483647 h 2380"/>
              <a:gd name="T72" fmla="*/ 2147483647 w 1930"/>
              <a:gd name="T73" fmla="*/ 2147483647 h 2380"/>
              <a:gd name="T74" fmla="*/ 2147483647 w 1930"/>
              <a:gd name="T75" fmla="*/ 2147483647 h 2380"/>
              <a:gd name="T76" fmla="*/ 2147483647 w 1930"/>
              <a:gd name="T77" fmla="*/ 2147483647 h 2380"/>
              <a:gd name="T78" fmla="*/ 2147483647 w 1930"/>
              <a:gd name="T79" fmla="*/ 2147483647 h 2380"/>
              <a:gd name="T80" fmla="*/ 2147483647 w 1930"/>
              <a:gd name="T81" fmla="*/ 2147483647 h 2380"/>
              <a:gd name="T82" fmla="*/ 2147483647 w 1930"/>
              <a:gd name="T83" fmla="*/ 2147483647 h 2380"/>
              <a:gd name="T84" fmla="*/ 2147483647 w 1930"/>
              <a:gd name="T85" fmla="*/ 2147483647 h 2380"/>
              <a:gd name="T86" fmla="*/ 2147483647 w 1930"/>
              <a:gd name="T87" fmla="*/ 2147483647 h 2380"/>
              <a:gd name="T88" fmla="*/ 2147483647 w 1930"/>
              <a:gd name="T89" fmla="*/ 2147483647 h 2380"/>
              <a:gd name="T90" fmla="*/ 2147483647 w 1930"/>
              <a:gd name="T91" fmla="*/ 2147483647 h 2380"/>
              <a:gd name="T92" fmla="*/ 2147483647 w 1930"/>
              <a:gd name="T93" fmla="*/ 2147483647 h 2380"/>
              <a:gd name="T94" fmla="*/ 2147483647 w 1930"/>
              <a:gd name="T95" fmla="*/ 2147483647 h 2380"/>
              <a:gd name="T96" fmla="*/ 2147483647 w 1930"/>
              <a:gd name="T97" fmla="*/ 2147483647 h 2380"/>
              <a:gd name="T98" fmla="*/ 2147483647 w 1930"/>
              <a:gd name="T99" fmla="*/ 2147483647 h 2380"/>
              <a:gd name="T100" fmla="*/ 2147483647 w 1930"/>
              <a:gd name="T101" fmla="*/ 0 h 23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30"/>
              <a:gd name="T154" fmla="*/ 0 h 2380"/>
              <a:gd name="T155" fmla="*/ 1930 w 1930"/>
              <a:gd name="T156" fmla="*/ 2380 h 23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30" h="2380">
                <a:moveTo>
                  <a:pt x="1588" y="0"/>
                </a:moveTo>
                <a:lnTo>
                  <a:pt x="1588" y="0"/>
                </a:lnTo>
                <a:lnTo>
                  <a:pt x="1508" y="2"/>
                </a:lnTo>
                <a:lnTo>
                  <a:pt x="1426" y="8"/>
                </a:lnTo>
                <a:lnTo>
                  <a:pt x="1346" y="18"/>
                </a:lnTo>
                <a:lnTo>
                  <a:pt x="1268" y="32"/>
                </a:lnTo>
                <a:lnTo>
                  <a:pt x="1192" y="50"/>
                </a:lnTo>
                <a:lnTo>
                  <a:pt x="1116" y="72"/>
                </a:lnTo>
                <a:lnTo>
                  <a:pt x="1042" y="96"/>
                </a:lnTo>
                <a:lnTo>
                  <a:pt x="970" y="126"/>
                </a:lnTo>
                <a:lnTo>
                  <a:pt x="900" y="156"/>
                </a:lnTo>
                <a:lnTo>
                  <a:pt x="832" y="192"/>
                </a:lnTo>
                <a:lnTo>
                  <a:pt x="764" y="230"/>
                </a:lnTo>
                <a:lnTo>
                  <a:pt x="700" y="272"/>
                </a:lnTo>
                <a:lnTo>
                  <a:pt x="638" y="316"/>
                </a:lnTo>
                <a:lnTo>
                  <a:pt x="578" y="362"/>
                </a:lnTo>
                <a:lnTo>
                  <a:pt x="520" y="412"/>
                </a:lnTo>
                <a:lnTo>
                  <a:pt x="464" y="466"/>
                </a:lnTo>
                <a:lnTo>
                  <a:pt x="412" y="520"/>
                </a:lnTo>
                <a:lnTo>
                  <a:pt x="362" y="578"/>
                </a:lnTo>
                <a:lnTo>
                  <a:pt x="316" y="638"/>
                </a:lnTo>
                <a:lnTo>
                  <a:pt x="270" y="700"/>
                </a:lnTo>
                <a:lnTo>
                  <a:pt x="230" y="764"/>
                </a:lnTo>
                <a:lnTo>
                  <a:pt x="192" y="830"/>
                </a:lnTo>
                <a:lnTo>
                  <a:pt x="156" y="900"/>
                </a:lnTo>
                <a:lnTo>
                  <a:pt x="124" y="970"/>
                </a:lnTo>
                <a:lnTo>
                  <a:pt x="96" y="1042"/>
                </a:lnTo>
                <a:lnTo>
                  <a:pt x="70" y="1116"/>
                </a:lnTo>
                <a:lnTo>
                  <a:pt x="50" y="1190"/>
                </a:lnTo>
                <a:lnTo>
                  <a:pt x="32" y="1268"/>
                </a:lnTo>
                <a:lnTo>
                  <a:pt x="18" y="1346"/>
                </a:lnTo>
                <a:lnTo>
                  <a:pt x="8" y="1424"/>
                </a:lnTo>
                <a:lnTo>
                  <a:pt x="2" y="1506"/>
                </a:lnTo>
                <a:lnTo>
                  <a:pt x="0" y="1586"/>
                </a:lnTo>
                <a:lnTo>
                  <a:pt x="0" y="1640"/>
                </a:lnTo>
                <a:lnTo>
                  <a:pt x="2" y="1694"/>
                </a:lnTo>
                <a:lnTo>
                  <a:pt x="8" y="1748"/>
                </a:lnTo>
                <a:lnTo>
                  <a:pt x="14" y="1800"/>
                </a:lnTo>
                <a:lnTo>
                  <a:pt x="22" y="1852"/>
                </a:lnTo>
                <a:lnTo>
                  <a:pt x="30" y="1904"/>
                </a:lnTo>
                <a:lnTo>
                  <a:pt x="42" y="1954"/>
                </a:lnTo>
                <a:lnTo>
                  <a:pt x="54" y="2004"/>
                </a:lnTo>
                <a:lnTo>
                  <a:pt x="70" y="2054"/>
                </a:lnTo>
                <a:lnTo>
                  <a:pt x="86" y="2102"/>
                </a:lnTo>
                <a:lnTo>
                  <a:pt x="102" y="2150"/>
                </a:lnTo>
                <a:lnTo>
                  <a:pt x="122" y="2198"/>
                </a:lnTo>
                <a:lnTo>
                  <a:pt x="142" y="2246"/>
                </a:lnTo>
                <a:lnTo>
                  <a:pt x="164" y="2290"/>
                </a:lnTo>
                <a:lnTo>
                  <a:pt x="188" y="2336"/>
                </a:lnTo>
                <a:lnTo>
                  <a:pt x="212" y="2380"/>
                </a:lnTo>
                <a:lnTo>
                  <a:pt x="216" y="2378"/>
                </a:lnTo>
                <a:lnTo>
                  <a:pt x="338" y="1912"/>
                </a:lnTo>
                <a:lnTo>
                  <a:pt x="800" y="2038"/>
                </a:lnTo>
                <a:lnTo>
                  <a:pt x="774" y="1986"/>
                </a:lnTo>
                <a:lnTo>
                  <a:pt x="750" y="1934"/>
                </a:lnTo>
                <a:lnTo>
                  <a:pt x="728" y="1880"/>
                </a:lnTo>
                <a:lnTo>
                  <a:pt x="712" y="1824"/>
                </a:lnTo>
                <a:lnTo>
                  <a:pt x="698" y="1766"/>
                </a:lnTo>
                <a:lnTo>
                  <a:pt x="688" y="1708"/>
                </a:lnTo>
                <a:lnTo>
                  <a:pt x="682" y="1648"/>
                </a:lnTo>
                <a:lnTo>
                  <a:pt x="680" y="1586"/>
                </a:lnTo>
                <a:lnTo>
                  <a:pt x="682" y="1540"/>
                </a:lnTo>
                <a:lnTo>
                  <a:pt x="686" y="1494"/>
                </a:lnTo>
                <a:lnTo>
                  <a:pt x="690" y="1448"/>
                </a:lnTo>
                <a:lnTo>
                  <a:pt x="698" y="1404"/>
                </a:lnTo>
                <a:lnTo>
                  <a:pt x="708" y="1360"/>
                </a:lnTo>
                <a:lnTo>
                  <a:pt x="722" y="1318"/>
                </a:lnTo>
                <a:lnTo>
                  <a:pt x="736" y="1274"/>
                </a:lnTo>
                <a:lnTo>
                  <a:pt x="752" y="1234"/>
                </a:lnTo>
                <a:lnTo>
                  <a:pt x="770" y="1194"/>
                </a:lnTo>
                <a:lnTo>
                  <a:pt x="790" y="1154"/>
                </a:lnTo>
                <a:lnTo>
                  <a:pt x="812" y="1116"/>
                </a:lnTo>
                <a:lnTo>
                  <a:pt x="836" y="1080"/>
                </a:lnTo>
                <a:lnTo>
                  <a:pt x="860" y="1044"/>
                </a:lnTo>
                <a:lnTo>
                  <a:pt x="888" y="1010"/>
                </a:lnTo>
                <a:lnTo>
                  <a:pt x="916" y="978"/>
                </a:lnTo>
                <a:lnTo>
                  <a:pt x="946" y="946"/>
                </a:lnTo>
                <a:lnTo>
                  <a:pt x="978" y="916"/>
                </a:lnTo>
                <a:lnTo>
                  <a:pt x="1012" y="888"/>
                </a:lnTo>
                <a:lnTo>
                  <a:pt x="1046" y="860"/>
                </a:lnTo>
                <a:lnTo>
                  <a:pt x="1080" y="834"/>
                </a:lnTo>
                <a:lnTo>
                  <a:pt x="1118" y="812"/>
                </a:lnTo>
                <a:lnTo>
                  <a:pt x="1156" y="790"/>
                </a:lnTo>
                <a:lnTo>
                  <a:pt x="1196" y="770"/>
                </a:lnTo>
                <a:lnTo>
                  <a:pt x="1236" y="752"/>
                </a:lnTo>
                <a:lnTo>
                  <a:pt x="1276" y="736"/>
                </a:lnTo>
                <a:lnTo>
                  <a:pt x="1318" y="720"/>
                </a:lnTo>
                <a:lnTo>
                  <a:pt x="1362" y="708"/>
                </a:lnTo>
                <a:lnTo>
                  <a:pt x="1406" y="698"/>
                </a:lnTo>
                <a:lnTo>
                  <a:pt x="1450" y="690"/>
                </a:lnTo>
                <a:lnTo>
                  <a:pt x="1496" y="684"/>
                </a:lnTo>
                <a:lnTo>
                  <a:pt x="1542" y="682"/>
                </a:lnTo>
                <a:lnTo>
                  <a:pt x="1588" y="680"/>
                </a:lnTo>
                <a:lnTo>
                  <a:pt x="1930" y="340"/>
                </a:lnTo>
                <a:lnTo>
                  <a:pt x="1588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Freeform 36"/>
          <p:cNvSpPr>
            <a:spLocks noChangeAspect="1"/>
          </p:cNvSpPr>
          <p:nvPr/>
        </p:nvSpPr>
        <p:spPr bwMode="auto">
          <a:xfrm>
            <a:off x="5410200" y="3158490"/>
            <a:ext cx="845820" cy="1337310"/>
          </a:xfrm>
          <a:custGeom>
            <a:avLst/>
            <a:gdLst>
              <a:gd name="T0" fmla="*/ 2147483647 w 1586"/>
              <a:gd name="T1" fmla="*/ 2147483647 h 2508"/>
              <a:gd name="T2" fmla="*/ 2147483647 w 1586"/>
              <a:gd name="T3" fmla="*/ 2147483647 h 2508"/>
              <a:gd name="T4" fmla="*/ 2147483647 w 1586"/>
              <a:gd name="T5" fmla="*/ 2147483647 h 2508"/>
              <a:gd name="T6" fmla="*/ 2147483647 w 1586"/>
              <a:gd name="T7" fmla="*/ 2147483647 h 2508"/>
              <a:gd name="T8" fmla="*/ 2147483647 w 1586"/>
              <a:gd name="T9" fmla="*/ 2147483647 h 2508"/>
              <a:gd name="T10" fmla="*/ 2147483647 w 1586"/>
              <a:gd name="T11" fmla="*/ 2147483647 h 2508"/>
              <a:gd name="T12" fmla="*/ 2147483647 w 1586"/>
              <a:gd name="T13" fmla="*/ 2147483647 h 2508"/>
              <a:gd name="T14" fmla="*/ 2147483647 w 1586"/>
              <a:gd name="T15" fmla="*/ 2147483647 h 2508"/>
              <a:gd name="T16" fmla="*/ 2147483647 w 1586"/>
              <a:gd name="T17" fmla="*/ 2147483647 h 2508"/>
              <a:gd name="T18" fmla="*/ 2147483647 w 1586"/>
              <a:gd name="T19" fmla="*/ 2147483647 h 2508"/>
              <a:gd name="T20" fmla="*/ 2147483647 w 1586"/>
              <a:gd name="T21" fmla="*/ 2147483647 h 2508"/>
              <a:gd name="T22" fmla="*/ 2147483647 w 1586"/>
              <a:gd name="T23" fmla="*/ 2147483647 h 2508"/>
              <a:gd name="T24" fmla="*/ 2147483647 w 1586"/>
              <a:gd name="T25" fmla="*/ 2147483647 h 2508"/>
              <a:gd name="T26" fmla="*/ 2147483647 w 1586"/>
              <a:gd name="T27" fmla="*/ 2147483647 h 2508"/>
              <a:gd name="T28" fmla="*/ 2147483647 w 1586"/>
              <a:gd name="T29" fmla="*/ 2147483647 h 2508"/>
              <a:gd name="T30" fmla="*/ 2147483647 w 1586"/>
              <a:gd name="T31" fmla="*/ 2147483647 h 2508"/>
              <a:gd name="T32" fmla="*/ 2147483647 w 1586"/>
              <a:gd name="T33" fmla="*/ 2147483647 h 2508"/>
              <a:gd name="T34" fmla="*/ 2147483647 w 1586"/>
              <a:gd name="T35" fmla="*/ 2147483647 h 2508"/>
              <a:gd name="T36" fmla="*/ 2147483647 w 1586"/>
              <a:gd name="T37" fmla="*/ 2147483647 h 2508"/>
              <a:gd name="T38" fmla="*/ 2147483647 w 1586"/>
              <a:gd name="T39" fmla="*/ 2147483647 h 2508"/>
              <a:gd name="T40" fmla="*/ 2147483647 w 1586"/>
              <a:gd name="T41" fmla="*/ 2147483647 h 2508"/>
              <a:gd name="T42" fmla="*/ 2147483647 w 1586"/>
              <a:gd name="T43" fmla="*/ 2147483647 h 2508"/>
              <a:gd name="T44" fmla="*/ 2147483647 w 1586"/>
              <a:gd name="T45" fmla="*/ 2147483647 h 2508"/>
              <a:gd name="T46" fmla="*/ 2147483647 w 1586"/>
              <a:gd name="T47" fmla="*/ 2147483647 h 2508"/>
              <a:gd name="T48" fmla="*/ 2147483647 w 1586"/>
              <a:gd name="T49" fmla="*/ 2147483647 h 2508"/>
              <a:gd name="T50" fmla="*/ 2147483647 w 1586"/>
              <a:gd name="T51" fmla="*/ 2147483647 h 2508"/>
              <a:gd name="T52" fmla="*/ 0 w 1586"/>
              <a:gd name="T53" fmla="*/ 2147483647 h 2508"/>
              <a:gd name="T54" fmla="*/ 2147483647 w 1586"/>
              <a:gd name="T55" fmla="*/ 2147483647 h 2508"/>
              <a:gd name="T56" fmla="*/ 2147483647 w 1586"/>
              <a:gd name="T57" fmla="*/ 2147483647 h 2508"/>
              <a:gd name="T58" fmla="*/ 2147483647 w 1586"/>
              <a:gd name="T59" fmla="*/ 2147483647 h 2508"/>
              <a:gd name="T60" fmla="*/ 2147483647 w 1586"/>
              <a:gd name="T61" fmla="*/ 2147483647 h 2508"/>
              <a:gd name="T62" fmla="*/ 2147483647 w 1586"/>
              <a:gd name="T63" fmla="*/ 2147483647 h 2508"/>
              <a:gd name="T64" fmla="*/ 2147483647 w 1586"/>
              <a:gd name="T65" fmla="*/ 2147483647 h 2508"/>
              <a:gd name="T66" fmla="*/ 2147483647 w 1586"/>
              <a:gd name="T67" fmla="*/ 2147483647 h 2508"/>
              <a:gd name="T68" fmla="*/ 2147483647 w 1586"/>
              <a:gd name="T69" fmla="*/ 2147483647 h 2508"/>
              <a:gd name="T70" fmla="*/ 2147483647 w 1586"/>
              <a:gd name="T71" fmla="*/ 2147483647 h 2508"/>
              <a:gd name="T72" fmla="*/ 2147483647 w 1586"/>
              <a:gd name="T73" fmla="*/ 2147483647 h 2508"/>
              <a:gd name="T74" fmla="*/ 2147483647 w 1586"/>
              <a:gd name="T75" fmla="*/ 2147483647 h 2508"/>
              <a:gd name="T76" fmla="*/ 2147483647 w 1586"/>
              <a:gd name="T77" fmla="*/ 2147483647 h 2508"/>
              <a:gd name="T78" fmla="*/ 2147483647 w 1586"/>
              <a:gd name="T79" fmla="*/ 2147483647 h 2508"/>
              <a:gd name="T80" fmla="*/ 2147483647 w 1586"/>
              <a:gd name="T81" fmla="*/ 2147483647 h 2508"/>
              <a:gd name="T82" fmla="*/ 2147483647 w 1586"/>
              <a:gd name="T83" fmla="*/ 2147483647 h 2508"/>
              <a:gd name="T84" fmla="*/ 2147483647 w 1586"/>
              <a:gd name="T85" fmla="*/ 2147483647 h 2508"/>
              <a:gd name="T86" fmla="*/ 2147483647 w 1586"/>
              <a:gd name="T87" fmla="*/ 2147483647 h 2508"/>
              <a:gd name="T88" fmla="*/ 2147483647 w 1586"/>
              <a:gd name="T89" fmla="*/ 2147483647 h 2508"/>
              <a:gd name="T90" fmla="*/ 2147483647 w 1586"/>
              <a:gd name="T91" fmla="*/ 2147483647 h 2508"/>
              <a:gd name="T92" fmla="*/ 2147483647 w 1586"/>
              <a:gd name="T93" fmla="*/ 2147483647 h 2508"/>
              <a:gd name="T94" fmla="*/ 2147483647 w 1586"/>
              <a:gd name="T95" fmla="*/ 2147483647 h 2508"/>
              <a:gd name="T96" fmla="*/ 2147483647 w 1586"/>
              <a:gd name="T97" fmla="*/ 2147483647 h 2508"/>
              <a:gd name="T98" fmla="*/ 2147483647 w 1586"/>
              <a:gd name="T99" fmla="*/ 2147483647 h 2508"/>
              <a:gd name="T100" fmla="*/ 2147483647 w 1586"/>
              <a:gd name="T101" fmla="*/ 2147483647 h 250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86"/>
              <a:gd name="T154" fmla="*/ 0 h 2508"/>
              <a:gd name="T155" fmla="*/ 1586 w 1586"/>
              <a:gd name="T156" fmla="*/ 2508 h 250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86" h="2508">
                <a:moveTo>
                  <a:pt x="1372" y="2382"/>
                </a:moveTo>
                <a:lnTo>
                  <a:pt x="1372" y="2382"/>
                </a:lnTo>
                <a:lnTo>
                  <a:pt x="1412" y="2310"/>
                </a:lnTo>
                <a:lnTo>
                  <a:pt x="1446" y="2238"/>
                </a:lnTo>
                <a:lnTo>
                  <a:pt x="1478" y="2164"/>
                </a:lnTo>
                <a:lnTo>
                  <a:pt x="1504" y="2088"/>
                </a:lnTo>
                <a:lnTo>
                  <a:pt x="1528" y="2014"/>
                </a:lnTo>
                <a:lnTo>
                  <a:pt x="1548" y="1938"/>
                </a:lnTo>
                <a:lnTo>
                  <a:pt x="1562" y="1862"/>
                </a:lnTo>
                <a:lnTo>
                  <a:pt x="1574" y="1784"/>
                </a:lnTo>
                <a:lnTo>
                  <a:pt x="1582" y="1708"/>
                </a:lnTo>
                <a:lnTo>
                  <a:pt x="1586" y="1630"/>
                </a:lnTo>
                <a:lnTo>
                  <a:pt x="1586" y="1554"/>
                </a:lnTo>
                <a:lnTo>
                  <a:pt x="1582" y="1478"/>
                </a:lnTo>
                <a:lnTo>
                  <a:pt x="1576" y="1402"/>
                </a:lnTo>
                <a:lnTo>
                  <a:pt x="1564" y="1326"/>
                </a:lnTo>
                <a:lnTo>
                  <a:pt x="1550" y="1250"/>
                </a:lnTo>
                <a:lnTo>
                  <a:pt x="1532" y="1176"/>
                </a:lnTo>
                <a:lnTo>
                  <a:pt x="1510" y="1104"/>
                </a:lnTo>
                <a:lnTo>
                  <a:pt x="1486" y="1032"/>
                </a:lnTo>
                <a:lnTo>
                  <a:pt x="1458" y="960"/>
                </a:lnTo>
                <a:lnTo>
                  <a:pt x="1426" y="892"/>
                </a:lnTo>
                <a:lnTo>
                  <a:pt x="1390" y="824"/>
                </a:lnTo>
                <a:lnTo>
                  <a:pt x="1352" y="756"/>
                </a:lnTo>
                <a:lnTo>
                  <a:pt x="1310" y="692"/>
                </a:lnTo>
                <a:lnTo>
                  <a:pt x="1266" y="630"/>
                </a:lnTo>
                <a:lnTo>
                  <a:pt x="1218" y="568"/>
                </a:lnTo>
                <a:lnTo>
                  <a:pt x="1166" y="510"/>
                </a:lnTo>
                <a:lnTo>
                  <a:pt x="1112" y="454"/>
                </a:lnTo>
                <a:lnTo>
                  <a:pt x="1054" y="400"/>
                </a:lnTo>
                <a:lnTo>
                  <a:pt x="994" y="350"/>
                </a:lnTo>
                <a:lnTo>
                  <a:pt x="930" y="300"/>
                </a:lnTo>
                <a:lnTo>
                  <a:pt x="864" y="256"/>
                </a:lnTo>
                <a:lnTo>
                  <a:pt x="794" y="212"/>
                </a:lnTo>
                <a:lnTo>
                  <a:pt x="746" y="186"/>
                </a:lnTo>
                <a:lnTo>
                  <a:pt x="698" y="162"/>
                </a:lnTo>
                <a:lnTo>
                  <a:pt x="650" y="140"/>
                </a:lnTo>
                <a:lnTo>
                  <a:pt x="602" y="118"/>
                </a:lnTo>
                <a:lnTo>
                  <a:pt x="552" y="100"/>
                </a:lnTo>
                <a:lnTo>
                  <a:pt x="504" y="82"/>
                </a:lnTo>
                <a:lnTo>
                  <a:pt x="454" y="66"/>
                </a:lnTo>
                <a:lnTo>
                  <a:pt x="404" y="52"/>
                </a:lnTo>
                <a:lnTo>
                  <a:pt x="354" y="40"/>
                </a:lnTo>
                <a:lnTo>
                  <a:pt x="304" y="30"/>
                </a:lnTo>
                <a:lnTo>
                  <a:pt x="254" y="20"/>
                </a:lnTo>
                <a:lnTo>
                  <a:pt x="202" y="14"/>
                </a:lnTo>
                <a:lnTo>
                  <a:pt x="152" y="8"/>
                </a:lnTo>
                <a:lnTo>
                  <a:pt x="102" y="4"/>
                </a:lnTo>
                <a:lnTo>
                  <a:pt x="50" y="2"/>
                </a:lnTo>
                <a:lnTo>
                  <a:pt x="0" y="0"/>
                </a:lnTo>
                <a:lnTo>
                  <a:pt x="0" y="4"/>
                </a:lnTo>
                <a:lnTo>
                  <a:pt x="342" y="344"/>
                </a:lnTo>
                <a:lnTo>
                  <a:pt x="2" y="682"/>
                </a:lnTo>
                <a:lnTo>
                  <a:pt x="60" y="684"/>
                </a:lnTo>
                <a:lnTo>
                  <a:pt x="118" y="688"/>
                </a:lnTo>
                <a:lnTo>
                  <a:pt x="176" y="698"/>
                </a:lnTo>
                <a:lnTo>
                  <a:pt x="232" y="712"/>
                </a:lnTo>
                <a:lnTo>
                  <a:pt x="288" y="728"/>
                </a:lnTo>
                <a:lnTo>
                  <a:pt x="344" y="750"/>
                </a:lnTo>
                <a:lnTo>
                  <a:pt x="400" y="774"/>
                </a:lnTo>
                <a:lnTo>
                  <a:pt x="454" y="802"/>
                </a:lnTo>
                <a:lnTo>
                  <a:pt x="492" y="828"/>
                </a:lnTo>
                <a:lnTo>
                  <a:pt x="532" y="854"/>
                </a:lnTo>
                <a:lnTo>
                  <a:pt x="568" y="880"/>
                </a:lnTo>
                <a:lnTo>
                  <a:pt x="602" y="910"/>
                </a:lnTo>
                <a:lnTo>
                  <a:pt x="636" y="940"/>
                </a:lnTo>
                <a:lnTo>
                  <a:pt x="666" y="972"/>
                </a:lnTo>
                <a:lnTo>
                  <a:pt x="696" y="1006"/>
                </a:lnTo>
                <a:lnTo>
                  <a:pt x="722" y="1040"/>
                </a:lnTo>
                <a:lnTo>
                  <a:pt x="748" y="1076"/>
                </a:lnTo>
                <a:lnTo>
                  <a:pt x="772" y="1114"/>
                </a:lnTo>
                <a:lnTo>
                  <a:pt x="794" y="1152"/>
                </a:lnTo>
                <a:lnTo>
                  <a:pt x="814" y="1190"/>
                </a:lnTo>
                <a:lnTo>
                  <a:pt x="832" y="1230"/>
                </a:lnTo>
                <a:lnTo>
                  <a:pt x="848" y="1270"/>
                </a:lnTo>
                <a:lnTo>
                  <a:pt x="862" y="1312"/>
                </a:lnTo>
                <a:lnTo>
                  <a:pt x="876" y="1354"/>
                </a:lnTo>
                <a:lnTo>
                  <a:pt x="886" y="1396"/>
                </a:lnTo>
                <a:lnTo>
                  <a:pt x="894" y="1438"/>
                </a:lnTo>
                <a:lnTo>
                  <a:pt x="900" y="1482"/>
                </a:lnTo>
                <a:lnTo>
                  <a:pt x="904" y="1526"/>
                </a:lnTo>
                <a:lnTo>
                  <a:pt x="906" y="1570"/>
                </a:lnTo>
                <a:lnTo>
                  <a:pt x="906" y="1612"/>
                </a:lnTo>
                <a:lnTo>
                  <a:pt x="904" y="1656"/>
                </a:lnTo>
                <a:lnTo>
                  <a:pt x="900" y="1700"/>
                </a:lnTo>
                <a:lnTo>
                  <a:pt x="892" y="1744"/>
                </a:lnTo>
                <a:lnTo>
                  <a:pt x="884" y="1788"/>
                </a:lnTo>
                <a:lnTo>
                  <a:pt x="872" y="1832"/>
                </a:lnTo>
                <a:lnTo>
                  <a:pt x="860" y="1874"/>
                </a:lnTo>
                <a:lnTo>
                  <a:pt x="844" y="1918"/>
                </a:lnTo>
                <a:lnTo>
                  <a:pt x="826" y="1960"/>
                </a:lnTo>
                <a:lnTo>
                  <a:pt x="806" y="2002"/>
                </a:lnTo>
                <a:lnTo>
                  <a:pt x="784" y="2042"/>
                </a:lnTo>
                <a:lnTo>
                  <a:pt x="908" y="2508"/>
                </a:lnTo>
                <a:lnTo>
                  <a:pt x="1372" y="2382"/>
                </a:lnTo>
                <a:close/>
              </a:path>
            </a:pathLst>
          </a:custGeom>
          <a:solidFill>
            <a:srgbClr val="009193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Freeform 37"/>
          <p:cNvSpPr>
            <a:spLocks noChangeAspect="1"/>
          </p:cNvSpPr>
          <p:nvPr/>
        </p:nvSpPr>
        <p:spPr bwMode="auto">
          <a:xfrm rot="21139411">
            <a:off x="3543541" y="5444591"/>
            <a:ext cx="1466850" cy="672465"/>
          </a:xfrm>
          <a:custGeom>
            <a:avLst/>
            <a:gdLst>
              <a:gd name="T0" fmla="*/ 0 w 2750"/>
              <a:gd name="T1" fmla="*/ 2147483647 h 1260"/>
              <a:gd name="T2" fmla="*/ 0 w 2750"/>
              <a:gd name="T3" fmla="*/ 2147483647 h 1260"/>
              <a:gd name="T4" fmla="*/ 2147483647 w 2750"/>
              <a:gd name="T5" fmla="*/ 2147483647 h 1260"/>
              <a:gd name="T6" fmla="*/ 2147483647 w 2750"/>
              <a:gd name="T7" fmla="*/ 2147483647 h 1260"/>
              <a:gd name="T8" fmla="*/ 2147483647 w 2750"/>
              <a:gd name="T9" fmla="*/ 2147483647 h 1260"/>
              <a:gd name="T10" fmla="*/ 2147483647 w 2750"/>
              <a:gd name="T11" fmla="*/ 2147483647 h 1260"/>
              <a:gd name="T12" fmla="*/ 2147483647 w 2750"/>
              <a:gd name="T13" fmla="*/ 2147483647 h 1260"/>
              <a:gd name="T14" fmla="*/ 2147483647 w 2750"/>
              <a:gd name="T15" fmla="*/ 2147483647 h 1260"/>
              <a:gd name="T16" fmla="*/ 2147483647 w 2750"/>
              <a:gd name="T17" fmla="*/ 2147483647 h 1260"/>
              <a:gd name="T18" fmla="*/ 2147483647 w 2750"/>
              <a:gd name="T19" fmla="*/ 2147483647 h 1260"/>
              <a:gd name="T20" fmla="*/ 2147483647 w 2750"/>
              <a:gd name="T21" fmla="*/ 2147483647 h 1260"/>
              <a:gd name="T22" fmla="*/ 2147483647 w 2750"/>
              <a:gd name="T23" fmla="*/ 2147483647 h 1260"/>
              <a:gd name="T24" fmla="*/ 2147483647 w 2750"/>
              <a:gd name="T25" fmla="*/ 2147483647 h 1260"/>
              <a:gd name="T26" fmla="*/ 2147483647 w 2750"/>
              <a:gd name="T27" fmla="*/ 2147483647 h 1260"/>
              <a:gd name="T28" fmla="*/ 2147483647 w 2750"/>
              <a:gd name="T29" fmla="*/ 2147483647 h 1260"/>
              <a:gd name="T30" fmla="*/ 2147483647 w 2750"/>
              <a:gd name="T31" fmla="*/ 2147483647 h 1260"/>
              <a:gd name="T32" fmla="*/ 2147483647 w 2750"/>
              <a:gd name="T33" fmla="*/ 2147483647 h 1260"/>
              <a:gd name="T34" fmla="*/ 2147483647 w 2750"/>
              <a:gd name="T35" fmla="*/ 2147483647 h 1260"/>
              <a:gd name="T36" fmla="*/ 2147483647 w 2750"/>
              <a:gd name="T37" fmla="*/ 2147483647 h 1260"/>
              <a:gd name="T38" fmla="*/ 2147483647 w 2750"/>
              <a:gd name="T39" fmla="*/ 2147483647 h 1260"/>
              <a:gd name="T40" fmla="*/ 2147483647 w 2750"/>
              <a:gd name="T41" fmla="*/ 2147483647 h 1260"/>
              <a:gd name="T42" fmla="*/ 2147483647 w 2750"/>
              <a:gd name="T43" fmla="*/ 2147483647 h 1260"/>
              <a:gd name="T44" fmla="*/ 2147483647 w 2750"/>
              <a:gd name="T45" fmla="*/ 2147483647 h 1260"/>
              <a:gd name="T46" fmla="*/ 2147483647 w 2750"/>
              <a:gd name="T47" fmla="*/ 2147483647 h 1260"/>
              <a:gd name="T48" fmla="*/ 2147483647 w 2750"/>
              <a:gd name="T49" fmla="*/ 2147483647 h 1260"/>
              <a:gd name="T50" fmla="*/ 2147483647 w 2750"/>
              <a:gd name="T51" fmla="*/ 2147483647 h 1260"/>
              <a:gd name="T52" fmla="*/ 2147483647 w 2750"/>
              <a:gd name="T53" fmla="*/ 2147483647 h 1260"/>
              <a:gd name="T54" fmla="*/ 2147483647 w 2750"/>
              <a:gd name="T55" fmla="*/ 2147483647 h 1260"/>
              <a:gd name="T56" fmla="*/ 2147483647 w 2750"/>
              <a:gd name="T57" fmla="*/ 2147483647 h 1260"/>
              <a:gd name="T58" fmla="*/ 2147483647 w 2750"/>
              <a:gd name="T59" fmla="*/ 2147483647 h 1260"/>
              <a:gd name="T60" fmla="*/ 2147483647 w 2750"/>
              <a:gd name="T61" fmla="*/ 2147483647 h 1260"/>
              <a:gd name="T62" fmla="*/ 2147483647 w 2750"/>
              <a:gd name="T63" fmla="*/ 2147483647 h 1260"/>
              <a:gd name="T64" fmla="*/ 2147483647 w 2750"/>
              <a:gd name="T65" fmla="*/ 2147483647 h 1260"/>
              <a:gd name="T66" fmla="*/ 2147483647 w 2750"/>
              <a:gd name="T67" fmla="*/ 2147483647 h 1260"/>
              <a:gd name="T68" fmla="*/ 2147483647 w 2750"/>
              <a:gd name="T69" fmla="*/ 2147483647 h 1260"/>
              <a:gd name="T70" fmla="*/ 2147483647 w 2750"/>
              <a:gd name="T71" fmla="*/ 2147483647 h 1260"/>
              <a:gd name="T72" fmla="*/ 2147483647 w 2750"/>
              <a:gd name="T73" fmla="*/ 2147483647 h 1260"/>
              <a:gd name="T74" fmla="*/ 2147483647 w 2750"/>
              <a:gd name="T75" fmla="*/ 2147483647 h 1260"/>
              <a:gd name="T76" fmla="*/ 2147483647 w 2750"/>
              <a:gd name="T77" fmla="*/ 2147483647 h 1260"/>
              <a:gd name="T78" fmla="*/ 2147483647 w 2750"/>
              <a:gd name="T79" fmla="*/ 2147483647 h 1260"/>
              <a:gd name="T80" fmla="*/ 2147483647 w 2750"/>
              <a:gd name="T81" fmla="*/ 2147483647 h 1260"/>
              <a:gd name="T82" fmla="*/ 2147483647 w 2750"/>
              <a:gd name="T83" fmla="*/ 2147483647 h 1260"/>
              <a:gd name="T84" fmla="*/ 2147483647 w 2750"/>
              <a:gd name="T85" fmla="*/ 2147483647 h 1260"/>
              <a:gd name="T86" fmla="*/ 2147483647 w 2750"/>
              <a:gd name="T87" fmla="*/ 2147483647 h 1260"/>
              <a:gd name="T88" fmla="*/ 2147483647 w 2750"/>
              <a:gd name="T89" fmla="*/ 2147483647 h 1260"/>
              <a:gd name="T90" fmla="*/ 2147483647 w 2750"/>
              <a:gd name="T91" fmla="*/ 2147483647 h 1260"/>
              <a:gd name="T92" fmla="*/ 2147483647 w 2750"/>
              <a:gd name="T93" fmla="*/ 2147483647 h 1260"/>
              <a:gd name="T94" fmla="*/ 2147483647 w 2750"/>
              <a:gd name="T95" fmla="*/ 2147483647 h 1260"/>
              <a:gd name="T96" fmla="*/ 2147483647 w 2750"/>
              <a:gd name="T97" fmla="*/ 2147483647 h 1260"/>
              <a:gd name="T98" fmla="*/ 2147483647 w 2750"/>
              <a:gd name="T99" fmla="*/ 2147483647 h 1260"/>
              <a:gd name="T100" fmla="*/ 0 w 2750"/>
              <a:gd name="T101" fmla="*/ 2147483647 h 12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0"/>
              <a:gd name="T154" fmla="*/ 0 h 1260"/>
              <a:gd name="T155" fmla="*/ 2750 w 2750"/>
              <a:gd name="T156" fmla="*/ 1260 h 12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0" h="1260">
                <a:moveTo>
                  <a:pt x="0" y="464"/>
                </a:moveTo>
                <a:lnTo>
                  <a:pt x="0" y="464"/>
                </a:lnTo>
                <a:lnTo>
                  <a:pt x="44" y="534"/>
                </a:lnTo>
                <a:lnTo>
                  <a:pt x="88" y="602"/>
                </a:lnTo>
                <a:lnTo>
                  <a:pt x="138" y="666"/>
                </a:lnTo>
                <a:lnTo>
                  <a:pt x="188" y="726"/>
                </a:lnTo>
                <a:lnTo>
                  <a:pt x="242" y="784"/>
                </a:lnTo>
                <a:lnTo>
                  <a:pt x="298" y="838"/>
                </a:lnTo>
                <a:lnTo>
                  <a:pt x="356" y="890"/>
                </a:lnTo>
                <a:lnTo>
                  <a:pt x="418" y="938"/>
                </a:lnTo>
                <a:lnTo>
                  <a:pt x="480" y="984"/>
                </a:lnTo>
                <a:lnTo>
                  <a:pt x="546" y="1026"/>
                </a:lnTo>
                <a:lnTo>
                  <a:pt x="612" y="1064"/>
                </a:lnTo>
                <a:lnTo>
                  <a:pt x="680" y="1100"/>
                </a:lnTo>
                <a:lnTo>
                  <a:pt x="748" y="1130"/>
                </a:lnTo>
                <a:lnTo>
                  <a:pt x="820" y="1160"/>
                </a:lnTo>
                <a:lnTo>
                  <a:pt x="892" y="1184"/>
                </a:lnTo>
                <a:lnTo>
                  <a:pt x="964" y="1206"/>
                </a:lnTo>
                <a:lnTo>
                  <a:pt x="1038" y="1224"/>
                </a:lnTo>
                <a:lnTo>
                  <a:pt x="1114" y="1238"/>
                </a:lnTo>
                <a:lnTo>
                  <a:pt x="1190" y="1250"/>
                </a:lnTo>
                <a:lnTo>
                  <a:pt x="1266" y="1256"/>
                </a:lnTo>
                <a:lnTo>
                  <a:pt x="1342" y="1260"/>
                </a:lnTo>
                <a:lnTo>
                  <a:pt x="1418" y="1260"/>
                </a:lnTo>
                <a:lnTo>
                  <a:pt x="1494" y="1256"/>
                </a:lnTo>
                <a:lnTo>
                  <a:pt x="1572" y="1248"/>
                </a:lnTo>
                <a:lnTo>
                  <a:pt x="1648" y="1238"/>
                </a:lnTo>
                <a:lnTo>
                  <a:pt x="1724" y="1222"/>
                </a:lnTo>
                <a:lnTo>
                  <a:pt x="1800" y="1204"/>
                </a:lnTo>
                <a:lnTo>
                  <a:pt x="1876" y="1180"/>
                </a:lnTo>
                <a:lnTo>
                  <a:pt x="1950" y="1154"/>
                </a:lnTo>
                <a:lnTo>
                  <a:pt x="2024" y="1122"/>
                </a:lnTo>
                <a:lnTo>
                  <a:pt x="2098" y="1088"/>
                </a:lnTo>
                <a:lnTo>
                  <a:pt x="2168" y="1048"/>
                </a:lnTo>
                <a:lnTo>
                  <a:pt x="2216" y="1020"/>
                </a:lnTo>
                <a:lnTo>
                  <a:pt x="2260" y="992"/>
                </a:lnTo>
                <a:lnTo>
                  <a:pt x="2304" y="962"/>
                </a:lnTo>
                <a:lnTo>
                  <a:pt x="2346" y="930"/>
                </a:lnTo>
                <a:lnTo>
                  <a:pt x="2388" y="896"/>
                </a:lnTo>
                <a:lnTo>
                  <a:pt x="2428" y="862"/>
                </a:lnTo>
                <a:lnTo>
                  <a:pt x="2466" y="828"/>
                </a:lnTo>
                <a:lnTo>
                  <a:pt x="2502" y="792"/>
                </a:lnTo>
                <a:lnTo>
                  <a:pt x="2538" y="754"/>
                </a:lnTo>
                <a:lnTo>
                  <a:pt x="2572" y="716"/>
                </a:lnTo>
                <a:lnTo>
                  <a:pt x="2606" y="676"/>
                </a:lnTo>
                <a:lnTo>
                  <a:pt x="2638" y="636"/>
                </a:lnTo>
                <a:lnTo>
                  <a:pt x="2668" y="596"/>
                </a:lnTo>
                <a:lnTo>
                  <a:pt x="2696" y="554"/>
                </a:lnTo>
                <a:lnTo>
                  <a:pt x="2724" y="510"/>
                </a:lnTo>
                <a:lnTo>
                  <a:pt x="2750" y="468"/>
                </a:lnTo>
                <a:lnTo>
                  <a:pt x="2746" y="466"/>
                </a:lnTo>
                <a:lnTo>
                  <a:pt x="2280" y="592"/>
                </a:lnTo>
                <a:lnTo>
                  <a:pt x="2158" y="130"/>
                </a:lnTo>
                <a:lnTo>
                  <a:pt x="2128" y="178"/>
                </a:lnTo>
                <a:lnTo>
                  <a:pt x="2094" y="226"/>
                </a:lnTo>
                <a:lnTo>
                  <a:pt x="2058" y="270"/>
                </a:lnTo>
                <a:lnTo>
                  <a:pt x="2018" y="312"/>
                </a:lnTo>
                <a:lnTo>
                  <a:pt x="1974" y="354"/>
                </a:lnTo>
                <a:lnTo>
                  <a:pt x="1928" y="392"/>
                </a:lnTo>
                <a:lnTo>
                  <a:pt x="1880" y="426"/>
                </a:lnTo>
                <a:lnTo>
                  <a:pt x="1828" y="458"/>
                </a:lnTo>
                <a:lnTo>
                  <a:pt x="1788" y="480"/>
                </a:lnTo>
                <a:lnTo>
                  <a:pt x="1746" y="500"/>
                </a:lnTo>
                <a:lnTo>
                  <a:pt x="1704" y="518"/>
                </a:lnTo>
                <a:lnTo>
                  <a:pt x="1660" y="534"/>
                </a:lnTo>
                <a:lnTo>
                  <a:pt x="1618" y="548"/>
                </a:lnTo>
                <a:lnTo>
                  <a:pt x="1574" y="558"/>
                </a:lnTo>
                <a:lnTo>
                  <a:pt x="1530" y="566"/>
                </a:lnTo>
                <a:lnTo>
                  <a:pt x="1486" y="574"/>
                </a:lnTo>
                <a:lnTo>
                  <a:pt x="1444" y="578"/>
                </a:lnTo>
                <a:lnTo>
                  <a:pt x="1400" y="580"/>
                </a:lnTo>
                <a:lnTo>
                  <a:pt x="1356" y="580"/>
                </a:lnTo>
                <a:lnTo>
                  <a:pt x="1312" y="578"/>
                </a:lnTo>
                <a:lnTo>
                  <a:pt x="1268" y="574"/>
                </a:lnTo>
                <a:lnTo>
                  <a:pt x="1226" y="568"/>
                </a:lnTo>
                <a:lnTo>
                  <a:pt x="1182" y="558"/>
                </a:lnTo>
                <a:lnTo>
                  <a:pt x="1140" y="548"/>
                </a:lnTo>
                <a:lnTo>
                  <a:pt x="1098" y="536"/>
                </a:lnTo>
                <a:lnTo>
                  <a:pt x="1058" y="522"/>
                </a:lnTo>
                <a:lnTo>
                  <a:pt x="1016" y="506"/>
                </a:lnTo>
                <a:lnTo>
                  <a:pt x="976" y="488"/>
                </a:lnTo>
                <a:lnTo>
                  <a:pt x="938" y="468"/>
                </a:lnTo>
                <a:lnTo>
                  <a:pt x="900" y="446"/>
                </a:lnTo>
                <a:lnTo>
                  <a:pt x="864" y="422"/>
                </a:lnTo>
                <a:lnTo>
                  <a:pt x="828" y="396"/>
                </a:lnTo>
                <a:lnTo>
                  <a:pt x="792" y="368"/>
                </a:lnTo>
                <a:lnTo>
                  <a:pt x="760" y="338"/>
                </a:lnTo>
                <a:lnTo>
                  <a:pt x="728" y="308"/>
                </a:lnTo>
                <a:lnTo>
                  <a:pt x="696" y="274"/>
                </a:lnTo>
                <a:lnTo>
                  <a:pt x="668" y="240"/>
                </a:lnTo>
                <a:lnTo>
                  <a:pt x="640" y="204"/>
                </a:lnTo>
                <a:lnTo>
                  <a:pt x="614" y="164"/>
                </a:lnTo>
                <a:lnTo>
                  <a:pt x="588" y="124"/>
                </a:lnTo>
                <a:lnTo>
                  <a:pt x="124" y="0"/>
                </a:lnTo>
                <a:lnTo>
                  <a:pt x="0" y="464"/>
                </a:lnTo>
                <a:close/>
              </a:path>
            </a:pathLst>
          </a:custGeom>
          <a:solidFill>
            <a:srgbClr val="99CC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interaction between an actor and system is shown as an association, thus:</a:t>
            </a:r>
          </a:p>
          <a:p>
            <a:endParaRPr lang="en-US" dirty="0" smtClean="0"/>
          </a:p>
          <a:p>
            <a:r>
              <a:rPr lang="en-US" dirty="0" smtClean="0"/>
              <a:t>It crosses the system boundary and consists of:</a:t>
            </a:r>
          </a:p>
          <a:p>
            <a:pPr lvl="1"/>
            <a:r>
              <a:rPr lang="en-US" dirty="0" smtClean="0"/>
              <a:t>data flows</a:t>
            </a:r>
          </a:p>
          <a:p>
            <a:pPr lvl="1"/>
            <a:r>
              <a:rPr lang="en-US" dirty="0" smtClean="0"/>
              <a:t>control flows</a:t>
            </a:r>
          </a:p>
          <a:p>
            <a:pPr lvl="1"/>
            <a:r>
              <a:rPr lang="en-US" dirty="0" smtClean="0"/>
              <a:t>or a complex interaction comprising multiple flows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relationships exist within the system boundary.</a:t>
            </a:r>
          </a:p>
        </p:txBody>
      </p:sp>
      <p:cxnSp>
        <p:nvCxnSpPr>
          <p:cNvPr id="81924" name="Straight Connector 4"/>
          <p:cNvCxnSpPr>
            <a:cxnSpLocks noChangeShapeType="1"/>
          </p:cNvCxnSpPr>
          <p:nvPr/>
        </p:nvCxnSpPr>
        <p:spPr bwMode="auto">
          <a:xfrm>
            <a:off x="3200400" y="1827212"/>
            <a:ext cx="2286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use case </a:t>
            </a:r>
            <a:r>
              <a:rPr lang="en-US" dirty="0" smtClean="0"/>
              <a:t>is everything the system does for the actor.</a:t>
            </a:r>
          </a:p>
          <a:p>
            <a:pPr lvl="1"/>
            <a:r>
              <a:rPr lang="en-US" dirty="0" smtClean="0"/>
              <a:t>A passenger requests elevator 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</a:t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Bring an elevator to the requesting floor</a:t>
            </a:r>
            <a:endParaRPr lang="en-US" dirty="0" smtClean="0"/>
          </a:p>
          <a:p>
            <a:pPr lvl="1"/>
            <a:r>
              <a:rPr lang="en-US" dirty="0" smtClean="0"/>
              <a:t>A system administrator sets elevator mode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/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	Change mode from ‘Normal’ to ‘Evening’</a:t>
            </a:r>
            <a:endParaRPr lang="en-US" dirty="0" smtClean="0"/>
          </a:p>
          <a:p>
            <a:pPr lvl="1"/>
            <a:r>
              <a:rPr lang="en-US" dirty="0" smtClean="0"/>
              <a:t>At 08:00, free elevators return to the ground floor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r>
              <a:rPr lang="en-US" dirty="0" smtClean="0">
                <a:sym typeface="Wingdings" charset="2"/>
              </a:rPr>
              <a:t>	Change mode from ‘Evening’ to ‘Morning’</a:t>
            </a:r>
            <a:endParaRPr lang="en-US" dirty="0" smtClean="0"/>
          </a:p>
          <a:p>
            <a:pPr lvl="1"/>
            <a:r>
              <a:rPr lang="en-US" dirty="0" smtClean="0"/>
              <a:t>When the door reaches the floor, the door opens </a:t>
            </a:r>
            <a:r>
              <a:rPr lang="en-US" dirty="0" err="1" smtClean="0">
                <a:sym typeface="Wingdings" charset="2"/>
              </a:rPr>
              <a:t></a:t>
            </a:r>
            <a:endParaRPr lang="en-US" dirty="0" smtClean="0">
              <a:sym typeface="Wingdings" charset="2"/>
            </a:endParaRPr>
          </a:p>
          <a:p>
            <a:pPr lvl="2">
              <a:buFontTx/>
              <a:buNone/>
            </a:pPr>
            <a:r>
              <a:rPr lang="en-US" sz="2200" dirty="0" smtClean="0">
                <a:sym typeface="Wingdings" charset="2"/>
              </a:rPr>
              <a:t>Open the door</a:t>
            </a:r>
            <a:endParaRPr lang="en-US" sz="2200" dirty="0" smtClean="0"/>
          </a:p>
        </p:txBody>
      </p:sp>
      <p:sp>
        <p:nvSpPr>
          <p:cNvPr id="82948" name="Oval Callout 4"/>
          <p:cNvSpPr>
            <a:spLocks noChangeArrowheads="1"/>
          </p:cNvSpPr>
          <p:nvPr/>
        </p:nvSpPr>
        <p:spPr bwMode="auto">
          <a:xfrm>
            <a:off x="4038600" y="4364831"/>
            <a:ext cx="3276600" cy="1731169"/>
          </a:xfrm>
          <a:prstGeom prst="wedgeEllipseCallout">
            <a:avLst>
              <a:gd name="adj1" fmla="val 41010"/>
              <a:gd name="adj2" fmla="val 6021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Comic Sans MS"/>
                <a:ea typeface="Comic Sans MS"/>
                <a:cs typeface="Comic Sans MS"/>
              </a:rPr>
              <a:t>It can include complex interactions back and forth</a:t>
            </a:r>
            <a:endParaRPr lang="en-US" sz="2000" b="1" dirty="0"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371600" y="2644775"/>
            <a:ext cx="484188" cy="781050"/>
            <a:chOff x="1200" y="2416"/>
            <a:chExt cx="1104" cy="1712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2286000" y="1491575"/>
            <a:ext cx="5410200" cy="460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 Box 23"/>
          <p:cNvSpPr txBox="1">
            <a:spLocks noChangeAspect="1" noChangeArrowheads="1"/>
          </p:cNvSpPr>
          <p:nvPr/>
        </p:nvSpPr>
        <p:spPr bwMode="auto">
          <a:xfrm>
            <a:off x="381000" y="3657600"/>
            <a:ext cx="184626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27" name="Oval 18"/>
          <p:cNvSpPr>
            <a:spLocks noChangeAspect="1" noChangeArrowheads="1"/>
          </p:cNvSpPr>
          <p:nvPr/>
        </p:nvSpPr>
        <p:spPr bwMode="auto">
          <a:xfrm>
            <a:off x="3021600" y="4648200"/>
            <a:ext cx="2160000" cy="1104131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31" name="Oval 16"/>
          <p:cNvSpPr>
            <a:spLocks noChangeAspect="1" noChangeArrowheads="1"/>
          </p:cNvSpPr>
          <p:nvPr/>
        </p:nvSpPr>
        <p:spPr bwMode="auto">
          <a:xfrm>
            <a:off x="5334000" y="2514600"/>
            <a:ext cx="2216958" cy="1099292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32" name="Oval 17"/>
          <p:cNvSpPr>
            <a:spLocks noChangeAspect="1" noChangeArrowheads="1"/>
          </p:cNvSpPr>
          <p:nvPr/>
        </p:nvSpPr>
        <p:spPr bwMode="auto">
          <a:xfrm>
            <a:off x="3021600" y="1752601"/>
            <a:ext cx="2160000" cy="1207221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33" name="Oval 19"/>
          <p:cNvSpPr>
            <a:spLocks noChangeAspect="1" noChangeArrowheads="1"/>
          </p:cNvSpPr>
          <p:nvPr/>
        </p:nvSpPr>
        <p:spPr bwMode="auto">
          <a:xfrm>
            <a:off x="3021600" y="3244108"/>
            <a:ext cx="2160000" cy="973782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cxnSp>
        <p:nvCxnSpPr>
          <p:cNvPr id="26" name="Straight Connector 25"/>
          <p:cNvCxnSpPr>
            <a:endCxn id="33" idx="2"/>
          </p:cNvCxnSpPr>
          <p:nvPr/>
        </p:nvCxnSpPr>
        <p:spPr bwMode="auto">
          <a:xfrm>
            <a:off x="1981200" y="3124200"/>
            <a:ext cx="1040400" cy="606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1981200" y="3107954"/>
            <a:ext cx="3352800" cy="16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1981200" y="2514600"/>
            <a:ext cx="10668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981200" y="3124200"/>
            <a:ext cx="1066800" cy="195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Finding Use Cases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414838" y="324485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6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Materials!</a:t>
            </a:r>
            <a:endParaRPr lang="en-US" dirty="0"/>
          </a:p>
        </p:txBody>
      </p:sp>
      <p:pic>
        <p:nvPicPr>
          <p:cNvPr id="29" name="Content Placeholder 28" descr="standard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6" b="18396"/>
          <a:stretch>
            <a:fillRect/>
          </a:stretch>
        </p:blipFill>
        <p:spPr>
          <a:xfrm>
            <a:off x="5257800" y="3657600"/>
            <a:ext cx="3375546" cy="2133600"/>
          </a:xfrm>
        </p:spPr>
      </p:pic>
      <p:pic>
        <p:nvPicPr>
          <p:cNvPr id="4" name="Picture 3" descr="14070_98_1.jpg"/>
          <p:cNvPicPr>
            <a:picLocks noChangeAspect="1"/>
          </p:cNvPicPr>
          <p:nvPr/>
        </p:nvPicPr>
        <p:blipFill>
          <a:blip r:embed="rId4"/>
          <a:srcRect t="3639"/>
          <a:stretch>
            <a:fillRect/>
          </a:stretch>
        </p:blipFill>
        <p:spPr>
          <a:xfrm>
            <a:off x="685799" y="1029513"/>
            <a:ext cx="4015907" cy="50664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057400" y="19812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2438400" y="25146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36195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5000" y="42291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36957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76600" y="52578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2590800" y="41529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2362200" y="52578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loud Callout 15"/>
          <p:cNvSpPr/>
          <p:nvPr/>
        </p:nvSpPr>
        <p:spPr bwMode="auto">
          <a:xfrm>
            <a:off x="1447800" y="3924300"/>
            <a:ext cx="533400" cy="304800"/>
          </a:xfrm>
          <a:prstGeom prst="cloudCallout">
            <a:avLst>
              <a:gd name="adj1" fmla="val -1785"/>
              <a:gd name="adj2" fmla="val 33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219200" y="18288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4400" y="3429000"/>
            <a:ext cx="30480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9800" y="5105400"/>
            <a:ext cx="1676400" cy="685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7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2778" y="4114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438400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905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3429000" y="4724400"/>
            <a:ext cx="3048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5400" y="1143000"/>
            <a:ext cx="3242207" cy="2197100"/>
            <a:chOff x="5105400" y="1143000"/>
            <a:chExt cx="3242207" cy="2197100"/>
          </a:xfrm>
        </p:grpSpPr>
        <p:pic>
          <p:nvPicPr>
            <p:cNvPr id="28" name="Picture 5" descr="images.jpe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05400" y="1143000"/>
              <a:ext cx="3242207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 rot="20739119">
              <a:off x="5771792" y="1505634"/>
              <a:ext cx="1493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Functional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Specification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Personnel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that know the subject matter best are usually the experts and the customers.</a:t>
            </a:r>
          </a:p>
          <a:p>
            <a:endParaRPr lang="en-US" dirty="0" smtClean="0"/>
          </a:p>
          <a:p>
            <a:r>
              <a:rPr lang="en-US" dirty="0" smtClean="0"/>
              <a:t>Invite them to the initial sessions, and </a:t>
            </a:r>
            <a:br>
              <a:rPr lang="en-US" dirty="0" smtClean="0"/>
            </a:br>
            <a:r>
              <a:rPr lang="en-US" dirty="0" smtClean="0"/>
              <a:t>be prepared to ask them for more detail later.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3800" y="35814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726366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38100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6992938" y="4968875"/>
            <a:ext cx="855662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7726368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1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5181600" y="4419600"/>
            <a:ext cx="855663" cy="1127125"/>
            <a:chOff x="7726362" y="2209800"/>
            <a:chExt cx="855663" cy="1127125"/>
          </a:xfrm>
          <a:solidFill>
            <a:srgbClr val="FF0000">
              <a:alpha val="75000"/>
            </a:srgbClr>
          </a:solidFill>
        </p:grpSpPr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70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76800" y="1879600"/>
            <a:ext cx="3810000" cy="4292600"/>
            <a:chOff x="4876800" y="1727200"/>
            <a:chExt cx="3810000" cy="4292600"/>
          </a:xfrm>
        </p:grpSpPr>
        <p:pic>
          <p:nvPicPr>
            <p:cNvPr id="7" name="Picture 6" descr="hurdle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727200"/>
              <a:ext cx="3810000" cy="4292600"/>
            </a:xfrm>
            <a:prstGeom prst="rect">
              <a:avLst/>
            </a:prstGeom>
          </p:spPr>
        </p:pic>
        <p:pic>
          <p:nvPicPr>
            <p:cNvPr id="8" name="Picture 7" descr="Blank-Notebook-Paper-psd70135 2.psd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4038600"/>
              <a:ext cx="924097" cy="1193077"/>
            </a:xfrm>
            <a:prstGeom prst="rect">
              <a:avLst/>
            </a:prstGeom>
          </p:spPr>
        </p:pic>
      </p:grpSp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Blitz</a:t>
            </a:r>
          </a:p>
        </p:txBody>
      </p:sp>
      <p:sp>
        <p:nvSpPr>
          <p:cNvPr id="8909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blitz </a:t>
            </a:r>
            <a:r>
              <a:rPr lang="en-US" dirty="0" smtClean="0"/>
              <a:t>is a technique for getting started.</a:t>
            </a:r>
          </a:p>
          <a:p>
            <a:endParaRPr lang="en-US" dirty="0"/>
          </a:p>
          <a:p>
            <a:r>
              <a:rPr lang="en-US" dirty="0" smtClean="0"/>
              <a:t>Write down the ones you know.</a:t>
            </a:r>
          </a:p>
          <a:p>
            <a:endParaRPr lang="en-US" dirty="0" smtClean="0"/>
          </a:p>
          <a:p>
            <a:r>
              <a:rPr lang="en-US" dirty="0" smtClean="0"/>
              <a:t>There are no wrong answers.</a:t>
            </a:r>
          </a:p>
          <a:p>
            <a:pPr lvl="1"/>
            <a:r>
              <a:rPr lang="en-US" dirty="0" smtClean="0"/>
              <a:t>We don’t categorize</a:t>
            </a:r>
          </a:p>
          <a:p>
            <a:pPr lvl="1"/>
            <a:r>
              <a:rPr lang="en-US" dirty="0" smtClean="0"/>
              <a:t>We don’t organize</a:t>
            </a:r>
          </a:p>
          <a:p>
            <a:pPr lvl="1"/>
            <a:r>
              <a:rPr lang="en-US" dirty="0" smtClean="0"/>
              <a:t>We don’t evaluate</a:t>
            </a:r>
          </a:p>
          <a:p>
            <a:pPr lvl="1"/>
            <a:r>
              <a:rPr lang="en-US" dirty="0" smtClean="0"/>
              <a:t>We just enumerate</a:t>
            </a:r>
          </a:p>
          <a:p>
            <a:endParaRPr lang="en-US" dirty="0" smtClean="0"/>
          </a:p>
          <a:p>
            <a:r>
              <a:rPr lang="en-US" dirty="0" smtClean="0"/>
              <a:t>The purpose is to provide a starting point.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or what interacts with the system?</a:t>
            </a:r>
          </a:p>
          <a:p>
            <a:pPr lvl="1"/>
            <a:r>
              <a:rPr lang="en-US" dirty="0" smtClean="0"/>
              <a:t>People (as roles)</a:t>
            </a:r>
          </a:p>
          <a:p>
            <a:pPr lvl="1"/>
            <a:r>
              <a:rPr lang="en-US" dirty="0" smtClean="0"/>
              <a:t>Machines and devices</a:t>
            </a:r>
          </a:p>
          <a:p>
            <a:pPr lvl="1"/>
            <a:r>
              <a:rPr lang="en-US" dirty="0" smtClean="0"/>
              <a:t>Other systems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Ask what each one wants to do.</a:t>
            </a:r>
          </a:p>
        </p:txBody>
      </p:sp>
      <p:grpSp>
        <p:nvGrpSpPr>
          <p:cNvPr id="91140" name="Group 3"/>
          <p:cNvGrpSpPr>
            <a:grpSpLocks noChangeAspect="1"/>
          </p:cNvGrpSpPr>
          <p:nvPr/>
        </p:nvGrpSpPr>
        <p:grpSpPr bwMode="auto">
          <a:xfrm>
            <a:off x="4103687" y="4248150"/>
            <a:ext cx="484188" cy="781050"/>
            <a:chOff x="1200" y="2416"/>
            <a:chExt cx="1104" cy="1712"/>
          </a:xfrm>
        </p:grpSpPr>
        <p:sp>
          <p:nvSpPr>
            <p:cNvPr id="9115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Rectangle 9"/>
          <p:cNvSpPr>
            <a:spLocks noChangeAspect="1" noChangeArrowheads="1"/>
          </p:cNvSpPr>
          <p:nvPr/>
        </p:nvSpPr>
        <p:spPr bwMode="auto">
          <a:xfrm>
            <a:off x="5014912" y="2743200"/>
            <a:ext cx="2270125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3" name="Text Box 23"/>
          <p:cNvSpPr txBox="1">
            <a:spLocks noChangeAspect="1" noChangeArrowheads="1"/>
          </p:cNvSpPr>
          <p:nvPr/>
        </p:nvSpPr>
        <p:spPr bwMode="auto">
          <a:xfrm>
            <a:off x="3810000" y="4568825"/>
            <a:ext cx="9779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grpSp>
        <p:nvGrpSpPr>
          <p:cNvPr id="26" name="Group 3"/>
          <p:cNvGrpSpPr>
            <a:grpSpLocks noChangeAspect="1"/>
          </p:cNvGrpSpPr>
          <p:nvPr/>
        </p:nvGrpSpPr>
        <p:grpSpPr bwMode="auto">
          <a:xfrm>
            <a:off x="7943849" y="4248150"/>
            <a:ext cx="484188" cy="781050"/>
            <a:chOff x="1200" y="2416"/>
            <a:chExt cx="1104" cy="1712"/>
          </a:xfrm>
        </p:grpSpPr>
        <p:sp>
          <p:nvSpPr>
            <p:cNvPr id="27" name="Oval 4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32" name="Text Box 23"/>
          <p:cNvSpPr txBox="1">
            <a:spLocks noChangeAspect="1" noChangeArrowheads="1"/>
          </p:cNvSpPr>
          <p:nvPr/>
        </p:nvSpPr>
        <p:spPr bwMode="auto">
          <a:xfrm>
            <a:off x="7285037" y="4905474"/>
            <a:ext cx="1606894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dirty="0" smtClean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Administrator</a:t>
            </a:r>
            <a:endParaRPr lang="en-US" sz="1400" dirty="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data and control inputs to the system.</a:t>
            </a:r>
          </a:p>
          <a:p>
            <a:endParaRPr lang="en-US" sz="1200" dirty="0" smtClean="0"/>
          </a:p>
          <a:p>
            <a:r>
              <a:rPr lang="en-US" dirty="0" smtClean="0"/>
              <a:t>Keep your mind on the </a:t>
            </a:r>
            <a:r>
              <a:rPr lang="en-US" i="1" dirty="0" smtClean="0"/>
              <a:t>logical </a:t>
            </a:r>
            <a:r>
              <a:rPr lang="en-US" dirty="0" smtClean="0"/>
              <a:t>intent of the interaction, </a:t>
            </a:r>
            <a:br>
              <a:rPr lang="en-US" dirty="0" smtClean="0"/>
            </a:br>
            <a:r>
              <a:rPr lang="en-US" dirty="0" smtClean="0"/>
              <a:t>not the specific </a:t>
            </a:r>
            <a:br>
              <a:rPr lang="en-US" dirty="0" smtClean="0"/>
            </a:br>
            <a:r>
              <a:rPr lang="en-US" i="1" dirty="0" smtClean="0"/>
              <a:t>physical </a:t>
            </a:r>
            <a:r>
              <a:rPr lang="en-US" dirty="0" smtClean="0"/>
              <a:t>flows.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 bwMode="auto">
          <a:xfrm>
            <a:off x="2670969" y="3373686"/>
            <a:ext cx="448883" cy="685069"/>
            <a:chOff x="1200" y="2416"/>
            <a:chExt cx="1104" cy="1712"/>
          </a:xfrm>
        </p:grpSpPr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" name="Line 5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5" name="Line 6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6" name="Line 7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7" name="Line 8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Rectangle 57"/>
          <p:cNvSpPr>
            <a:spLocks noChangeAspect="1" noChangeArrowheads="1"/>
          </p:cNvSpPr>
          <p:nvPr/>
        </p:nvSpPr>
        <p:spPr bwMode="auto">
          <a:xfrm>
            <a:off x="3518694" y="2362200"/>
            <a:ext cx="5015706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Text Box 23"/>
          <p:cNvSpPr txBox="1">
            <a:spLocks noChangeAspect="1" noChangeArrowheads="1"/>
          </p:cNvSpPr>
          <p:nvPr/>
        </p:nvSpPr>
        <p:spPr bwMode="auto">
          <a:xfrm>
            <a:off x="1752600" y="4262048"/>
            <a:ext cx="1711640" cy="35094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Book Antiqua" charset="0"/>
                <a:ea typeface="Times New Roman" charset="0"/>
                <a:cs typeface="Times New Roman" charset="0"/>
              </a:rPr>
              <a:t>Passenger</a:t>
            </a:r>
          </a:p>
        </p:txBody>
      </p:sp>
      <p:sp>
        <p:nvSpPr>
          <p:cNvPr id="60" name="Oval 18"/>
          <p:cNvSpPr>
            <a:spLocks noChangeAspect="1" noChangeArrowheads="1"/>
          </p:cNvSpPr>
          <p:nvPr/>
        </p:nvSpPr>
        <p:spPr bwMode="auto">
          <a:xfrm>
            <a:off x="4200656" y="51309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61" name="Oval 16"/>
          <p:cNvSpPr>
            <a:spLocks noChangeAspect="1" noChangeArrowheads="1"/>
          </p:cNvSpPr>
          <p:nvPr/>
        </p:nvSpPr>
        <p:spPr bwMode="auto">
          <a:xfrm>
            <a:off x="6344444" y="3259508"/>
            <a:ext cx="2055305" cy="964203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62" name="Oval 17"/>
          <p:cNvSpPr>
            <a:spLocks noChangeAspect="1" noChangeArrowheads="1"/>
          </p:cNvSpPr>
          <p:nvPr/>
        </p:nvSpPr>
        <p:spPr bwMode="auto">
          <a:xfrm>
            <a:off x="4200656" y="25911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63" name="Oval 19"/>
          <p:cNvSpPr>
            <a:spLocks noChangeAspect="1" noChangeArrowheads="1"/>
          </p:cNvSpPr>
          <p:nvPr/>
        </p:nvSpPr>
        <p:spPr bwMode="auto">
          <a:xfrm>
            <a:off x="4200656" y="38993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cxnSp>
        <p:nvCxnSpPr>
          <p:cNvPr id="64" name="Straight Connector 63"/>
          <p:cNvCxnSpPr>
            <a:endCxn id="63" idx="2"/>
          </p:cNvCxnSpPr>
          <p:nvPr/>
        </p:nvCxnSpPr>
        <p:spPr bwMode="auto">
          <a:xfrm>
            <a:off x="3236119" y="3794196"/>
            <a:ext cx="964538" cy="53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3236119" y="3779947"/>
            <a:ext cx="3108325" cy="14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3236119" y="3259508"/>
            <a:ext cx="989013" cy="5346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236119" y="3794196"/>
            <a:ext cx="989013" cy="1714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about your scope.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mic Sans MS"/>
                <a:cs typeface="Comic Sans MS"/>
              </a:rPr>
              <a:t>The business and environment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What you are building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Just the software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52900" y="2088906"/>
            <a:ext cx="4686300" cy="423569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743450" y="3246863"/>
            <a:ext cx="3505200" cy="3077737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562600" y="4572000"/>
            <a:ext cx="1866900" cy="17526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</a:t>
            </a:r>
          </a:p>
        </p:txBody>
      </p:sp>
      <p:grpSp>
        <p:nvGrpSpPr>
          <p:cNvPr id="22" name="Group 41"/>
          <p:cNvGrpSpPr>
            <a:grpSpLocks noChangeAspect="1"/>
          </p:cNvGrpSpPr>
          <p:nvPr/>
        </p:nvGrpSpPr>
        <p:grpSpPr bwMode="auto">
          <a:xfrm flipH="1" flipV="1">
            <a:off x="4800600" y="2590800"/>
            <a:ext cx="609645" cy="174394"/>
            <a:chOff x="3433" y="1097"/>
            <a:chExt cx="636" cy="175"/>
          </a:xfrm>
        </p:grpSpPr>
        <p:sp>
          <p:nvSpPr>
            <p:cNvPr id="28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41"/>
          <p:cNvGrpSpPr>
            <a:grpSpLocks noChangeAspect="1"/>
          </p:cNvGrpSpPr>
          <p:nvPr/>
        </p:nvGrpSpPr>
        <p:grpSpPr bwMode="auto">
          <a:xfrm flipH="1" flipV="1">
            <a:off x="3886199" y="3886200"/>
            <a:ext cx="1371600" cy="392358"/>
            <a:chOff x="3433" y="1097"/>
            <a:chExt cx="636" cy="175"/>
          </a:xfrm>
        </p:grpSpPr>
        <p:sp>
          <p:nvSpPr>
            <p:cNvPr id="34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 noChangeAspect="1"/>
          </p:cNvGrpSpPr>
          <p:nvPr/>
        </p:nvGrpSpPr>
        <p:grpSpPr bwMode="auto">
          <a:xfrm flipH="1" flipV="1">
            <a:off x="3468063" y="4876800"/>
            <a:ext cx="2170737" cy="620958"/>
            <a:chOff x="3433" y="1097"/>
            <a:chExt cx="636" cy="175"/>
          </a:xfrm>
        </p:grpSpPr>
        <p:sp>
          <p:nvSpPr>
            <p:cNvPr id="38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66800" y="2971800"/>
            <a:ext cx="3192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Requirements Gathering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Requirements Clarification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Product Construction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4800" y="38100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042908-0132-softwareeng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914400"/>
            <a:ext cx="70262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Cone of Uncertainty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943600" y="4695825"/>
            <a:ext cx="2590800" cy="1420813"/>
          </a:xfrm>
          <a:solidFill>
            <a:schemeClr val="bg1">
              <a:alpha val="98038"/>
            </a:schemeClr>
          </a:solidFill>
        </p:spPr>
        <p:txBody>
          <a:bodyPr>
            <a:spAutoFit/>
          </a:bodyPr>
          <a:lstStyle/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Software Development's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Cone of Uncertainty </a:t>
            </a:r>
          </a:p>
          <a:p>
            <a:endParaRPr lang="en-US" sz="160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Steve McConnell,  </a:t>
            </a:r>
            <a:b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1600" smtClean="0">
                <a:latin typeface="Comic Sans MS" charset="0"/>
                <a:ea typeface="Comic Sans MS" charset="0"/>
                <a:cs typeface="Comic Sans MS" charset="0"/>
              </a:rPr>
              <a:t>Construx Software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Features				Functions</a:t>
            </a:r>
            <a:endParaRPr lang="en-US" dirty="0"/>
          </a:p>
        </p:txBody>
      </p:sp>
      <p:sp>
        <p:nvSpPr>
          <p:cNvPr id="4" name="Oval 18"/>
          <p:cNvSpPr>
            <a:spLocks noChangeAspect="1" noChangeArrowheads="1"/>
          </p:cNvSpPr>
          <p:nvPr/>
        </p:nvSpPr>
        <p:spPr bwMode="auto">
          <a:xfrm>
            <a:off x="7213372" y="5173404"/>
            <a:ext cx="991075" cy="693996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5" name="Text Box 28"/>
          <p:cNvSpPr txBox="1">
            <a:spLocks noChangeAspect="1" noChangeArrowheads="1"/>
          </p:cNvSpPr>
          <p:nvPr/>
        </p:nvSpPr>
        <p:spPr bwMode="auto">
          <a:xfrm>
            <a:off x="7087111" y="5206424"/>
            <a:ext cx="1301855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Move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858511" y="3373964"/>
            <a:ext cx="1904489" cy="893235"/>
            <a:chOff x="4861411" y="4052184"/>
            <a:chExt cx="1517630" cy="606999"/>
          </a:xfrm>
        </p:grpSpPr>
        <p:sp>
          <p:nvSpPr>
            <p:cNvPr id="7" name="Oval 20"/>
            <p:cNvSpPr>
              <a:spLocks noChangeAspect="1" noChangeArrowheads="1"/>
            </p:cNvSpPr>
            <p:nvPr/>
          </p:nvSpPr>
          <p:spPr bwMode="auto">
            <a:xfrm>
              <a:off x="5216132" y="4079026"/>
              <a:ext cx="828321" cy="580157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 sz="1600"/>
            </a:p>
          </p:txBody>
        </p:sp>
        <p:sp>
          <p:nvSpPr>
            <p:cNvPr id="8" name="Text Box 38"/>
            <p:cNvSpPr txBox="1">
              <a:spLocks noChangeAspect="1" noChangeArrowheads="1"/>
            </p:cNvSpPr>
            <p:nvPr/>
          </p:nvSpPr>
          <p:spPr bwMode="auto">
            <a:xfrm>
              <a:off x="4861411" y="4052184"/>
              <a:ext cx="1517630" cy="5849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Stop</a:t>
              </a:r>
              <a:b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 </a:t>
              </a:r>
              <a:endParaRPr lang="en-US" sz="16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0" name="Oval 16"/>
          <p:cNvSpPr>
            <a:spLocks noChangeAspect="1" noChangeArrowheads="1"/>
          </p:cNvSpPr>
          <p:nvPr/>
        </p:nvSpPr>
        <p:spPr bwMode="auto">
          <a:xfrm>
            <a:off x="5563111" y="2209800"/>
            <a:ext cx="1492019" cy="779525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7"/>
          <p:cNvSpPr>
            <a:spLocks noChangeAspect="1" noChangeArrowheads="1"/>
          </p:cNvSpPr>
          <p:nvPr/>
        </p:nvSpPr>
        <p:spPr bwMode="auto">
          <a:xfrm>
            <a:off x="5791710" y="3300191"/>
            <a:ext cx="1146036" cy="73840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334511" y="4469626"/>
            <a:ext cx="1907539" cy="940574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15" name="Text Box 25"/>
          <p:cNvSpPr txBox="1">
            <a:spLocks noChangeAspect="1" noChangeArrowheads="1"/>
          </p:cNvSpPr>
          <p:nvPr/>
        </p:nvSpPr>
        <p:spPr bwMode="auto">
          <a:xfrm>
            <a:off x="5715511" y="2293732"/>
            <a:ext cx="1292650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16" name="Text Box 26"/>
          <p:cNvSpPr txBox="1">
            <a:spLocks noChangeAspect="1" noChangeArrowheads="1"/>
          </p:cNvSpPr>
          <p:nvPr/>
        </p:nvSpPr>
        <p:spPr bwMode="auto">
          <a:xfrm>
            <a:off x="5791711" y="4572000"/>
            <a:ext cx="995946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24" name="Text Box 53"/>
          <p:cNvSpPr txBox="1">
            <a:spLocks noChangeAspect="1" noChangeArrowheads="1"/>
          </p:cNvSpPr>
          <p:nvPr/>
        </p:nvSpPr>
        <p:spPr bwMode="auto">
          <a:xfrm>
            <a:off x="5715511" y="3306245"/>
            <a:ext cx="1187728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8387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Oval 18"/>
          <p:cNvSpPr>
            <a:spLocks noChangeAspect="1" noChangeArrowheads="1"/>
          </p:cNvSpPr>
          <p:nvPr/>
        </p:nvSpPr>
        <p:spPr bwMode="auto">
          <a:xfrm>
            <a:off x="1520673" y="48261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1520673" y="22863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9" name="Oval 19"/>
          <p:cNvSpPr>
            <a:spLocks noChangeAspect="1" noChangeArrowheads="1"/>
          </p:cNvSpPr>
          <p:nvPr/>
        </p:nvSpPr>
        <p:spPr bwMode="auto">
          <a:xfrm>
            <a:off x="1520673" y="35945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30" name="Rectangle 29"/>
          <p:cNvSpPr>
            <a:spLocks noChangeAspect="1" noChangeArrowheads="1"/>
          </p:cNvSpPr>
          <p:nvPr/>
        </p:nvSpPr>
        <p:spPr bwMode="auto">
          <a:xfrm>
            <a:off x="51059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29000" y="10668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Back-and-Forth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105400"/>
          </a:xfrm>
        </p:spPr>
        <p:txBody>
          <a:bodyPr/>
          <a:lstStyle/>
          <a:p>
            <a:r>
              <a:rPr lang="en-US" dirty="0" smtClean="0"/>
              <a:t>Generally, a use case involves “back-and-forth” </a:t>
            </a:r>
            <a:br>
              <a:rPr lang="en-US" dirty="0" smtClean="0"/>
            </a:br>
            <a:r>
              <a:rPr lang="en-US" dirty="0" smtClean="0"/>
              <a:t>across the system boundary.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suggests alternate paths:</a:t>
            </a:r>
          </a:p>
          <a:p>
            <a:pPr lvl="1"/>
            <a:r>
              <a:rPr lang="en-US" dirty="0" smtClean="0"/>
              <a:t>What if the door fails to close?</a:t>
            </a:r>
          </a:p>
          <a:p>
            <a:pPr lvl="1"/>
            <a:r>
              <a:rPr lang="en-US" dirty="0" smtClean="0"/>
              <a:t>What if a passenger requests </a:t>
            </a:r>
            <a:br>
              <a:rPr lang="en-US" dirty="0" smtClean="0"/>
            </a:br>
            <a:r>
              <a:rPr lang="en-US" dirty="0" smtClean="0"/>
              <a:t>an intervening floor?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2286000"/>
            <a:ext cx="5257800" cy="147732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door closed, accelerate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approach to specified floor, slow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arrival at floor, open door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what can “go wrong.”</a:t>
            </a:r>
          </a:p>
          <a:p>
            <a:endParaRPr lang="en-US" smtClean="0"/>
          </a:p>
          <a:p>
            <a:r>
              <a:rPr lang="en-US" smtClean="0"/>
              <a:t>Build them as separate use cases.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942272"/>
            <a:ext cx="5257800" cy="203132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 Elevator to Floor with Idiot in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blocked, reopen door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completely reopened (and &lt;3 tries, go to Step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3 tries, make annoying beeping 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name the use cases in the Case Study.</a:t>
            </a:r>
          </a:p>
          <a:p>
            <a:endParaRPr lang="en-US" dirty="0" smtClean="0"/>
          </a:p>
          <a:p>
            <a:r>
              <a:rPr lang="en-US" dirty="0" smtClean="0"/>
              <a:t>Draw a diagram, if you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Defining Use Cases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4414838" y="324485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7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Use Cases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use case, follow this pattern: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1676400" y="1828800"/>
            <a:ext cx="48768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41338" indent="-541338"/>
            <a:r>
              <a:rPr lang="en-US" u="sng" dirty="0" smtClean="0"/>
              <a:t>&lt;Use Case Number&gt;: &lt;Use Case Name&gt;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Pre-conditions: What must be true before the</a:t>
            </a:r>
            <a:r>
              <a:rPr lang="en-US" dirty="0" smtClean="0"/>
              <a:t> use case </a:t>
            </a:r>
            <a:r>
              <a:rPr lang="en-US" dirty="0"/>
              <a:t>can execute 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Post-conditions: What must be true after the</a:t>
            </a:r>
            <a:r>
              <a:rPr lang="en-US" dirty="0" smtClean="0"/>
              <a:t> use case </a:t>
            </a:r>
            <a:r>
              <a:rPr lang="en-US" dirty="0"/>
              <a:t>has executed</a:t>
            </a:r>
          </a:p>
          <a:p>
            <a:pPr marL="541338" indent="-541338"/>
            <a:endParaRPr lang="en-US" dirty="0"/>
          </a:p>
          <a:p>
            <a:pPr marL="541338" indent="-541338"/>
            <a:r>
              <a:rPr lang="en-US" dirty="0"/>
              <a:t>Scenario: A description of just what </a:t>
            </a:r>
            <a:r>
              <a:rPr lang="en-US" dirty="0" smtClean="0"/>
              <a:t>happens</a:t>
            </a:r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 smtClean="0"/>
          </a:p>
          <a:p>
            <a:pPr marL="541338" indent="-5413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and post-conditions say what must be true:</a:t>
            </a:r>
          </a:p>
          <a:p>
            <a:pPr lvl="1"/>
            <a:r>
              <a:rPr lang="en-US" dirty="0" smtClean="0"/>
              <a:t>before some use case, and</a:t>
            </a:r>
          </a:p>
          <a:p>
            <a:pPr lvl="1"/>
            <a:r>
              <a:rPr lang="en-US" dirty="0" smtClean="0"/>
              <a:t>after the use case is completed.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9387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28194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/>
              <a:t>Elevator arrives at floor</a:t>
            </a:r>
          </a:p>
          <a:p>
            <a:endParaRPr lang="en-US"/>
          </a:p>
          <a:p>
            <a:r>
              <a:rPr lang="en-US"/>
              <a:t>Precondition:	Door closed and elevator stopped</a:t>
            </a:r>
          </a:p>
          <a:p>
            <a:r>
              <a:rPr lang="en-US"/>
              <a:t>Postcondition:	Door open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914400" y="44958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/>
              <a:t>Idiot in Door</a:t>
            </a:r>
          </a:p>
          <a:p>
            <a:endParaRPr lang="en-US" dirty="0"/>
          </a:p>
          <a:p>
            <a:r>
              <a:rPr lang="en-US" dirty="0"/>
              <a:t>Precondition:	Door closing and </a:t>
            </a:r>
            <a:r>
              <a:rPr lang="en-US" dirty="0" smtClean="0"/>
              <a:t>obstruction </a:t>
            </a:r>
            <a:r>
              <a:rPr lang="en-US" dirty="0"/>
              <a:t>detected</a:t>
            </a:r>
          </a:p>
          <a:p>
            <a:r>
              <a:rPr lang="en-US" dirty="0" err="1"/>
              <a:t>Postcondition</a:t>
            </a:r>
            <a:r>
              <a:rPr lang="en-US" dirty="0"/>
              <a:t>:	Door </a:t>
            </a:r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 and Post-Conditions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and post-conditions say what must be true:</a:t>
            </a:r>
          </a:p>
          <a:p>
            <a:pPr lvl="1"/>
            <a:r>
              <a:rPr lang="en-US" dirty="0" smtClean="0"/>
              <a:t>before some use case, and</a:t>
            </a:r>
          </a:p>
          <a:p>
            <a:pPr lvl="1"/>
            <a:r>
              <a:rPr lang="en-US" dirty="0" smtClean="0"/>
              <a:t>after the use case is completed.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9387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2590800"/>
            <a:ext cx="6781800" cy="1295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 smtClean="0"/>
              <a:t>Request elevator to stop at </a:t>
            </a:r>
            <a:r>
              <a:rPr lang="en-US" u="sng" dirty="0" smtClean="0"/>
              <a:t>floor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Precondition:	</a:t>
            </a:r>
            <a:r>
              <a:rPr lang="en-US" dirty="0" smtClean="0"/>
              <a:t>Passenger inside cabin</a:t>
            </a:r>
            <a:endParaRPr lang="en-US" dirty="0"/>
          </a:p>
          <a:p>
            <a:r>
              <a:rPr lang="en-US" dirty="0" err="1"/>
              <a:t>Postcondition</a:t>
            </a:r>
            <a:r>
              <a:rPr lang="en-US" dirty="0"/>
              <a:t>:	</a:t>
            </a:r>
            <a:r>
              <a:rPr lang="en-US" dirty="0" smtClean="0"/>
              <a:t>Stop request acknowledged</a:t>
            </a:r>
            <a:endParaRPr lang="en-US" dirty="0"/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914400" y="4267200"/>
            <a:ext cx="6781800" cy="19812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u="sng" dirty="0" smtClean="0"/>
              <a:t>Deliver passengers to specified floor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Precondition: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request for specified floor exists</a:t>
            </a:r>
            <a:endParaRPr lang="en-US" dirty="0"/>
          </a:p>
          <a:p>
            <a:r>
              <a:rPr lang="en-US" dirty="0" err="1" smtClean="0"/>
              <a:t>Postconditions</a:t>
            </a:r>
            <a:r>
              <a:rPr lang="en-US" dirty="0" smtClean="0"/>
              <a:t>:</a:t>
            </a:r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Cabin stopped at specified 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Doors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r>
              <a:rPr lang="en-US" dirty="0" smtClean="0"/>
              <a:t>Write down the scenario in natural language.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31242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4038600"/>
            <a:ext cx="5029200" cy="23622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/>
              <a:t>Scenario: 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scenario </a:t>
            </a:r>
            <a:r>
              <a:rPr lang="en-US" dirty="0" smtClean="0"/>
              <a:t>is a list of steps describing the interaction between an actor and the system to effect some goal.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Lightning Bolt 5"/>
          <p:cNvSpPr>
            <a:spLocks noChangeArrowheads="1"/>
          </p:cNvSpPr>
          <p:nvPr/>
        </p:nvSpPr>
        <p:spPr bwMode="auto">
          <a:xfrm rot="-3093238">
            <a:off x="-28575" y="1136650"/>
            <a:ext cx="8369300" cy="6483350"/>
          </a:xfrm>
          <a:prstGeom prst="lightningBol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429000"/>
            <a:ext cx="6858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WARNING: Scenarios are procedural and can lead to brittle systems if implemented directly.</a:t>
            </a: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They are used to elucidate the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br>
              <a:rPr lang="en-US" sz="2400" dirty="0" smtClean="0">
                <a:solidFill>
                  <a:schemeClr val="accent3"/>
                </a:solidFill>
              </a:rPr>
            </a:br>
            <a:r>
              <a:rPr lang="en-US" sz="2400" dirty="0" smtClean="0">
                <a:solidFill>
                  <a:schemeClr val="accent3"/>
                </a:solidFill>
              </a:rPr>
              <a:t>system’s response ONLY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Commitment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Consequently, we must commit incrementally.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Natural language and informal diagrams</a:t>
            </a:r>
          </a:p>
          <a:p>
            <a:pPr lvl="2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Activity diagrams</a:t>
            </a:r>
          </a:p>
          <a:p>
            <a:pPr lvl="2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Structural models</a:t>
            </a:r>
          </a:p>
          <a:p>
            <a:pPr lvl="2"/>
            <a:r>
              <a:rPr lang="en-US" dirty="0" smtClean="0"/>
              <a:t>Components &amp; Interfaces</a:t>
            </a:r>
          </a:p>
          <a:p>
            <a:pPr lvl="2"/>
            <a:r>
              <a:rPr lang="en-US" dirty="0" smtClean="0"/>
              <a:t>Class models</a:t>
            </a:r>
          </a:p>
          <a:p>
            <a:pPr lvl="2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Behavioral models</a:t>
            </a:r>
          </a:p>
          <a:p>
            <a:pPr lvl="2"/>
            <a:r>
              <a:rPr lang="en-US" dirty="0" smtClean="0"/>
              <a:t>State models</a:t>
            </a:r>
          </a:p>
          <a:p>
            <a:pPr lvl="2"/>
            <a:r>
              <a:rPr lang="en-US" dirty="0" smtClean="0"/>
              <a:t>Activities</a:t>
            </a:r>
          </a:p>
          <a:p>
            <a:endParaRPr lang="en-US" dirty="0"/>
          </a:p>
        </p:txBody>
      </p:sp>
      <p:sp>
        <p:nvSpPr>
          <p:cNvPr id="11268" name="Left Arrow 3"/>
          <p:cNvSpPr>
            <a:spLocks noChangeArrowheads="1"/>
          </p:cNvSpPr>
          <p:nvPr/>
        </p:nvSpPr>
        <p:spPr bwMode="auto">
          <a:xfrm>
            <a:off x="6629400" y="2743200"/>
            <a:ext cx="1828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This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164140"/>
            <a:ext cx="595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}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test cases should take the form:</a:t>
            </a:r>
          </a:p>
          <a:p>
            <a:pPr lvl="1"/>
            <a:r>
              <a:rPr lang="en-US" dirty="0" smtClean="0"/>
              <a:t>establish pre-conditions</a:t>
            </a:r>
          </a:p>
          <a:p>
            <a:pPr lvl="1"/>
            <a:r>
              <a:rPr lang="en-US" dirty="0" smtClean="0"/>
              <a:t>inject stimulus to initiate </a:t>
            </a:r>
          </a:p>
          <a:p>
            <a:pPr lvl="1"/>
            <a:r>
              <a:rPr lang="en-US" dirty="0" smtClean="0"/>
              <a:t>verify actual post-conditions </a:t>
            </a:r>
            <a:br>
              <a:rPr lang="en-US" dirty="0" smtClean="0"/>
            </a:br>
            <a:r>
              <a:rPr lang="en-US" dirty="0" smtClean="0"/>
              <a:t>against expected</a:t>
            </a:r>
          </a:p>
          <a:p>
            <a:pPr lvl="1"/>
            <a:r>
              <a:rPr lang="en-US" dirty="0" smtClean="0"/>
              <a:t>issue a pass/fail indication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07524" name="Rectangular Callout 3"/>
          <p:cNvSpPr>
            <a:spLocks noChangeArrowheads="1"/>
          </p:cNvSpPr>
          <p:nvPr/>
        </p:nvSpPr>
        <p:spPr bwMode="auto">
          <a:xfrm>
            <a:off x="5105400" y="2057400"/>
            <a:ext cx="3581400" cy="1219200"/>
          </a:xfrm>
          <a:prstGeom prst="wedgeRectCallout">
            <a:avLst>
              <a:gd name="adj1" fmla="val 44847"/>
              <a:gd name="adj2" fmla="val 9199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/>
              <a:t>Hmmm….</a:t>
            </a:r>
          </a:p>
          <a:p>
            <a:endParaRPr lang="en-US" sz="2200" dirty="0"/>
          </a:p>
          <a:p>
            <a:r>
              <a:rPr lang="en-US" sz="2200" dirty="0"/>
              <a:t>Where would I find these?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6800" y="4343400"/>
            <a:ext cx="4953000" cy="1752600"/>
            <a:chOff x="990600" y="3200400"/>
            <a:chExt cx="6553200" cy="28956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90600" y="3200400"/>
              <a:ext cx="6553200" cy="2895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 </a:t>
              </a:r>
              <a:r>
                <a:rPr lang="en-US" dirty="0" smtClean="0"/>
                <a:t>Harness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438400" y="3886200"/>
              <a:ext cx="5105400" cy="2209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Write:</a:t>
            </a:r>
          </a:p>
          <a:p>
            <a:pPr lvl="1" indent="-342900"/>
            <a:r>
              <a:rPr lang="en-US" dirty="0" smtClean="0"/>
              <a:t>Pre-conditions</a:t>
            </a:r>
          </a:p>
          <a:p>
            <a:pPr lvl="1" indent="-342900"/>
            <a:r>
              <a:rPr lang="en-US" dirty="0" smtClean="0"/>
              <a:t>Post-conditions</a:t>
            </a:r>
          </a:p>
          <a:p>
            <a:pPr lvl="1" indent="-342900"/>
            <a:r>
              <a:rPr lang="en-US" dirty="0" smtClean="0"/>
              <a:t>Scenario</a:t>
            </a:r>
          </a:p>
          <a:p>
            <a:pPr indent="-342900"/>
            <a:r>
              <a:rPr lang="en-US" dirty="0" smtClean="0"/>
              <a:t>for</a:t>
            </a:r>
            <a:endParaRPr lang="en-US" dirty="0"/>
          </a:p>
          <a:p>
            <a:pPr marL="196850" lvl="1" indent="0"/>
            <a:r>
              <a:rPr lang="en-US" dirty="0"/>
              <a:t> 1: Simple Workout</a:t>
            </a:r>
          </a:p>
          <a:p>
            <a:pPr marL="196850" lvl="1" indent="0"/>
            <a:r>
              <a:rPr lang="en-US" dirty="0"/>
              <a:t> 2: Multi-Lap Workout</a:t>
            </a:r>
          </a:p>
          <a:p>
            <a:pPr marL="196850" lvl="1" indent="0"/>
            <a:r>
              <a:rPr lang="en-US" dirty="0"/>
              <a:t> 3: Achieve Pace Over Distance Goal </a:t>
            </a:r>
          </a:p>
          <a:p>
            <a:pPr marL="196850" lvl="1" indent="0">
              <a:buNone/>
            </a:pPr>
            <a:endParaRPr lang="en-US" dirty="0" smtClean="0"/>
          </a:p>
          <a:p>
            <a:pPr marL="196850" lvl="1" indent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Factoring Use Cases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4114800" y="297180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8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Whole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the use cases, it pays to look at them </a:t>
            </a:r>
            <a:br>
              <a:rPr lang="en-US" dirty="0" smtClean="0"/>
            </a:br>
            <a:r>
              <a:rPr lang="en-US" dirty="0" smtClean="0"/>
              <a:t>as a whole to see if we can find:</a:t>
            </a:r>
          </a:p>
          <a:p>
            <a:pPr lvl="1"/>
            <a:r>
              <a:rPr lang="en-US" dirty="0" smtClean="0"/>
              <a:t>inconsistencies in terms</a:t>
            </a:r>
          </a:p>
          <a:p>
            <a:pPr lvl="1"/>
            <a:r>
              <a:rPr lang="en-US" dirty="0" smtClean="0"/>
              <a:t>inconsistencies in abstraction level</a:t>
            </a:r>
          </a:p>
          <a:p>
            <a:pPr lvl="1"/>
            <a:r>
              <a:rPr lang="en-US" dirty="0" smtClean="0"/>
              <a:t>duplication of requirements</a:t>
            </a:r>
          </a:p>
          <a:p>
            <a:pPr lvl="1"/>
            <a:r>
              <a:rPr lang="en-US" dirty="0" smtClean="0"/>
              <a:t>elements that can be factored out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Matters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use case may encompass several of the original candidate requirements.</a:t>
            </a:r>
          </a:p>
        </p:txBody>
      </p:sp>
      <p:pic>
        <p:nvPicPr>
          <p:cNvPr id="35" name="Picture 34" descr="Screen shot 2014-03-02 at 02.44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22779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One’s Just Right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2362200" y="1447800"/>
            <a:ext cx="6172200" cy="5105400"/>
          </a:xfrm>
        </p:spPr>
        <p:txBody>
          <a:bodyPr/>
          <a:lstStyle/>
          <a:p>
            <a:r>
              <a:rPr lang="en-US" dirty="0" smtClean="0"/>
              <a:t>Use cases can be:</a:t>
            </a:r>
          </a:p>
          <a:p>
            <a:pPr lvl="1"/>
            <a:r>
              <a:rPr lang="en-US" dirty="0" smtClean="0"/>
              <a:t>Very big, involving multiple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Big, involving a single, </a:t>
            </a:r>
            <a:br>
              <a:rPr lang="en-US" dirty="0" smtClean="0"/>
            </a:br>
            <a:r>
              <a:rPr lang="en-US" dirty="0" smtClean="0"/>
              <a:t>complex interaction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small (and very useless)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 rot="5400000">
            <a:off x="-826294" y="3288507"/>
            <a:ext cx="4319587" cy="8382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5791200" y="2286000"/>
            <a:ext cx="7334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800"/>
              <a:t>}</a:t>
            </a:r>
          </a:p>
        </p:txBody>
      </p:sp>
      <p:sp>
        <p:nvSpPr>
          <p:cNvPr id="112646" name="TextBox 6"/>
          <p:cNvSpPr txBox="1">
            <a:spLocks noChangeArrowheads="1"/>
          </p:cNvSpPr>
          <p:nvPr/>
        </p:nvSpPr>
        <p:spPr bwMode="auto">
          <a:xfrm>
            <a:off x="6858000" y="3276600"/>
            <a:ext cx="2104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/>
                <a:ea typeface="Comic Sans MS"/>
                <a:cs typeface="Comic Sans MS"/>
              </a:rPr>
              <a:t>We are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55361" y="2971800"/>
            <a:ext cx="1531439" cy="609600"/>
            <a:chOff x="7010400" y="2971800"/>
            <a:chExt cx="1531439" cy="609600"/>
          </a:xfrm>
        </p:grpSpPr>
        <p:sp>
          <p:nvSpPr>
            <p:cNvPr id="2" name="TextBox 1"/>
            <p:cNvSpPr txBox="1"/>
            <p:nvPr/>
          </p:nvSpPr>
          <p:spPr>
            <a:xfrm>
              <a:off x="7010400" y="2971800"/>
              <a:ext cx="1531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mic Sans MS"/>
                  <a:cs typeface="Comic Sans MS"/>
                </a:rPr>
                <a:t>w</a:t>
              </a:r>
              <a:r>
                <a:rPr lang="en-US" sz="2000" b="1" dirty="0" smtClean="0">
                  <a:latin typeface="Comic Sans MS"/>
                  <a:cs typeface="Comic Sans MS"/>
                </a:rPr>
                <a:t>ant to be</a:t>
              </a:r>
              <a:endParaRPr lang="en-US" sz="2000" b="1" dirty="0">
                <a:latin typeface="Comic Sans MS"/>
                <a:cs typeface="Comic Sans M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7475039" y="35814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vs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Features				Functions</a:t>
            </a:r>
            <a:endParaRPr lang="en-US" dirty="0"/>
          </a:p>
        </p:txBody>
      </p:sp>
      <p:sp>
        <p:nvSpPr>
          <p:cNvPr id="4" name="Oval 18"/>
          <p:cNvSpPr>
            <a:spLocks noChangeAspect="1" noChangeArrowheads="1"/>
          </p:cNvSpPr>
          <p:nvPr/>
        </p:nvSpPr>
        <p:spPr bwMode="auto">
          <a:xfrm>
            <a:off x="7213372" y="5173404"/>
            <a:ext cx="991075" cy="693996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5" name="Text Box 28"/>
          <p:cNvSpPr txBox="1">
            <a:spLocks noChangeAspect="1" noChangeArrowheads="1"/>
          </p:cNvSpPr>
          <p:nvPr/>
        </p:nvSpPr>
        <p:spPr bwMode="auto">
          <a:xfrm>
            <a:off x="7087111" y="5206424"/>
            <a:ext cx="1301855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Move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858511" y="3373964"/>
            <a:ext cx="1904489" cy="893235"/>
            <a:chOff x="4861411" y="4052184"/>
            <a:chExt cx="1517630" cy="606999"/>
          </a:xfrm>
        </p:grpSpPr>
        <p:sp>
          <p:nvSpPr>
            <p:cNvPr id="7" name="Oval 20"/>
            <p:cNvSpPr>
              <a:spLocks noChangeAspect="1" noChangeArrowheads="1"/>
            </p:cNvSpPr>
            <p:nvPr/>
          </p:nvSpPr>
          <p:spPr bwMode="auto">
            <a:xfrm>
              <a:off x="5216132" y="4079026"/>
              <a:ext cx="828321" cy="580157"/>
            </a:xfrm>
            <a:prstGeom prst="ellipse">
              <a:avLst/>
            </a:prstGeom>
            <a:solidFill>
              <a:srgbClr val="8CF4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 sz="1600"/>
            </a:p>
          </p:txBody>
        </p:sp>
        <p:sp>
          <p:nvSpPr>
            <p:cNvPr id="8" name="Text Box 38"/>
            <p:cNvSpPr txBox="1">
              <a:spLocks noChangeAspect="1" noChangeArrowheads="1"/>
            </p:cNvSpPr>
            <p:nvPr/>
          </p:nvSpPr>
          <p:spPr bwMode="auto">
            <a:xfrm>
              <a:off x="4861411" y="4052184"/>
              <a:ext cx="1517630" cy="5849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Stop</a:t>
              </a:r>
              <a:b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Times New Roman" charset="0"/>
                </a:rPr>
                <a:t>Elevator </a:t>
              </a:r>
              <a:endParaRPr lang="en-US" sz="16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0" name="Oval 16"/>
          <p:cNvSpPr>
            <a:spLocks noChangeAspect="1" noChangeArrowheads="1"/>
          </p:cNvSpPr>
          <p:nvPr/>
        </p:nvSpPr>
        <p:spPr bwMode="auto">
          <a:xfrm>
            <a:off x="5563111" y="2209800"/>
            <a:ext cx="1492019" cy="779525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7"/>
          <p:cNvSpPr>
            <a:spLocks noChangeAspect="1" noChangeArrowheads="1"/>
          </p:cNvSpPr>
          <p:nvPr/>
        </p:nvSpPr>
        <p:spPr bwMode="auto">
          <a:xfrm>
            <a:off x="5791710" y="3300191"/>
            <a:ext cx="1146036" cy="73840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endParaRPr lang="en-US" sz="1600">
              <a:solidFill>
                <a:srgbClr val="000000"/>
              </a:solidFill>
              <a:latin typeface="Book Antiqua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334511" y="4469626"/>
            <a:ext cx="1907539" cy="940574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sp>
        <p:nvSpPr>
          <p:cNvPr id="15" name="Text Box 25"/>
          <p:cNvSpPr txBox="1">
            <a:spLocks noChangeAspect="1" noChangeArrowheads="1"/>
          </p:cNvSpPr>
          <p:nvPr/>
        </p:nvSpPr>
        <p:spPr bwMode="auto">
          <a:xfrm>
            <a:off x="5715511" y="2293732"/>
            <a:ext cx="1292650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Close Door</a:t>
            </a:r>
          </a:p>
        </p:txBody>
      </p:sp>
      <p:sp>
        <p:nvSpPr>
          <p:cNvPr id="16" name="Text Box 26"/>
          <p:cNvSpPr txBox="1">
            <a:spLocks noChangeAspect="1" noChangeArrowheads="1"/>
          </p:cNvSpPr>
          <p:nvPr/>
        </p:nvSpPr>
        <p:spPr bwMode="auto">
          <a:xfrm>
            <a:off x="5791711" y="4572000"/>
            <a:ext cx="995946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24" name="Text Box 53"/>
          <p:cNvSpPr txBox="1">
            <a:spLocks noChangeAspect="1" noChangeArrowheads="1"/>
          </p:cNvSpPr>
          <p:nvPr/>
        </p:nvSpPr>
        <p:spPr bwMode="auto">
          <a:xfrm>
            <a:off x="5715511" y="3306245"/>
            <a:ext cx="1187728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16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8387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Oval 18"/>
          <p:cNvSpPr>
            <a:spLocks noChangeAspect="1" noChangeArrowheads="1"/>
          </p:cNvSpPr>
          <p:nvPr/>
        </p:nvSpPr>
        <p:spPr bwMode="auto">
          <a:xfrm>
            <a:off x="1520673" y="4826116"/>
            <a:ext cx="2002500" cy="96844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Order Elevator </a:t>
            </a:r>
            <a:endParaRPr lang="en-US" dirty="0"/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1520673" y="2286349"/>
            <a:ext cx="2002500" cy="1058869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Request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Elevator</a:t>
            </a:r>
          </a:p>
        </p:txBody>
      </p:sp>
      <p:sp>
        <p:nvSpPr>
          <p:cNvPr id="29" name="Oval 19"/>
          <p:cNvSpPr>
            <a:spLocks noChangeAspect="1" noChangeArrowheads="1"/>
          </p:cNvSpPr>
          <p:nvPr/>
        </p:nvSpPr>
        <p:spPr bwMode="auto">
          <a:xfrm>
            <a:off x="1520673" y="3594569"/>
            <a:ext cx="2002500" cy="854117"/>
          </a:xfrm>
          <a:prstGeom prst="ellipse">
            <a:avLst/>
          </a:prstGeom>
          <a:solidFill>
            <a:srgbClr val="8CF4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Initiate </a:t>
            </a:r>
          </a:p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Cambria" charset="0"/>
                <a:ea typeface="Times New Roman" charset="0"/>
                <a:cs typeface="Times New Roman" charset="0"/>
              </a:rPr>
              <a:t>Open Door</a:t>
            </a:r>
          </a:p>
        </p:txBody>
      </p:sp>
      <p:sp>
        <p:nvSpPr>
          <p:cNvPr id="30" name="Rectangle 29"/>
          <p:cNvSpPr>
            <a:spLocks noChangeAspect="1" noChangeArrowheads="1"/>
          </p:cNvSpPr>
          <p:nvPr/>
        </p:nvSpPr>
        <p:spPr bwMode="auto">
          <a:xfrm>
            <a:off x="5105911" y="2057400"/>
            <a:ext cx="3429000" cy="403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73736" tIns="82296" rIns="173736" bIns="82296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76600" y="914400"/>
            <a:ext cx="8357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kern="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848600" y="1231731"/>
            <a:ext cx="381000" cy="381000"/>
            <a:chOff x="9982200" y="2362200"/>
            <a:chExt cx="609600" cy="609600"/>
          </a:xfrm>
        </p:grpSpPr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4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Inconsistent Abstraction Level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that terms used in the use cases are at the same abstraction level.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15717" name="Group 38"/>
          <p:cNvGrpSpPr>
            <a:grpSpLocks/>
          </p:cNvGrpSpPr>
          <p:nvPr/>
        </p:nvGrpSpPr>
        <p:grpSpPr bwMode="auto">
          <a:xfrm>
            <a:off x="6858000" y="2552700"/>
            <a:ext cx="1392238" cy="3144838"/>
            <a:chOff x="6705600" y="1790700"/>
            <a:chExt cx="1392936" cy="3145536"/>
          </a:xfrm>
        </p:grpSpPr>
        <p:sp>
          <p:nvSpPr>
            <p:cNvPr id="115721" name="Oval 15"/>
            <p:cNvSpPr>
              <a:spLocks noChangeAspect="1" noChangeArrowheads="1"/>
            </p:cNvSpPr>
            <p:nvPr/>
          </p:nvSpPr>
          <p:spPr bwMode="auto">
            <a:xfrm>
              <a:off x="67056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4</a:t>
              </a:r>
            </a:p>
          </p:txBody>
        </p:sp>
        <p:sp>
          <p:nvSpPr>
            <p:cNvPr id="115722" name="Oval 16"/>
            <p:cNvSpPr>
              <a:spLocks noChangeAspect="1" noChangeArrowheads="1"/>
            </p:cNvSpPr>
            <p:nvPr/>
          </p:nvSpPr>
          <p:spPr bwMode="auto">
            <a:xfrm>
              <a:off x="67056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2</a:t>
              </a:r>
            </a:p>
          </p:txBody>
        </p:sp>
        <p:sp>
          <p:nvSpPr>
            <p:cNvPr id="115723" name="Oval 17"/>
            <p:cNvSpPr>
              <a:spLocks noChangeAspect="1" noChangeArrowheads="1"/>
            </p:cNvSpPr>
            <p:nvPr/>
          </p:nvSpPr>
          <p:spPr bwMode="auto">
            <a:xfrm>
              <a:off x="67056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3</a:t>
              </a:r>
            </a:p>
          </p:txBody>
        </p:sp>
        <p:sp>
          <p:nvSpPr>
            <p:cNvPr id="115724" name="Oval 18"/>
            <p:cNvSpPr>
              <a:spLocks noChangeAspect="1" noChangeArrowheads="1"/>
            </p:cNvSpPr>
            <p:nvPr/>
          </p:nvSpPr>
          <p:spPr bwMode="auto">
            <a:xfrm>
              <a:off x="67056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1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endParaRPr lang="en-US"/>
            </a:p>
          </p:txBody>
        </p:sp>
        <p:sp>
          <p:nvSpPr>
            <p:cNvPr id="115725" name="Oval 19"/>
            <p:cNvSpPr>
              <a:spLocks noChangeAspect="1" noChangeArrowheads="1"/>
            </p:cNvSpPr>
            <p:nvPr/>
          </p:nvSpPr>
          <p:spPr bwMode="auto">
            <a:xfrm>
              <a:off x="67056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閉</a:t>
              </a:r>
              <a:endParaRPr lang="en-US"/>
            </a:p>
          </p:txBody>
        </p:sp>
        <p:sp>
          <p:nvSpPr>
            <p:cNvPr id="115726" name="Oval 20"/>
            <p:cNvSpPr>
              <a:spLocks noChangeAspect="1" noChangeArrowheads="1"/>
            </p:cNvSpPr>
            <p:nvPr/>
          </p:nvSpPr>
          <p:spPr bwMode="auto">
            <a:xfrm>
              <a:off x="7543800" y="17907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8</a:t>
              </a:r>
            </a:p>
          </p:txBody>
        </p:sp>
        <p:sp>
          <p:nvSpPr>
            <p:cNvPr id="115727" name="Oval 21"/>
            <p:cNvSpPr>
              <a:spLocks noChangeAspect="1" noChangeArrowheads="1"/>
            </p:cNvSpPr>
            <p:nvPr/>
          </p:nvSpPr>
          <p:spPr bwMode="auto">
            <a:xfrm>
              <a:off x="7543800" y="30099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6</a:t>
              </a:r>
            </a:p>
          </p:txBody>
        </p:sp>
        <p:sp>
          <p:nvSpPr>
            <p:cNvPr id="115728" name="Oval 22"/>
            <p:cNvSpPr>
              <a:spLocks noChangeAspect="1" noChangeArrowheads="1"/>
            </p:cNvSpPr>
            <p:nvPr/>
          </p:nvSpPr>
          <p:spPr bwMode="auto">
            <a:xfrm>
              <a:off x="7543800" y="24003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7</a:t>
              </a:r>
            </a:p>
          </p:txBody>
        </p:sp>
        <p:sp>
          <p:nvSpPr>
            <p:cNvPr id="115729" name="Oval 23"/>
            <p:cNvSpPr>
              <a:spLocks noChangeAspect="1" noChangeArrowheads="1"/>
            </p:cNvSpPr>
            <p:nvPr/>
          </p:nvSpPr>
          <p:spPr bwMode="auto">
            <a:xfrm>
              <a:off x="7543800" y="3619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en-US"/>
                <a:t>5</a:t>
              </a:r>
            </a:p>
          </p:txBody>
        </p:sp>
        <p:sp>
          <p:nvSpPr>
            <p:cNvPr id="115730" name="Oval 24"/>
            <p:cNvSpPr>
              <a:spLocks noChangeAspect="1" noChangeArrowheads="1"/>
            </p:cNvSpPr>
            <p:nvPr/>
          </p:nvSpPr>
          <p:spPr bwMode="auto">
            <a:xfrm>
              <a:off x="7543800" y="4381500"/>
              <a:ext cx="554736" cy="5547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FF"/>
                </a:buClr>
                <a:buSzPct val="65000"/>
              </a:pPr>
              <a:r>
                <a:rPr lang="ja-JP" altLang="en-US">
                  <a:ea typeface="ＭＳ Ｐゴシック" charset="-128"/>
                  <a:cs typeface="ＭＳ Ｐゴシック" charset="-128"/>
                </a:rPr>
                <a:t>開</a:t>
              </a:r>
              <a:endParaRPr lang="en-US"/>
            </a:p>
          </p:txBody>
        </p:sp>
      </p:grpSp>
      <p:sp>
        <p:nvSpPr>
          <p:cNvPr id="115718" name="Rectangle 39"/>
          <p:cNvSpPr>
            <a:spLocks noChangeArrowheads="1"/>
          </p:cNvSpPr>
          <p:nvPr/>
        </p:nvSpPr>
        <p:spPr bwMode="auto">
          <a:xfrm>
            <a:off x="6705600" y="23622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9" name="Rectangle 17"/>
          <p:cNvSpPr>
            <a:spLocks noChangeArrowheads="1"/>
          </p:cNvSpPr>
          <p:nvPr/>
        </p:nvSpPr>
        <p:spPr bwMode="auto">
          <a:xfrm>
            <a:off x="914400" y="30480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pushes button.</a:t>
            </a:r>
          </a:p>
        </p:txBody>
      </p:sp>
      <p:sp>
        <p:nvSpPr>
          <p:cNvPr id="115720" name="Rectangle 18"/>
          <p:cNvSpPr>
            <a:spLocks noChangeArrowheads="1"/>
          </p:cNvSpPr>
          <p:nvPr/>
        </p:nvSpPr>
        <p:spPr bwMode="auto">
          <a:xfrm>
            <a:off x="914400" y="4038600"/>
            <a:ext cx="5029200" cy="4572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Passenger orders elevator to floor.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096000" y="3086100"/>
            <a:ext cx="381000" cy="381000"/>
            <a:chOff x="9982200" y="2362200"/>
            <a:chExt cx="609600" cy="609600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 and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focus on </a:t>
            </a:r>
            <a:r>
              <a:rPr lang="en-US" dirty="0"/>
              <a:t>gaining an understanding of the subject </a:t>
            </a:r>
            <a:r>
              <a:rPr lang="en-US" dirty="0" smtClean="0"/>
              <a:t>matter </a:t>
            </a:r>
            <a:r>
              <a:rPr lang="en-US" dirty="0" smtClean="0"/>
              <a:t>may have led to duplication in the use cases.  Does it matter?</a:t>
            </a:r>
          </a:p>
          <a:p>
            <a:endParaRPr lang="en-US" dirty="0"/>
          </a:p>
          <a:p>
            <a:r>
              <a:rPr lang="en-US" dirty="0" smtClean="0"/>
              <a:t>Reasons to refactor use cases include: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You wish to maintain </a:t>
            </a:r>
            <a:r>
              <a:rPr lang="en-US" dirty="0"/>
              <a:t>the use cases throughout the lifetime of the </a:t>
            </a:r>
            <a:r>
              <a:rPr lang="en-US" dirty="0" smtClean="0"/>
              <a:t>project, and duplication is a maintenance issue</a:t>
            </a:r>
          </a:p>
          <a:p>
            <a:pPr lvl="1">
              <a:spcAft>
                <a:spcPts val="0"/>
              </a:spcAft>
            </a:pPr>
            <a:r>
              <a:rPr lang="en-US" dirty="0"/>
              <a:t>Likelihood that the common piece will change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/>
              <a:t>Frequency of </a:t>
            </a:r>
            <a:r>
              <a:rPr lang="en-US" dirty="0" smtClean="0"/>
              <a:t>commonality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Readability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410200" y="4800600"/>
            <a:ext cx="2819400" cy="914400"/>
          </a:xfrm>
          <a:prstGeom prst="wedgeRectCallout">
            <a:avLst>
              <a:gd name="adj1" fmla="val 44847"/>
              <a:gd name="adj2" fmla="val 9199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smtClean="0"/>
              <a:t>Factoring is optional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59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 Out Common Elements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find common elements, factor them out.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116740" name="Oval 3"/>
          <p:cNvSpPr>
            <a:spLocks noChangeArrowheads="1"/>
          </p:cNvSpPr>
          <p:nvPr/>
        </p:nvSpPr>
        <p:spPr bwMode="auto">
          <a:xfrm>
            <a:off x="5867400" y="3505200"/>
            <a:ext cx="3276600" cy="2971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lvl="1" algn="ctr"/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6741" name="TextBox 4"/>
          <p:cNvSpPr txBox="1">
            <a:spLocks noChangeArrowheads="1"/>
          </p:cNvSpPr>
          <p:nvPr/>
        </p:nvSpPr>
        <p:spPr bwMode="auto">
          <a:xfrm>
            <a:off x="6373812" y="3726359"/>
            <a:ext cx="23891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UC07: Call any </a:t>
            </a:r>
            <a:br>
              <a:rPr lang="en-US" sz="2200" dirty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elevator to floor  </a:t>
            </a:r>
          </a:p>
        </p:txBody>
      </p:sp>
      <p:sp>
        <p:nvSpPr>
          <p:cNvPr id="116742" name="Oval 5"/>
          <p:cNvSpPr>
            <a:spLocks noChangeAspect="1"/>
          </p:cNvSpPr>
          <p:nvPr/>
        </p:nvSpPr>
        <p:spPr bwMode="auto">
          <a:xfrm>
            <a:off x="6096000" y="4463142"/>
            <a:ext cx="2819400" cy="2013857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>
            <a:prstTxWarp prst="textNoShape">
              <a:avLst/>
            </a:prstTxWarp>
          </a:bodyPr>
          <a:lstStyle/>
          <a:p>
            <a:pPr lvl="1" algn="ctr"/>
            <a:r>
              <a:rPr lang="en-US" sz="2200" dirty="0">
                <a:latin typeface="Comic Sans MS" charset="0"/>
                <a:ea typeface="Comic Sans MS" charset="0"/>
                <a:cs typeface="Comic Sans MS" charset="0"/>
              </a:rPr>
              <a:t>UC14: Order selected elevator to floor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676400"/>
            <a:ext cx="5334000" cy="1905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 Enters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33800"/>
            <a:ext cx="5029200" cy="25146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is:</a:t>
            </a:r>
          </a:p>
          <a:p>
            <a:pPr lvl="1"/>
            <a:r>
              <a:rPr lang="en-US" dirty="0" smtClean="0"/>
              <a:t>Find all your people, resources, practices, etc.</a:t>
            </a:r>
          </a:p>
          <a:p>
            <a:pPr lvl="1"/>
            <a:r>
              <a:rPr lang="en-US" dirty="0" smtClean="0"/>
              <a:t>Find out what the system-as-a-whole does</a:t>
            </a:r>
          </a:p>
          <a:p>
            <a:pPr lvl="1"/>
            <a:r>
              <a:rPr lang="en-US" dirty="0" smtClean="0"/>
              <a:t>Determine the precise behavior of each use case</a:t>
            </a:r>
          </a:p>
          <a:p>
            <a:pPr lvl="1"/>
            <a:r>
              <a:rPr lang="en-US" dirty="0" smtClean="0"/>
              <a:t>Bound the problem through the functional specification </a:t>
            </a:r>
          </a:p>
          <a:p>
            <a:r>
              <a:rPr lang="en-US" sz="1200" i="1" dirty="0" smtClean="0"/>
              <a:t>       </a:t>
            </a:r>
          </a:p>
          <a:p>
            <a:r>
              <a:rPr lang="en-US" i="1" dirty="0" smtClean="0"/>
              <a:t>        But it’s really all about learning about the problem.</a:t>
            </a: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Terms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terms used in the use cases are either:</a:t>
            </a:r>
          </a:p>
          <a:p>
            <a:pPr lvl="1"/>
            <a:r>
              <a:rPr lang="en-US" dirty="0" smtClean="0"/>
              <a:t>exactly those you have defined, or</a:t>
            </a:r>
          </a:p>
          <a:p>
            <a:pPr lvl="1"/>
            <a:r>
              <a:rPr lang="en-US" dirty="0" smtClean="0"/>
              <a:t>can be replaced by those you have defined, or</a:t>
            </a:r>
          </a:p>
          <a:p>
            <a:pPr lvl="1"/>
            <a:r>
              <a:rPr lang="en-US" dirty="0" smtClean="0"/>
              <a:t>you provide a definition</a:t>
            </a:r>
          </a:p>
          <a:p>
            <a:endParaRPr lang="en-US" dirty="0" smtClean="0"/>
          </a:p>
          <a:p>
            <a:r>
              <a:rPr lang="en-US" dirty="0" smtClean="0"/>
              <a:t>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Open an </a:t>
            </a:r>
            <a:r>
              <a:rPr lang="en-US" dirty="0" smtClean="0"/>
              <a:t>issue for any term</a:t>
            </a:r>
            <a:br>
              <a:rPr lang="en-US" dirty="0" smtClean="0"/>
            </a:br>
            <a:r>
              <a:rPr lang="en-US" dirty="0" smtClean="0"/>
              <a:t>that must be defined or</a:t>
            </a:r>
            <a:br>
              <a:rPr lang="en-US" dirty="0" smtClean="0"/>
            </a:br>
            <a:r>
              <a:rPr lang="en-US" dirty="0" smtClean="0"/>
              <a:t>clarified.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800600" y="4038600"/>
            <a:ext cx="35814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Pace		Workout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Lap		Log</a:t>
            </a:r>
          </a:p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Multi-lap</a:t>
            </a:r>
            <a:r>
              <a:rPr lang="en-US" dirty="0"/>
              <a:t>	              Heart-</a:t>
            </a:r>
            <a:r>
              <a:rPr lang="en-US" dirty="0" smtClean="0"/>
              <a:t>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Track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Verbs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verbs used in the </a:t>
            </a:r>
            <a:r>
              <a:rPr lang="en-US" dirty="0" smtClean="0"/>
              <a:t>use </a:t>
            </a:r>
            <a:r>
              <a:rPr lang="en-US" dirty="0" smtClean="0"/>
              <a:t>cases are:</a:t>
            </a:r>
          </a:p>
          <a:p>
            <a:pPr lvl="1"/>
            <a:r>
              <a:rPr lang="en-US" dirty="0" smtClean="0"/>
              <a:t>limited (i.e. there are but a few of them), and </a:t>
            </a:r>
          </a:p>
          <a:p>
            <a:pPr lvl="1"/>
            <a:r>
              <a:rPr lang="en-US" dirty="0" smtClean="0"/>
              <a:t>clear, and if special to the subject matter…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… correlate them to existing requirements for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/>
              <a:t>Open an issue for any </a:t>
            </a:r>
            <a:r>
              <a:rPr lang="en-US" dirty="0" smtClean="0"/>
              <a:t>verb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must be defined or</a:t>
            </a:r>
            <a:br>
              <a:rPr lang="en-US" dirty="0"/>
            </a:br>
            <a:r>
              <a:rPr lang="en-US" dirty="0"/>
              <a:t>clarified.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5410200" y="3733800"/>
            <a:ext cx="3429000" cy="1676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		Display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Delete		Alert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Read		Clear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Find		Log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Show		…..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Constructs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relationships exist within the system boundary.</a:t>
            </a:r>
          </a:p>
          <a:p>
            <a:endParaRPr lang="en-US" dirty="0" smtClean="0"/>
          </a:p>
          <a:p>
            <a:r>
              <a:rPr lang="en-US" dirty="0" smtClean="0"/>
              <a:t>They are:</a:t>
            </a:r>
          </a:p>
          <a:p>
            <a:pPr lvl="1"/>
            <a:r>
              <a:rPr lang="en-US" dirty="0" smtClean="0"/>
              <a:t>«includes»</a:t>
            </a:r>
          </a:p>
          <a:p>
            <a:pPr lvl="1"/>
            <a:r>
              <a:rPr lang="en-US" dirty="0" smtClean="0"/>
              <a:t>«extends»</a:t>
            </a:r>
          </a:p>
          <a:p>
            <a:pPr lvl="1"/>
            <a:r>
              <a:rPr lang="en-US" dirty="0" smtClean="0"/>
              <a:t>and generalizes (</a:t>
            </a:r>
            <a:r>
              <a:rPr lang="en-US" i="1" dirty="0" smtClean="0"/>
              <a:t>deprecated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0" y="13716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572000"/>
            <a:ext cx="3733800" cy="16764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UC14: </a:t>
            </a:r>
            <a:r>
              <a:rPr lang="en-US" sz="2000" u="sng" dirty="0"/>
              <a:t>Passenger requests Elevator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elevator in requested direction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UC07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6670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UC14: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requests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rot="16200000" flipV="1">
            <a:off x="2341023" y="3069180"/>
            <a:ext cx="1185357" cy="990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533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«includes»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4038600"/>
            <a:ext cx="37338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UC24: </a:t>
            </a:r>
            <a:r>
              <a:rPr lang="en-US" sz="2000" u="sng" dirty="0"/>
              <a:t>Passenger </a:t>
            </a:r>
            <a:r>
              <a:rPr lang="en-US" sz="2000" u="sng" dirty="0" smtClean="0"/>
              <a:t>Adds Order</a:t>
            </a:r>
            <a:endParaRPr lang="en-US" sz="2000" u="sng" dirty="0"/>
          </a:p>
          <a:p>
            <a:r>
              <a:rPr lang="en-US" sz="2000" dirty="0" smtClean="0"/>
              <a:t>Duplicates UC07 Steps 1~3</a:t>
            </a:r>
          </a:p>
          <a:p>
            <a:r>
              <a:rPr lang="en-US" sz="2000" dirty="0" smtClean="0"/>
              <a:t>Create additional order, if not past floor</a:t>
            </a:r>
          </a:p>
          <a:p>
            <a:r>
              <a:rPr lang="en-US" sz="2000" dirty="0" smtClean="0"/>
              <a:t>Repeat UC07 Steps 2~5 for each order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Oval 5"/>
          <p:cNvSpPr/>
          <p:nvPr/>
        </p:nvSpPr>
        <p:spPr bwMode="auto">
          <a:xfrm>
            <a:off x="609600" y="1749623"/>
            <a:ext cx="2743200" cy="12983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UC07: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Enters Elevator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4157157"/>
            <a:ext cx="3048000" cy="9088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UC24: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Passenger Adds Order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H="1" flipV="1">
            <a:off x="2438404" y="2971801"/>
            <a:ext cx="990596" cy="118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95400" y="3429000"/>
            <a:ext cx="1486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«extends»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1219200"/>
            <a:ext cx="4343400" cy="2286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u="sng" dirty="0" smtClean="0"/>
              <a:t>Scenario UC07: </a:t>
            </a:r>
            <a:r>
              <a:rPr lang="en-US" sz="2000" u="sng" dirty="0"/>
              <a:t>Passenger</a:t>
            </a:r>
            <a:r>
              <a:rPr lang="en-US" sz="2000" u="sng" dirty="0" smtClean="0"/>
              <a:t> </a:t>
            </a:r>
            <a:br>
              <a:rPr lang="en-US" sz="2000" u="sng" dirty="0" smtClean="0"/>
            </a:br>
            <a:r>
              <a:rPr lang="en-US" sz="2000" u="sng" dirty="0" smtClean="0"/>
              <a:t>Enters </a:t>
            </a:r>
            <a:r>
              <a:rPr lang="en-US" sz="2000" u="sng" dirty="0"/>
              <a:t>Elevator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order for elevator to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Close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Elevator arrives at 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door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7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&lt;&lt;extends&gt;&gt; and/or &lt;&lt;includes&gt;&gt; </a:t>
            </a:r>
          </a:p>
          <a:p>
            <a:r>
              <a:rPr lang="en-US" dirty="0" smtClean="0"/>
              <a:t>factor the use cases you have specified thus far.</a:t>
            </a:r>
          </a:p>
          <a:p>
            <a:endParaRPr lang="en-US" dirty="0"/>
          </a:p>
          <a:p>
            <a:r>
              <a:rPr lang="en-US" dirty="0" smtClean="0"/>
              <a:t>Be prepared to discuss the pros and cons of factoring.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Activity Diagram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886200" y="2971800"/>
            <a:ext cx="75523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Diagrams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building an activity diagram is to </a:t>
            </a:r>
          </a:p>
          <a:p>
            <a:pPr lvl="1"/>
            <a:r>
              <a:rPr lang="en-US" dirty="0" smtClean="0"/>
              <a:t>capture shared understanding of sequencing and processing, </a:t>
            </a:r>
          </a:p>
          <a:p>
            <a:pPr lvl="1"/>
            <a:r>
              <a:rPr lang="en-US" dirty="0" smtClean="0"/>
              <a:t>and make obvious the opportunity for concurrency.</a:t>
            </a:r>
          </a:p>
          <a:p>
            <a:pPr lvl="1"/>
            <a:endParaRPr lang="en-US" dirty="0"/>
          </a:p>
          <a:p>
            <a:pPr indent="-3603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can show: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Initial node</a:t>
            </a:r>
          </a:p>
          <a:p>
            <a:pPr lvl="1"/>
            <a:r>
              <a:rPr lang="en-US" dirty="0" smtClean="0"/>
              <a:t>Final node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transitions indicate the sequencing.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 bwMode="auto">
          <a:xfrm>
            <a:off x="18564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48282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944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662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038000" y="4495800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990600" y="44196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7938600" y="4392000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800000" y="42672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 may also make decisions.</a:t>
            </a:r>
          </a:p>
          <a:p>
            <a:pPr lvl="1"/>
            <a:r>
              <a:rPr lang="en-US" dirty="0"/>
              <a:t>Decision node (</a:t>
            </a:r>
            <a:r>
              <a:rPr lang="en-US" dirty="0" smtClean="0"/>
              <a:t>diamond) shows decision</a:t>
            </a:r>
            <a:endParaRPr lang="en-US" dirty="0"/>
          </a:p>
          <a:p>
            <a:pPr lvl="1"/>
            <a:r>
              <a:rPr lang="en-US" dirty="0" smtClean="0"/>
              <a:t>[guards] indicate conditions that must be true</a:t>
            </a:r>
          </a:p>
          <a:p>
            <a:pPr lvl="1"/>
            <a:r>
              <a:rPr lang="en-US" dirty="0" smtClean="0"/>
              <a:t>Decision node also used for merge</a:t>
            </a: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 bwMode="auto">
          <a:xfrm>
            <a:off x="12192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 bwMode="auto">
          <a:xfrm>
            <a:off x="5105400" y="3745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4067171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15200" y="4050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04800" y="39740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8215800" y="3946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8077200" y="3821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 rot="19022062">
            <a:off x="4110397" y="3893465"/>
            <a:ext cx="347413" cy="3474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 bwMode="auto">
          <a:xfrm>
            <a:off x="5029200" y="4888468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Home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29000" y="4067171"/>
            <a:ext cx="609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2672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284103" y="4312675"/>
            <a:ext cx="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239000" y="5193268"/>
            <a:ext cx="76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8139600" y="5089468"/>
            <a:ext cx="180000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8001000" y="496466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8518" y="3135868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[Insensible?]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8518" y="5498068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S</a:t>
            </a:r>
            <a:r>
              <a:rPr lang="en-US" dirty="0" smtClean="0"/>
              <a:t>ensible?]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Clarification Process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how to:</a:t>
            </a:r>
          </a:p>
          <a:p>
            <a:pPr lvl="1"/>
            <a:r>
              <a:rPr lang="en-US" dirty="0" smtClean="0"/>
              <a:t>determine what you have, and</a:t>
            </a:r>
          </a:p>
          <a:p>
            <a:pPr lvl="1"/>
            <a:r>
              <a:rPr lang="en-US" dirty="0" smtClean="0"/>
              <a:t>gather information to build executable models</a:t>
            </a:r>
          </a:p>
          <a:p>
            <a:pPr lvl="1"/>
            <a:r>
              <a:rPr lang="en-US" dirty="0" smtClean="0"/>
              <a:t>investigate questionable use cases</a:t>
            </a:r>
          </a:p>
          <a:p>
            <a:pPr lvl="1"/>
            <a:r>
              <a:rPr lang="en-US" dirty="0" smtClean="0"/>
              <a:t>organize information required to build </a:t>
            </a:r>
            <a:br>
              <a:rPr lang="en-US" dirty="0" smtClean="0"/>
            </a:br>
            <a:r>
              <a:rPr lang="en-US" dirty="0" smtClean="0"/>
              <a:t>executable models</a:t>
            </a:r>
          </a:p>
        </p:txBody>
      </p:sp>
      <p:sp>
        <p:nvSpPr>
          <p:cNvPr id="17" name="Oval Callout 16"/>
          <p:cNvSpPr>
            <a:spLocks noChangeArrowheads="1"/>
          </p:cNvSpPr>
          <p:nvPr/>
        </p:nvSpPr>
        <p:spPr bwMode="auto">
          <a:xfrm>
            <a:off x="6248400" y="2435324"/>
            <a:ext cx="2743200" cy="1298377"/>
          </a:xfrm>
          <a:prstGeom prst="wedgeEllipseCallout">
            <a:avLst>
              <a:gd name="adj1" fmla="val 32106"/>
              <a:gd name="adj2" fmla="val 6367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It’s </a:t>
            </a:r>
            <a:r>
              <a:rPr lang="en-US" sz="2000" dirty="0" smtClean="0"/>
              <a:t>an </a:t>
            </a:r>
            <a:br>
              <a:rPr lang="en-US" sz="2000" dirty="0" smtClean="0"/>
            </a:br>
            <a:r>
              <a:rPr lang="en-US" sz="2000" dirty="0" smtClean="0"/>
              <a:t>iterative </a:t>
            </a:r>
            <a:br>
              <a:rPr lang="en-US" sz="2000" dirty="0" smtClean="0"/>
            </a:br>
            <a:r>
              <a:rPr lang="en-US" sz="2000" dirty="0" smtClean="0"/>
              <a:t>process</a:t>
            </a:r>
            <a:endParaRPr lang="en-US" sz="2000" dirty="0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269875" y="4164013"/>
            <a:ext cx="2379663" cy="2160587"/>
          </a:xfrm>
          <a:prstGeom prst="chevron">
            <a:avLst>
              <a:gd name="adj" fmla="val 25159"/>
            </a:avLst>
          </a:prstGeom>
          <a:solidFill>
            <a:srgbClr val="E4B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85800" y="4935538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ＭＳ Ｐゴシック" charset="-128"/>
                <a:cs typeface="ＭＳ Ｐゴシック" charset="-128"/>
              </a:rPr>
              <a:t>Get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Organized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459898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09111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Activity Diagrams</a:t>
            </a:r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433638" y="4164013"/>
            <a:ext cx="2381250" cy="2160587"/>
          </a:xfrm>
          <a:prstGeom prst="chevron">
            <a:avLst>
              <a:gd name="adj" fmla="val 25159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925763" y="4935538"/>
            <a:ext cx="17541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 </a:t>
            </a:r>
            <a:br>
              <a:rPr lang="en-US"/>
            </a:br>
            <a:r>
              <a:rPr lang="en-US"/>
              <a:t>Cases </a:t>
            </a:r>
            <a:endParaRPr lang="en-US" b="1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6764338" y="4419600"/>
            <a:ext cx="1770062" cy="1676400"/>
          </a:xfrm>
          <a:prstGeom prst="chevron">
            <a:avLst>
              <a:gd name="adj" fmla="val 2515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162800" y="4935538"/>
            <a:ext cx="1303635" cy="60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Diagrams</a:t>
            </a:r>
            <a:endParaRPr lang="en-US" b="1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actions make take place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4114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371600" y="3352800"/>
            <a:ext cx="5791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667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20574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</a:t>
            </a:r>
            <a:r>
              <a:rPr lang="en-US" dirty="0" smtClean="0"/>
              <a:t>Pub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3622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3352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943600" y="26786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Fork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704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activities may need to terminate before another activity can take place.</a:t>
            </a:r>
          </a:p>
          <a:p>
            <a:endParaRPr lang="en-US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295400" y="36996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 Beer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5257800" y="3733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 Snooker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981200" y="29718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243840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le 30"/>
          <p:cNvSpPr>
            <a:spLocks noChangeAspect="1"/>
          </p:cNvSpPr>
          <p:nvPr/>
        </p:nvSpPr>
        <p:spPr bwMode="auto">
          <a:xfrm>
            <a:off x="3200400" y="182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Arrive in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4003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324600" y="29718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981200" y="5029200"/>
            <a:ext cx="4876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00300" y="43092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24600" y="43434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4995000"/>
            <a:ext cx="0" cy="72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>
            <a:spLocks noChangeAspect="1"/>
          </p:cNvSpPr>
          <p:nvPr/>
        </p:nvSpPr>
        <p:spPr bwMode="auto">
          <a:xfrm>
            <a:off x="3124200" y="56388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221468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Fork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5486400"/>
            <a:ext cx="235289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/>
            <a:r>
              <a:rPr lang="en-US" b="1" dirty="0">
                <a:latin typeface="Comic Sans MS"/>
                <a:cs typeface="Comic Sans MS"/>
              </a:rPr>
              <a:t>Synchronization </a:t>
            </a:r>
            <a:r>
              <a:rPr lang="en-US" b="1" dirty="0" smtClean="0">
                <a:latin typeface="Comic Sans MS"/>
                <a:cs typeface="Comic Sans MS"/>
              </a:rPr>
              <a:t>Join</a:t>
            </a:r>
            <a:endParaRPr lang="en-US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12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clarify actors’ roles, activities are aligned inside </a:t>
            </a:r>
            <a:r>
              <a:rPr lang="en-US" dirty="0" err="1" smtClean="0"/>
              <a:t>swimlanes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1981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19812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0574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10668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Places Order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5562600" y="2667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Takes Money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 bwMode="auto">
          <a:xfrm>
            <a:off x="1066800" y="4191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Drinks Beer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3276600" y="2971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276600" y="4495800"/>
            <a:ext cx="228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276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171700" y="48006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>
            <a:spLocks noChangeAspect="1"/>
          </p:cNvSpPr>
          <p:nvPr/>
        </p:nvSpPr>
        <p:spPr bwMode="auto">
          <a:xfrm>
            <a:off x="1066800" y="57150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Fall Over</a:t>
            </a:r>
          </a:p>
        </p:txBody>
      </p:sp>
    </p:spTree>
    <p:extLst>
      <p:ext uri="{BB962C8B-B14F-4D97-AF65-F5344CB8AC3E}">
        <p14:creationId xmlns:p14="http://schemas.microsoft.com/office/powerpoint/2010/main" val="13793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may send signals and accept the corresponding event.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287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Barkeep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39318" y="2438400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Patron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343400" y="2514600"/>
            <a:ext cx="0" cy="3505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Pentagon 7"/>
          <p:cNvSpPr>
            <a:spLocks noChangeAspect="1"/>
          </p:cNvSpPr>
          <p:nvPr/>
        </p:nvSpPr>
        <p:spPr bwMode="auto">
          <a:xfrm>
            <a:off x="1066800" y="3124200"/>
            <a:ext cx="2209800" cy="609600"/>
          </a:xfrm>
          <a:prstGeom prst="homePlat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Shout Order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 bwMode="auto">
          <a:xfrm>
            <a:off x="5562600" y="4648200"/>
            <a:ext cx="2209800" cy="6096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Drink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6600" y="3429000"/>
            <a:ext cx="198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 bwMode="auto">
          <a:xfrm>
            <a:off x="6667500" y="37338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257800" y="3124200"/>
            <a:ext cx="2514600" cy="609600"/>
            <a:chOff x="5257800" y="2667000"/>
            <a:chExt cx="2514600" cy="609600"/>
          </a:xfrm>
        </p:grpSpPr>
        <p:sp>
          <p:nvSpPr>
            <p:cNvPr id="9" name="Rounded Rectangle 8"/>
            <p:cNvSpPr>
              <a:spLocks noChangeAspect="1"/>
            </p:cNvSpPr>
            <p:nvPr/>
          </p:nvSpPr>
          <p:spPr bwMode="auto">
            <a:xfrm>
              <a:off x="5562600" y="2667000"/>
              <a:ext cx="2209800" cy="609600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Hears Order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 bwMode="auto">
            <a:xfrm rot="19022062">
              <a:off x="5360210" y="2756738"/>
              <a:ext cx="434230" cy="43423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57800" y="2667000"/>
              <a:ext cx="304800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4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C0D0D1"/>
              </a:clrFrom>
              <a:clrTo>
                <a:srgbClr val="C0D0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610600" cy="55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activity diagram for use case #5.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Sequence Diagrams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886200" y="2971800"/>
            <a:ext cx="13258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10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(Message) Sequence Diagrams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shows how processes operate with one another and in what order. </a:t>
            </a:r>
          </a:p>
          <a:p>
            <a:endParaRPr lang="en-US" dirty="0" smtClean="0"/>
          </a:p>
          <a:p>
            <a:r>
              <a:rPr lang="en-US" dirty="0" smtClean="0"/>
              <a:t>Among other elements, a sequence diagram has:</a:t>
            </a:r>
          </a:p>
          <a:p>
            <a:pPr lvl="1"/>
            <a:r>
              <a:rPr lang="en-US" dirty="0" smtClean="0"/>
              <a:t>Lifelines        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Timing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8327" t="22556" r="10706" b="32423"/>
          <a:stretch>
            <a:fillRect/>
          </a:stretch>
        </p:blipFill>
        <p:spPr bwMode="auto">
          <a:xfrm>
            <a:off x="2895600" y="3429000"/>
            <a:ext cx="6171248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Lifelines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has its own behavior, that can occur concurrent with others, can be said to have a </a:t>
            </a:r>
            <a:r>
              <a:rPr lang="en-US" i="1" dirty="0" smtClean="0"/>
              <a:t>lifeline. </a:t>
            </a:r>
          </a:p>
          <a:p>
            <a:endParaRPr lang="en-US" i="1" dirty="0" smtClean="0"/>
          </a:p>
          <a:p>
            <a:r>
              <a:rPr lang="en-US" dirty="0" smtClean="0"/>
              <a:t>The lifeline shows how its owner behaves over time.</a:t>
            </a:r>
          </a:p>
          <a:p>
            <a:endParaRPr lang="en-US" dirty="0" smtClean="0"/>
          </a:p>
          <a:p>
            <a:r>
              <a:rPr lang="en-US" dirty="0" smtClean="0"/>
              <a:t>A lifeline can be a:</a:t>
            </a:r>
          </a:p>
          <a:p>
            <a:pPr lvl="1"/>
            <a:r>
              <a:rPr lang="en-US" dirty="0" smtClean="0"/>
              <a:t>Actor 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External Entity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It can send messages to others.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86200" y="3886200"/>
            <a:ext cx="2438400" cy="1295400"/>
          </a:xfrm>
          <a:prstGeom prst="wedgeRectCallout">
            <a:avLst>
              <a:gd name="adj1" fmla="val 41201"/>
              <a:gd name="adj2" fmla="val 7238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/>
              <a:t>These are informal, though they may be connected to formal things later.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984207" y="4799806"/>
            <a:ext cx="228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7897813" y="2876550"/>
            <a:ext cx="484187" cy="781050"/>
            <a:chOff x="1200" y="2416"/>
            <a:chExt cx="1104" cy="1712"/>
          </a:xfrm>
        </p:grpSpPr>
        <p:sp>
          <p:nvSpPr>
            <p:cNvPr id="8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8153400" y="4114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43800" y="44958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543800" y="50292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153400" y="55626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</a:t>
            </a:r>
          </a:p>
          <a:p>
            <a:pPr lvl="1"/>
            <a:r>
              <a:rPr lang="en-US" dirty="0" smtClean="0"/>
              <a:t>Synchronous (wait for return          )</a:t>
            </a:r>
          </a:p>
          <a:p>
            <a:pPr lvl="1"/>
            <a:r>
              <a:rPr lang="en-US" dirty="0" smtClean="0"/>
              <a:t>Return (           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(send and forget  </a:t>
            </a:r>
            <a:r>
              <a:rPr lang="en-US" dirty="0" smtClean="0"/>
              <a:t>         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29200" y="1828800"/>
            <a:ext cx="609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514600" y="2286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4102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819400" y="3276600"/>
            <a:ext cx="1905000" cy="3067050"/>
            <a:chOff x="2819400" y="3276600"/>
            <a:chExt cx="1905000" cy="3067050"/>
          </a:xfrm>
        </p:grpSpPr>
        <p:cxnSp>
          <p:nvCxnSpPr>
            <p:cNvPr id="4" name="Straight Connector 3"/>
            <p:cNvCxnSpPr/>
            <p:nvPr/>
          </p:nvCxnSpPr>
          <p:spPr bwMode="auto">
            <a:xfrm rot="5400000">
              <a:off x="1905794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30"/>
            <p:cNvGrpSpPr>
              <a:grpSpLocks noChangeAspect="1"/>
            </p:cNvGrpSpPr>
            <p:nvPr/>
          </p:nvGrpSpPr>
          <p:grpSpPr bwMode="auto">
            <a:xfrm>
              <a:off x="2819400" y="3276600"/>
              <a:ext cx="484187" cy="781050"/>
              <a:chOff x="1200" y="2416"/>
              <a:chExt cx="1104" cy="1712"/>
            </a:xfrm>
          </p:grpSpPr>
          <p:sp>
            <p:nvSpPr>
              <p:cNvPr id="6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048000" y="4495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48000" y="52578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275806" y="5199856"/>
              <a:ext cx="2286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 30"/>
            <p:cNvGrpSpPr>
              <a:grpSpLocks noChangeAspect="1"/>
            </p:cNvGrpSpPr>
            <p:nvPr/>
          </p:nvGrpSpPr>
          <p:grpSpPr bwMode="auto">
            <a:xfrm>
              <a:off x="4240213" y="3276600"/>
              <a:ext cx="484187" cy="781050"/>
              <a:chOff x="1200" y="2416"/>
              <a:chExt cx="1104" cy="1712"/>
            </a:xfrm>
          </p:grpSpPr>
          <p:sp>
            <p:nvSpPr>
              <p:cNvPr id="21" name="Oval 3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440" y="2416"/>
                <a:ext cx="576" cy="51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32"/>
              <p:cNvSpPr>
                <a:spLocks noChangeAspect="1" noChangeShapeType="1"/>
              </p:cNvSpPr>
              <p:nvPr/>
            </p:nvSpPr>
            <p:spPr bwMode="auto">
              <a:xfrm>
                <a:off x="1728" y="292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1296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3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28" y="369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Aspect="1" noChangeShapeType="1"/>
              </p:cNvSpPr>
              <p:nvPr/>
            </p:nvSpPr>
            <p:spPr bwMode="auto">
              <a:xfrm>
                <a:off x="1200" y="321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73736" tIns="82296" rIns="173736" bIns="82296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 flipH="1">
              <a:off x="3048000" y="48006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3048000" y="5791200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Depends.</a:t>
            </a:r>
          </a:p>
          <a:p>
            <a:endParaRPr lang="en-US" dirty="0"/>
          </a:p>
          <a:p>
            <a:r>
              <a:rPr lang="en-US" i="1" dirty="0" smtClean="0"/>
              <a:t>System and project managers </a:t>
            </a:r>
            <a:r>
              <a:rPr lang="en-US" dirty="0" smtClean="0"/>
              <a:t>need to understand </a:t>
            </a:r>
            <a:br>
              <a:rPr lang="en-US" dirty="0" smtClean="0"/>
            </a:br>
            <a:r>
              <a:rPr lang="en-US" dirty="0" smtClean="0"/>
              <a:t>the process, even if they do not need to </a:t>
            </a:r>
            <a:br>
              <a:rPr lang="en-US" dirty="0" smtClean="0"/>
            </a:br>
            <a:r>
              <a:rPr lang="en-US" dirty="0" smtClean="0"/>
              <a:t>know all the details.</a:t>
            </a:r>
          </a:p>
          <a:p>
            <a:endParaRPr lang="en-US" dirty="0"/>
          </a:p>
          <a:p>
            <a:r>
              <a:rPr lang="en-US" i="1" dirty="0" smtClean="0"/>
              <a:t>Architects</a:t>
            </a:r>
            <a:r>
              <a:rPr lang="en-US" dirty="0" smtClean="0"/>
              <a:t> need to understand the problem space.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Designers and programmers </a:t>
            </a:r>
            <a:r>
              <a:rPr lang="en-US" dirty="0" smtClean="0"/>
              <a:t>need to understand </a:t>
            </a:r>
            <a:br>
              <a:rPr lang="en-US" dirty="0" smtClean="0"/>
            </a:br>
            <a:r>
              <a:rPr lang="en-US" dirty="0" smtClean="0"/>
              <a:t>what they will receive as </a:t>
            </a:r>
            <a:r>
              <a:rPr lang="en-US" dirty="0"/>
              <a:t>inputs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building executable models.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26337" y="3276600"/>
            <a:ext cx="855663" cy="1127125"/>
            <a:chOff x="7726362" y="2209800"/>
            <a:chExt cx="855663" cy="1127125"/>
          </a:xfrm>
          <a:solidFill>
            <a:schemeClr val="accent2">
              <a:lumMod val="75000"/>
              <a:alpha val="75000"/>
            </a:schemeClr>
          </a:solidFill>
        </p:grpSpPr>
        <p:sp>
          <p:nvSpPr>
            <p:cNvPr id="5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7526337" y="1676400"/>
            <a:ext cx="855663" cy="1127125"/>
            <a:chOff x="7726362" y="2209800"/>
            <a:chExt cx="855663" cy="1127125"/>
          </a:xfrm>
          <a:solidFill>
            <a:srgbClr val="950728">
              <a:alpha val="75000"/>
            </a:srgbClr>
          </a:solidFill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7726367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14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0 h 21709"/>
                  <a:gd name="T2" fmla="*/ 0 w 21600"/>
                  <a:gd name="T3" fmla="*/ 0 h 21709"/>
                  <a:gd name="T4" fmla="*/ 0 w 21600"/>
                  <a:gd name="T5" fmla="*/ 0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0 w 21726"/>
                  <a:gd name="T3" fmla="*/ 0 h 21712"/>
                  <a:gd name="T4" fmla="*/ 0 w 21726"/>
                  <a:gd name="T5" fmla="*/ 0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7526337" y="4953000"/>
            <a:ext cx="855663" cy="1127125"/>
            <a:chOff x="7726362" y="2209800"/>
            <a:chExt cx="855663" cy="1127125"/>
          </a:xfrm>
          <a:solidFill>
            <a:schemeClr val="accent6">
              <a:lumMod val="75000"/>
              <a:alpha val="75000"/>
            </a:schemeClr>
          </a:solidFill>
        </p:grpSpPr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924800" y="2209800"/>
              <a:ext cx="454025" cy="3810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7726365" y="2630483"/>
              <a:ext cx="855662" cy="706437"/>
              <a:chOff x="2063" y="3643"/>
              <a:chExt cx="929" cy="889"/>
            </a:xfrm>
            <a:grpFill/>
          </p:grpSpPr>
          <p:sp>
            <p:nvSpPr>
              <p:cNvPr id="21" name="Rectangle 55"/>
              <p:cNvSpPr>
                <a:spLocks noChangeArrowheads="1"/>
              </p:cNvSpPr>
              <p:nvPr/>
            </p:nvSpPr>
            <p:spPr bwMode="auto">
              <a:xfrm>
                <a:off x="2222" y="3643"/>
                <a:ext cx="610" cy="2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2065" y="3809"/>
                <a:ext cx="927" cy="7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Arc 57"/>
              <p:cNvSpPr>
                <a:spLocks/>
              </p:cNvSpPr>
              <p:nvPr/>
            </p:nvSpPr>
            <p:spPr bwMode="auto">
              <a:xfrm>
                <a:off x="2063" y="3643"/>
                <a:ext cx="171" cy="198"/>
              </a:xfrm>
              <a:custGeom>
                <a:avLst/>
                <a:gdLst>
                  <a:gd name="T0" fmla="*/ 0 w 21600"/>
                  <a:gd name="T1" fmla="*/ 198 h 21709"/>
                  <a:gd name="T2" fmla="*/ 170 w 21600"/>
                  <a:gd name="T3" fmla="*/ 0 h 21709"/>
                  <a:gd name="T4" fmla="*/ 171 w 21600"/>
                  <a:gd name="T5" fmla="*/ 197 h 217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9"/>
                  <a:gd name="T11" fmla="*/ 21600 w 21600"/>
                  <a:gd name="T12" fmla="*/ 21709 h 2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9" fill="none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</a:path>
                  <a:path w="21600" h="21709" stroke="0" extrusionOk="0">
                    <a:moveTo>
                      <a:pt x="0" y="21708"/>
                    </a:moveTo>
                    <a:cubicBezTo>
                      <a:pt x="0" y="21672"/>
                      <a:pt x="0" y="21636"/>
                      <a:pt x="0" y="21600"/>
                    </a:cubicBezTo>
                    <a:cubicBezTo>
                      <a:pt x="0" y="9720"/>
                      <a:pt x="9593" y="70"/>
                      <a:pt x="2147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Arc 58"/>
              <p:cNvSpPr>
                <a:spLocks/>
              </p:cNvSpPr>
              <p:nvPr/>
            </p:nvSpPr>
            <p:spPr bwMode="auto">
              <a:xfrm>
                <a:off x="2821" y="3643"/>
                <a:ext cx="171" cy="198"/>
              </a:xfrm>
              <a:custGeom>
                <a:avLst/>
                <a:gdLst>
                  <a:gd name="T0" fmla="*/ 0 w 21726"/>
                  <a:gd name="T1" fmla="*/ 0 h 21712"/>
                  <a:gd name="T2" fmla="*/ 171 w 21726"/>
                  <a:gd name="T3" fmla="*/ 198 h 21712"/>
                  <a:gd name="T4" fmla="*/ 1 w 21726"/>
                  <a:gd name="T5" fmla="*/ 197 h 21712"/>
                  <a:gd name="T6" fmla="*/ 0 60000 65536"/>
                  <a:gd name="T7" fmla="*/ 0 60000 65536"/>
                  <a:gd name="T8" fmla="*/ 0 60000 65536"/>
                  <a:gd name="T9" fmla="*/ 0 w 21726"/>
                  <a:gd name="T10" fmla="*/ 0 h 21712"/>
                  <a:gd name="T11" fmla="*/ 21726 w 21726"/>
                  <a:gd name="T12" fmla="*/ 21712 h 217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26" h="21712" fill="none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</a:path>
                  <a:path w="21726" h="21712" stroke="0" extrusionOk="0">
                    <a:moveTo>
                      <a:pt x="0" y="0"/>
                    </a:moveTo>
                    <a:cubicBezTo>
                      <a:pt x="42" y="0"/>
                      <a:pt x="84" y="-1"/>
                      <a:pt x="126" y="-1"/>
                    </a:cubicBezTo>
                    <a:cubicBezTo>
                      <a:pt x="12055" y="0"/>
                      <a:pt x="21726" y="9670"/>
                      <a:pt x="21726" y="21600"/>
                    </a:cubicBezTo>
                    <a:cubicBezTo>
                      <a:pt x="21726" y="21637"/>
                      <a:pt x="21725" y="21674"/>
                      <a:pt x="21725" y="21711"/>
                    </a:cubicBezTo>
                    <a:lnTo>
                      <a:pt x="126" y="216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elements include:</a:t>
            </a:r>
          </a:p>
          <a:p>
            <a:pPr lvl="1"/>
            <a:r>
              <a:rPr lang="en-US" dirty="0" smtClean="0"/>
              <a:t>Marks and </a:t>
            </a:r>
          </a:p>
          <a:p>
            <a:pPr lvl="1"/>
            <a:r>
              <a:rPr lang="en-US" dirty="0" smtClean="0"/>
              <a:t>Spans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580820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30"/>
          <p:cNvGrpSpPr>
            <a:grpSpLocks noChangeAspect="1"/>
          </p:cNvGrpSpPr>
          <p:nvPr/>
        </p:nvGrpSpPr>
        <p:grpSpPr bwMode="auto">
          <a:xfrm>
            <a:off x="4648200" y="1981200"/>
            <a:ext cx="639127" cy="936290"/>
            <a:chOff x="1200" y="2416"/>
            <a:chExt cx="1104" cy="1712"/>
          </a:xfrm>
        </p:grpSpPr>
        <p:sp>
          <p:nvSpPr>
            <p:cNvPr id="20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4949952" y="3442725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49952" y="4356179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389236" y="4286622"/>
            <a:ext cx="2740360" cy="2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30"/>
          <p:cNvGrpSpPr>
            <a:grpSpLocks noChangeAspect="1"/>
          </p:cNvGrpSpPr>
          <p:nvPr/>
        </p:nvGrpSpPr>
        <p:grpSpPr bwMode="auto">
          <a:xfrm>
            <a:off x="6523673" y="1981200"/>
            <a:ext cx="639127" cy="936290"/>
            <a:chOff x="1200" y="2416"/>
            <a:chExt cx="1104" cy="1712"/>
          </a:xfrm>
        </p:grpSpPr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 flipH="1" flipV="1">
              <a:off x="1440" y="2416"/>
              <a:ext cx="576" cy="51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Aspect="1" noChangeShapeType="1"/>
            </p:cNvSpPr>
            <p:nvPr/>
          </p:nvSpPr>
          <p:spPr bwMode="auto">
            <a:xfrm>
              <a:off x="1728" y="2928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Aspect="1" noChangeShapeType="1"/>
            </p:cNvSpPr>
            <p:nvPr/>
          </p:nvSpPr>
          <p:spPr bwMode="auto">
            <a:xfrm flipV="1">
              <a:off x="1296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Aspect="1" noChangeShapeType="1"/>
            </p:cNvSpPr>
            <p:nvPr/>
          </p:nvSpPr>
          <p:spPr bwMode="auto">
            <a:xfrm flipH="1" flipV="1">
              <a:off x="1728" y="3696"/>
              <a:ext cx="43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Aspect="1" noChangeShapeType="1"/>
            </p:cNvSpPr>
            <p:nvPr/>
          </p:nvSpPr>
          <p:spPr bwMode="auto">
            <a:xfrm>
              <a:off x="1200" y="321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73736" tIns="82296" rIns="173736" bIns="82296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H="1">
            <a:off x="4949952" y="3808107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949952" y="4995596"/>
            <a:ext cx="18105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267200" y="3429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67200" y="3810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67200" y="43434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67200" y="4953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962400" y="34290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24200" y="34290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en-US" dirty="0" err="1" smtClean="0"/>
              <a:t>ms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267200" y="4419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35" name="Group 41"/>
          <p:cNvGrpSpPr>
            <a:grpSpLocks noChangeAspect="1"/>
          </p:cNvGrpSpPr>
          <p:nvPr/>
        </p:nvGrpSpPr>
        <p:grpSpPr bwMode="auto">
          <a:xfrm flipH="1" flipV="1">
            <a:off x="4038600" y="3200400"/>
            <a:ext cx="609645" cy="174394"/>
            <a:chOff x="3433" y="1097"/>
            <a:chExt cx="636" cy="175"/>
          </a:xfrm>
        </p:grpSpPr>
        <p:sp>
          <p:nvSpPr>
            <p:cNvPr id="36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05200" y="2743200"/>
            <a:ext cx="75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Mark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8774" y="3276600"/>
            <a:ext cx="7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Span</a:t>
            </a:r>
            <a:endParaRPr lang="en-US" dirty="0">
              <a:latin typeface="Comic Sans MS"/>
              <a:cs typeface="Comic Sans MS"/>
            </a:endParaRPr>
          </a:p>
        </p:txBody>
      </p:sp>
      <p:grpSp>
        <p:nvGrpSpPr>
          <p:cNvPr id="40" name="Group 41"/>
          <p:cNvGrpSpPr>
            <a:grpSpLocks noChangeAspect="1"/>
          </p:cNvGrpSpPr>
          <p:nvPr/>
        </p:nvGrpSpPr>
        <p:grpSpPr bwMode="auto">
          <a:xfrm flipH="1" flipV="1">
            <a:off x="2362200" y="3505200"/>
            <a:ext cx="609645" cy="174394"/>
            <a:chOff x="3433" y="1097"/>
            <a:chExt cx="636" cy="175"/>
          </a:xfrm>
        </p:grpSpPr>
        <p:sp>
          <p:nvSpPr>
            <p:cNvPr id="41" name="Freeform 42"/>
            <p:cNvSpPr>
              <a:spLocks noChangeAspect="1"/>
            </p:cNvSpPr>
            <p:nvPr/>
          </p:nvSpPr>
          <p:spPr bwMode="auto">
            <a:xfrm>
              <a:off x="3458" y="1097"/>
              <a:ext cx="611" cy="175"/>
            </a:xfrm>
            <a:custGeom>
              <a:avLst/>
              <a:gdLst>
                <a:gd name="T0" fmla="*/ 1461 w 560"/>
                <a:gd name="T1" fmla="*/ 2178 h 136"/>
                <a:gd name="T2" fmla="*/ 1433 w 560"/>
                <a:gd name="T3" fmla="*/ 2078 h 136"/>
                <a:gd name="T4" fmla="*/ 1370 w 560"/>
                <a:gd name="T5" fmla="*/ 1992 h 136"/>
                <a:gd name="T6" fmla="*/ 767 w 560"/>
                <a:gd name="T7" fmla="*/ 268 h 136"/>
                <a:gd name="T8" fmla="*/ 681 w 560"/>
                <a:gd name="T9" fmla="*/ 109 h 136"/>
                <a:gd name="T10" fmla="*/ 603 w 560"/>
                <a:gd name="T11" fmla="*/ 126 h 136"/>
                <a:gd name="T12" fmla="*/ 626 w 560"/>
                <a:gd name="T13" fmla="*/ 972 h 136"/>
                <a:gd name="T14" fmla="*/ 793 w 560"/>
                <a:gd name="T15" fmla="*/ 1340 h 136"/>
                <a:gd name="T16" fmla="*/ 819 w 560"/>
                <a:gd name="T17" fmla="*/ 1566 h 136"/>
                <a:gd name="T18" fmla="*/ 578 w 560"/>
                <a:gd name="T19" fmla="*/ 1808 h 136"/>
                <a:gd name="T20" fmla="*/ 384 w 560"/>
                <a:gd name="T21" fmla="*/ 1610 h 136"/>
                <a:gd name="T22" fmla="*/ 265 w 560"/>
                <a:gd name="T23" fmla="*/ 1426 h 136"/>
                <a:gd name="T24" fmla="*/ 134 w 560"/>
                <a:gd name="T25" fmla="*/ 1092 h 136"/>
                <a:gd name="T26" fmla="*/ 0 w 560"/>
                <a:gd name="T27" fmla="*/ 444 h 1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0"/>
                <a:gd name="T43" fmla="*/ 0 h 136"/>
                <a:gd name="T44" fmla="*/ 560 w 560"/>
                <a:gd name="T45" fmla="*/ 136 h 1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0" h="136">
                  <a:moveTo>
                    <a:pt x="560" y="136"/>
                  </a:moveTo>
                  <a:cubicBezTo>
                    <a:pt x="556" y="134"/>
                    <a:pt x="553" y="131"/>
                    <a:pt x="549" y="130"/>
                  </a:cubicBezTo>
                  <a:cubicBezTo>
                    <a:pt x="541" y="127"/>
                    <a:pt x="532" y="127"/>
                    <a:pt x="525" y="124"/>
                  </a:cubicBezTo>
                  <a:cubicBezTo>
                    <a:pt x="447" y="88"/>
                    <a:pt x="377" y="39"/>
                    <a:pt x="294" y="17"/>
                  </a:cubicBezTo>
                  <a:cubicBezTo>
                    <a:pt x="283" y="11"/>
                    <a:pt x="272" y="9"/>
                    <a:pt x="260" y="7"/>
                  </a:cubicBezTo>
                  <a:cubicBezTo>
                    <a:pt x="250" y="7"/>
                    <a:pt x="237" y="0"/>
                    <a:pt x="231" y="8"/>
                  </a:cubicBezTo>
                  <a:cubicBezTo>
                    <a:pt x="226" y="14"/>
                    <a:pt x="226" y="53"/>
                    <a:pt x="240" y="61"/>
                  </a:cubicBezTo>
                  <a:cubicBezTo>
                    <a:pt x="258" y="71"/>
                    <a:pt x="283" y="77"/>
                    <a:pt x="303" y="83"/>
                  </a:cubicBezTo>
                  <a:cubicBezTo>
                    <a:pt x="308" y="88"/>
                    <a:pt x="310" y="93"/>
                    <a:pt x="314" y="98"/>
                  </a:cubicBezTo>
                  <a:cubicBezTo>
                    <a:pt x="301" y="135"/>
                    <a:pt x="265" y="114"/>
                    <a:pt x="222" y="113"/>
                  </a:cubicBezTo>
                  <a:cubicBezTo>
                    <a:pt x="196" y="111"/>
                    <a:pt x="172" y="107"/>
                    <a:pt x="147" y="100"/>
                  </a:cubicBezTo>
                  <a:cubicBezTo>
                    <a:pt x="132" y="96"/>
                    <a:pt x="102" y="89"/>
                    <a:pt x="102" y="89"/>
                  </a:cubicBezTo>
                  <a:cubicBezTo>
                    <a:pt x="87" y="79"/>
                    <a:pt x="68" y="75"/>
                    <a:pt x="51" y="68"/>
                  </a:cubicBezTo>
                  <a:cubicBezTo>
                    <a:pt x="36" y="53"/>
                    <a:pt x="24" y="28"/>
                    <a:pt x="0" y="28"/>
                  </a:cubicBezTo>
                </a:path>
              </a:pathLst>
            </a:cu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3"/>
            <p:cNvSpPr>
              <a:spLocks noChangeAspect="1" noChangeShapeType="1"/>
            </p:cNvSpPr>
            <p:nvPr/>
          </p:nvSpPr>
          <p:spPr bwMode="auto">
            <a:xfrm>
              <a:off x="3433" y="1097"/>
              <a:ext cx="20" cy="84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4"/>
            <p:cNvSpPr>
              <a:spLocks noChangeAspect="1" noChangeShapeType="1"/>
            </p:cNvSpPr>
            <p:nvPr/>
          </p:nvSpPr>
          <p:spPr bwMode="auto">
            <a:xfrm flipV="1">
              <a:off x="3435" y="1097"/>
              <a:ext cx="78" cy="0"/>
            </a:xfrm>
            <a:prstGeom prst="line">
              <a:avLst/>
            </a:prstGeom>
            <a:noFill/>
            <a:ln w="28575">
              <a:solidFill>
                <a:srgbClr val="063DE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sequence diagram if it helps detail your understanding.</a:t>
            </a:r>
            <a:endParaRPr lang="en-US" dirty="0"/>
          </a:p>
        </p:txBody>
      </p:sp>
      <p:pic>
        <p:nvPicPr>
          <p:cNvPr id="1026" name="Picture 2" descr="C:\Users\dmcarthu\Google Drive\UC01 - SD - Revis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FD1D2"/>
              </a:clrFrom>
              <a:clrTo>
                <a:srgbClr val="BFD1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9"/>
          <a:stretch/>
        </p:blipFill>
        <p:spPr bwMode="auto">
          <a:xfrm>
            <a:off x="25998" y="1600200"/>
            <a:ext cx="9144000" cy="46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sequence diagram for use case #5.</a:t>
            </a:r>
          </a:p>
        </p:txBody>
      </p:sp>
    </p:spTree>
    <p:extLst>
      <p:ext uri="{BB962C8B-B14F-4D97-AF65-F5344CB8AC3E}">
        <p14:creationId xmlns:p14="http://schemas.microsoft.com/office/powerpoint/2010/main" val="3995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 Functional Specification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4114800" y="2971800"/>
            <a:ext cx="124966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11</a:t>
            </a:r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5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9624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0739119">
            <a:off x="6152793" y="4289769"/>
            <a:ext cx="14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 </a:t>
            </a:r>
            <a:r>
              <a:rPr lang="en-US" dirty="0" smtClean="0"/>
              <a:t>The </a:t>
            </a:r>
            <a:r>
              <a:rPr lang="en-US" dirty="0"/>
              <a:t>purpose of the functional </a:t>
            </a:r>
            <a:r>
              <a:rPr lang="en-US" dirty="0" smtClean="0"/>
              <a:t>specification </a:t>
            </a:r>
            <a:r>
              <a:rPr lang="en-US" dirty="0"/>
              <a:t>is to </a:t>
            </a:r>
          </a:p>
          <a:p>
            <a:pPr lvl="1"/>
            <a:r>
              <a:rPr lang="en-US" dirty="0"/>
              <a:t>bound the problem </a:t>
            </a:r>
            <a:r>
              <a:rPr lang="en-US" dirty="0" smtClean="0"/>
              <a:t>…. so </a:t>
            </a:r>
            <a:r>
              <a:rPr lang="en-US" dirty="0"/>
              <a:t>you</a:t>
            </a:r>
          </a:p>
          <a:p>
            <a:pPr lvl="1"/>
            <a:r>
              <a:rPr lang="en-US" dirty="0"/>
              <a:t>can build </a:t>
            </a:r>
            <a:r>
              <a:rPr lang="en-US" dirty="0" smtClean="0"/>
              <a:t>executable </a:t>
            </a:r>
            <a:r>
              <a:rPr lang="en-US" dirty="0"/>
              <a:t>models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05000" y="3962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57600" y="3962400"/>
            <a:ext cx="8382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0668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7432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495800" y="43434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362200" y="4800600"/>
            <a:ext cx="0" cy="30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362200" y="5105400"/>
            <a:ext cx="304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400800" y="46482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6" name="Picture 25" descr="head-and-brain-outlin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86200"/>
            <a:ext cx="1018095" cy="1414021"/>
          </a:xfrm>
          <a:prstGeom prst="rect">
            <a:avLst/>
          </a:prstGeom>
        </p:spPr>
      </p:pic>
      <p:sp>
        <p:nvSpPr>
          <p:cNvPr id="27" name="Cloud Callout 26"/>
          <p:cNvSpPr/>
          <p:nvPr/>
        </p:nvSpPr>
        <p:spPr bwMode="auto">
          <a:xfrm>
            <a:off x="304800" y="3810000"/>
            <a:ext cx="1066800" cy="1066800"/>
          </a:xfrm>
          <a:prstGeom prst="cloudCallout">
            <a:avLst>
              <a:gd name="adj1" fmla="val -20833"/>
              <a:gd name="adj2" fmla="val 304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72325" y="3657600"/>
            <a:ext cx="2124075" cy="1828800"/>
            <a:chOff x="914400" y="1295400"/>
            <a:chExt cx="5705475" cy="5105400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36957" t="18387" r="1086" b="38274"/>
            <a:stretch>
              <a:fillRect/>
            </a:stretch>
          </p:blipFill>
          <p:spPr bwMode="auto">
            <a:xfrm>
              <a:off x="914400" y="1295400"/>
              <a:ext cx="4343400" cy="2200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5"/>
            <a:srcRect l="36957" t="18387" r="1222" b="38086"/>
            <a:stretch>
              <a:fillRect/>
            </a:stretch>
          </p:blipFill>
          <p:spPr bwMode="auto">
            <a:xfrm>
              <a:off x="1381125" y="225425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6"/>
            <a:srcRect l="37093" t="18387" r="1222" b="38086"/>
            <a:stretch>
              <a:fillRect/>
            </a:stretch>
          </p:blipFill>
          <p:spPr bwMode="auto">
            <a:xfrm>
              <a:off x="1838325" y="3222625"/>
              <a:ext cx="4324350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7"/>
            <a:srcRect l="36957" t="18387" r="1222" b="38086"/>
            <a:stretch>
              <a:fillRect/>
            </a:stretch>
          </p:blipFill>
          <p:spPr bwMode="auto">
            <a:xfrm>
              <a:off x="2286000" y="4191000"/>
              <a:ext cx="4333875" cy="2209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819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</a:t>
            </a:r>
            <a:r>
              <a:rPr lang="en-US" dirty="0"/>
              <a:t> </a:t>
            </a:r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Complete the </a:t>
            </a:r>
            <a:r>
              <a:rPr lang="en-US" dirty="0" smtClean="0"/>
              <a:t>requirements-clarification models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any </a:t>
            </a:r>
            <a:r>
              <a:rPr lang="en-US" i="1" dirty="0" smtClean="0"/>
              <a:t>existing</a:t>
            </a:r>
            <a:r>
              <a:rPr lang="en-US" dirty="0" smtClean="0"/>
              <a:t> functional specification</a:t>
            </a:r>
            <a:endParaRPr lang="en-US" dirty="0"/>
          </a:p>
          <a:p>
            <a:pPr lvl="1"/>
            <a:r>
              <a:rPr lang="en-US" dirty="0" smtClean="0"/>
              <a:t>Refine </a:t>
            </a:r>
            <a:r>
              <a:rPr lang="en-US" dirty="0"/>
              <a:t>each </a:t>
            </a:r>
            <a:r>
              <a:rPr lang="en-US" dirty="0" smtClean="0"/>
              <a:t>requirement whether it’s </a:t>
            </a:r>
          </a:p>
          <a:p>
            <a:pPr lvl="2"/>
            <a:r>
              <a:rPr lang="en-US" dirty="0" smtClean="0"/>
              <a:t>non</a:t>
            </a:r>
            <a:r>
              <a:rPr lang="en-US" dirty="0"/>
              <a:t>-existent, </a:t>
            </a:r>
            <a:endParaRPr lang="en-US" dirty="0" smtClean="0"/>
          </a:p>
          <a:p>
            <a:pPr lvl="2"/>
            <a:r>
              <a:rPr lang="en-US" dirty="0" smtClean="0"/>
              <a:t>unclear</a:t>
            </a:r>
            <a:r>
              <a:rPr lang="en-US" dirty="0"/>
              <a:t>, or </a:t>
            </a:r>
            <a:endParaRPr lang="en-US" dirty="0" smtClean="0"/>
          </a:p>
          <a:p>
            <a:pPr lvl="2"/>
            <a:r>
              <a:rPr lang="en-US" dirty="0" smtClean="0"/>
              <a:t>poorly factored </a:t>
            </a:r>
          </a:p>
          <a:p>
            <a:r>
              <a:rPr lang="en-US" dirty="0" smtClean="0"/>
              <a:t>       until it’s </a:t>
            </a:r>
            <a:r>
              <a:rPr lang="en-US" dirty="0"/>
              <a:t>good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build executable models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334000" y="2743200"/>
            <a:ext cx="3505200" cy="1905000"/>
          </a:xfrm>
          <a:prstGeom prst="wedgeRectCallout">
            <a:avLst>
              <a:gd name="adj1" fmla="val -45948"/>
              <a:gd name="adj2" fmla="val 95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This course provides criteria for a good requirements specification, but it does not seek to teach how to build </a:t>
            </a:r>
            <a:r>
              <a:rPr lang="en-US" sz="2000" dirty="0" smtClean="0"/>
              <a:t>one in detail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56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specification to find requirements.</a:t>
            </a:r>
          </a:p>
          <a:p>
            <a:endParaRPr lang="en-US" dirty="0" smtClean="0"/>
          </a:p>
          <a:p>
            <a:r>
              <a:rPr lang="en-US" dirty="0" smtClean="0"/>
              <a:t>They must be:</a:t>
            </a:r>
          </a:p>
          <a:p>
            <a:pPr lvl="1"/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Unique   </a:t>
            </a:r>
          </a:p>
          <a:p>
            <a:pPr lvl="1"/>
            <a:r>
              <a:rPr lang="en-US" dirty="0" smtClean="0"/>
              <a:t>Coherent   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endParaRPr lang="en-US" dirty="0"/>
          </a:p>
          <a:p>
            <a:r>
              <a:rPr lang="en-US" dirty="0" smtClean="0"/>
              <a:t>If they’re not, rewrite as necessary.</a:t>
            </a:r>
            <a:endParaRPr lang="en-US" dirty="0"/>
          </a:p>
        </p:txBody>
      </p:sp>
      <p:pic>
        <p:nvPicPr>
          <p:cNvPr id="5" name="Picture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4671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0739119">
            <a:off x="5466993" y="2841969"/>
            <a:ext cx="14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Identify Your Requirements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each requirement and ensure it’s identified.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3532981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2: A passenger </a:t>
            </a:r>
            <a:r>
              <a:rPr lang="en-US" sz="2200" dirty="0" smtClean="0"/>
              <a:t>can get </a:t>
            </a:r>
            <a:r>
              <a:rPr lang="en-US" sz="2200" dirty="0"/>
              <a:t>an elevator to a floor.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914400" y="1946275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 smtClean="0"/>
              <a:t>Req’t</a:t>
            </a:r>
            <a:r>
              <a:rPr lang="en-US" sz="2200" dirty="0" smtClean="0"/>
              <a:t> 1</a:t>
            </a:r>
            <a:r>
              <a:rPr lang="en-US" sz="2200" dirty="0"/>
              <a:t>: The door must open if it is obstructed.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51054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: A passenger </a:t>
            </a:r>
            <a:r>
              <a:rPr lang="en-US" sz="2200" dirty="0" smtClean="0"/>
              <a:t>can open the door.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05800" y="36576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8229600" y="5257800"/>
            <a:ext cx="609600" cy="609600"/>
            <a:chOff x="9982200" y="2362200"/>
            <a:chExt cx="609600" cy="609600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60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Coherent and Unambiguous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must be coherent and unambiguous.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3022600"/>
            <a:ext cx="6781800" cy="2159000"/>
            <a:chOff x="914400" y="3022600"/>
            <a:chExt cx="6781800" cy="1914525"/>
          </a:xfrm>
        </p:grpSpPr>
        <p:sp>
          <p:nvSpPr>
            <p:cNvPr id="66564" name="Rectangle 7"/>
            <p:cNvSpPr>
              <a:spLocks noChangeArrowheads="1"/>
            </p:cNvSpPr>
            <p:nvPr/>
          </p:nvSpPr>
          <p:spPr bwMode="auto">
            <a:xfrm>
              <a:off x="914400" y="3991124"/>
              <a:ext cx="6781800" cy="946001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.B: </a:t>
              </a:r>
              <a:r>
                <a:rPr lang="en-US" sz="2200" dirty="0"/>
                <a:t>A passenger </a:t>
              </a:r>
              <a:r>
                <a:rPr lang="en-US" sz="2200" dirty="0" smtClean="0"/>
                <a:t>can summon to the floor he occupies </a:t>
              </a:r>
              <a:r>
                <a:rPr lang="en-US" sz="2200" dirty="0"/>
                <a:t>an elevator </a:t>
              </a:r>
              <a:r>
                <a:rPr lang="en-US" sz="2200" dirty="0" smtClean="0"/>
                <a:t>that will then travel in a specified direction.</a:t>
              </a:r>
              <a:endParaRPr lang="en-US" sz="2200" dirty="0"/>
            </a:p>
          </p:txBody>
        </p:sp>
        <p:sp>
          <p:nvSpPr>
            <p:cNvPr id="66565" name="Rectangle 3"/>
            <p:cNvSpPr>
              <a:spLocks noChangeArrowheads="1"/>
            </p:cNvSpPr>
            <p:nvPr/>
          </p:nvSpPr>
          <p:spPr bwMode="auto">
            <a:xfrm>
              <a:off x="914400" y="3022600"/>
              <a:ext cx="6781800" cy="720725"/>
            </a:xfrm>
            <a:prstGeom prst="rect">
              <a:avLst/>
            </a:prstGeom>
            <a:solidFill>
              <a:schemeClr val="tx1">
                <a:alpha val="14902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2200" dirty="0" err="1"/>
                <a:t>Req’t</a:t>
              </a:r>
              <a:r>
                <a:rPr lang="en-US" sz="2200" dirty="0"/>
                <a:t> 2</a:t>
              </a:r>
              <a:r>
                <a:rPr lang="en-US" sz="2200" dirty="0" smtClean="0"/>
                <a:t>.A: </a:t>
              </a:r>
              <a:r>
                <a:rPr lang="en-US" sz="2200" dirty="0"/>
                <a:t>A passenger </a:t>
              </a:r>
              <a:r>
                <a:rPr lang="en-US" sz="2200" dirty="0" smtClean="0"/>
                <a:t>can order </a:t>
              </a:r>
              <a:r>
                <a:rPr lang="en-US" sz="2200" dirty="0"/>
                <a:t>the elevator he occupies to a </a:t>
              </a:r>
              <a:r>
                <a:rPr lang="en-US" sz="2200" dirty="0" smtClean="0"/>
                <a:t>particular floor</a:t>
              </a:r>
              <a:r>
                <a:rPr lang="en-US" sz="2200" dirty="0"/>
                <a:t>.</a:t>
              </a:r>
            </a:p>
          </p:txBody>
        </p:sp>
      </p:grp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914400" y="1828800"/>
            <a:ext cx="6781800" cy="7207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1: The door must open if it is obstructed.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5410200"/>
            <a:ext cx="6781800" cy="873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 err="1"/>
              <a:t>Req’t</a:t>
            </a:r>
            <a:r>
              <a:rPr lang="en-US" sz="2200" dirty="0"/>
              <a:t> 3</a:t>
            </a:r>
            <a:r>
              <a:rPr lang="en-US" sz="2200" dirty="0" smtClean="0"/>
              <a:t>: </a:t>
            </a:r>
            <a:r>
              <a:rPr lang="en-US" sz="2200" dirty="0"/>
              <a:t>A passenger </a:t>
            </a:r>
            <a:r>
              <a:rPr lang="en-US" sz="2200" dirty="0" smtClean="0"/>
              <a:t>can open the door.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9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Testable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requirement should be testable.  </a:t>
            </a:r>
          </a:p>
          <a:p>
            <a:endParaRPr lang="en-US" sz="1200" dirty="0" smtClean="0"/>
          </a:p>
          <a:p>
            <a:r>
              <a:rPr lang="en-US" dirty="0" smtClean="0"/>
              <a:t>You must be able to know if the requirement has been met.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4779009"/>
            <a:ext cx="7010400" cy="5254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can service many floors</a:t>
            </a:r>
          </a:p>
          <a:p>
            <a:endParaRPr lang="en-US" dirty="0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14400" y="2327275"/>
            <a:ext cx="7010400" cy="492125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10</a:t>
            </a:r>
            <a:r>
              <a:rPr lang="en-US" dirty="0" smtClean="0"/>
              <a:t>: The administrator can define a mode.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77200" y="2286000"/>
            <a:ext cx="609600" cy="609600"/>
            <a:chOff x="9982200" y="2362200"/>
            <a:chExt cx="609600" cy="6096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14400" y="3009265"/>
            <a:ext cx="7010400" cy="438149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</a:t>
            </a:r>
            <a:r>
              <a:rPr lang="en-US" dirty="0" smtClean="0"/>
              <a:t>10: The administrator can switch between modes.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29600" y="4724400"/>
            <a:ext cx="609600" cy="609600"/>
            <a:chOff x="9982200" y="2362200"/>
            <a:chExt cx="609600" cy="609600"/>
          </a:xfrm>
        </p:grpSpPr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982200" y="2362200"/>
              <a:ext cx="609600" cy="6096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10020300" y="2400300"/>
              <a:ext cx="533401" cy="5334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5494338"/>
            <a:ext cx="7010400" cy="754062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11</a:t>
            </a:r>
            <a:r>
              <a:rPr lang="en-US" dirty="0" smtClean="0"/>
              <a:t>: The elevator can service a maximum of 100 floors.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4400" y="3637279"/>
            <a:ext cx="7010400" cy="381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</a:t>
            </a:r>
            <a:r>
              <a:rPr lang="en-US" dirty="0" smtClean="0"/>
              <a:t>10A: “AM mode” takes all unused elevators to the lobby</a:t>
            </a:r>
            <a:endParaRPr 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4400" y="4208144"/>
            <a:ext cx="7010400" cy="381000"/>
          </a:xfrm>
          <a:prstGeom prst="rect">
            <a:avLst/>
          </a:prstGeom>
          <a:solidFill>
            <a:schemeClr val="tx1">
              <a:alpha val="14902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err="1"/>
              <a:t>Req’t</a:t>
            </a:r>
            <a:r>
              <a:rPr lang="en-US" dirty="0"/>
              <a:t> </a:t>
            </a:r>
            <a:r>
              <a:rPr lang="en-US" dirty="0" smtClean="0"/>
              <a:t>10B: “PM mode” takes all unused elevators to the top floor.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10" grpId="0" animBg="1"/>
      <p:bldP spid="14" grpId="0" animBg="1"/>
      <p:bldP spid="15" grpId="0" animBg="1"/>
      <p:bldP spid="15" grpId="1" animBg="1"/>
      <p:bldP spid="16" grpId="0" animBg="1"/>
    </p:bldLst>
  </p:timing>
</p:sld>
</file>

<file path=ppt/theme/theme1.xml><?xml version="1.0" encoding="utf-8"?>
<a:theme xmlns:a="http://schemas.openxmlformats.org/drawingml/2006/main" name="mgc_training_slidemaster">
  <a:themeElements>
    <a:clrScheme name="">
      <a:dk1>
        <a:srgbClr val="000000"/>
      </a:dk1>
      <a:lt1>
        <a:srgbClr val="FFFFFF"/>
      </a:lt1>
      <a:dk2>
        <a:srgbClr val="114FFB"/>
      </a:dk2>
      <a:lt2>
        <a:srgbClr val="919191"/>
      </a:lt2>
      <a:accent1>
        <a:srgbClr val="A2C1FE"/>
      </a:accent1>
      <a:accent2>
        <a:srgbClr val="EAEC5E"/>
      </a:accent2>
      <a:accent3>
        <a:srgbClr val="FFFFFF"/>
      </a:accent3>
      <a:accent4>
        <a:srgbClr val="000000"/>
      </a:accent4>
      <a:accent5>
        <a:srgbClr val="CEDDFE"/>
      </a:accent5>
      <a:accent6>
        <a:srgbClr val="D4D654"/>
      </a:accent6>
      <a:hlink>
        <a:srgbClr val="950728"/>
      </a:hlink>
      <a:folHlink>
        <a:srgbClr val="60C900"/>
      </a:folHlink>
    </a:clrScheme>
    <a:fontScheme name="mgc_training_slide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gc_training_slide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c_training_slide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42898</TotalTime>
  <Pages>3</Pages>
  <Words>3620</Words>
  <Application>Microsoft Office PowerPoint</Application>
  <PresentationFormat>On-screen Show (4:3)</PresentationFormat>
  <Paragraphs>1134</Paragraphs>
  <Slides>120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mgc_training_slidemaster</vt:lpstr>
      <vt:lpstr>PowerPoint Presentation</vt:lpstr>
      <vt:lpstr>The Fuzzy Front End</vt:lpstr>
      <vt:lpstr>The Fuzzy Front End</vt:lpstr>
      <vt:lpstr>Abstraction</vt:lpstr>
      <vt:lpstr>Cone of Uncertainty</vt:lpstr>
      <vt:lpstr>Levels of Commitment</vt:lpstr>
      <vt:lpstr>Requirements Clarification Process</vt:lpstr>
      <vt:lpstr>Requirements Clarification Process</vt:lpstr>
      <vt:lpstr>Why Are You Here?</vt:lpstr>
      <vt:lpstr>Table of Contents</vt:lpstr>
      <vt:lpstr>1. Infrastructure</vt:lpstr>
      <vt:lpstr>Infrastructure</vt:lpstr>
      <vt:lpstr>Issues Database</vt:lpstr>
      <vt:lpstr>Transparency</vt:lpstr>
      <vt:lpstr>2. Identifying the Team</vt:lpstr>
      <vt:lpstr>Customer Team </vt:lpstr>
      <vt:lpstr>Development Team </vt:lpstr>
      <vt:lpstr>Experts</vt:lpstr>
      <vt:lpstr>3. Overview</vt:lpstr>
      <vt:lpstr>What Are We Doing?</vt:lpstr>
      <vt:lpstr>Information about the Problem Space</vt:lpstr>
      <vt:lpstr>Requirements-Clarification Models</vt:lpstr>
      <vt:lpstr>Use Cases</vt:lpstr>
      <vt:lpstr>Activity and Sequence Diagrams</vt:lpstr>
      <vt:lpstr>Functional Specification</vt:lpstr>
      <vt:lpstr>Why Are We Doing This?</vt:lpstr>
      <vt:lpstr>Sequence</vt:lpstr>
      <vt:lpstr>PowerPoint Presentation</vt:lpstr>
      <vt:lpstr>4. Assimilation</vt:lpstr>
      <vt:lpstr>Terms</vt:lpstr>
      <vt:lpstr>Gathering Information</vt:lpstr>
      <vt:lpstr>Technical Notes</vt:lpstr>
      <vt:lpstr>Technical Notes</vt:lpstr>
      <vt:lpstr>Intermediate Review</vt:lpstr>
      <vt:lpstr>Summary </vt:lpstr>
      <vt:lpstr>Workshop</vt:lpstr>
      <vt:lpstr>5. Use Cases</vt:lpstr>
      <vt:lpstr>Use Cases</vt:lpstr>
      <vt:lpstr>Actors</vt:lpstr>
      <vt:lpstr>Interaction</vt:lpstr>
      <vt:lpstr>Use Case</vt:lpstr>
      <vt:lpstr>Use Case Diagram</vt:lpstr>
      <vt:lpstr>6: Finding Use Cases</vt:lpstr>
      <vt:lpstr>Read the Materials!</vt:lpstr>
      <vt:lpstr>Identify Personnel</vt:lpstr>
      <vt:lpstr>Blitz</vt:lpstr>
      <vt:lpstr>Actors</vt:lpstr>
      <vt:lpstr>Interaction</vt:lpstr>
      <vt:lpstr>Scope</vt:lpstr>
      <vt:lpstr>Feature vs Function</vt:lpstr>
      <vt:lpstr>Back-and-Forth</vt:lpstr>
      <vt:lpstr>Alternatives</vt:lpstr>
      <vt:lpstr>Workshop</vt:lpstr>
      <vt:lpstr>7. Defining Use Cases</vt:lpstr>
      <vt:lpstr>Defining Use Cases</vt:lpstr>
      <vt:lpstr>Pre- and Post-Conditions</vt:lpstr>
      <vt:lpstr>Pre- and Post-Conditions</vt:lpstr>
      <vt:lpstr>Scenario</vt:lpstr>
      <vt:lpstr>Scenario</vt:lpstr>
      <vt:lpstr>Test Cases</vt:lpstr>
      <vt:lpstr>Workshop</vt:lpstr>
      <vt:lpstr>8. Factoring Use Cases</vt:lpstr>
      <vt:lpstr>The Whole</vt:lpstr>
      <vt:lpstr>Size Matters</vt:lpstr>
      <vt:lpstr>This One’s Just Right</vt:lpstr>
      <vt:lpstr>Feature vs Function</vt:lpstr>
      <vt:lpstr>Inconsistent Abstraction Level</vt:lpstr>
      <vt:lpstr>Duplication and Refactoring</vt:lpstr>
      <vt:lpstr>Factor Out Common Elements</vt:lpstr>
      <vt:lpstr>Normalize Terms</vt:lpstr>
      <vt:lpstr>Normalize Verbs</vt:lpstr>
      <vt:lpstr>Additional Constructs</vt:lpstr>
      <vt:lpstr>Includes</vt:lpstr>
      <vt:lpstr>Extends</vt:lpstr>
      <vt:lpstr>Workshop</vt:lpstr>
      <vt:lpstr>9. Activity Diagram</vt:lpstr>
      <vt:lpstr>Activity Diagrams</vt:lpstr>
      <vt:lpstr>Basics of Activities</vt:lpstr>
      <vt:lpstr>Decisions</vt:lpstr>
      <vt:lpstr>Parallel Activities</vt:lpstr>
      <vt:lpstr>Parallel Activities</vt:lpstr>
      <vt:lpstr>Swimlanes</vt:lpstr>
      <vt:lpstr>Signals</vt:lpstr>
      <vt:lpstr>Activity Diagram</vt:lpstr>
      <vt:lpstr>Workshop</vt:lpstr>
      <vt:lpstr>10. Sequence Diagrams</vt:lpstr>
      <vt:lpstr>(Message) Sequence Diagrams</vt:lpstr>
      <vt:lpstr>Lifelines</vt:lpstr>
      <vt:lpstr>Messages</vt:lpstr>
      <vt:lpstr>Timing</vt:lpstr>
      <vt:lpstr>Sequence Diagrams</vt:lpstr>
      <vt:lpstr>Workshop</vt:lpstr>
      <vt:lpstr>11.  Functional Specification</vt:lpstr>
      <vt:lpstr>Functional Specification</vt:lpstr>
      <vt:lpstr>Building the Functional Specification</vt:lpstr>
      <vt:lpstr>Find Requirements</vt:lpstr>
      <vt:lpstr>Find &amp; Identify Your Requirements</vt:lpstr>
      <vt:lpstr>Coherent and Unambiguous</vt:lpstr>
      <vt:lpstr>Testable</vt:lpstr>
      <vt:lpstr>Testable</vt:lpstr>
      <vt:lpstr>Completing the Functional Specification</vt:lpstr>
      <vt:lpstr>12. Packaging the Materials</vt:lpstr>
      <vt:lpstr>Organizing the Elements</vt:lpstr>
      <vt:lpstr>Requirements</vt:lpstr>
      <vt:lpstr>Use Cases</vt:lpstr>
      <vt:lpstr>Use Case Description</vt:lpstr>
      <vt:lpstr>Activity Diagram</vt:lpstr>
      <vt:lpstr>Sequence Diagram</vt:lpstr>
      <vt:lpstr>Review</vt:lpstr>
      <vt:lpstr>Lifespan</vt:lpstr>
      <vt:lpstr>Workshop</vt:lpstr>
      <vt:lpstr>PowerPoint Presentation</vt:lpstr>
      <vt:lpstr>13.  What We Did</vt:lpstr>
      <vt:lpstr>Levels of Commitment</vt:lpstr>
      <vt:lpstr>Requirements Clarification Process</vt:lpstr>
      <vt:lpstr>Requirements Clarification Process</vt:lpstr>
      <vt:lpstr>14. What’s Next</vt:lpstr>
      <vt:lpstr>Abstraction</vt:lpstr>
      <vt:lpstr>Levels of Commitment</vt:lpstr>
      <vt:lpstr>THE END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Course Name</dc:title>
  <dc:creator>Steve Mock</dc:creator>
  <cp:lastModifiedBy>John R. Wolfe</cp:lastModifiedBy>
  <cp:revision>215</cp:revision>
  <cp:lastPrinted>2014-12-20T23:22:28Z</cp:lastPrinted>
  <dcterms:created xsi:type="dcterms:W3CDTF">2014-05-05T07:52:34Z</dcterms:created>
  <dcterms:modified xsi:type="dcterms:W3CDTF">2014-12-24T19:29:43Z</dcterms:modified>
</cp:coreProperties>
</file>