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75" r:id="rId9"/>
    <p:sldId id="274" r:id="rId10"/>
    <p:sldId id="273" r:id="rId11"/>
    <p:sldId id="280" r:id="rId12"/>
    <p:sldId id="262" r:id="rId13"/>
    <p:sldId id="268" r:id="rId14"/>
    <p:sldId id="269" r:id="rId15"/>
    <p:sldId id="270" r:id="rId16"/>
    <p:sldId id="271" r:id="rId17"/>
    <p:sldId id="288" r:id="rId18"/>
    <p:sldId id="289" r:id="rId19"/>
    <p:sldId id="290" r:id="rId20"/>
    <p:sldId id="291" r:id="rId21"/>
    <p:sldId id="294" r:id="rId22"/>
    <p:sldId id="292" r:id="rId23"/>
    <p:sldId id="293" r:id="rId24"/>
    <p:sldId id="287" r:id="rId25"/>
    <p:sldId id="281" r:id="rId26"/>
    <p:sldId id="277" r:id="rId27"/>
    <p:sldId id="278" r:id="rId28"/>
    <p:sldId id="26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84" y="240"/>
      </p:cViewPr>
      <p:guideLst/>
    </p:cSldViewPr>
  </p:slideViewPr>
  <p:outlineViewPr>
    <p:cViewPr>
      <p:scale>
        <a:sx n="33" d="100"/>
        <a:sy n="33" d="100"/>
      </p:scale>
      <p:origin x="0" y="-121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519D2-00D9-433B-8F06-3A8E34F220FD}" type="datetimeFigureOut">
              <a:rPr lang="en-US" smtClean="0"/>
              <a:t>5/26/2015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211DD-48A6-469A-9A35-E010916E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2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http://www.asp.net/mvc/overview/getting-started/getting-started-with-ef-using-mvc/creating-an-entity-framework-data-model-for-an-asp-net-mvc-application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211DD-48A6-469A-9A35-E010916E17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4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https://github.com/devcurry/introducing-nhibernate-mvc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211DD-48A6-469A-9A35-E010916E17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1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2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02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2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9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4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7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7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8F00-B51C-4F7F-B885-EA72FBDBC016}" type="datetimeFigureOut">
              <a:rPr lang="en-US" smtClean="0"/>
              <a:t>5/26/2015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87ACF-6C80-4623-9BC6-20BE5AC089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9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eith.Callis@SDS-Consulting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aryofaninja.com/blog/2012/12/04/fun-with-code-first-migrations-in-team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FluentMigrato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FluentMigrator" TargetMode="External"/><Relationship Id="rId2" Type="http://schemas.openxmlformats.org/officeDocument/2006/relationships/hyperlink" Target="https://github.com/keithcallis/cinnugfmsampl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sp.net/mvc/overview/getting-started/getting-started-with-ef-using-mvc/creating-an-entity-framework-data-model-for-an-asp-net-mvc-application" TargetMode="External"/><Relationship Id="rId4" Type="http://schemas.openxmlformats.org/officeDocument/2006/relationships/hyperlink" Target="http://pfsolutions-mi.com/blog/post/2014/06/01/Fluent-Migrator-Class-Generator-v1.asp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eithcallis" TargetMode="External"/><Relationship Id="rId2" Type="http://schemas.openxmlformats.org/officeDocument/2006/relationships/hyperlink" Target="mailto:Keith.Callis@SDS-Consulting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Fluent Migrator: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Managing SQL Objects 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from within Visual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Keith Callis</a:t>
            </a:r>
            <a:br>
              <a:rPr lang="en-US" dirty="0" smtClean="0"/>
            </a:br>
            <a:r>
              <a:rPr lang="en-US" dirty="0" smtClean="0"/>
              <a:t>Principle Consultant, Strategic Data Systems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Keith.Callis@SDS-Consulting.com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6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Code First</a:t>
            </a:r>
          </a:p>
          <a:p>
            <a:r>
              <a:rPr lang="en-US" sz="3600" dirty="0" smtClean="0"/>
              <a:t>Update object classes</a:t>
            </a:r>
          </a:p>
          <a:p>
            <a:r>
              <a:rPr lang="en-US" sz="3600" dirty="0" smtClean="0"/>
              <a:t>Build solution</a:t>
            </a:r>
          </a:p>
          <a:p>
            <a:r>
              <a:rPr lang="en-US" sz="3600" dirty="0" smtClean="0"/>
              <a:t>Package </a:t>
            </a:r>
            <a:r>
              <a:rPr lang="en-US" sz="3600" dirty="0"/>
              <a:t>Manager Console (PMC</a:t>
            </a:r>
            <a:r>
              <a:rPr lang="en-US" sz="3600" dirty="0" smtClean="0"/>
              <a:t>) commands: </a:t>
            </a:r>
            <a:endParaRPr lang="en-US" sz="3600" dirty="0"/>
          </a:p>
          <a:p>
            <a:pPr lvl="1"/>
            <a:r>
              <a:rPr lang="en-US" sz="3200" dirty="0" smtClean="0"/>
              <a:t>add-migration </a:t>
            </a:r>
            <a:r>
              <a:rPr lang="en-US" sz="3200" dirty="0" err="1" smtClean="0"/>
              <a:t>AddRoomNumber</a:t>
            </a:r>
            <a:endParaRPr lang="en-US" sz="3200" dirty="0" smtClean="0"/>
          </a:p>
          <a:p>
            <a:pPr lvl="1"/>
            <a:r>
              <a:rPr lang="en-US" sz="3200" dirty="0" smtClean="0"/>
              <a:t>update-database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372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migration tracks previous state of database using EDMX XML settings in the migrations</a:t>
            </a:r>
          </a:p>
          <a:p>
            <a:r>
              <a:rPr lang="en-US" dirty="0" smtClean="0"/>
              <a:t>Multiple</a:t>
            </a:r>
            <a:r>
              <a:rPr lang="en-US" baseline="0" dirty="0" smtClean="0"/>
              <a:t> developers change models</a:t>
            </a:r>
          </a:p>
          <a:p>
            <a:r>
              <a:rPr lang="en-US" baseline="0" dirty="0" smtClean="0"/>
              <a:t>Previous state of database is really same for each developer</a:t>
            </a:r>
          </a:p>
          <a:p>
            <a:r>
              <a:rPr lang="en-US" baseline="0" dirty="0" smtClean="0"/>
              <a:t>Only first developer’s commit wins, others get migration failure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>
                <a:hlinkClick r:id="rId2"/>
              </a:rPr>
              <a:t>http://www.diaryofaninja.com/blog/2012/12/04/fun-with-code-first-migrations-in-teams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9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model</a:t>
            </a:r>
            <a:r>
              <a:rPr lang="en-US" baseline="0" dirty="0" smtClean="0"/>
              <a:t> layer (classes)</a:t>
            </a:r>
          </a:p>
          <a:p>
            <a:r>
              <a:rPr lang="en-US" baseline="0" dirty="0" smtClean="0"/>
              <a:t>Create mappings (model.hbm.xml)</a:t>
            </a:r>
          </a:p>
          <a:p>
            <a:pPr lvl="1"/>
            <a:r>
              <a:rPr lang="en-US" dirty="0" smtClean="0"/>
              <a:t>Becomes</a:t>
            </a:r>
            <a:r>
              <a:rPr lang="en-US" baseline="0" dirty="0" smtClean="0"/>
              <a:t> “embedded resource” in solution</a:t>
            </a:r>
          </a:p>
          <a:p>
            <a:pPr lvl="1"/>
            <a:r>
              <a:rPr lang="en-US" dirty="0" smtClean="0"/>
              <a:t>XML file becomes “model”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Migrator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https://www.nuget.org/packages/FluentMigrator</a:t>
            </a:r>
            <a:endParaRPr lang="en-US" dirty="0" smtClean="0"/>
          </a:p>
          <a:p>
            <a:r>
              <a:rPr lang="en-US" sz="2800" b="0" i="0" u="none" strike="noStrike" baseline="0" dirty="0" smtClean="0"/>
              <a:t>The current database types supported are: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 err="1" smtClean="0"/>
              <a:t>SqlServer</a:t>
            </a:r>
            <a:r>
              <a:rPr lang="en-US" sz="2800" b="0" i="0" u="none" strike="noStrike" baseline="0" dirty="0" smtClean="0"/>
              <a:t>		</a:t>
            </a:r>
            <a:r>
              <a:rPr lang="en-US" sz="24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sz="2800" b="0" i="0" u="none" strike="noStrike" baseline="0" dirty="0" err="1" smtClean="0"/>
              <a:t>SqlServerCe</a:t>
            </a:r>
            <a:r>
              <a:rPr lang="en-US" sz="2800" b="0" i="0" u="none" strike="noStrike" baseline="0" dirty="0" smtClean="0"/>
              <a:t> 		</a:t>
            </a:r>
            <a:r>
              <a:rPr lang="en-US" sz="2800" b="0" i="0" u="none" strike="noStrike" baseline="0" dirty="0" err="1" smtClean="0"/>
              <a:t>Postgres</a:t>
            </a:r>
            <a:r>
              <a:rPr lang="en-US" sz="2800" b="0" i="0" u="none" strike="noStrike" baseline="0" dirty="0" smtClean="0"/>
              <a:t> 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b="0" i="0" u="none" strike="noStrike" baseline="0" dirty="0" err="1" smtClean="0"/>
              <a:t>MySql</a:t>
            </a:r>
            <a:r>
              <a:rPr lang="en-US" sz="2800" b="0" i="0" u="none" strike="noStrike" baseline="0" dirty="0" smtClean="0"/>
              <a:t> 			Oracle 		Jet 		</a:t>
            </a:r>
            <a:r>
              <a:rPr lang="en-US" sz="2800" b="0" i="0" u="none" strike="noStrike" baseline="0" dirty="0" err="1" smtClean="0"/>
              <a:t>Sqlite</a:t>
            </a:r>
            <a:endParaRPr lang="en-US" sz="2800" b="0" i="0" u="none" strike="noStrike" baseline="0" dirty="0" smtClean="0"/>
          </a:p>
          <a:p>
            <a:pPr marL="457200" lvl="1" indent="0">
              <a:buNone/>
            </a:pPr>
            <a:endParaRPr lang="en-US" sz="2400" b="0" i="0" u="none" strike="noStrike" baseline="0" dirty="0" smtClean="0"/>
          </a:p>
          <a:p>
            <a:pPr marL="457200" lvl="1" indent="0">
              <a:buNone/>
            </a:pPr>
            <a:r>
              <a:rPr lang="en-US" dirty="0" smtClean="0"/>
              <a:t>It runs in SQL 2008 R2 (production) and SQL 2012 and 2014 (development)</a:t>
            </a:r>
            <a:endParaRPr lang="en-US" sz="2400" b="0" i="0" u="none" strike="noStrike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[Migration(1)]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CreateUserTable</a:t>
            </a:r>
            <a:r>
              <a:rPr lang="en-US" dirty="0"/>
              <a:t> : Migration </a:t>
            </a: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override void Up()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Create.Table</a:t>
            </a:r>
            <a:r>
              <a:rPr lang="en-US" dirty="0"/>
              <a:t>("Users");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override void Down()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Delete.Table</a:t>
            </a:r>
            <a:r>
              <a:rPr lang="en-US" dirty="0"/>
              <a:t>("Users");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5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(ex01)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Project for Fluent Migrator</a:t>
            </a:r>
          </a:p>
          <a:p>
            <a:pPr lvl="1"/>
            <a:r>
              <a:rPr lang="en-US" dirty="0" smtClean="0"/>
              <a:t>“Copy to Output Directory”  </a:t>
            </a:r>
            <a:r>
              <a:rPr lang="en-US" b="1" dirty="0" smtClean="0">
                <a:solidFill>
                  <a:srgbClr val="FF0000"/>
                </a:solidFill>
              </a:rPr>
              <a:t>REMEMBER TO SET</a:t>
            </a:r>
          </a:p>
          <a:p>
            <a:pPr lvl="2"/>
            <a:r>
              <a:rPr lang="en-US" sz="2800" dirty="0" smtClean="0"/>
              <a:t>Copy Always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Additional folders we create for organizational purposes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(ex02)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table</a:t>
            </a:r>
          </a:p>
          <a:p>
            <a:r>
              <a:rPr lang="en-US" dirty="0" smtClean="0"/>
              <a:t>Add test data in migration</a:t>
            </a:r>
          </a:p>
          <a:p>
            <a:r>
              <a:rPr lang="en-US" dirty="0" smtClean="0"/>
              <a:t>Tags for certain environments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(ex03)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multiple tables</a:t>
            </a:r>
          </a:p>
          <a:p>
            <a:r>
              <a:rPr lang="en-US" dirty="0" smtClean="0"/>
              <a:t>Add index</a:t>
            </a:r>
          </a:p>
          <a:p>
            <a:r>
              <a:rPr lang="en-US" dirty="0" smtClean="0"/>
              <a:t>Test data in SQL scripts, not migrations</a:t>
            </a:r>
          </a:p>
          <a:p>
            <a:r>
              <a:rPr lang="en-US" dirty="0" smtClean="0"/>
              <a:t>Add function</a:t>
            </a:r>
          </a:p>
          <a:p>
            <a:r>
              <a:rPr lang="en-US" dirty="0" smtClean="0"/>
              <a:t>Add stored procedure</a:t>
            </a:r>
          </a:p>
          <a:p>
            <a:r>
              <a:rPr lang="en-US" dirty="0" smtClean="0"/>
              <a:t>Dev down to back out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(ex04)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function using migration pointing to SQL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3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(ex05)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function in</a:t>
            </a:r>
            <a:r>
              <a:rPr lang="en-US" baseline="0" dirty="0" smtClean="0"/>
              <a:t> migration with SQL 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365760">
              <a:buFont typeface="Wingdings" panose="05000000000000000000" pitchFamily="2" charset="2"/>
              <a:buChar char="ü"/>
            </a:pPr>
            <a:r>
              <a:rPr lang="en-US" sz="3200" dirty="0" smtClean="0">
                <a:effectLst/>
              </a:rPr>
              <a:t>Principal Consultant at SDS, Inc., based in Cincinnati.</a:t>
            </a:r>
          </a:p>
          <a:p>
            <a:pPr marL="365760" indent="-365760">
              <a:buFont typeface="Wingdings" panose="05000000000000000000" pitchFamily="2" charset="2"/>
              <a:buChar char="ü"/>
            </a:pPr>
            <a:r>
              <a:rPr lang="en-US" sz="3200" dirty="0" smtClean="0">
                <a:effectLst/>
              </a:rPr>
              <a:t>Started </a:t>
            </a:r>
            <a:r>
              <a:rPr lang="en-US" sz="3200" dirty="0" smtClean="0"/>
              <a:t>on IBM mainframes (early 80’s), f</a:t>
            </a:r>
            <a:r>
              <a:rPr lang="en-US" sz="3200" dirty="0" smtClean="0">
                <a:effectLst/>
              </a:rPr>
              <a:t>irst PC in 1983.</a:t>
            </a:r>
          </a:p>
          <a:p>
            <a:pPr marL="365760" indent="-365760">
              <a:buFont typeface="Wingdings" panose="05000000000000000000" pitchFamily="2" charset="2"/>
              <a:buChar char="ü"/>
            </a:pPr>
            <a:r>
              <a:rPr lang="en-US" sz="3200" dirty="0" smtClean="0">
                <a:effectLst/>
              </a:rPr>
              <a:t>Worked</a:t>
            </a:r>
            <a:r>
              <a:rPr lang="en-US" sz="3200" baseline="0" dirty="0" smtClean="0">
                <a:effectLst/>
              </a:rPr>
              <a:t> at Bank, couple of software companies, consultant.</a:t>
            </a:r>
            <a:endParaRPr lang="en-US" sz="3200" dirty="0" smtClean="0">
              <a:effectLst/>
            </a:endParaRPr>
          </a:p>
          <a:p>
            <a:pPr marL="365760" indent="-365760">
              <a:buFont typeface="Wingdings" panose="05000000000000000000" pitchFamily="2" charset="2"/>
              <a:buChar char="ü"/>
            </a:pPr>
            <a:r>
              <a:rPr lang="en-US" sz="3200" dirty="0" smtClean="0">
                <a:effectLst/>
              </a:rPr>
              <a:t>Different databases (IMS, </a:t>
            </a:r>
            <a:r>
              <a:rPr lang="en-US" sz="3200" dirty="0" smtClean="0"/>
              <a:t>SQL/DS, DB2, Oracle, SQL Server)</a:t>
            </a:r>
            <a:r>
              <a:rPr lang="en-US" sz="3200" dirty="0"/>
              <a:t>.</a:t>
            </a:r>
            <a:endParaRPr lang="en-US" sz="3200" dirty="0" smtClean="0">
              <a:effectLst/>
            </a:endParaRPr>
          </a:p>
          <a:p>
            <a:pPr marL="365760" indent="-365760">
              <a:buFont typeface="Wingdings" panose="05000000000000000000" pitchFamily="2" charset="2"/>
              <a:buChar char="ü"/>
            </a:pPr>
            <a:r>
              <a:rPr lang="en-US" sz="3200" dirty="0" smtClean="0">
                <a:effectLst/>
              </a:rPr>
              <a:t>Current agile projects (Pivotal Tracker) are using .NET, MVC, C#, JSON, JavaScript, and SQL Server (Fluent Migrator, TSQL, SSRS). </a:t>
            </a:r>
          </a:p>
          <a:p>
            <a:pPr marL="365760" indent="-365760">
              <a:buFont typeface="Wingdings" panose="05000000000000000000" pitchFamily="2" charset="2"/>
              <a:buChar char="ü"/>
            </a:pPr>
            <a:r>
              <a:rPr lang="en-US" sz="3200" dirty="0" smtClean="0">
                <a:effectLst/>
              </a:rPr>
              <a:t>When not writing software, he is amateur photographer or chef in his kitchen.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45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(ex06)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Conditionally</a:t>
            </a:r>
            <a:r>
              <a:rPr lang="en-US" baseline="0" dirty="0" smtClean="0"/>
              <a:t> add column to table and data rows</a:t>
            </a:r>
          </a:p>
        </p:txBody>
      </p:sp>
    </p:spTree>
    <p:extLst>
      <p:ext uri="{BB962C8B-B14F-4D97-AF65-F5344CB8AC3E}">
        <p14:creationId xmlns:p14="http://schemas.microsoft.com/office/powerpoint/2010/main" val="271644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(ex02 &amp;</a:t>
            </a:r>
            <a:r>
              <a:rPr lang="en-US" baseline="0" dirty="0" smtClean="0"/>
              <a:t> ex06)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 deploy ex02</a:t>
            </a:r>
          </a:p>
          <a:p>
            <a:r>
              <a:rPr lang="en-US" dirty="0" smtClean="0"/>
              <a:t>Switch to ex06</a:t>
            </a:r>
          </a:p>
          <a:p>
            <a:r>
              <a:rPr lang="en-US" dirty="0" err="1" smtClean="0"/>
              <a:t>SingleMigration</a:t>
            </a:r>
            <a:r>
              <a:rPr lang="en-US" dirty="0" smtClean="0"/>
              <a:t> in PowerShell</a:t>
            </a:r>
          </a:p>
          <a:p>
            <a:r>
              <a:rPr lang="en-US" dirty="0" smtClean="0"/>
              <a:t>Prod</a:t>
            </a:r>
            <a:r>
              <a:rPr lang="en-US" baseline="0" dirty="0" smtClean="0"/>
              <a:t> deploy ex06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7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(ex07)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 reverse migration</a:t>
            </a:r>
          </a:p>
          <a:p>
            <a:r>
              <a:rPr lang="en-US" dirty="0" smtClean="0"/>
              <a:t>Dev deploy</a:t>
            </a:r>
          </a:p>
          <a:p>
            <a:r>
              <a:rPr lang="en-US" dirty="0" smtClean="0"/>
              <a:t>Dev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0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(ex08)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running SQL</a:t>
            </a:r>
            <a:r>
              <a:rPr lang="en-US" baseline="0" dirty="0" smtClean="0"/>
              <a:t> process</a:t>
            </a:r>
          </a:p>
          <a:p>
            <a:pPr lvl="1"/>
            <a:r>
              <a:rPr lang="en-US" baseline="0" dirty="0" smtClean="0"/>
              <a:t>Data volume differs between Dev and Prod</a:t>
            </a:r>
          </a:p>
          <a:p>
            <a:r>
              <a:rPr lang="en-US" baseline="0" dirty="0" smtClean="0"/>
              <a:t>Default 30 seconds</a:t>
            </a:r>
          </a:p>
          <a:p>
            <a:r>
              <a:rPr lang="en-US" baseline="0" dirty="0" smtClean="0"/>
              <a:t>Add  --timeout=60 to dev 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6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62839"/>
              </p:ext>
            </p:extLst>
          </p:nvPr>
        </p:nvGraphicFramePr>
        <p:xfrm>
          <a:off x="838200" y="1406768"/>
          <a:ext cx="6430108" cy="4811145"/>
        </p:xfrm>
        <a:graphic>
          <a:graphicData uri="http://schemas.openxmlformats.org/drawingml/2006/table">
            <a:tbl>
              <a:tblPr/>
              <a:tblGrid>
                <a:gridCol w="2363373"/>
                <a:gridCol w="1997612"/>
                <a:gridCol w="2069123"/>
              </a:tblGrid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34,445,015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10,213,379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3,305,681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3,089,115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877,972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541,437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405,690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399,485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356,926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332,305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332,289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300,687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209,588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743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rows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56,268,556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6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Database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Migrator Class Generator – PF Solutions</a:t>
            </a:r>
          </a:p>
          <a:p>
            <a:r>
              <a:rPr lang="en-US" dirty="0" smtClean="0"/>
              <a:t>Point to database to create migration of objects</a:t>
            </a:r>
          </a:p>
          <a:p>
            <a:r>
              <a:rPr lang="en-US" dirty="0" smtClean="0"/>
              <a:t>Used</a:t>
            </a:r>
            <a:r>
              <a:rPr lang="en-US" baseline="0" dirty="0" smtClean="0"/>
              <a:t> SSMS to script data from database tables</a:t>
            </a:r>
          </a:p>
          <a:p>
            <a:r>
              <a:rPr lang="en-US" baseline="0" dirty="0" smtClean="0"/>
              <a:t>Used SSMS to script stored procedure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Fluent Migrator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“Model” is really the database</a:t>
            </a:r>
          </a:p>
          <a:p>
            <a:r>
              <a:rPr lang="en-US" dirty="0" smtClean="0"/>
              <a:t>Change objects via C# code</a:t>
            </a:r>
          </a:p>
          <a:p>
            <a:r>
              <a:rPr lang="en-US" dirty="0" smtClean="0"/>
              <a:t>Versioned in source control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for Development, UAT, and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dirty="0" smtClean="0"/>
              <a:t>¿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30783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sample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github.com/keithcallis/cinnugfmsample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Fluent </a:t>
            </a:r>
            <a:r>
              <a:rPr lang="en-US" dirty="0" smtClean="0"/>
              <a:t>Migrator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https://www.nuget.org/packages/FluentMigrator</a:t>
            </a:r>
            <a:r>
              <a:rPr lang="en-US" sz="24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r>
              <a:rPr lang="en-US" dirty="0" smtClean="0"/>
              <a:t>Convert existing database objects to Fluent Migrator code</a:t>
            </a:r>
          </a:p>
          <a:p>
            <a:pPr lvl="1"/>
            <a:r>
              <a:rPr lang="en-US" dirty="0" smtClean="0">
                <a:hlinkClick r:id="rId4"/>
              </a:rPr>
              <a:t>http://pfsolutions-mi.com/blog/post/2014/06/01/Fluent-Migrator-Class-Generator-v1.aspx</a:t>
            </a:r>
            <a:endParaRPr lang="en-US" dirty="0" smtClean="0"/>
          </a:p>
          <a:p>
            <a:pPr lvl="0"/>
            <a:r>
              <a:rPr lang="en-US" dirty="0" smtClean="0"/>
              <a:t>Sample code from</a:t>
            </a:r>
          </a:p>
          <a:p>
            <a:pPr lvl="1"/>
            <a:r>
              <a:rPr lang="en-US" dirty="0" smtClean="0">
                <a:hlinkClick r:id="rId5"/>
              </a:rPr>
              <a:t>http://www.asp.net/mvc/overview/getting-started/getting-started-with-ef-using-mvc/creating-an-entity-framework-data-model-for-an-asp-net-mvc-application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hlinkClick r:id="rId2"/>
              </a:rPr>
              <a:t>Keith.Callis@SDS-Consulting.com</a:t>
            </a:r>
            <a:endParaRPr lang="en-US" sz="4000" dirty="0" smtClean="0"/>
          </a:p>
          <a:p>
            <a:r>
              <a:rPr lang="en-US" sz="4000" dirty="0" smtClean="0">
                <a:hlinkClick r:id="rId3"/>
              </a:rPr>
              <a:t>https://www.linkedin.com/in/keithcallis</a:t>
            </a:r>
            <a:r>
              <a:rPr 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504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Strategic Data Systems – What we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Application Development and Application Renovations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Architecture, Development, and Architectural Design Reviews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.NET, Java, SharePoint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Agility - Agile Coaching and Transformations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Cloud Enablement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Mobile – iOS, Android, Windows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Training - Agile, .NET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Our place or yours!</a:t>
            </a:r>
          </a:p>
        </p:txBody>
      </p:sp>
    </p:spTree>
    <p:extLst>
      <p:ext uri="{BB962C8B-B14F-4D97-AF65-F5344CB8AC3E}">
        <p14:creationId xmlns:p14="http://schemas.microsoft.com/office/powerpoint/2010/main" val="376373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sds-consulting.com/_catalogs/masterpage/_sds_master/img/white_Pand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2832036" cy="123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sds-consulting.com/_catalogs/masterpage/_sds_master/img/white_CinF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72094"/>
            <a:ext cx="2514600" cy="11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sds-consulting.com/_catalogs/masterpage/_sds_master/img/white_krog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353" y="1142999"/>
            <a:ext cx="2046647" cy="157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www.sds-consulting.com/_catalogs/masterpage/_sds_master/img/white_CB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73622"/>
            <a:ext cx="3488869" cy="40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www.sds-consulting.com/_catalogs/masterpage/_sds_master/img/white_Dunnhumb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26080"/>
            <a:ext cx="295059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http://www.sds-consulting.com/_catalogs/masterpage/_sds_master/img/white_Epsilon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3" y="2926080"/>
            <a:ext cx="207469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http://www.sds-consulting.com/_catalogs/masterpage/_sds_master/img/white_Fidelity_Investment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926080"/>
            <a:ext cx="316465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http://www.sds-consulting.com/_catalogs/masterpage/_sds_master/img/white_aurora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926080"/>
            <a:ext cx="244100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http://www.sds-consulting.com/_catalogs/masterpage/_sds_master/img/white_southernAir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4" y="4108607"/>
            <a:ext cx="2898719" cy="1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http://www.sds-consulting.com/_catalogs/masterpage/_sds_master/img/white_standard_register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43" y="3962400"/>
            <a:ext cx="2652593" cy="3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http://www.sds-consulting.com/_catalogs/masterpage/_sds_master/img/white_lexisnexis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53" y="3931920"/>
            <a:ext cx="2319443" cy="4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 descr="http://www.sds-consulting.com/_catalogs/masterpage/_sds_master/img/white_workflowOn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293" y="3931920"/>
            <a:ext cx="2684822" cy="5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6" descr="http://www.sds-consulting.com/_catalogs/masterpage/_sds_master/img/white_caresource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80" y="4763927"/>
            <a:ext cx="2538985" cy="92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8" descr="http://www.sds-consulting.com/_catalogs/masterpage/_sds_master/img/white_DJJ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057" y="4701003"/>
            <a:ext cx="2317747" cy="115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http://www.sds-consulting.com/_catalogs/masterpage/_sds_master/img/white_reynolds_logo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48" y="4828976"/>
            <a:ext cx="3048000" cy="84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http://www.sds-consulting.com/_catalogs/masterpage/_sds_master/img/white_Resurgent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24" y="4648200"/>
            <a:ext cx="22860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81000" y="228600"/>
            <a:ext cx="1150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Some of our Customers (That I can Share)</a:t>
            </a:r>
            <a:endParaRPr lang="en-US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4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Doing</a:t>
            </a:r>
            <a:r>
              <a:rPr lang="en-US" baseline="0" dirty="0" smtClean="0"/>
              <a:t>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3600" dirty="0" smtClean="0"/>
              <a:t>Code</a:t>
            </a:r>
            <a:r>
              <a:rPr lang="en-US" sz="3600" baseline="0" dirty="0" smtClean="0"/>
              <a:t> change requested</a:t>
            </a:r>
          </a:p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3600" dirty="0" smtClean="0"/>
              <a:t>Code updated</a:t>
            </a:r>
          </a:p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3600" dirty="0" smtClean="0"/>
              <a:t>Database object(s) changed</a:t>
            </a:r>
          </a:p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3600" dirty="0" smtClean="0"/>
              <a:t>Tested</a:t>
            </a:r>
          </a:p>
          <a:p>
            <a:pPr marL="365760" indent="-365760">
              <a:buFont typeface="Wingdings" panose="05000000000000000000" pitchFamily="2" charset="2"/>
              <a:buChar char="q"/>
            </a:pPr>
            <a:r>
              <a:rPr lang="en-US" sz="3600" dirty="0" smtClean="0"/>
              <a:t>Deployed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36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Got Dedicated</a:t>
            </a:r>
            <a:r>
              <a:rPr lang="en-US" baseline="0" dirty="0" smtClean="0"/>
              <a:t> SQL Staff?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DBA’s review</a:t>
            </a:r>
            <a:r>
              <a:rPr lang="en-US" sz="3600" baseline="0" dirty="0" smtClean="0"/>
              <a:t> database changes</a:t>
            </a:r>
          </a:p>
          <a:p>
            <a:r>
              <a:rPr lang="en-US" sz="3600" dirty="0" smtClean="0"/>
              <a:t>Question changes</a:t>
            </a:r>
          </a:p>
          <a:p>
            <a:r>
              <a:rPr lang="en-US" sz="3600" baseline="0" dirty="0" smtClean="0"/>
              <a:t>Agree to changes</a:t>
            </a:r>
          </a:p>
          <a:p>
            <a:r>
              <a:rPr lang="en-US" sz="3600" baseline="0" dirty="0" smtClean="0"/>
              <a:t>Push changes</a:t>
            </a:r>
          </a:p>
          <a:p>
            <a:pPr lvl="1"/>
            <a:r>
              <a:rPr lang="en-US" sz="3200" dirty="0" smtClean="0"/>
              <a:t>Dev database</a:t>
            </a:r>
            <a:r>
              <a:rPr lang="en-US" sz="3200" baseline="0" dirty="0" smtClean="0"/>
              <a:t> (shared by many developers?)</a:t>
            </a:r>
          </a:p>
          <a:p>
            <a:pPr lvl="1"/>
            <a:r>
              <a:rPr lang="en-US" sz="3200" baseline="0" dirty="0" smtClean="0"/>
              <a:t>UAT database </a:t>
            </a:r>
          </a:p>
          <a:p>
            <a:pPr lvl="1"/>
            <a:r>
              <a:rPr lang="en-US" sz="3200" dirty="0" smtClean="0"/>
              <a:t>Production database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73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How</a:t>
            </a:r>
            <a:r>
              <a:rPr lang="en-US" baseline="0" dirty="0" smtClean="0"/>
              <a:t> to keep database objects and code in sync with each 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/>
              <a:t>SQL scripts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/>
              <a:t>SQL Backups/Restores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/>
              <a:t>Entity Framework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/>
              <a:t>NHibernate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/>
              <a:t>Fluent Migrator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600" dirty="0" smtClean="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299724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SQL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smtClean="0"/>
              <a:t>for /r %</a:t>
            </a:r>
            <a:r>
              <a:rPr lang="en-US" dirty="0" err="1" smtClean="0"/>
              <a:t>i</a:t>
            </a:r>
            <a:r>
              <a:rPr lang="en-US" dirty="0" smtClean="0"/>
              <a:t> in (*.</a:t>
            </a:r>
            <a:r>
              <a:rPr lang="en-US" dirty="0" err="1" smtClean="0"/>
              <a:t>sql</a:t>
            </a:r>
            <a:r>
              <a:rPr lang="en-US" dirty="0" smtClean="0"/>
              <a:t>) do echo %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F:\BasicSQL\dbo.Course.Table.sql</a:t>
            </a:r>
          </a:p>
          <a:p>
            <a:pPr marL="0" indent="0">
              <a:buNone/>
            </a:pPr>
            <a:r>
              <a:rPr lang="en-US" dirty="0" smtClean="0"/>
              <a:t>F:\BasicSQL\dbo.CourseInstructor.Table.sql</a:t>
            </a:r>
          </a:p>
          <a:p>
            <a:pPr marL="0" indent="0">
              <a:buNone/>
            </a:pPr>
            <a:r>
              <a:rPr lang="en-US" dirty="0" smtClean="0"/>
              <a:t>F:\BasicSQL\dbo.Department_Delete.StoredProcedure.sql</a:t>
            </a:r>
          </a:p>
          <a:p>
            <a:pPr marL="0" indent="0">
              <a:buNone/>
            </a:pPr>
            <a:r>
              <a:rPr lang="en-US" dirty="0" smtClean="0"/>
              <a:t>F:\BasicSQL\dbo.Department_Insert.StoredProcedure.sql</a:t>
            </a:r>
          </a:p>
          <a:p>
            <a:pPr marL="0" indent="0">
              <a:buNone/>
            </a:pPr>
            <a:r>
              <a:rPr lang="en-US" dirty="0" smtClean="0"/>
              <a:t>F:\BasicSQL\dbo.Department_Update.StoredProcedure.sql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F:\BasicSQL\dbo.Department.Table.sql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F:\BasicSQL\dbo.Enrollment.Table.sql</a:t>
            </a:r>
          </a:p>
          <a:p>
            <a:pPr marL="0" indent="0">
              <a:buNone/>
            </a:pPr>
            <a:r>
              <a:rPr lang="en-US" dirty="0" smtClean="0"/>
              <a:t>F:\BasicSQL\dbo.OfficeAssignment.Table.sql</a:t>
            </a:r>
          </a:p>
          <a:p>
            <a:pPr marL="0" indent="0">
              <a:buNone/>
            </a:pPr>
            <a:r>
              <a:rPr lang="en-US" dirty="0" smtClean="0"/>
              <a:t>F:\BasicSQL\dbo.Person.Table.sql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6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r>
              <a:rPr lang="en-US" baseline="0" dirty="0" smtClean="0"/>
              <a:t> Backups/Restore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Backup of some database at a point in time</a:t>
            </a:r>
          </a:p>
          <a:p>
            <a:pPr lvl="1"/>
            <a:r>
              <a:rPr lang="en-US" sz="3200" dirty="0" smtClean="0"/>
              <a:t>Maybe</a:t>
            </a:r>
            <a:r>
              <a:rPr lang="en-US" sz="3200" baseline="0" dirty="0" smtClean="0"/>
              <a:t> last deployment</a:t>
            </a:r>
          </a:p>
          <a:p>
            <a:pPr lvl="0"/>
            <a:r>
              <a:rPr lang="en-US" sz="3600" dirty="0" smtClean="0"/>
              <a:t>Developers restore database</a:t>
            </a:r>
          </a:p>
          <a:p>
            <a:pPr lvl="1"/>
            <a:r>
              <a:rPr lang="en-US" sz="3200" dirty="0" smtClean="0"/>
              <a:t>Work changes in database</a:t>
            </a:r>
          </a:p>
          <a:p>
            <a:pPr lvl="1"/>
            <a:r>
              <a:rPr lang="en-US" sz="3200" dirty="0" smtClean="0"/>
              <a:t>Repeat</a:t>
            </a:r>
            <a:r>
              <a:rPr lang="en-US" sz="3200" baseline="0" dirty="0" smtClean="0"/>
              <a:t> until happy</a:t>
            </a:r>
          </a:p>
          <a:p>
            <a:pPr lvl="0"/>
            <a:r>
              <a:rPr lang="en-US" sz="3600" dirty="0" smtClean="0"/>
              <a:t>Changes still need to be pushed with code</a:t>
            </a:r>
          </a:p>
          <a:p>
            <a:pPr lvl="0"/>
            <a:r>
              <a:rPr lang="en-US" sz="3600" dirty="0" smtClean="0"/>
              <a:t>Probably controlled by DBA or DevOps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01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748</Words>
  <Application>Microsoft Office PowerPoint</Application>
  <PresentationFormat>Widescreen</PresentationFormat>
  <Paragraphs>206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Narrow</vt:lpstr>
      <vt:lpstr>Calibri</vt:lpstr>
      <vt:lpstr>Calibri Light</vt:lpstr>
      <vt:lpstr>Wingdings</vt:lpstr>
      <vt:lpstr>Office Theme</vt:lpstr>
      <vt:lpstr>Fluent Migrator:  Managing SQL Objects  from within Visual Studio</vt:lpstr>
      <vt:lpstr>About Me</vt:lpstr>
      <vt:lpstr>Strategic Data Systems – What we do:</vt:lpstr>
      <vt:lpstr>PowerPoint Presentation</vt:lpstr>
      <vt:lpstr>Who’s Doing This?</vt:lpstr>
      <vt:lpstr>Who’s Got Dedicated SQL Staff?</vt:lpstr>
      <vt:lpstr>How to keep database objects and code in sync with each other</vt:lpstr>
      <vt:lpstr>SQL Scripts</vt:lpstr>
      <vt:lpstr>SQL Backups/Restore</vt:lpstr>
      <vt:lpstr>Entity Framework</vt:lpstr>
      <vt:lpstr>Entity Framework</vt:lpstr>
      <vt:lpstr>Nhibernate</vt:lpstr>
      <vt:lpstr>Fluent Migrator</vt:lpstr>
      <vt:lpstr>Basic Migration</vt:lpstr>
      <vt:lpstr>Demo (ex01)</vt:lpstr>
      <vt:lpstr>Demo (ex02)</vt:lpstr>
      <vt:lpstr>Demo (ex03)</vt:lpstr>
      <vt:lpstr>Demo (ex04)</vt:lpstr>
      <vt:lpstr>Demo (ex05)</vt:lpstr>
      <vt:lpstr>Demo (ex06)</vt:lpstr>
      <vt:lpstr>Demo (ex02 &amp; ex06)</vt:lpstr>
      <vt:lpstr>Demo (ex07)</vt:lpstr>
      <vt:lpstr>Demo (ex08)</vt:lpstr>
      <vt:lpstr>Performance</vt:lpstr>
      <vt:lpstr>Existing Database Generator</vt:lpstr>
      <vt:lpstr>Fluent Migrator</vt:lpstr>
      <vt:lpstr>Questions?</vt:lpstr>
      <vt:lpstr>Links</vt:lpstr>
      <vt:lpstr>Contact 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Callis</dc:creator>
  <cp:lastModifiedBy>Keith Callis</cp:lastModifiedBy>
  <cp:revision>62</cp:revision>
  <dcterms:created xsi:type="dcterms:W3CDTF">2015-05-18T01:14:09Z</dcterms:created>
  <dcterms:modified xsi:type="dcterms:W3CDTF">2015-05-26T14:48:43Z</dcterms:modified>
</cp:coreProperties>
</file>