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0" r:id="rId5"/>
    <p:sldId id="261" r:id="rId6"/>
    <p:sldId id="271" r:id="rId7"/>
    <p:sldId id="272" r:id="rId8"/>
    <p:sldId id="257" r:id="rId9"/>
    <p:sldId id="269" r:id="rId10"/>
    <p:sldId id="262" r:id="rId11"/>
    <p:sldId id="267" r:id="rId12"/>
    <p:sldId id="264" r:id="rId13"/>
    <p:sldId id="265" r:id="rId14"/>
    <p:sldId id="263" r:id="rId15"/>
    <p:sldId id="270"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70" d="100"/>
          <a:sy n="70" d="100"/>
        </p:scale>
        <p:origin x="5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D0714-50E3-4324-BAA5-FE198EB75C5F}" type="datetimeFigureOut">
              <a:rPr lang="en-HK" smtClean="0"/>
              <a:t>5/9/2024</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0CB3D1-AD8B-4C25-96EB-AFA82E219A5C}" type="slidenum">
              <a:rPr lang="en-HK" smtClean="0"/>
              <a:t>‹#›</a:t>
            </a:fld>
            <a:endParaRPr lang="en-HK"/>
          </a:p>
        </p:txBody>
      </p:sp>
    </p:spTree>
    <p:extLst>
      <p:ext uri="{BB962C8B-B14F-4D97-AF65-F5344CB8AC3E}">
        <p14:creationId xmlns:p14="http://schemas.microsoft.com/office/powerpoint/2010/main" val="64805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670CB3D1-AD8B-4C25-96EB-AFA82E219A5C}" type="slidenum">
              <a:rPr lang="en-HK" smtClean="0"/>
              <a:t>8</a:t>
            </a:fld>
            <a:endParaRPr lang="en-HK"/>
          </a:p>
        </p:txBody>
      </p:sp>
    </p:spTree>
    <p:extLst>
      <p:ext uri="{BB962C8B-B14F-4D97-AF65-F5344CB8AC3E}">
        <p14:creationId xmlns:p14="http://schemas.microsoft.com/office/powerpoint/2010/main" val="427272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670CB3D1-AD8B-4C25-96EB-AFA82E219A5C}" type="slidenum">
              <a:rPr lang="en-HK" smtClean="0"/>
              <a:t>14</a:t>
            </a:fld>
            <a:endParaRPr lang="en-HK"/>
          </a:p>
        </p:txBody>
      </p:sp>
    </p:spTree>
    <p:extLst>
      <p:ext uri="{BB962C8B-B14F-4D97-AF65-F5344CB8AC3E}">
        <p14:creationId xmlns:p14="http://schemas.microsoft.com/office/powerpoint/2010/main" val="2273265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EFDB-CCD6-9201-4EC6-755C35A41A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31E85283-60EF-A958-7B27-4C524EC74A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AC3EA75C-25F0-0E14-79FE-2C2BDFA2F36A}"/>
              </a:ext>
            </a:extLst>
          </p:cNvPr>
          <p:cNvSpPr>
            <a:spLocks noGrp="1"/>
          </p:cNvSpPr>
          <p:nvPr>
            <p:ph type="dt" sz="half" idx="10"/>
          </p:nvPr>
        </p:nvSpPr>
        <p:spPr/>
        <p:txBody>
          <a:bodyPr/>
          <a:lstStyle/>
          <a:p>
            <a:fld id="{8189AE39-8933-4525-84E7-D1F1723A374E}" type="datetimeFigureOut">
              <a:rPr lang="en-HK" smtClean="0"/>
              <a:t>5/9/2024</a:t>
            </a:fld>
            <a:endParaRPr lang="en-HK"/>
          </a:p>
        </p:txBody>
      </p:sp>
      <p:sp>
        <p:nvSpPr>
          <p:cNvPr id="5" name="Footer Placeholder 4">
            <a:extLst>
              <a:ext uri="{FF2B5EF4-FFF2-40B4-BE49-F238E27FC236}">
                <a16:creationId xmlns:a16="http://schemas.microsoft.com/office/drawing/2014/main" id="{CFC1270B-2D01-D9B2-04ED-7989E6E2E678}"/>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09A6943E-A2CA-269B-D0C9-CC6C9EF96220}"/>
              </a:ext>
            </a:extLst>
          </p:cNvPr>
          <p:cNvSpPr>
            <a:spLocks noGrp="1"/>
          </p:cNvSpPr>
          <p:nvPr>
            <p:ph type="sldNum" sz="quarter" idx="12"/>
          </p:nvPr>
        </p:nvSpPr>
        <p:spPr/>
        <p:txBody>
          <a:bodyPr/>
          <a:lstStyle/>
          <a:p>
            <a:fld id="{9571FF31-61AE-46C0-B564-F89BD3232A54}" type="slidenum">
              <a:rPr lang="en-HK" smtClean="0"/>
              <a:t>‹#›</a:t>
            </a:fld>
            <a:endParaRPr lang="en-HK"/>
          </a:p>
        </p:txBody>
      </p:sp>
    </p:spTree>
    <p:extLst>
      <p:ext uri="{BB962C8B-B14F-4D97-AF65-F5344CB8AC3E}">
        <p14:creationId xmlns:p14="http://schemas.microsoft.com/office/powerpoint/2010/main" val="2604004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CFC8-5332-AFC7-9F44-15CB2506BA7B}"/>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E386C401-40D6-32F6-557C-01BE52B7BD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0C8C9419-69FD-EA5E-CE04-333D1886A9E1}"/>
              </a:ext>
            </a:extLst>
          </p:cNvPr>
          <p:cNvSpPr>
            <a:spLocks noGrp="1"/>
          </p:cNvSpPr>
          <p:nvPr>
            <p:ph type="dt" sz="half" idx="10"/>
          </p:nvPr>
        </p:nvSpPr>
        <p:spPr/>
        <p:txBody>
          <a:bodyPr/>
          <a:lstStyle/>
          <a:p>
            <a:fld id="{8189AE39-8933-4525-84E7-D1F1723A374E}" type="datetimeFigureOut">
              <a:rPr lang="en-HK" smtClean="0"/>
              <a:t>5/9/2024</a:t>
            </a:fld>
            <a:endParaRPr lang="en-HK"/>
          </a:p>
        </p:txBody>
      </p:sp>
      <p:sp>
        <p:nvSpPr>
          <p:cNvPr id="5" name="Footer Placeholder 4">
            <a:extLst>
              <a:ext uri="{FF2B5EF4-FFF2-40B4-BE49-F238E27FC236}">
                <a16:creationId xmlns:a16="http://schemas.microsoft.com/office/drawing/2014/main" id="{A353F089-BBCD-F4ED-C984-75DD949FBA99}"/>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DFF46C42-697B-6FC1-D8DE-34FB1ABC07DA}"/>
              </a:ext>
            </a:extLst>
          </p:cNvPr>
          <p:cNvSpPr>
            <a:spLocks noGrp="1"/>
          </p:cNvSpPr>
          <p:nvPr>
            <p:ph type="sldNum" sz="quarter" idx="12"/>
          </p:nvPr>
        </p:nvSpPr>
        <p:spPr/>
        <p:txBody>
          <a:bodyPr/>
          <a:lstStyle/>
          <a:p>
            <a:fld id="{9571FF31-61AE-46C0-B564-F89BD3232A54}" type="slidenum">
              <a:rPr lang="en-HK" smtClean="0"/>
              <a:t>‹#›</a:t>
            </a:fld>
            <a:endParaRPr lang="en-HK"/>
          </a:p>
        </p:txBody>
      </p:sp>
    </p:spTree>
    <p:extLst>
      <p:ext uri="{BB962C8B-B14F-4D97-AF65-F5344CB8AC3E}">
        <p14:creationId xmlns:p14="http://schemas.microsoft.com/office/powerpoint/2010/main" val="4228114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E0DC87-FF99-A3C7-ECA4-B0FD050276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EDFB94A7-2902-1EB9-0FD7-29F84F524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526FD505-1000-06BA-C145-EAAA0DACDAC7}"/>
              </a:ext>
            </a:extLst>
          </p:cNvPr>
          <p:cNvSpPr>
            <a:spLocks noGrp="1"/>
          </p:cNvSpPr>
          <p:nvPr>
            <p:ph type="dt" sz="half" idx="10"/>
          </p:nvPr>
        </p:nvSpPr>
        <p:spPr/>
        <p:txBody>
          <a:bodyPr/>
          <a:lstStyle/>
          <a:p>
            <a:fld id="{8189AE39-8933-4525-84E7-D1F1723A374E}" type="datetimeFigureOut">
              <a:rPr lang="en-HK" smtClean="0"/>
              <a:t>5/9/2024</a:t>
            </a:fld>
            <a:endParaRPr lang="en-HK"/>
          </a:p>
        </p:txBody>
      </p:sp>
      <p:sp>
        <p:nvSpPr>
          <p:cNvPr id="5" name="Footer Placeholder 4">
            <a:extLst>
              <a:ext uri="{FF2B5EF4-FFF2-40B4-BE49-F238E27FC236}">
                <a16:creationId xmlns:a16="http://schemas.microsoft.com/office/drawing/2014/main" id="{3563359F-C564-12B6-A552-585295CF1087}"/>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67457A5A-7FC2-F743-4A5A-8E552C50CFF9}"/>
              </a:ext>
            </a:extLst>
          </p:cNvPr>
          <p:cNvSpPr>
            <a:spLocks noGrp="1"/>
          </p:cNvSpPr>
          <p:nvPr>
            <p:ph type="sldNum" sz="quarter" idx="12"/>
          </p:nvPr>
        </p:nvSpPr>
        <p:spPr/>
        <p:txBody>
          <a:bodyPr/>
          <a:lstStyle/>
          <a:p>
            <a:fld id="{9571FF31-61AE-46C0-B564-F89BD3232A54}" type="slidenum">
              <a:rPr lang="en-HK" smtClean="0"/>
              <a:t>‹#›</a:t>
            </a:fld>
            <a:endParaRPr lang="en-HK"/>
          </a:p>
        </p:txBody>
      </p:sp>
    </p:spTree>
    <p:extLst>
      <p:ext uri="{BB962C8B-B14F-4D97-AF65-F5344CB8AC3E}">
        <p14:creationId xmlns:p14="http://schemas.microsoft.com/office/powerpoint/2010/main" val="2040888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E0E9-47CB-F432-A8B4-C6AD6996B31F}"/>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C6AEEC94-9470-116D-75DC-F3262B1D2F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4917ED24-1BF7-9451-8E5C-15EBFD05FF99}"/>
              </a:ext>
            </a:extLst>
          </p:cNvPr>
          <p:cNvSpPr>
            <a:spLocks noGrp="1"/>
          </p:cNvSpPr>
          <p:nvPr>
            <p:ph type="dt" sz="half" idx="10"/>
          </p:nvPr>
        </p:nvSpPr>
        <p:spPr/>
        <p:txBody>
          <a:bodyPr/>
          <a:lstStyle/>
          <a:p>
            <a:fld id="{8189AE39-8933-4525-84E7-D1F1723A374E}" type="datetimeFigureOut">
              <a:rPr lang="en-HK" smtClean="0"/>
              <a:t>5/9/2024</a:t>
            </a:fld>
            <a:endParaRPr lang="en-HK"/>
          </a:p>
        </p:txBody>
      </p:sp>
      <p:sp>
        <p:nvSpPr>
          <p:cNvPr id="5" name="Footer Placeholder 4">
            <a:extLst>
              <a:ext uri="{FF2B5EF4-FFF2-40B4-BE49-F238E27FC236}">
                <a16:creationId xmlns:a16="http://schemas.microsoft.com/office/drawing/2014/main" id="{09FC49D8-D2F3-6482-8A97-1EF76822906C}"/>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656E0A9A-C26D-49DC-C5A2-B5AC6BAD162C}"/>
              </a:ext>
            </a:extLst>
          </p:cNvPr>
          <p:cNvSpPr>
            <a:spLocks noGrp="1"/>
          </p:cNvSpPr>
          <p:nvPr>
            <p:ph type="sldNum" sz="quarter" idx="12"/>
          </p:nvPr>
        </p:nvSpPr>
        <p:spPr/>
        <p:txBody>
          <a:bodyPr/>
          <a:lstStyle/>
          <a:p>
            <a:fld id="{9571FF31-61AE-46C0-B564-F89BD3232A54}" type="slidenum">
              <a:rPr lang="en-HK" smtClean="0"/>
              <a:t>‹#›</a:t>
            </a:fld>
            <a:endParaRPr lang="en-HK"/>
          </a:p>
        </p:txBody>
      </p:sp>
    </p:spTree>
    <p:extLst>
      <p:ext uri="{BB962C8B-B14F-4D97-AF65-F5344CB8AC3E}">
        <p14:creationId xmlns:p14="http://schemas.microsoft.com/office/powerpoint/2010/main" val="301936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9A55-E5AE-DAB5-9F2D-53EB036151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E31ACD55-1EEE-082F-06A6-CC353CC5C4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D5BEF2-B730-AFBD-F745-9C49DD468505}"/>
              </a:ext>
            </a:extLst>
          </p:cNvPr>
          <p:cNvSpPr>
            <a:spLocks noGrp="1"/>
          </p:cNvSpPr>
          <p:nvPr>
            <p:ph type="dt" sz="half" idx="10"/>
          </p:nvPr>
        </p:nvSpPr>
        <p:spPr/>
        <p:txBody>
          <a:bodyPr/>
          <a:lstStyle/>
          <a:p>
            <a:fld id="{8189AE39-8933-4525-84E7-D1F1723A374E}" type="datetimeFigureOut">
              <a:rPr lang="en-HK" smtClean="0"/>
              <a:t>5/9/2024</a:t>
            </a:fld>
            <a:endParaRPr lang="en-HK"/>
          </a:p>
        </p:txBody>
      </p:sp>
      <p:sp>
        <p:nvSpPr>
          <p:cNvPr id="5" name="Footer Placeholder 4">
            <a:extLst>
              <a:ext uri="{FF2B5EF4-FFF2-40B4-BE49-F238E27FC236}">
                <a16:creationId xmlns:a16="http://schemas.microsoft.com/office/drawing/2014/main" id="{8146410E-7CD8-BA2F-4AD3-08F8103A0489}"/>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AA268AAE-C1EE-F574-3C22-2534DF08255F}"/>
              </a:ext>
            </a:extLst>
          </p:cNvPr>
          <p:cNvSpPr>
            <a:spLocks noGrp="1"/>
          </p:cNvSpPr>
          <p:nvPr>
            <p:ph type="sldNum" sz="quarter" idx="12"/>
          </p:nvPr>
        </p:nvSpPr>
        <p:spPr/>
        <p:txBody>
          <a:bodyPr/>
          <a:lstStyle/>
          <a:p>
            <a:fld id="{9571FF31-61AE-46C0-B564-F89BD3232A54}" type="slidenum">
              <a:rPr lang="en-HK" smtClean="0"/>
              <a:t>‹#›</a:t>
            </a:fld>
            <a:endParaRPr lang="en-HK"/>
          </a:p>
        </p:txBody>
      </p:sp>
    </p:spTree>
    <p:extLst>
      <p:ext uri="{BB962C8B-B14F-4D97-AF65-F5344CB8AC3E}">
        <p14:creationId xmlns:p14="http://schemas.microsoft.com/office/powerpoint/2010/main" val="1789293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7496-8823-EF68-6452-EA8AE0EA40C9}"/>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8E834BBC-15CC-1BA3-C482-65B65C770F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C1F4EA02-6BCB-6117-28AC-2193BB49AB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46320670-3E9A-AE64-AFFC-749A8BA537CC}"/>
              </a:ext>
            </a:extLst>
          </p:cNvPr>
          <p:cNvSpPr>
            <a:spLocks noGrp="1"/>
          </p:cNvSpPr>
          <p:nvPr>
            <p:ph type="dt" sz="half" idx="10"/>
          </p:nvPr>
        </p:nvSpPr>
        <p:spPr/>
        <p:txBody>
          <a:bodyPr/>
          <a:lstStyle/>
          <a:p>
            <a:fld id="{8189AE39-8933-4525-84E7-D1F1723A374E}" type="datetimeFigureOut">
              <a:rPr lang="en-HK" smtClean="0"/>
              <a:t>5/9/2024</a:t>
            </a:fld>
            <a:endParaRPr lang="en-HK"/>
          </a:p>
        </p:txBody>
      </p:sp>
      <p:sp>
        <p:nvSpPr>
          <p:cNvPr id="6" name="Footer Placeholder 5">
            <a:extLst>
              <a:ext uri="{FF2B5EF4-FFF2-40B4-BE49-F238E27FC236}">
                <a16:creationId xmlns:a16="http://schemas.microsoft.com/office/drawing/2014/main" id="{EF74E808-DD0F-5D49-45CB-24BB79E0837D}"/>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B484DD9B-ACA6-0BB7-6F37-F8A7EF514258}"/>
              </a:ext>
            </a:extLst>
          </p:cNvPr>
          <p:cNvSpPr>
            <a:spLocks noGrp="1"/>
          </p:cNvSpPr>
          <p:nvPr>
            <p:ph type="sldNum" sz="quarter" idx="12"/>
          </p:nvPr>
        </p:nvSpPr>
        <p:spPr/>
        <p:txBody>
          <a:bodyPr/>
          <a:lstStyle/>
          <a:p>
            <a:fld id="{9571FF31-61AE-46C0-B564-F89BD3232A54}" type="slidenum">
              <a:rPr lang="en-HK" smtClean="0"/>
              <a:t>‹#›</a:t>
            </a:fld>
            <a:endParaRPr lang="en-HK"/>
          </a:p>
        </p:txBody>
      </p:sp>
    </p:spTree>
    <p:extLst>
      <p:ext uri="{BB962C8B-B14F-4D97-AF65-F5344CB8AC3E}">
        <p14:creationId xmlns:p14="http://schemas.microsoft.com/office/powerpoint/2010/main" val="122861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A4C6C-B2CC-737E-592E-924E3B8E90DB}"/>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A8073A80-D889-CF14-E616-F35441BAB5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D1395A-2821-4F6A-6870-EBF2FFDB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C5DA59F8-BC18-C6FD-11A1-2E1B88F45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213508-3ABC-73F7-8C6B-929EFC699B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20C2B9CD-171D-EAF3-A2A0-00242355AAC5}"/>
              </a:ext>
            </a:extLst>
          </p:cNvPr>
          <p:cNvSpPr>
            <a:spLocks noGrp="1"/>
          </p:cNvSpPr>
          <p:nvPr>
            <p:ph type="dt" sz="half" idx="10"/>
          </p:nvPr>
        </p:nvSpPr>
        <p:spPr/>
        <p:txBody>
          <a:bodyPr/>
          <a:lstStyle/>
          <a:p>
            <a:fld id="{8189AE39-8933-4525-84E7-D1F1723A374E}" type="datetimeFigureOut">
              <a:rPr lang="en-HK" smtClean="0"/>
              <a:t>5/9/2024</a:t>
            </a:fld>
            <a:endParaRPr lang="en-HK"/>
          </a:p>
        </p:txBody>
      </p:sp>
      <p:sp>
        <p:nvSpPr>
          <p:cNvPr id="8" name="Footer Placeholder 7">
            <a:extLst>
              <a:ext uri="{FF2B5EF4-FFF2-40B4-BE49-F238E27FC236}">
                <a16:creationId xmlns:a16="http://schemas.microsoft.com/office/drawing/2014/main" id="{1772379C-A0E5-70F3-6D59-3A6C2F9B2FAF}"/>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784C583E-A6CE-CE54-338C-4CA090D7AF8D}"/>
              </a:ext>
            </a:extLst>
          </p:cNvPr>
          <p:cNvSpPr>
            <a:spLocks noGrp="1"/>
          </p:cNvSpPr>
          <p:nvPr>
            <p:ph type="sldNum" sz="quarter" idx="12"/>
          </p:nvPr>
        </p:nvSpPr>
        <p:spPr/>
        <p:txBody>
          <a:bodyPr/>
          <a:lstStyle/>
          <a:p>
            <a:fld id="{9571FF31-61AE-46C0-B564-F89BD3232A54}" type="slidenum">
              <a:rPr lang="en-HK" smtClean="0"/>
              <a:t>‹#›</a:t>
            </a:fld>
            <a:endParaRPr lang="en-HK"/>
          </a:p>
        </p:txBody>
      </p:sp>
    </p:spTree>
    <p:extLst>
      <p:ext uri="{BB962C8B-B14F-4D97-AF65-F5344CB8AC3E}">
        <p14:creationId xmlns:p14="http://schemas.microsoft.com/office/powerpoint/2010/main" val="41544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140E-2F4A-C9A9-6E0A-FE3214EEEB04}"/>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8328F072-106E-1982-FA6A-FDD29522B518}"/>
              </a:ext>
            </a:extLst>
          </p:cNvPr>
          <p:cNvSpPr>
            <a:spLocks noGrp="1"/>
          </p:cNvSpPr>
          <p:nvPr>
            <p:ph type="dt" sz="half" idx="10"/>
          </p:nvPr>
        </p:nvSpPr>
        <p:spPr/>
        <p:txBody>
          <a:bodyPr/>
          <a:lstStyle/>
          <a:p>
            <a:fld id="{8189AE39-8933-4525-84E7-D1F1723A374E}" type="datetimeFigureOut">
              <a:rPr lang="en-HK" smtClean="0"/>
              <a:t>5/9/2024</a:t>
            </a:fld>
            <a:endParaRPr lang="en-HK"/>
          </a:p>
        </p:txBody>
      </p:sp>
      <p:sp>
        <p:nvSpPr>
          <p:cNvPr id="4" name="Footer Placeholder 3">
            <a:extLst>
              <a:ext uri="{FF2B5EF4-FFF2-40B4-BE49-F238E27FC236}">
                <a16:creationId xmlns:a16="http://schemas.microsoft.com/office/drawing/2014/main" id="{705F7966-020D-5B14-8B51-A26D4997A88D}"/>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0C42E8EA-72C4-20AA-3E87-E8D0B2A15F55}"/>
              </a:ext>
            </a:extLst>
          </p:cNvPr>
          <p:cNvSpPr>
            <a:spLocks noGrp="1"/>
          </p:cNvSpPr>
          <p:nvPr>
            <p:ph type="sldNum" sz="quarter" idx="12"/>
          </p:nvPr>
        </p:nvSpPr>
        <p:spPr/>
        <p:txBody>
          <a:bodyPr/>
          <a:lstStyle/>
          <a:p>
            <a:fld id="{9571FF31-61AE-46C0-B564-F89BD3232A54}" type="slidenum">
              <a:rPr lang="en-HK" smtClean="0"/>
              <a:t>‹#›</a:t>
            </a:fld>
            <a:endParaRPr lang="en-HK"/>
          </a:p>
        </p:txBody>
      </p:sp>
    </p:spTree>
    <p:extLst>
      <p:ext uri="{BB962C8B-B14F-4D97-AF65-F5344CB8AC3E}">
        <p14:creationId xmlns:p14="http://schemas.microsoft.com/office/powerpoint/2010/main" val="343595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EBA596-A72B-A91C-EF38-E184550B0413}"/>
              </a:ext>
            </a:extLst>
          </p:cNvPr>
          <p:cNvSpPr>
            <a:spLocks noGrp="1"/>
          </p:cNvSpPr>
          <p:nvPr>
            <p:ph type="dt" sz="half" idx="10"/>
          </p:nvPr>
        </p:nvSpPr>
        <p:spPr/>
        <p:txBody>
          <a:bodyPr/>
          <a:lstStyle/>
          <a:p>
            <a:fld id="{8189AE39-8933-4525-84E7-D1F1723A374E}" type="datetimeFigureOut">
              <a:rPr lang="en-HK" smtClean="0"/>
              <a:t>5/9/2024</a:t>
            </a:fld>
            <a:endParaRPr lang="en-HK"/>
          </a:p>
        </p:txBody>
      </p:sp>
      <p:sp>
        <p:nvSpPr>
          <p:cNvPr id="3" name="Footer Placeholder 2">
            <a:extLst>
              <a:ext uri="{FF2B5EF4-FFF2-40B4-BE49-F238E27FC236}">
                <a16:creationId xmlns:a16="http://schemas.microsoft.com/office/drawing/2014/main" id="{F7650E79-1FEF-FC0C-C4E8-67CD61518C2F}"/>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DA75D3B6-690E-1DFC-30E9-8BBB4A73B64B}"/>
              </a:ext>
            </a:extLst>
          </p:cNvPr>
          <p:cNvSpPr>
            <a:spLocks noGrp="1"/>
          </p:cNvSpPr>
          <p:nvPr>
            <p:ph type="sldNum" sz="quarter" idx="12"/>
          </p:nvPr>
        </p:nvSpPr>
        <p:spPr/>
        <p:txBody>
          <a:bodyPr/>
          <a:lstStyle/>
          <a:p>
            <a:fld id="{9571FF31-61AE-46C0-B564-F89BD3232A54}" type="slidenum">
              <a:rPr lang="en-HK" smtClean="0"/>
              <a:t>‹#›</a:t>
            </a:fld>
            <a:endParaRPr lang="en-HK"/>
          </a:p>
        </p:txBody>
      </p:sp>
    </p:spTree>
    <p:extLst>
      <p:ext uri="{BB962C8B-B14F-4D97-AF65-F5344CB8AC3E}">
        <p14:creationId xmlns:p14="http://schemas.microsoft.com/office/powerpoint/2010/main" val="328092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A318-48EB-87C3-4E91-31A668977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B60B168F-51CF-1F15-9F5A-EE17A632BA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4095C809-B199-9DF8-68FF-9DBF45F27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EB4762-DE64-A0D1-9A21-3B18FDF35C1A}"/>
              </a:ext>
            </a:extLst>
          </p:cNvPr>
          <p:cNvSpPr>
            <a:spLocks noGrp="1"/>
          </p:cNvSpPr>
          <p:nvPr>
            <p:ph type="dt" sz="half" idx="10"/>
          </p:nvPr>
        </p:nvSpPr>
        <p:spPr/>
        <p:txBody>
          <a:bodyPr/>
          <a:lstStyle/>
          <a:p>
            <a:fld id="{8189AE39-8933-4525-84E7-D1F1723A374E}" type="datetimeFigureOut">
              <a:rPr lang="en-HK" smtClean="0"/>
              <a:t>5/9/2024</a:t>
            </a:fld>
            <a:endParaRPr lang="en-HK"/>
          </a:p>
        </p:txBody>
      </p:sp>
      <p:sp>
        <p:nvSpPr>
          <p:cNvPr id="6" name="Footer Placeholder 5">
            <a:extLst>
              <a:ext uri="{FF2B5EF4-FFF2-40B4-BE49-F238E27FC236}">
                <a16:creationId xmlns:a16="http://schemas.microsoft.com/office/drawing/2014/main" id="{BB239833-4326-642D-75E8-007C5D22775A}"/>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E4B21F8F-B6A4-94C0-6E90-EA86B7E3F249}"/>
              </a:ext>
            </a:extLst>
          </p:cNvPr>
          <p:cNvSpPr>
            <a:spLocks noGrp="1"/>
          </p:cNvSpPr>
          <p:nvPr>
            <p:ph type="sldNum" sz="quarter" idx="12"/>
          </p:nvPr>
        </p:nvSpPr>
        <p:spPr/>
        <p:txBody>
          <a:bodyPr/>
          <a:lstStyle/>
          <a:p>
            <a:fld id="{9571FF31-61AE-46C0-B564-F89BD3232A54}" type="slidenum">
              <a:rPr lang="en-HK" smtClean="0"/>
              <a:t>‹#›</a:t>
            </a:fld>
            <a:endParaRPr lang="en-HK"/>
          </a:p>
        </p:txBody>
      </p:sp>
    </p:spTree>
    <p:extLst>
      <p:ext uri="{BB962C8B-B14F-4D97-AF65-F5344CB8AC3E}">
        <p14:creationId xmlns:p14="http://schemas.microsoft.com/office/powerpoint/2010/main" val="253147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0E0A-6054-1F9C-76E4-F3013323D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C3DC0515-332A-C5D2-FB4E-AD5C029EC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EDC2802C-6F19-1BF8-1BF8-F9830BE73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E7FA66-FE53-DC4E-BC92-11F339313B3A}"/>
              </a:ext>
            </a:extLst>
          </p:cNvPr>
          <p:cNvSpPr>
            <a:spLocks noGrp="1"/>
          </p:cNvSpPr>
          <p:nvPr>
            <p:ph type="dt" sz="half" idx="10"/>
          </p:nvPr>
        </p:nvSpPr>
        <p:spPr/>
        <p:txBody>
          <a:bodyPr/>
          <a:lstStyle/>
          <a:p>
            <a:fld id="{8189AE39-8933-4525-84E7-D1F1723A374E}" type="datetimeFigureOut">
              <a:rPr lang="en-HK" smtClean="0"/>
              <a:t>5/9/2024</a:t>
            </a:fld>
            <a:endParaRPr lang="en-HK"/>
          </a:p>
        </p:txBody>
      </p:sp>
      <p:sp>
        <p:nvSpPr>
          <p:cNvPr id="6" name="Footer Placeholder 5">
            <a:extLst>
              <a:ext uri="{FF2B5EF4-FFF2-40B4-BE49-F238E27FC236}">
                <a16:creationId xmlns:a16="http://schemas.microsoft.com/office/drawing/2014/main" id="{D12B7D20-B37B-818F-8E07-429806AC9090}"/>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C21E6804-CA57-4A85-5C13-C04E50E6E31A}"/>
              </a:ext>
            </a:extLst>
          </p:cNvPr>
          <p:cNvSpPr>
            <a:spLocks noGrp="1"/>
          </p:cNvSpPr>
          <p:nvPr>
            <p:ph type="sldNum" sz="quarter" idx="12"/>
          </p:nvPr>
        </p:nvSpPr>
        <p:spPr/>
        <p:txBody>
          <a:bodyPr/>
          <a:lstStyle/>
          <a:p>
            <a:fld id="{9571FF31-61AE-46C0-B564-F89BD3232A54}" type="slidenum">
              <a:rPr lang="en-HK" smtClean="0"/>
              <a:t>‹#›</a:t>
            </a:fld>
            <a:endParaRPr lang="en-HK"/>
          </a:p>
        </p:txBody>
      </p:sp>
    </p:spTree>
    <p:extLst>
      <p:ext uri="{BB962C8B-B14F-4D97-AF65-F5344CB8AC3E}">
        <p14:creationId xmlns:p14="http://schemas.microsoft.com/office/powerpoint/2010/main" val="2769861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89070-4716-7B19-9D59-CEE23B909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731B63C2-23B3-27F4-6A33-7720AD299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D6E9F789-9B78-BC70-ADD6-14E4B7033F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89AE39-8933-4525-84E7-D1F1723A374E}" type="datetimeFigureOut">
              <a:rPr lang="en-HK" smtClean="0"/>
              <a:t>5/9/2024</a:t>
            </a:fld>
            <a:endParaRPr lang="en-HK"/>
          </a:p>
        </p:txBody>
      </p:sp>
      <p:sp>
        <p:nvSpPr>
          <p:cNvPr id="5" name="Footer Placeholder 4">
            <a:extLst>
              <a:ext uri="{FF2B5EF4-FFF2-40B4-BE49-F238E27FC236}">
                <a16:creationId xmlns:a16="http://schemas.microsoft.com/office/drawing/2014/main" id="{A058F552-E724-7DF8-6830-0300736D56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HK"/>
          </a:p>
        </p:txBody>
      </p:sp>
      <p:sp>
        <p:nvSpPr>
          <p:cNvPr id="6" name="Slide Number Placeholder 5">
            <a:extLst>
              <a:ext uri="{FF2B5EF4-FFF2-40B4-BE49-F238E27FC236}">
                <a16:creationId xmlns:a16="http://schemas.microsoft.com/office/drawing/2014/main" id="{02D4A263-E54A-557B-467B-590B7FF4F8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71FF31-61AE-46C0-B564-F89BD3232A54}" type="slidenum">
              <a:rPr lang="en-HK" smtClean="0"/>
              <a:t>‹#›</a:t>
            </a:fld>
            <a:endParaRPr lang="en-HK"/>
          </a:p>
        </p:txBody>
      </p:sp>
    </p:spTree>
    <p:extLst>
      <p:ext uri="{BB962C8B-B14F-4D97-AF65-F5344CB8AC3E}">
        <p14:creationId xmlns:p14="http://schemas.microsoft.com/office/powerpoint/2010/main" val="1257493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E4B7CB-66AA-0AA3-A406-B18A4661465F}"/>
              </a:ext>
            </a:extLst>
          </p:cNvPr>
          <p:cNvSpPr/>
          <p:nvPr/>
        </p:nvSpPr>
        <p:spPr>
          <a:xfrm>
            <a:off x="960120" y="1516952"/>
            <a:ext cx="4828032" cy="86563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Planning</a:t>
            </a:r>
            <a:endParaRPr lang="en-HK" dirty="0"/>
          </a:p>
        </p:txBody>
      </p:sp>
      <p:sp>
        <p:nvSpPr>
          <p:cNvPr id="5" name="Rectangle 4">
            <a:extLst>
              <a:ext uri="{FF2B5EF4-FFF2-40B4-BE49-F238E27FC236}">
                <a16:creationId xmlns:a16="http://schemas.microsoft.com/office/drawing/2014/main" id="{0454208B-0A77-5CD4-8479-A3EC62669E5A}"/>
              </a:ext>
            </a:extLst>
          </p:cNvPr>
          <p:cNvSpPr/>
          <p:nvPr/>
        </p:nvSpPr>
        <p:spPr>
          <a:xfrm>
            <a:off x="960120" y="2797112"/>
            <a:ext cx="4828032" cy="865632"/>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Analyzing</a:t>
            </a:r>
            <a:endParaRPr lang="en-HK" dirty="0"/>
          </a:p>
        </p:txBody>
      </p:sp>
      <p:sp>
        <p:nvSpPr>
          <p:cNvPr id="6" name="Rectangle 5">
            <a:extLst>
              <a:ext uri="{FF2B5EF4-FFF2-40B4-BE49-F238E27FC236}">
                <a16:creationId xmlns:a16="http://schemas.microsoft.com/office/drawing/2014/main" id="{5D30292E-AAE5-1107-F65C-BCC9A0669941}"/>
              </a:ext>
            </a:extLst>
          </p:cNvPr>
          <p:cNvSpPr/>
          <p:nvPr/>
        </p:nvSpPr>
        <p:spPr>
          <a:xfrm>
            <a:off x="960120" y="4077272"/>
            <a:ext cx="4828032" cy="865632"/>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Constructing</a:t>
            </a:r>
            <a:endParaRPr lang="en-HK" dirty="0"/>
          </a:p>
        </p:txBody>
      </p:sp>
      <p:sp>
        <p:nvSpPr>
          <p:cNvPr id="7" name="Rectangle 6">
            <a:extLst>
              <a:ext uri="{FF2B5EF4-FFF2-40B4-BE49-F238E27FC236}">
                <a16:creationId xmlns:a16="http://schemas.microsoft.com/office/drawing/2014/main" id="{BA5BD14A-BC59-D12E-5E2C-FA9EEE7442DD}"/>
              </a:ext>
            </a:extLst>
          </p:cNvPr>
          <p:cNvSpPr/>
          <p:nvPr/>
        </p:nvSpPr>
        <p:spPr>
          <a:xfrm>
            <a:off x="960120" y="5357432"/>
            <a:ext cx="4828032" cy="865632"/>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Executing</a:t>
            </a:r>
            <a:endParaRPr lang="en-HK" dirty="0"/>
          </a:p>
        </p:txBody>
      </p:sp>
      <p:sp>
        <p:nvSpPr>
          <p:cNvPr id="10" name="Title 1">
            <a:extLst>
              <a:ext uri="{FF2B5EF4-FFF2-40B4-BE49-F238E27FC236}">
                <a16:creationId xmlns:a16="http://schemas.microsoft.com/office/drawing/2014/main" id="{9E08631A-EF2C-64EF-5D0E-8E5ACE0CA841}"/>
              </a:ext>
            </a:extLst>
          </p:cNvPr>
          <p:cNvSpPr txBox="1">
            <a:spLocks/>
          </p:cNvSpPr>
          <p:nvPr/>
        </p:nvSpPr>
        <p:spPr>
          <a:xfrm>
            <a:off x="838200" y="365125"/>
            <a:ext cx="10515600" cy="9110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dirty="0"/>
              <a:t>Canonical Take Home Test- PACE Framework </a:t>
            </a:r>
            <a:endParaRPr lang="en-HK" sz="4400" dirty="0"/>
          </a:p>
        </p:txBody>
      </p:sp>
      <p:sp>
        <p:nvSpPr>
          <p:cNvPr id="11" name="Rectangle 10">
            <a:extLst>
              <a:ext uri="{FF2B5EF4-FFF2-40B4-BE49-F238E27FC236}">
                <a16:creationId xmlns:a16="http://schemas.microsoft.com/office/drawing/2014/main" id="{F566A35A-19BA-FE06-1E5D-1088AD3F1625}"/>
              </a:ext>
            </a:extLst>
          </p:cNvPr>
          <p:cNvSpPr/>
          <p:nvPr/>
        </p:nvSpPr>
        <p:spPr>
          <a:xfrm>
            <a:off x="5788152" y="1516953"/>
            <a:ext cx="5221224" cy="8656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Setting Goals and Objectives, understanding data</a:t>
            </a:r>
            <a:endParaRPr lang="en-HK" dirty="0">
              <a:solidFill>
                <a:schemeClr val="tx1"/>
              </a:solidFill>
            </a:endParaRPr>
          </a:p>
        </p:txBody>
      </p:sp>
      <p:sp>
        <p:nvSpPr>
          <p:cNvPr id="16" name="Rectangle 15">
            <a:extLst>
              <a:ext uri="{FF2B5EF4-FFF2-40B4-BE49-F238E27FC236}">
                <a16:creationId xmlns:a16="http://schemas.microsoft.com/office/drawing/2014/main" id="{F74C7697-D39C-B937-EA11-4559FA06AE01}"/>
              </a:ext>
            </a:extLst>
          </p:cNvPr>
          <p:cNvSpPr/>
          <p:nvPr/>
        </p:nvSpPr>
        <p:spPr>
          <a:xfrm>
            <a:off x="5788152" y="2797112"/>
            <a:ext cx="5221224" cy="8656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EDA - Identifying relationships and correlations</a:t>
            </a:r>
            <a:endParaRPr lang="en-HK" dirty="0">
              <a:solidFill>
                <a:schemeClr val="tx1"/>
              </a:solidFill>
            </a:endParaRPr>
          </a:p>
        </p:txBody>
      </p:sp>
      <p:sp>
        <p:nvSpPr>
          <p:cNvPr id="17" name="Rectangle 16">
            <a:extLst>
              <a:ext uri="{FF2B5EF4-FFF2-40B4-BE49-F238E27FC236}">
                <a16:creationId xmlns:a16="http://schemas.microsoft.com/office/drawing/2014/main" id="{65636905-7CA8-1533-60F3-674306722CC1}"/>
              </a:ext>
            </a:extLst>
          </p:cNvPr>
          <p:cNvSpPr/>
          <p:nvPr/>
        </p:nvSpPr>
        <p:spPr>
          <a:xfrm>
            <a:off x="5788152" y="4077272"/>
            <a:ext cx="5221224" cy="8656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Classification Models, Hyperparameter tuning</a:t>
            </a:r>
            <a:endParaRPr lang="en-HK" dirty="0">
              <a:solidFill>
                <a:schemeClr val="tx1"/>
              </a:solidFill>
            </a:endParaRPr>
          </a:p>
        </p:txBody>
      </p:sp>
      <p:sp>
        <p:nvSpPr>
          <p:cNvPr id="18" name="Rectangle 17">
            <a:extLst>
              <a:ext uri="{FF2B5EF4-FFF2-40B4-BE49-F238E27FC236}">
                <a16:creationId xmlns:a16="http://schemas.microsoft.com/office/drawing/2014/main" id="{A21F3FC9-42BF-22F5-DC2C-B904C17949E4}"/>
              </a:ext>
            </a:extLst>
          </p:cNvPr>
          <p:cNvSpPr/>
          <p:nvPr/>
        </p:nvSpPr>
        <p:spPr>
          <a:xfrm>
            <a:off x="5788152" y="5341047"/>
            <a:ext cx="5221224" cy="8656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Importance, Recommendations</a:t>
            </a:r>
            <a:endParaRPr lang="en-HK" dirty="0">
              <a:solidFill>
                <a:schemeClr val="tx1"/>
              </a:solidFill>
            </a:endParaRPr>
          </a:p>
        </p:txBody>
      </p:sp>
    </p:spTree>
    <p:extLst>
      <p:ext uri="{BB962C8B-B14F-4D97-AF65-F5344CB8AC3E}">
        <p14:creationId xmlns:p14="http://schemas.microsoft.com/office/powerpoint/2010/main" val="3801113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CE5B-345D-BFAF-B574-B5D487BD88F4}"/>
              </a:ext>
            </a:extLst>
          </p:cNvPr>
          <p:cNvSpPr>
            <a:spLocks noGrp="1"/>
          </p:cNvSpPr>
          <p:nvPr>
            <p:ph type="title"/>
          </p:nvPr>
        </p:nvSpPr>
        <p:spPr>
          <a:xfrm>
            <a:off x="913449" y="1048002"/>
            <a:ext cx="9768840" cy="1325563"/>
          </a:xfrm>
        </p:spPr>
        <p:txBody>
          <a:bodyPr>
            <a:normAutofit fontScale="9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HK" b="1" i="0" dirty="0">
                <a:effectLst/>
                <a:highlight>
                  <a:srgbClr val="FFFFFF"/>
                </a:highlight>
                <a:latin typeface="system-ui"/>
              </a:rPr>
              <a:t>Age</a:t>
            </a:r>
            <a:r>
              <a:rPr lang="en-HK" b="0" i="0" dirty="0">
                <a:effectLst/>
                <a:highlight>
                  <a:srgbClr val="FFFFFF"/>
                </a:highlight>
                <a:latin typeface="system-ui"/>
              </a:rPr>
              <a:t> </a:t>
            </a:r>
            <a:br>
              <a:rPr lang="en-HK" b="0" i="0" dirty="0">
                <a:effectLst/>
                <a:highlight>
                  <a:srgbClr val="FFFFFF"/>
                </a:highlight>
                <a:latin typeface="system-ui"/>
              </a:rPr>
            </a:br>
            <a:r>
              <a:rPr kumimoji="0" lang="en-US" sz="2200" b="0" i="0" u="none" strike="noStrike" kern="1200" cap="none" spc="0" normalizeH="0" baseline="0" noProof="0" dirty="0">
                <a:ln>
                  <a:noFill/>
                </a:ln>
                <a:solidFill>
                  <a:prstClr val="black"/>
                </a:solidFill>
                <a:effectLst/>
                <a:highlight>
                  <a:srgbClr val="FFFFFF"/>
                </a:highlight>
                <a:uLnTx/>
                <a:uFillTx/>
                <a:latin typeface="system-ui"/>
                <a:ea typeface="+mn-ea"/>
                <a:cs typeface="+mn-cs"/>
              </a:rPr>
              <a:t>Younger age groups are more likely to leave the company, especially the youngest age groups such as 18-25 have an attrition rate of around 34%, whilst 25-35 have an above average attrition rate of 19%. This is possibly due to a lack of career growth opportunities or skill development opportunities.</a:t>
            </a:r>
            <a:br>
              <a:rPr kumimoji="0" lang="en-US" sz="2200" b="0" i="0" u="none" strike="noStrike" kern="1200" cap="none" spc="0" normalizeH="0" baseline="0" noProof="0" dirty="0">
                <a:ln>
                  <a:noFill/>
                </a:ln>
                <a:solidFill>
                  <a:prstClr val="black"/>
                </a:solidFill>
                <a:effectLst/>
                <a:highlight>
                  <a:srgbClr val="FFFFFF"/>
                </a:highlight>
                <a:uLnTx/>
                <a:uFillTx/>
                <a:latin typeface="system-ui"/>
                <a:ea typeface="+mn-ea"/>
                <a:cs typeface="+mn-cs"/>
              </a:rPr>
            </a:br>
            <a:endParaRPr lang="en-HK" dirty="0"/>
          </a:p>
        </p:txBody>
      </p:sp>
      <p:sp>
        <p:nvSpPr>
          <p:cNvPr id="3" name="Content Placeholder 2">
            <a:extLst>
              <a:ext uri="{FF2B5EF4-FFF2-40B4-BE49-F238E27FC236}">
                <a16:creationId xmlns:a16="http://schemas.microsoft.com/office/drawing/2014/main" id="{8D6D167C-63F6-4E3D-0739-05CF877FE7DB}"/>
              </a:ext>
            </a:extLst>
          </p:cNvPr>
          <p:cNvSpPr>
            <a:spLocks noGrp="1"/>
          </p:cNvSpPr>
          <p:nvPr>
            <p:ph idx="1"/>
          </p:nvPr>
        </p:nvSpPr>
        <p:spPr>
          <a:xfrm>
            <a:off x="755904" y="2734055"/>
            <a:ext cx="4501553" cy="3634931"/>
          </a:xfrm>
        </p:spPr>
        <p:txBody>
          <a:bodyPr>
            <a:normAutofit fontScale="92500" lnSpcReduction="20000"/>
          </a:bodyPr>
          <a:lstStyle/>
          <a:p>
            <a:pPr algn="l">
              <a:buFont typeface="Arial" panose="020B0604020202020204" pitchFamily="34" charset="0"/>
              <a:buChar char="•"/>
            </a:pPr>
            <a:r>
              <a:rPr lang="en-US" sz="2100" b="0" i="0" dirty="0">
                <a:effectLst/>
                <a:highlight>
                  <a:srgbClr val="FFFFFF"/>
                </a:highlight>
                <a:latin typeface="system-ui"/>
              </a:rPr>
              <a:t>Conduct a more comprehensive identification of career goals of younger individuals who join the company, </a:t>
            </a:r>
            <a:r>
              <a:rPr lang="en-US" sz="2100" b="0" i="0" dirty="0" err="1">
                <a:effectLst/>
                <a:highlight>
                  <a:srgbClr val="FFFFFF"/>
                </a:highlight>
                <a:latin typeface="system-ui"/>
              </a:rPr>
              <a:t>orgnaize</a:t>
            </a:r>
            <a:r>
              <a:rPr lang="en-US" sz="2100" b="0" i="0" dirty="0">
                <a:effectLst/>
                <a:highlight>
                  <a:srgbClr val="FFFFFF"/>
                </a:highlight>
                <a:latin typeface="system-ui"/>
              </a:rPr>
              <a:t> one on ones with younger employees to further understand what specific programs to develop to meet their goals.</a:t>
            </a:r>
          </a:p>
          <a:p>
            <a:pPr algn="l">
              <a:buFont typeface="Arial" panose="020B0604020202020204" pitchFamily="34" charset="0"/>
              <a:buChar char="•"/>
            </a:pPr>
            <a:r>
              <a:rPr lang="en-US" sz="2100" b="0" i="0" dirty="0">
                <a:effectLst/>
                <a:highlight>
                  <a:srgbClr val="FFFFFF"/>
                </a:highlight>
                <a:latin typeface="system-ui"/>
              </a:rPr>
              <a:t>This is usually related to training and development opportunities to gain experience or career progression, thus the telecommunication company may consider implementing a more robust learning and development program as well as career rotations and a career path to ensure younger employees are more inclined to stay.</a:t>
            </a:r>
          </a:p>
        </p:txBody>
      </p:sp>
      <p:pic>
        <p:nvPicPr>
          <p:cNvPr id="2050" name="Picture 2">
            <a:extLst>
              <a:ext uri="{FF2B5EF4-FFF2-40B4-BE49-F238E27FC236}">
                <a16:creationId xmlns:a16="http://schemas.microsoft.com/office/drawing/2014/main" id="{3CCD1937-78E1-C5DC-57C0-23B4B4B01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897" y="2218005"/>
            <a:ext cx="5500151" cy="4344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16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4D1681F8-FE39-C3FF-5AE4-AAD660023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29" y="904866"/>
            <a:ext cx="10173542" cy="5048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494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CE5B-345D-BFAF-B574-B5D487BD88F4}"/>
              </a:ext>
            </a:extLst>
          </p:cNvPr>
          <p:cNvSpPr>
            <a:spLocks noGrp="1"/>
          </p:cNvSpPr>
          <p:nvPr>
            <p:ph type="title"/>
          </p:nvPr>
        </p:nvSpPr>
        <p:spPr>
          <a:xfrm>
            <a:off x="771522" y="1013007"/>
            <a:ext cx="10515600" cy="1325563"/>
          </a:xfr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HK" b="1" i="0" dirty="0">
                <a:effectLst/>
                <a:highlight>
                  <a:srgbClr val="FFFFFF"/>
                </a:highlight>
                <a:latin typeface="system-ui"/>
              </a:rPr>
              <a:t>Marital Status</a:t>
            </a:r>
            <a:br>
              <a:rPr lang="en-HK" b="1" i="0" dirty="0">
                <a:effectLst/>
                <a:highlight>
                  <a:srgbClr val="FFFFFF"/>
                </a:highlight>
                <a:latin typeface="system-ui"/>
              </a:rPr>
            </a:br>
            <a:r>
              <a:rPr kumimoji="0" lang="en-US" sz="2000" b="0" i="0" u="none" strike="noStrike" kern="1200" cap="none" spc="0" normalizeH="0" baseline="0" noProof="0" dirty="0">
                <a:ln>
                  <a:noFill/>
                </a:ln>
                <a:solidFill>
                  <a:prstClr val="black"/>
                </a:solidFill>
                <a:effectLst/>
                <a:highlight>
                  <a:srgbClr val="FFFFFF"/>
                </a:highlight>
                <a:uLnTx/>
                <a:uFillTx/>
                <a:latin typeface="system-ui"/>
                <a:ea typeface="+mn-ea"/>
                <a:cs typeface="+mn-cs"/>
              </a:rPr>
              <a:t>Employees that are single are more likely to leave the company (25%), compared to those that are married or divorced (15%). This is directly linked to their age, where younger people tend to be single and have less responsibilities or obligation to the others.</a:t>
            </a:r>
            <a:br>
              <a:rPr kumimoji="0" lang="en-US" sz="2000" b="0" i="0" u="none" strike="noStrike" kern="1200" cap="none" spc="0" normalizeH="0" baseline="0" noProof="0" dirty="0">
                <a:ln>
                  <a:noFill/>
                </a:ln>
                <a:solidFill>
                  <a:prstClr val="black"/>
                </a:solidFill>
                <a:effectLst/>
                <a:highlight>
                  <a:srgbClr val="FFFFFF"/>
                </a:highlight>
                <a:uLnTx/>
                <a:uFillTx/>
                <a:latin typeface="system-ui"/>
                <a:ea typeface="+mn-ea"/>
                <a:cs typeface="+mn-cs"/>
              </a:rPr>
            </a:br>
            <a:endParaRPr lang="en-HK" dirty="0"/>
          </a:p>
        </p:txBody>
      </p:sp>
      <p:sp>
        <p:nvSpPr>
          <p:cNvPr id="3" name="Content Placeholder 2">
            <a:extLst>
              <a:ext uri="{FF2B5EF4-FFF2-40B4-BE49-F238E27FC236}">
                <a16:creationId xmlns:a16="http://schemas.microsoft.com/office/drawing/2014/main" id="{8D6D167C-63F6-4E3D-0739-05CF877FE7DB}"/>
              </a:ext>
            </a:extLst>
          </p:cNvPr>
          <p:cNvSpPr>
            <a:spLocks noGrp="1"/>
          </p:cNvSpPr>
          <p:nvPr>
            <p:ph idx="1"/>
          </p:nvPr>
        </p:nvSpPr>
        <p:spPr>
          <a:xfrm>
            <a:off x="771522" y="2675732"/>
            <a:ext cx="5105400" cy="4351338"/>
          </a:xfrm>
        </p:spPr>
        <p:txBody>
          <a:bodyPr>
            <a:normAutofit/>
          </a:bodyPr>
          <a:lstStyle/>
          <a:p>
            <a:pPr algn="l">
              <a:buFont typeface="Arial" panose="020B0604020202020204" pitchFamily="34" charset="0"/>
              <a:buChar char="•"/>
            </a:pPr>
            <a:r>
              <a:rPr lang="en-US" sz="2000" b="0" i="0" dirty="0">
                <a:effectLst/>
                <a:highlight>
                  <a:srgbClr val="FFFFFF"/>
                </a:highlight>
                <a:latin typeface="system-ui"/>
              </a:rPr>
              <a:t>Single employees are likely to have a different set of priorities than those that are married or divorced, this includes expanding their network or connections. The company may conduct further investigation into their objectives, as well as organize events that meet their needs (travel, experiences?)</a:t>
            </a:r>
          </a:p>
          <a:p>
            <a:endParaRPr lang="en-HK" sz="3200" dirty="0"/>
          </a:p>
        </p:txBody>
      </p:sp>
      <p:pic>
        <p:nvPicPr>
          <p:cNvPr id="4098" name="Picture 2">
            <a:extLst>
              <a:ext uri="{FF2B5EF4-FFF2-40B4-BE49-F238E27FC236}">
                <a16:creationId xmlns:a16="http://schemas.microsoft.com/office/drawing/2014/main" id="{3DE3D514-CA9E-194B-AF71-A4F98ED69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080" y="2338570"/>
            <a:ext cx="4580763" cy="3838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506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CE5B-345D-BFAF-B574-B5D487BD88F4}"/>
              </a:ext>
            </a:extLst>
          </p:cNvPr>
          <p:cNvSpPr>
            <a:spLocks noGrp="1"/>
          </p:cNvSpPr>
          <p:nvPr>
            <p:ph type="title"/>
          </p:nvPr>
        </p:nvSpPr>
        <p:spPr>
          <a:xfrm>
            <a:off x="838200" y="904621"/>
            <a:ext cx="10515600" cy="1325563"/>
          </a:xfrm>
        </p:spPr>
        <p:txBody>
          <a:bodyPr>
            <a:normAutofit fontScale="9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HK" b="1" i="0" dirty="0">
                <a:effectLst/>
                <a:highlight>
                  <a:srgbClr val="FFFFFF"/>
                </a:highlight>
                <a:latin typeface="system-ui"/>
              </a:rPr>
              <a:t>Monthly Income</a:t>
            </a:r>
            <a:br>
              <a:rPr lang="en-HK" b="1" i="0" dirty="0">
                <a:effectLst/>
                <a:highlight>
                  <a:srgbClr val="FFFFFF"/>
                </a:highlight>
                <a:latin typeface="system-ui"/>
              </a:rPr>
            </a:br>
            <a:r>
              <a:rPr kumimoji="0" lang="en-US" sz="2000" b="0" i="0" u="none" strike="noStrike" kern="1200" cap="none" spc="0" normalizeH="0" baseline="0" noProof="0" dirty="0">
                <a:ln>
                  <a:noFill/>
                </a:ln>
                <a:solidFill>
                  <a:prstClr val="black"/>
                </a:solidFill>
                <a:effectLst/>
                <a:highlight>
                  <a:srgbClr val="FFFFFF"/>
                </a:highlight>
                <a:uLnTx/>
                <a:uFillTx/>
                <a:latin typeface="system-ui"/>
                <a:ea typeface="+mn-ea"/>
                <a:cs typeface="+mn-cs"/>
              </a:rPr>
              <a:t>Despite workers working more hours, the compensation of the employees that leave the company are on average less than those who stay. This can be related back to the different departments, where employees that left received on average 5000 less than those who stayed in the company. Considering they are overworked, a proper compensation plan must be awarded for those who work longer hours.</a:t>
            </a:r>
            <a:br>
              <a:rPr kumimoji="0" lang="en-US" sz="2000" b="0" i="0" u="none" strike="noStrike" kern="1200" cap="none" spc="0" normalizeH="0" baseline="0" noProof="0" dirty="0">
                <a:ln>
                  <a:noFill/>
                </a:ln>
                <a:solidFill>
                  <a:prstClr val="black"/>
                </a:solidFill>
                <a:effectLst/>
                <a:highlight>
                  <a:srgbClr val="FFFFFF"/>
                </a:highlight>
                <a:uLnTx/>
                <a:uFillTx/>
                <a:latin typeface="system-ui"/>
                <a:ea typeface="+mn-ea"/>
                <a:cs typeface="+mn-cs"/>
              </a:rPr>
            </a:br>
            <a:endParaRPr lang="en-HK" dirty="0"/>
          </a:p>
        </p:txBody>
      </p:sp>
      <p:sp>
        <p:nvSpPr>
          <p:cNvPr id="3" name="Content Placeholder 2">
            <a:extLst>
              <a:ext uri="{FF2B5EF4-FFF2-40B4-BE49-F238E27FC236}">
                <a16:creationId xmlns:a16="http://schemas.microsoft.com/office/drawing/2014/main" id="{8D6D167C-63F6-4E3D-0739-05CF877FE7DB}"/>
              </a:ext>
            </a:extLst>
          </p:cNvPr>
          <p:cNvSpPr>
            <a:spLocks noGrp="1"/>
          </p:cNvSpPr>
          <p:nvPr>
            <p:ph idx="1"/>
          </p:nvPr>
        </p:nvSpPr>
        <p:spPr>
          <a:xfrm>
            <a:off x="764026" y="2337483"/>
            <a:ext cx="3797808" cy="4351338"/>
          </a:xfrm>
        </p:spPr>
        <p:txBody>
          <a:bodyPr>
            <a:normAutofit/>
          </a:bodyPr>
          <a:lstStyle/>
          <a:p>
            <a:pPr algn="l">
              <a:buFont typeface="Arial" panose="020B0604020202020204" pitchFamily="34" charset="0"/>
              <a:buChar char="•"/>
            </a:pPr>
            <a:r>
              <a:rPr lang="en-US" sz="1800" b="0" i="0" dirty="0">
                <a:effectLst/>
                <a:highlight>
                  <a:srgbClr val="FFFFFF"/>
                </a:highlight>
                <a:latin typeface="system-ui"/>
              </a:rPr>
              <a:t>Develop a compensation plan for employees that choose to work longer hours, as the employees that leave the company on average work longer but earn a lower monthly income.</a:t>
            </a:r>
          </a:p>
          <a:p>
            <a:pPr algn="l">
              <a:buFont typeface="Arial" panose="020B0604020202020204" pitchFamily="34" charset="0"/>
              <a:buChar char="•"/>
            </a:pPr>
            <a:r>
              <a:rPr lang="en-US" sz="1800" b="0" i="0" dirty="0">
                <a:effectLst/>
                <a:highlight>
                  <a:srgbClr val="FFFFFF"/>
                </a:highlight>
                <a:latin typeface="system-ui"/>
              </a:rPr>
              <a:t>Identify the industry standard level of compensation for departments, especially HR (where the mean monthly income of employee attrition is 5000, which may be lower than industry standard and encourage them to leave the company.</a:t>
            </a:r>
          </a:p>
          <a:p>
            <a:endParaRPr lang="en-HK" sz="1800" dirty="0"/>
          </a:p>
        </p:txBody>
      </p:sp>
      <p:pic>
        <p:nvPicPr>
          <p:cNvPr id="5122" name="Picture 2">
            <a:extLst>
              <a:ext uri="{FF2B5EF4-FFF2-40B4-BE49-F238E27FC236}">
                <a16:creationId xmlns:a16="http://schemas.microsoft.com/office/drawing/2014/main" id="{57F310E0-B560-6919-7991-6F8AF77B8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941" y="2940754"/>
            <a:ext cx="3687762" cy="281060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1A2CA4F4-9F02-8522-AF94-980CBD123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7703" y="2796247"/>
            <a:ext cx="4158305" cy="3433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63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CE5B-345D-BFAF-B574-B5D487BD88F4}"/>
              </a:ext>
            </a:extLst>
          </p:cNvPr>
          <p:cNvSpPr>
            <a:spLocks noGrp="1"/>
          </p:cNvSpPr>
          <p:nvPr>
            <p:ph type="title"/>
          </p:nvPr>
        </p:nvSpPr>
        <p:spPr>
          <a:xfrm>
            <a:off x="646176" y="407421"/>
            <a:ext cx="10515600" cy="1637411"/>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HK" b="1" i="0" dirty="0">
                <a:effectLst/>
                <a:highlight>
                  <a:srgbClr val="FFFFFF"/>
                </a:highlight>
                <a:latin typeface="system-ui"/>
              </a:rPr>
              <a:t>Human Resources Department</a:t>
            </a:r>
            <a:r>
              <a:rPr lang="en-HK" b="0" i="0" dirty="0">
                <a:effectLst/>
                <a:highlight>
                  <a:srgbClr val="FFFFFF"/>
                </a:highlight>
                <a:latin typeface="system-ui"/>
              </a:rPr>
              <a:t> </a:t>
            </a:r>
            <a:br>
              <a:rPr lang="en-HK" b="0" i="0" dirty="0">
                <a:effectLst/>
                <a:highlight>
                  <a:srgbClr val="FFFFFF"/>
                </a:highlight>
                <a:latin typeface="system-ui"/>
              </a:rPr>
            </a:br>
            <a:r>
              <a:rPr kumimoji="0" lang="en-US" sz="1900" b="0" i="0" u="none" strike="noStrike" kern="1200" cap="none" spc="0" normalizeH="0" baseline="0" noProof="0" dirty="0">
                <a:ln>
                  <a:noFill/>
                </a:ln>
                <a:solidFill>
                  <a:prstClr val="black"/>
                </a:solidFill>
                <a:effectLst/>
                <a:highlight>
                  <a:srgbClr val="FFFFFF"/>
                </a:highlight>
                <a:uLnTx/>
                <a:uFillTx/>
                <a:latin typeface="system-ui"/>
                <a:ea typeface="+mn-ea"/>
                <a:cs typeface="+mn-cs"/>
              </a:rPr>
              <a:t>There is a high amount of turnover in the HR department (30%), compared to the other departments (~15%). This is not related to the number of hours worked and employees and managers have similar sentiment compared to other departments. More has to be done to ensure HR employees stay.</a:t>
            </a:r>
            <a:endParaRPr lang="en-HK" dirty="0"/>
          </a:p>
        </p:txBody>
      </p:sp>
      <p:sp>
        <p:nvSpPr>
          <p:cNvPr id="3" name="Content Placeholder 2">
            <a:extLst>
              <a:ext uri="{FF2B5EF4-FFF2-40B4-BE49-F238E27FC236}">
                <a16:creationId xmlns:a16="http://schemas.microsoft.com/office/drawing/2014/main" id="{8D6D167C-63F6-4E3D-0739-05CF877FE7DB}"/>
              </a:ext>
            </a:extLst>
          </p:cNvPr>
          <p:cNvSpPr>
            <a:spLocks noGrp="1"/>
          </p:cNvSpPr>
          <p:nvPr>
            <p:ph idx="1"/>
          </p:nvPr>
        </p:nvSpPr>
        <p:spPr>
          <a:xfrm>
            <a:off x="563880" y="2247677"/>
            <a:ext cx="4255008" cy="4006819"/>
          </a:xfrm>
        </p:spPr>
        <p:txBody>
          <a:bodyPr>
            <a:normAutofit/>
          </a:bodyPr>
          <a:lstStyle/>
          <a:p>
            <a:pPr algn="l">
              <a:buFont typeface="Arial" panose="020B0604020202020204" pitchFamily="34" charset="0"/>
              <a:buChar char="•"/>
            </a:pPr>
            <a:r>
              <a:rPr lang="en-US" sz="1800" b="0" i="0" dirty="0">
                <a:effectLst/>
                <a:highlight>
                  <a:srgbClr val="FFFFFF"/>
                </a:highlight>
                <a:latin typeface="system-ui"/>
              </a:rPr>
              <a:t>To address high HR department turnover, the company must launch an investigation into the key factors contributing to high turnover within the department. This seems to be related to the fact that there is high turnover for younger employees (71%) and all age levels. For younger employees, perhaps more training and development opportunities or career progression is needed.</a:t>
            </a:r>
          </a:p>
          <a:p>
            <a:pPr algn="l">
              <a:buFont typeface="Arial" panose="020B0604020202020204" pitchFamily="34" charset="0"/>
              <a:buChar char="•"/>
            </a:pPr>
            <a:r>
              <a:rPr lang="en-US" sz="1800" b="0" i="0" dirty="0">
                <a:effectLst/>
                <a:highlight>
                  <a:srgbClr val="FFFFFF"/>
                </a:highlight>
                <a:latin typeface="system-ui"/>
              </a:rPr>
              <a:t>This may be related to the lower monthly income that HR department receives and more must be done to investigate industry standard pay (see point 5).</a:t>
            </a:r>
          </a:p>
          <a:p>
            <a:endParaRPr lang="en-HK" dirty="0"/>
          </a:p>
        </p:txBody>
      </p:sp>
      <p:pic>
        <p:nvPicPr>
          <p:cNvPr id="3074" name="Picture 2">
            <a:extLst>
              <a:ext uri="{FF2B5EF4-FFF2-40B4-BE49-F238E27FC236}">
                <a16:creationId xmlns:a16="http://schemas.microsoft.com/office/drawing/2014/main" id="{1A9526C7-0347-A6C4-CC48-A3FCBA5EF0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416" y="2512853"/>
            <a:ext cx="3397885" cy="260275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FBF5B75-B67D-3419-52D0-614DDAA87A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7888" y="2247677"/>
            <a:ext cx="3908957" cy="4508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860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a:extLst>
              <a:ext uri="{FF2B5EF4-FFF2-40B4-BE49-F238E27FC236}">
                <a16:creationId xmlns:a16="http://schemas.microsoft.com/office/drawing/2014/main" id="{A3D72C23-CE0E-541B-8A2F-FED404FBE1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98385" y="713257"/>
            <a:ext cx="8538029"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6091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586D7-986E-E071-13EA-FA70F8F52D1B}"/>
              </a:ext>
            </a:extLst>
          </p:cNvPr>
          <p:cNvSpPr>
            <a:spLocks noGrp="1"/>
          </p:cNvSpPr>
          <p:nvPr>
            <p:ph type="title"/>
          </p:nvPr>
        </p:nvSpPr>
        <p:spPr/>
        <p:txBody>
          <a:bodyPr/>
          <a:lstStyle/>
          <a:p>
            <a:r>
              <a:rPr lang="en-HK" dirty="0"/>
              <a:t>Recommendations</a:t>
            </a:r>
          </a:p>
        </p:txBody>
      </p:sp>
      <p:sp>
        <p:nvSpPr>
          <p:cNvPr id="3" name="Content Placeholder 2">
            <a:extLst>
              <a:ext uri="{FF2B5EF4-FFF2-40B4-BE49-F238E27FC236}">
                <a16:creationId xmlns:a16="http://schemas.microsoft.com/office/drawing/2014/main" id="{FF052427-97A8-CC2A-E932-6AED18B9BD3C}"/>
              </a:ext>
            </a:extLst>
          </p:cNvPr>
          <p:cNvSpPr>
            <a:spLocks noGrp="1"/>
          </p:cNvSpPr>
          <p:nvPr>
            <p:ph idx="1"/>
          </p:nvPr>
        </p:nvSpPr>
        <p:spPr>
          <a:xfrm>
            <a:off x="838200" y="1615312"/>
            <a:ext cx="10515600" cy="4986656"/>
          </a:xfrm>
        </p:spPr>
        <p:txBody>
          <a:bodyPr>
            <a:normAutofit fontScale="70000" lnSpcReduction="20000"/>
          </a:bodyPr>
          <a:lstStyle/>
          <a:p>
            <a:pPr marL="0" indent="0" algn="l">
              <a:buNone/>
            </a:pPr>
            <a:r>
              <a:rPr lang="en-US" b="1" i="0" dirty="0">
                <a:effectLst/>
                <a:highlight>
                  <a:srgbClr val="FFFFFF"/>
                </a:highlight>
                <a:latin typeface="system-ui"/>
              </a:rPr>
              <a:t>Data Collection</a:t>
            </a:r>
            <a:endParaRPr lang="en-US" b="0" i="0" dirty="0">
              <a:effectLst/>
              <a:highlight>
                <a:srgbClr val="FFFFFF"/>
              </a:highlight>
              <a:latin typeface="system-ui"/>
            </a:endParaRPr>
          </a:p>
          <a:p>
            <a:pPr algn="l">
              <a:buFont typeface="Arial" panose="020B0604020202020204" pitchFamily="34" charset="0"/>
              <a:buChar char="•"/>
            </a:pPr>
            <a:r>
              <a:rPr lang="en-US" b="0" i="0" dirty="0">
                <a:effectLst/>
                <a:highlight>
                  <a:srgbClr val="FFFFFF"/>
                </a:highlight>
                <a:latin typeface="system-ui"/>
              </a:rPr>
              <a:t>Automatically join files based on the </a:t>
            </a:r>
            <a:r>
              <a:rPr lang="en-US" b="0" i="0" dirty="0" err="1">
                <a:effectLst/>
                <a:highlight>
                  <a:srgbClr val="FFFFFF"/>
                </a:highlight>
                <a:latin typeface="system-ui"/>
              </a:rPr>
              <a:t>employeeid</a:t>
            </a:r>
            <a:r>
              <a:rPr lang="en-US" b="0" i="0" dirty="0">
                <a:effectLst/>
                <a:highlight>
                  <a:srgbClr val="FFFFFF"/>
                </a:highlight>
                <a:latin typeface="system-ui"/>
              </a:rPr>
              <a:t> column in one large file to increase efficiency of data collection/analysis.</a:t>
            </a:r>
          </a:p>
          <a:p>
            <a:pPr algn="l">
              <a:buFont typeface="Arial" panose="020B0604020202020204" pitchFamily="34" charset="0"/>
              <a:buChar char="•"/>
            </a:pPr>
            <a:r>
              <a:rPr lang="en-US" b="0" i="0" dirty="0">
                <a:effectLst/>
                <a:highlight>
                  <a:srgbClr val="FFFFFF"/>
                </a:highlight>
                <a:latin typeface="system-ui"/>
              </a:rPr>
              <a:t>Set automatic reminders for employees to fill in any missing values in their surveys or other missing data points. This can improve accuracy of the model to not base off mean values.</a:t>
            </a:r>
          </a:p>
          <a:p>
            <a:pPr algn="l">
              <a:buFont typeface="Arial" panose="020B0604020202020204" pitchFamily="34" charset="0"/>
              <a:buChar char="•"/>
            </a:pPr>
            <a:r>
              <a:rPr lang="en-US" b="0" i="0" dirty="0">
                <a:effectLst/>
                <a:highlight>
                  <a:srgbClr val="FFFFFF"/>
                </a:highlight>
                <a:latin typeface="system-ui"/>
              </a:rPr>
              <a:t>Include industry standard average attrition rates for similar companies and departments to allow good comparison (pay, hours)</a:t>
            </a:r>
          </a:p>
          <a:p>
            <a:pPr algn="l">
              <a:buFont typeface="Arial" panose="020B0604020202020204" pitchFamily="34" charset="0"/>
              <a:buChar char="•"/>
            </a:pPr>
            <a:endParaRPr lang="en-US" b="0" i="0" dirty="0">
              <a:effectLst/>
              <a:highlight>
                <a:srgbClr val="FFFFFF"/>
              </a:highlight>
              <a:latin typeface="system-ui"/>
            </a:endParaRPr>
          </a:p>
          <a:p>
            <a:pPr marL="0" indent="0" algn="l">
              <a:buNone/>
            </a:pPr>
            <a:r>
              <a:rPr lang="en-US" b="1" i="0" dirty="0">
                <a:effectLst/>
                <a:highlight>
                  <a:srgbClr val="FFFFFF"/>
                </a:highlight>
                <a:latin typeface="system-ui"/>
              </a:rPr>
              <a:t>Data Analysis</a:t>
            </a:r>
            <a:endParaRPr lang="en-US" b="0" i="0" dirty="0">
              <a:effectLst/>
              <a:highlight>
                <a:srgbClr val="FFFFFF"/>
              </a:highlight>
              <a:latin typeface="system-ui"/>
            </a:endParaRPr>
          </a:p>
          <a:p>
            <a:pPr algn="l">
              <a:buFont typeface="Arial" panose="020B0604020202020204" pitchFamily="34" charset="0"/>
              <a:buChar char="•"/>
            </a:pPr>
            <a:r>
              <a:rPr lang="en-US" b="0" i="0" dirty="0">
                <a:effectLst/>
                <a:highlight>
                  <a:srgbClr val="FFFFFF"/>
                </a:highlight>
                <a:latin typeface="system-ui"/>
              </a:rPr>
              <a:t>Consolidate the variables as there are too many variables that may affect the accuracy or validity of the predictive models and lead to overfitting due to the model being too complex. This may be why the </a:t>
            </a:r>
            <a:r>
              <a:rPr lang="en-US" b="0" i="0" dirty="0" err="1">
                <a:effectLst/>
                <a:highlight>
                  <a:srgbClr val="FFFFFF"/>
                </a:highlight>
                <a:latin typeface="system-ui"/>
              </a:rPr>
              <a:t>XGBoost</a:t>
            </a:r>
            <a:r>
              <a:rPr lang="en-US" b="0" i="0" dirty="0">
                <a:effectLst/>
                <a:highlight>
                  <a:srgbClr val="FFFFFF"/>
                </a:highlight>
                <a:latin typeface="system-ui"/>
              </a:rPr>
              <a:t> model has a 97-98% performance in the macro scores of f-1, precision and recall.</a:t>
            </a:r>
          </a:p>
          <a:p>
            <a:pPr algn="l">
              <a:buFont typeface="Arial" panose="020B0604020202020204" pitchFamily="34" charset="0"/>
              <a:buChar char="•"/>
            </a:pPr>
            <a:r>
              <a:rPr lang="en-US" b="0" i="0" dirty="0">
                <a:effectLst/>
                <a:highlight>
                  <a:srgbClr val="FFFFFF"/>
                </a:highlight>
                <a:latin typeface="system-ui"/>
              </a:rPr>
              <a:t>Automatically calculate variables such as hours worked, days off and other predictive variables that are included in the model.</a:t>
            </a:r>
          </a:p>
          <a:p>
            <a:pPr algn="l">
              <a:buFont typeface="Arial" panose="020B0604020202020204" pitchFamily="34" charset="0"/>
              <a:buChar char="•"/>
            </a:pPr>
            <a:r>
              <a:rPr lang="en-US" b="0" i="0" dirty="0">
                <a:effectLst/>
                <a:highlight>
                  <a:srgbClr val="FFFFFF"/>
                </a:highlight>
                <a:latin typeface="system-ui"/>
              </a:rPr>
              <a:t>Create a dashboard visualization that tracks key variables to assist analysis over time, assuming this is not a one off project but to track changes after implementing recommendations, a dashboard visualization can assist the company in quickly understanding areas of improvement.</a:t>
            </a:r>
          </a:p>
        </p:txBody>
      </p:sp>
    </p:spTree>
    <p:extLst>
      <p:ext uri="{BB962C8B-B14F-4D97-AF65-F5344CB8AC3E}">
        <p14:creationId xmlns:p14="http://schemas.microsoft.com/office/powerpoint/2010/main" val="1732173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D81656-4A59-0028-E691-64B23FE3C463}"/>
              </a:ext>
            </a:extLst>
          </p:cNvPr>
          <p:cNvSpPr/>
          <p:nvPr/>
        </p:nvSpPr>
        <p:spPr>
          <a:xfrm>
            <a:off x="1014984" y="630936"/>
            <a:ext cx="3694176" cy="546811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Planning</a:t>
            </a:r>
            <a:endParaRPr lang="en-HK" sz="4400" dirty="0"/>
          </a:p>
        </p:txBody>
      </p:sp>
      <p:sp>
        <p:nvSpPr>
          <p:cNvPr id="3" name="Rectangle 2">
            <a:extLst>
              <a:ext uri="{FF2B5EF4-FFF2-40B4-BE49-F238E27FC236}">
                <a16:creationId xmlns:a16="http://schemas.microsoft.com/office/drawing/2014/main" id="{6AD74514-E90B-3C7B-49CF-8AA92B4B8F74}"/>
              </a:ext>
            </a:extLst>
          </p:cNvPr>
          <p:cNvSpPr/>
          <p:nvPr/>
        </p:nvSpPr>
        <p:spPr>
          <a:xfrm>
            <a:off x="4709160" y="630936"/>
            <a:ext cx="6702552" cy="54681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2000" dirty="0">
                <a:solidFill>
                  <a:schemeClr val="tx1"/>
                </a:solidFill>
              </a:rPr>
              <a:t>Defining Objectives</a:t>
            </a:r>
          </a:p>
          <a:p>
            <a:pPr marL="800100" lvl="1" indent="-342900">
              <a:buFont typeface="Arial" panose="020B0604020202020204" pitchFamily="34" charset="0"/>
              <a:buChar char="•"/>
            </a:pPr>
            <a:r>
              <a:rPr lang="en-US" sz="2000" dirty="0">
                <a:solidFill>
                  <a:schemeClr val="tx1"/>
                </a:solidFill>
              </a:rPr>
              <a:t>Modelling, strategies and recommendations</a:t>
            </a:r>
          </a:p>
          <a:p>
            <a:pPr marL="342900" indent="-342900">
              <a:buAutoNum type="arabicPeriod"/>
            </a:pPr>
            <a:endParaRPr lang="en-US" sz="2000" dirty="0">
              <a:solidFill>
                <a:schemeClr val="tx1"/>
              </a:solidFill>
            </a:endParaRPr>
          </a:p>
          <a:p>
            <a:pPr marL="342900" indent="-342900">
              <a:buAutoNum type="arabicPeriod"/>
            </a:pPr>
            <a:r>
              <a:rPr lang="en-US" sz="2000" dirty="0">
                <a:solidFill>
                  <a:schemeClr val="tx1"/>
                </a:solidFill>
              </a:rPr>
              <a:t>Initial understanding of the data</a:t>
            </a:r>
          </a:p>
          <a:p>
            <a:pPr marL="342900" indent="-342900">
              <a:buAutoNum type="arabicPeriod"/>
            </a:pPr>
            <a:endParaRPr lang="en-US" sz="2000" dirty="0">
              <a:solidFill>
                <a:schemeClr val="tx1"/>
              </a:solidFill>
            </a:endParaRPr>
          </a:p>
          <a:p>
            <a:pPr marL="342900" indent="-342900">
              <a:buAutoNum type="arabicPeriod"/>
            </a:pPr>
            <a:r>
              <a:rPr lang="en-US" sz="2000" dirty="0">
                <a:solidFill>
                  <a:schemeClr val="tx1"/>
                </a:solidFill>
              </a:rPr>
              <a:t>Data Cleaning</a:t>
            </a:r>
          </a:p>
          <a:p>
            <a:pPr marL="800100" lvl="1" indent="-342900">
              <a:buFont typeface="Arial" panose="020B0604020202020204" pitchFamily="34" charset="0"/>
              <a:buChar char="•"/>
            </a:pPr>
            <a:r>
              <a:rPr lang="en-US" sz="2000" dirty="0">
                <a:solidFill>
                  <a:schemeClr val="tx1"/>
                </a:solidFill>
              </a:rPr>
              <a:t>Identifying any duplicates</a:t>
            </a:r>
          </a:p>
          <a:p>
            <a:pPr marL="800100" lvl="1" indent="-342900">
              <a:buFont typeface="Arial" panose="020B0604020202020204" pitchFamily="34" charset="0"/>
              <a:buChar char="•"/>
            </a:pPr>
            <a:r>
              <a:rPr lang="en-US" sz="2000" dirty="0">
                <a:solidFill>
                  <a:schemeClr val="tx1"/>
                </a:solidFill>
              </a:rPr>
              <a:t>Treat missing values using mean imputation based on existing information such as age</a:t>
            </a:r>
          </a:p>
          <a:p>
            <a:pPr marL="342900" indent="-342900">
              <a:buAutoNum type="arabicPeriod"/>
            </a:pPr>
            <a:endParaRPr lang="en-US" sz="2000" dirty="0">
              <a:solidFill>
                <a:schemeClr val="tx1"/>
              </a:solidFill>
            </a:endParaRPr>
          </a:p>
          <a:p>
            <a:pPr marL="342900" indent="-342900">
              <a:buAutoNum type="arabicPeriod"/>
            </a:pPr>
            <a:r>
              <a:rPr lang="en-HK" sz="2000" dirty="0">
                <a:solidFill>
                  <a:schemeClr val="tx1"/>
                </a:solidFill>
              </a:rPr>
              <a:t>Feature Engineering</a:t>
            </a:r>
          </a:p>
          <a:p>
            <a:pPr marL="800100" lvl="1" indent="-342900">
              <a:buFont typeface="Arial" panose="020B0604020202020204" pitchFamily="34" charset="0"/>
              <a:buChar char="•"/>
            </a:pPr>
            <a:r>
              <a:rPr lang="en-HK" sz="2000" dirty="0">
                <a:solidFill>
                  <a:schemeClr val="tx1"/>
                </a:solidFill>
              </a:rPr>
              <a:t>Creating Hours Worked, Days Off values for each employee based on </a:t>
            </a:r>
            <a:r>
              <a:rPr lang="en-HK" sz="2000" dirty="0" err="1">
                <a:solidFill>
                  <a:schemeClr val="tx1"/>
                </a:solidFill>
              </a:rPr>
              <a:t>in_time</a:t>
            </a:r>
            <a:r>
              <a:rPr lang="en-HK" sz="2000" dirty="0">
                <a:solidFill>
                  <a:schemeClr val="tx1"/>
                </a:solidFill>
              </a:rPr>
              <a:t>, </a:t>
            </a:r>
            <a:r>
              <a:rPr lang="en-HK" sz="2000" dirty="0" err="1">
                <a:solidFill>
                  <a:schemeClr val="tx1"/>
                </a:solidFill>
              </a:rPr>
              <a:t>out_time</a:t>
            </a:r>
            <a:endParaRPr lang="en-HK" sz="2000" dirty="0">
              <a:solidFill>
                <a:schemeClr val="tx1"/>
              </a:solidFill>
            </a:endParaRPr>
          </a:p>
          <a:p>
            <a:pPr marL="342900" indent="-342900">
              <a:buAutoNum type="arabicPeriod"/>
            </a:pPr>
            <a:endParaRPr lang="en-HK" sz="2000" dirty="0">
              <a:solidFill>
                <a:schemeClr val="tx1"/>
              </a:solidFill>
            </a:endParaRPr>
          </a:p>
          <a:p>
            <a:pPr marL="342900" indent="-342900">
              <a:buAutoNum type="arabicPeriod"/>
            </a:pPr>
            <a:r>
              <a:rPr lang="en-HK" sz="2000" dirty="0">
                <a:solidFill>
                  <a:schemeClr val="tx1"/>
                </a:solidFill>
              </a:rPr>
              <a:t>Merging Tables</a:t>
            </a:r>
          </a:p>
          <a:p>
            <a:pPr marL="800100" lvl="1" indent="-342900">
              <a:buFont typeface="Arial" panose="020B0604020202020204" pitchFamily="34" charset="0"/>
              <a:buChar char="•"/>
            </a:pPr>
            <a:r>
              <a:rPr lang="en-HK" sz="2000" dirty="0">
                <a:solidFill>
                  <a:schemeClr val="tx1"/>
                </a:solidFill>
              </a:rPr>
              <a:t>Merging tables based on </a:t>
            </a:r>
            <a:r>
              <a:rPr lang="en-HK" sz="2000" dirty="0" err="1">
                <a:solidFill>
                  <a:schemeClr val="tx1"/>
                </a:solidFill>
              </a:rPr>
              <a:t>EmployeeID</a:t>
            </a:r>
            <a:endParaRPr lang="en-HK" sz="2000" dirty="0">
              <a:solidFill>
                <a:schemeClr val="tx1"/>
              </a:solidFill>
            </a:endParaRPr>
          </a:p>
        </p:txBody>
      </p:sp>
    </p:spTree>
    <p:extLst>
      <p:ext uri="{BB962C8B-B14F-4D97-AF65-F5344CB8AC3E}">
        <p14:creationId xmlns:p14="http://schemas.microsoft.com/office/powerpoint/2010/main" val="422940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D81656-4A59-0028-E691-64B23FE3C463}"/>
              </a:ext>
            </a:extLst>
          </p:cNvPr>
          <p:cNvSpPr/>
          <p:nvPr/>
        </p:nvSpPr>
        <p:spPr>
          <a:xfrm>
            <a:off x="1014984" y="630936"/>
            <a:ext cx="3657600" cy="5468112"/>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Analyzing</a:t>
            </a:r>
            <a:endParaRPr lang="en-HK" sz="4400" dirty="0"/>
          </a:p>
        </p:txBody>
      </p:sp>
      <p:sp>
        <p:nvSpPr>
          <p:cNvPr id="3" name="Rectangle 2">
            <a:extLst>
              <a:ext uri="{FF2B5EF4-FFF2-40B4-BE49-F238E27FC236}">
                <a16:creationId xmlns:a16="http://schemas.microsoft.com/office/drawing/2014/main" id="{6AD74514-E90B-3C7B-49CF-8AA92B4B8F74}"/>
              </a:ext>
            </a:extLst>
          </p:cNvPr>
          <p:cNvSpPr/>
          <p:nvPr/>
        </p:nvSpPr>
        <p:spPr>
          <a:xfrm>
            <a:off x="4672584" y="630936"/>
            <a:ext cx="6739128" cy="54681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2400" dirty="0">
                <a:solidFill>
                  <a:schemeClr val="tx1"/>
                </a:solidFill>
              </a:rPr>
              <a:t>Further understanding the data</a:t>
            </a:r>
          </a:p>
          <a:p>
            <a:pPr marL="800100" lvl="1" indent="-342900">
              <a:buFont typeface="Arial" panose="020B0604020202020204" pitchFamily="34" charset="0"/>
              <a:buChar char="•"/>
            </a:pPr>
            <a:r>
              <a:rPr lang="en-US" sz="2400" dirty="0">
                <a:solidFill>
                  <a:schemeClr val="tx1"/>
                </a:solidFill>
              </a:rPr>
              <a:t>Distribution and Correlation Heatmap</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Visualizing relationships between highly correlated variables with attrition</a:t>
            </a:r>
          </a:p>
          <a:p>
            <a:pPr marL="800100" lvl="1" indent="-342900">
              <a:buFont typeface="Arial" panose="020B0604020202020204" pitchFamily="34" charset="0"/>
              <a:buChar char="•"/>
            </a:pPr>
            <a:r>
              <a:rPr lang="en-US" sz="2400" dirty="0">
                <a:solidFill>
                  <a:schemeClr val="tx1"/>
                </a:solidFill>
              </a:rPr>
              <a:t>Working Hours vs Attrition</a:t>
            </a:r>
          </a:p>
          <a:p>
            <a:pPr marL="800100" lvl="1" indent="-342900">
              <a:buFont typeface="Arial" panose="020B0604020202020204" pitchFamily="34" charset="0"/>
              <a:buChar char="•"/>
            </a:pPr>
            <a:r>
              <a:rPr lang="en-US" sz="2400" dirty="0">
                <a:solidFill>
                  <a:schemeClr val="tx1"/>
                </a:solidFill>
              </a:rPr>
              <a:t>Marital Status vs Attrition</a:t>
            </a:r>
          </a:p>
          <a:p>
            <a:pPr marL="800100" lvl="1" indent="-342900">
              <a:buFont typeface="Arial" panose="020B0604020202020204" pitchFamily="34" charset="0"/>
              <a:buChar char="•"/>
            </a:pPr>
            <a:r>
              <a:rPr lang="en-US" sz="2400" dirty="0">
                <a:solidFill>
                  <a:schemeClr val="tx1"/>
                </a:solidFill>
              </a:rPr>
              <a:t>Travel Frequency vs Attrition</a:t>
            </a:r>
          </a:p>
          <a:p>
            <a:pPr marL="800100" lvl="1" indent="-342900">
              <a:buFont typeface="Arial" panose="020B0604020202020204" pitchFamily="34" charset="0"/>
              <a:buChar char="•"/>
            </a:pPr>
            <a:r>
              <a:rPr lang="en-US" sz="2400" dirty="0" err="1">
                <a:solidFill>
                  <a:schemeClr val="tx1"/>
                </a:solidFill>
              </a:rPr>
              <a:t>TotalWorkingYears</a:t>
            </a:r>
            <a:r>
              <a:rPr lang="en-US" sz="2400" dirty="0">
                <a:solidFill>
                  <a:schemeClr val="tx1"/>
                </a:solidFill>
              </a:rPr>
              <a:t> vs Attrition</a:t>
            </a:r>
          </a:p>
          <a:p>
            <a:pPr marL="800100" lvl="1" indent="-342900">
              <a:buFont typeface="Arial" panose="020B0604020202020204" pitchFamily="34" charset="0"/>
              <a:buChar char="•"/>
            </a:pPr>
            <a:r>
              <a:rPr lang="en-US" sz="2400" dirty="0">
                <a:solidFill>
                  <a:schemeClr val="tx1"/>
                </a:solidFill>
              </a:rPr>
              <a:t>Attrition in different departments</a:t>
            </a:r>
          </a:p>
          <a:p>
            <a:pPr marL="800100" lvl="1" indent="-342900">
              <a:buFont typeface="Arial" panose="020B0604020202020204" pitchFamily="34" charset="0"/>
              <a:buChar char="•"/>
            </a:pPr>
            <a:r>
              <a:rPr lang="en-US" sz="2400" dirty="0">
                <a:solidFill>
                  <a:schemeClr val="tx1"/>
                </a:solidFill>
              </a:rPr>
              <a:t>Attrition in different Job Roles</a:t>
            </a:r>
          </a:p>
          <a:p>
            <a:pPr marL="342900" indent="-342900">
              <a:buAutoNum type="arabicPeriod"/>
            </a:pPr>
            <a:endParaRPr lang="en-HK" dirty="0">
              <a:solidFill>
                <a:schemeClr val="tx1"/>
              </a:solidFill>
            </a:endParaRPr>
          </a:p>
        </p:txBody>
      </p:sp>
    </p:spTree>
    <p:extLst>
      <p:ext uri="{BB962C8B-B14F-4D97-AF65-F5344CB8AC3E}">
        <p14:creationId xmlns:p14="http://schemas.microsoft.com/office/powerpoint/2010/main" val="225246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D81656-4A59-0028-E691-64B23FE3C463}"/>
              </a:ext>
            </a:extLst>
          </p:cNvPr>
          <p:cNvSpPr/>
          <p:nvPr/>
        </p:nvSpPr>
        <p:spPr>
          <a:xfrm>
            <a:off x="1014984" y="630936"/>
            <a:ext cx="3648456" cy="5468112"/>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Constructing</a:t>
            </a:r>
            <a:endParaRPr lang="en-HK" sz="4400" dirty="0"/>
          </a:p>
        </p:txBody>
      </p:sp>
      <p:sp>
        <p:nvSpPr>
          <p:cNvPr id="3" name="Rectangle 2">
            <a:extLst>
              <a:ext uri="{FF2B5EF4-FFF2-40B4-BE49-F238E27FC236}">
                <a16:creationId xmlns:a16="http://schemas.microsoft.com/office/drawing/2014/main" id="{6AD74514-E90B-3C7B-49CF-8AA92B4B8F74}"/>
              </a:ext>
            </a:extLst>
          </p:cNvPr>
          <p:cNvSpPr/>
          <p:nvPr/>
        </p:nvSpPr>
        <p:spPr>
          <a:xfrm>
            <a:off x="4663440" y="630936"/>
            <a:ext cx="6748272" cy="54681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2400" dirty="0">
                <a:solidFill>
                  <a:schemeClr val="tx1"/>
                </a:solidFill>
              </a:rPr>
              <a:t>Data Preparation</a:t>
            </a:r>
          </a:p>
          <a:p>
            <a:pPr marL="800100" lvl="1" indent="-342900">
              <a:buFont typeface="Arial" panose="020B0604020202020204" pitchFamily="34" charset="0"/>
              <a:buChar char="•"/>
            </a:pPr>
            <a:r>
              <a:rPr lang="en-US" sz="2400" dirty="0" err="1">
                <a:solidFill>
                  <a:schemeClr val="tx1"/>
                </a:solidFill>
              </a:rPr>
              <a:t>MinMaxScaler</a:t>
            </a:r>
            <a:r>
              <a:rPr lang="en-US" sz="2400" dirty="0">
                <a:solidFill>
                  <a:schemeClr val="tx1"/>
                </a:solidFill>
              </a:rPr>
              <a:t>, </a:t>
            </a:r>
            <a:r>
              <a:rPr lang="en-US" sz="2400" dirty="0" err="1">
                <a:solidFill>
                  <a:schemeClr val="tx1"/>
                </a:solidFill>
              </a:rPr>
              <a:t>TrainTestSplit</a:t>
            </a:r>
            <a:r>
              <a:rPr lang="en-US" sz="2400" dirty="0">
                <a:solidFill>
                  <a:schemeClr val="tx1"/>
                </a:solidFill>
              </a:rPr>
              <a:t>, </a:t>
            </a:r>
            <a:r>
              <a:rPr lang="en-US" sz="2400" dirty="0" err="1">
                <a:solidFill>
                  <a:schemeClr val="tx1"/>
                </a:solidFill>
              </a:rPr>
              <a:t>RandomOversampling</a:t>
            </a: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Constructing models with </a:t>
            </a:r>
            <a:r>
              <a:rPr lang="en-US" sz="2400" dirty="0" err="1">
                <a:solidFill>
                  <a:schemeClr val="tx1"/>
                </a:solidFill>
              </a:rPr>
              <a:t>GridSearchCV</a:t>
            </a:r>
            <a:r>
              <a:rPr lang="en-US" sz="2400" dirty="0">
                <a:solidFill>
                  <a:schemeClr val="tx1"/>
                </a:solidFill>
              </a:rPr>
              <a:t>, Classification Report and Confusion Matrix</a:t>
            </a:r>
          </a:p>
          <a:p>
            <a:pPr marL="342900" indent="-342900">
              <a:buAutoNum type="arabicPeriod"/>
            </a:pPr>
            <a:endParaRPr lang="en-US" sz="2400" dirty="0">
              <a:solidFill>
                <a:schemeClr val="tx1"/>
              </a:solidFill>
            </a:endParaRPr>
          </a:p>
          <a:p>
            <a:pPr marL="800100" lvl="1" indent="-342900">
              <a:buFont typeface="Arial" panose="020B0604020202020204" pitchFamily="34" charset="0"/>
              <a:buChar char="•"/>
            </a:pPr>
            <a:r>
              <a:rPr lang="en-US" sz="2400" dirty="0">
                <a:solidFill>
                  <a:schemeClr val="tx1"/>
                </a:solidFill>
              </a:rPr>
              <a:t>Logistic Regression</a:t>
            </a:r>
          </a:p>
          <a:p>
            <a:pPr marL="800100" lvl="1" indent="-342900">
              <a:buFont typeface="Arial" panose="020B0604020202020204" pitchFamily="34" charset="0"/>
              <a:buChar char="•"/>
            </a:pPr>
            <a:r>
              <a:rPr lang="en-US" sz="2400" dirty="0">
                <a:solidFill>
                  <a:schemeClr val="tx1"/>
                </a:solidFill>
              </a:rPr>
              <a:t>Decision Tree</a:t>
            </a:r>
          </a:p>
          <a:p>
            <a:pPr marL="800100" lvl="1" indent="-342900">
              <a:buFont typeface="Arial" panose="020B0604020202020204" pitchFamily="34" charset="0"/>
              <a:buChar char="•"/>
            </a:pPr>
            <a:r>
              <a:rPr lang="en-HK" sz="2400" dirty="0">
                <a:solidFill>
                  <a:schemeClr val="tx1"/>
                </a:solidFill>
              </a:rPr>
              <a:t>Random Forest</a:t>
            </a:r>
          </a:p>
          <a:p>
            <a:pPr marL="800100" lvl="1" indent="-342900">
              <a:buFont typeface="Arial" panose="020B0604020202020204" pitchFamily="34" charset="0"/>
              <a:buChar char="•"/>
            </a:pPr>
            <a:r>
              <a:rPr lang="en-HK" sz="2400" dirty="0" err="1">
                <a:solidFill>
                  <a:schemeClr val="tx1"/>
                </a:solidFill>
              </a:rPr>
              <a:t>XGBoost</a:t>
            </a:r>
            <a:endParaRPr lang="en-HK" sz="2400" dirty="0">
              <a:solidFill>
                <a:schemeClr val="tx1"/>
              </a:solidFill>
            </a:endParaRPr>
          </a:p>
        </p:txBody>
      </p:sp>
    </p:spTree>
    <p:extLst>
      <p:ext uri="{BB962C8B-B14F-4D97-AF65-F5344CB8AC3E}">
        <p14:creationId xmlns:p14="http://schemas.microsoft.com/office/powerpoint/2010/main" val="307546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D81656-4A59-0028-E691-64B23FE3C463}"/>
              </a:ext>
            </a:extLst>
          </p:cNvPr>
          <p:cNvSpPr/>
          <p:nvPr/>
        </p:nvSpPr>
        <p:spPr>
          <a:xfrm>
            <a:off x="1014984" y="630936"/>
            <a:ext cx="3867912" cy="5468112"/>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Executing</a:t>
            </a:r>
            <a:endParaRPr lang="en-HK" sz="4400" dirty="0"/>
          </a:p>
        </p:txBody>
      </p:sp>
      <p:sp>
        <p:nvSpPr>
          <p:cNvPr id="3" name="Rectangle 2">
            <a:extLst>
              <a:ext uri="{FF2B5EF4-FFF2-40B4-BE49-F238E27FC236}">
                <a16:creationId xmlns:a16="http://schemas.microsoft.com/office/drawing/2014/main" id="{6AD74514-E90B-3C7B-49CF-8AA92B4B8F74}"/>
              </a:ext>
            </a:extLst>
          </p:cNvPr>
          <p:cNvSpPr/>
          <p:nvPr/>
        </p:nvSpPr>
        <p:spPr>
          <a:xfrm>
            <a:off x="4882896" y="630936"/>
            <a:ext cx="6528816" cy="54681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HK" sz="2400" dirty="0">
                <a:solidFill>
                  <a:schemeClr val="tx1"/>
                </a:solidFill>
              </a:rPr>
              <a:t>Weighted Feature Importance Aggregation</a:t>
            </a:r>
          </a:p>
          <a:p>
            <a:pPr marL="800100" lvl="1" indent="-342900">
              <a:buFont typeface="Arial" panose="020B0604020202020204" pitchFamily="34" charset="0"/>
              <a:buChar char="•"/>
            </a:pPr>
            <a:r>
              <a:rPr lang="en-HK" sz="2400" dirty="0">
                <a:solidFill>
                  <a:schemeClr val="tx1"/>
                </a:solidFill>
              </a:rPr>
              <a:t>Decision Tree (15%), Random Forest (25%), </a:t>
            </a:r>
            <a:r>
              <a:rPr lang="en-HK" sz="2400" dirty="0" err="1">
                <a:solidFill>
                  <a:schemeClr val="tx1"/>
                </a:solidFill>
              </a:rPr>
              <a:t>XGBoost</a:t>
            </a:r>
            <a:r>
              <a:rPr lang="en-HK" sz="2400" dirty="0">
                <a:solidFill>
                  <a:schemeClr val="tx1"/>
                </a:solidFill>
              </a:rPr>
              <a:t> (60%	</a:t>
            </a:r>
          </a:p>
          <a:p>
            <a:pPr marL="342900" indent="-342900">
              <a:buAutoNum type="arabicPeriod"/>
            </a:pPr>
            <a:endParaRPr lang="en-HK" sz="2400" dirty="0">
              <a:solidFill>
                <a:schemeClr val="tx1"/>
              </a:solidFill>
            </a:endParaRPr>
          </a:p>
          <a:p>
            <a:pPr marL="342900" indent="-342900">
              <a:buAutoNum type="arabicPeriod"/>
            </a:pPr>
            <a:r>
              <a:rPr lang="en-HK" sz="2400" dirty="0">
                <a:solidFill>
                  <a:schemeClr val="tx1"/>
                </a:solidFill>
              </a:rPr>
              <a:t>Understanding Top 5 Feature Importances (based on combination of aggregated and </a:t>
            </a:r>
            <a:r>
              <a:rPr lang="en-HK" sz="2400" dirty="0" err="1">
                <a:solidFill>
                  <a:schemeClr val="tx1"/>
                </a:solidFill>
              </a:rPr>
              <a:t>XGBoost</a:t>
            </a:r>
            <a:r>
              <a:rPr lang="en-HK" sz="2400" dirty="0">
                <a:solidFill>
                  <a:schemeClr val="tx1"/>
                </a:solidFill>
              </a:rPr>
              <a:t> importance)</a:t>
            </a:r>
          </a:p>
          <a:p>
            <a:pPr marL="800100" lvl="1" indent="-342900">
              <a:buFont typeface="Arial" panose="020B0604020202020204" pitchFamily="34" charset="0"/>
              <a:buChar char="•"/>
            </a:pPr>
            <a:r>
              <a:rPr lang="en-HK" sz="2400" dirty="0">
                <a:solidFill>
                  <a:schemeClr val="tx1"/>
                </a:solidFill>
              </a:rPr>
              <a:t>Hours Worked</a:t>
            </a:r>
          </a:p>
          <a:p>
            <a:pPr marL="800100" lvl="1" indent="-342900">
              <a:buFont typeface="Arial" panose="020B0604020202020204" pitchFamily="34" charset="0"/>
              <a:buChar char="•"/>
            </a:pPr>
            <a:r>
              <a:rPr lang="en-HK" sz="2400" dirty="0">
                <a:solidFill>
                  <a:schemeClr val="tx1"/>
                </a:solidFill>
              </a:rPr>
              <a:t>Age</a:t>
            </a:r>
          </a:p>
          <a:p>
            <a:pPr marL="800100" lvl="1" indent="-342900">
              <a:buFont typeface="Arial" panose="020B0604020202020204" pitchFamily="34" charset="0"/>
              <a:buChar char="•"/>
            </a:pPr>
            <a:r>
              <a:rPr lang="en-HK" sz="2400" dirty="0">
                <a:solidFill>
                  <a:schemeClr val="tx1"/>
                </a:solidFill>
              </a:rPr>
              <a:t>Human Resources Department</a:t>
            </a:r>
          </a:p>
          <a:p>
            <a:pPr marL="800100" lvl="1" indent="-342900">
              <a:buFont typeface="Arial" panose="020B0604020202020204" pitchFamily="34" charset="0"/>
              <a:buChar char="•"/>
            </a:pPr>
            <a:r>
              <a:rPr lang="en-HK" sz="2400" dirty="0">
                <a:solidFill>
                  <a:schemeClr val="tx1"/>
                </a:solidFill>
              </a:rPr>
              <a:t>Marital Status</a:t>
            </a:r>
          </a:p>
          <a:p>
            <a:pPr marL="800100" lvl="1" indent="-342900">
              <a:buFont typeface="Arial" panose="020B0604020202020204" pitchFamily="34" charset="0"/>
              <a:buChar char="•"/>
            </a:pPr>
            <a:r>
              <a:rPr lang="en-HK" sz="2400" dirty="0">
                <a:solidFill>
                  <a:schemeClr val="tx1"/>
                </a:solidFill>
              </a:rPr>
              <a:t>Monthly Income</a:t>
            </a:r>
          </a:p>
        </p:txBody>
      </p:sp>
    </p:spTree>
    <p:extLst>
      <p:ext uri="{BB962C8B-B14F-4D97-AF65-F5344CB8AC3E}">
        <p14:creationId xmlns:p14="http://schemas.microsoft.com/office/powerpoint/2010/main" val="190514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3EE9F7A-2697-F18F-47BA-FBD5D8A63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112" y="183356"/>
            <a:ext cx="12958840" cy="6491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87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2A7DCB68-76D6-1C27-CC68-96E7DBFF4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823913"/>
            <a:ext cx="1040130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519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CE5B-345D-BFAF-B574-B5D487BD88F4}"/>
              </a:ext>
            </a:extLst>
          </p:cNvPr>
          <p:cNvSpPr>
            <a:spLocks noGrp="1"/>
          </p:cNvSpPr>
          <p:nvPr>
            <p:ph type="title"/>
          </p:nvPr>
        </p:nvSpPr>
        <p:spPr>
          <a:xfrm>
            <a:off x="838200" y="631711"/>
            <a:ext cx="10515600" cy="1966595"/>
          </a:xfrm>
        </p:spPr>
        <p:txBody>
          <a:bodyPr>
            <a:normAutofit fontScale="9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HK" b="1" i="0" dirty="0">
                <a:effectLst/>
                <a:highlight>
                  <a:srgbClr val="FFFFFF"/>
                </a:highlight>
                <a:latin typeface="system-ui"/>
              </a:rPr>
              <a:t>Hours Worked</a:t>
            </a:r>
            <a:br>
              <a:rPr lang="en-HK" b="1" i="0" dirty="0">
                <a:effectLst/>
                <a:highlight>
                  <a:srgbClr val="FFFFFF"/>
                </a:highlight>
                <a:latin typeface="system-ui"/>
              </a:rPr>
            </a:br>
            <a:r>
              <a:rPr kumimoji="0" lang="en-US" sz="2200" b="0" i="0" u="none" strike="noStrike" kern="1200" cap="none" spc="0" normalizeH="0" baseline="0" noProof="0" dirty="0">
                <a:ln>
                  <a:noFill/>
                </a:ln>
                <a:solidFill>
                  <a:prstClr val="black"/>
                </a:solidFill>
                <a:effectLst/>
                <a:highlight>
                  <a:srgbClr val="FFFFFF"/>
                </a:highlight>
                <a:uLnTx/>
                <a:uFillTx/>
                <a:latin typeface="system-ui"/>
                <a:ea typeface="+mn-ea"/>
                <a:cs typeface="+mn-cs"/>
              </a:rPr>
              <a:t>Overall, employees that work longer hours are more likely to leave the company. This may be because of inadequate training or improper skill fit hiring, or unequal work distribution. This may lead to employee having to work longer hours to complete their work. Moreover, employees may be encouraged to work longer to get higher performance rating. This may lead to overwork and burnout.</a:t>
            </a:r>
            <a:br>
              <a:rPr kumimoji="0" lang="en-US" sz="1800" b="0" i="0" u="none" strike="noStrike" kern="1200" cap="none" spc="0" normalizeH="0" baseline="0" noProof="0" dirty="0">
                <a:ln>
                  <a:noFill/>
                </a:ln>
                <a:solidFill>
                  <a:prstClr val="black"/>
                </a:solidFill>
                <a:effectLst/>
                <a:highlight>
                  <a:srgbClr val="FFFFFF"/>
                </a:highlight>
                <a:uLnTx/>
                <a:uFillTx/>
                <a:latin typeface="system-ui"/>
                <a:ea typeface="+mn-ea"/>
                <a:cs typeface="+mn-cs"/>
              </a:rPr>
            </a:br>
            <a:endParaRPr lang="en-HK" dirty="0"/>
          </a:p>
        </p:txBody>
      </p:sp>
      <p:sp>
        <p:nvSpPr>
          <p:cNvPr id="3" name="Content Placeholder 2">
            <a:extLst>
              <a:ext uri="{FF2B5EF4-FFF2-40B4-BE49-F238E27FC236}">
                <a16:creationId xmlns:a16="http://schemas.microsoft.com/office/drawing/2014/main" id="{8D6D167C-63F6-4E3D-0739-05CF877FE7DB}"/>
              </a:ext>
            </a:extLst>
          </p:cNvPr>
          <p:cNvSpPr>
            <a:spLocks noGrp="1"/>
          </p:cNvSpPr>
          <p:nvPr>
            <p:ph idx="1"/>
          </p:nvPr>
        </p:nvSpPr>
        <p:spPr>
          <a:xfrm>
            <a:off x="326136" y="2534200"/>
            <a:ext cx="4905758" cy="4082986"/>
          </a:xfrm>
        </p:spPr>
        <p:txBody>
          <a:bodyPr>
            <a:normAutofit/>
          </a:bodyPr>
          <a:lstStyle/>
          <a:p>
            <a:pPr algn="l">
              <a:buFont typeface="Arial" panose="020B0604020202020204" pitchFamily="34" charset="0"/>
              <a:buChar char="•"/>
            </a:pPr>
            <a:r>
              <a:rPr lang="en-US" sz="1800" b="0" i="0" dirty="0">
                <a:effectLst/>
                <a:highlight>
                  <a:srgbClr val="FFFFFF"/>
                </a:highlight>
                <a:latin typeface="system-ui"/>
              </a:rPr>
              <a:t>Set policies to address overwork amongst employees and encourage employees to finish work within working hours (below 8). In the case that the workload exceeds working hours, managers must identify areas of work that can be further automated or hire additional staff.</a:t>
            </a:r>
          </a:p>
          <a:p>
            <a:pPr algn="l">
              <a:buFont typeface="Arial" panose="020B0604020202020204" pitchFamily="34" charset="0"/>
              <a:buChar char="•"/>
            </a:pPr>
            <a:r>
              <a:rPr lang="en-US" sz="1800" b="0" i="0" dirty="0">
                <a:effectLst/>
                <a:highlight>
                  <a:srgbClr val="FFFFFF"/>
                </a:highlight>
                <a:latin typeface="system-ui"/>
              </a:rPr>
              <a:t>Employees that work more hours generally have a higher performance rating, managers must examine their approach to workplace evaluation and address overwork as well as reduce workplace competition.</a:t>
            </a:r>
          </a:p>
        </p:txBody>
      </p:sp>
      <p:pic>
        <p:nvPicPr>
          <p:cNvPr id="1026" name="Picture 2">
            <a:extLst>
              <a:ext uri="{FF2B5EF4-FFF2-40B4-BE49-F238E27FC236}">
                <a16:creationId xmlns:a16="http://schemas.microsoft.com/office/drawing/2014/main" id="{32706806-AF5F-8B97-7737-8DDDE3B9A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925" y="2693690"/>
            <a:ext cx="6707099" cy="3328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9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8AE6187-96DA-A685-3C0F-BA9CC2B21A91}"/>
              </a:ext>
            </a:extLst>
          </p:cNvPr>
          <p:cNvSpPr txBox="1"/>
          <p:nvPr/>
        </p:nvSpPr>
        <p:spPr>
          <a:xfrm>
            <a:off x="640080" y="2706624"/>
            <a:ext cx="6894576" cy="348386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dirty="0">
                <a:effectLst/>
                <a:highlight>
                  <a:srgbClr val="FFFFFF"/>
                </a:highlight>
              </a:rPr>
              <a:t>Moreover, managers should also ensure equal work distribution and proper remuneration for the extended hours (see </a:t>
            </a:r>
            <a:r>
              <a:rPr lang="en-US" sz="2000" b="0" i="0" dirty="0" err="1">
                <a:effectLst/>
                <a:highlight>
                  <a:srgbClr val="FFFFFF"/>
                </a:highlight>
              </a:rPr>
              <a:t>MonthlyIncome</a:t>
            </a:r>
            <a:r>
              <a:rPr lang="en-US" sz="2000" b="0" i="0" dirty="0">
                <a:effectLst/>
                <a:highlight>
                  <a:srgbClr val="FFFFFF"/>
                </a:highlight>
              </a:rPr>
              <a:t>)</a:t>
            </a:r>
          </a:p>
          <a:p>
            <a:pPr indent="-228600">
              <a:lnSpc>
                <a:spcPct val="90000"/>
              </a:lnSpc>
              <a:spcAft>
                <a:spcPts val="600"/>
              </a:spcAft>
              <a:buFont typeface="Arial" panose="020B0604020202020204" pitchFamily="34" charset="0"/>
              <a:buChar char="•"/>
            </a:pPr>
            <a:r>
              <a:rPr lang="en-US" sz="2000" b="0" i="0" dirty="0">
                <a:effectLst/>
                <a:highlight>
                  <a:srgbClr val="FFFFFF"/>
                </a:highlight>
              </a:rPr>
              <a:t>Training plans need to be examined by the company in teaching employees the proper skills to efficiently finish their work. Training does not seem to significantly reduce the number of hours worked, suggesting either 1) the training is not adequate in addressing employee workload, or 2) the number of hours worked is not related to training and may be related to unequal workload.</a:t>
            </a:r>
          </a:p>
        </p:txBody>
      </p:sp>
      <p:pic>
        <p:nvPicPr>
          <p:cNvPr id="5" name="Picture 6">
            <a:extLst>
              <a:ext uri="{FF2B5EF4-FFF2-40B4-BE49-F238E27FC236}">
                <a16:creationId xmlns:a16="http://schemas.microsoft.com/office/drawing/2014/main" id="{4A18DE26-81A1-7C7F-5930-4580E357F5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54696" y="3628521"/>
            <a:ext cx="4014216" cy="30809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9A3EA1D4-DB86-BE46-C29B-8CD9A9A551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285" b="29016"/>
          <a:stretch/>
        </p:blipFill>
        <p:spPr bwMode="auto">
          <a:xfrm>
            <a:off x="7854696" y="836633"/>
            <a:ext cx="3950208" cy="2791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717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671</TotalTime>
  <Words>1187</Words>
  <Application>Microsoft Office PowerPoint</Application>
  <PresentationFormat>Widescreen</PresentationFormat>
  <Paragraphs>83</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system-ui</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Hours Worked Overall, employees that work longer hours are more likely to leave the company. This may be because of inadequate training or improper skill fit hiring, or unequal work distribution. This may lead to employee having to work longer hours to complete their work. Moreover, employees may be encouraged to work longer to get higher performance rating. This may lead to overwork and burnout. </vt:lpstr>
      <vt:lpstr>PowerPoint Presentation</vt:lpstr>
      <vt:lpstr>Age  Younger age groups are more likely to leave the company, especially the youngest age groups such as 18-25 have an attrition rate of around 34%, whilst 25-35 have an above average attrition rate of 19%. This is possibly due to a lack of career growth opportunities or skill development opportunities. </vt:lpstr>
      <vt:lpstr>PowerPoint Presentation</vt:lpstr>
      <vt:lpstr>Marital Status Employees that are single are more likely to leave the company (25%), compared to those that are married or divorced (15%). This is directly linked to their age, where younger people tend to be single and have less responsibilities or obligation to the others. </vt:lpstr>
      <vt:lpstr>Monthly Income Despite workers working more hours, the compensation of the employees that leave the company are on average less than those who stay. This can be related back to the different departments, where employees that left received on average 5000 less than those who stayed in the company. Considering they are overworked, a proper compensation plan must be awarded for those who work longer hours. </vt:lpstr>
      <vt:lpstr>Human Resources Department  There is a high amount of turnover in the HR department (30%), compared to the other departments (~15%). This is not related to the number of hours worked and employees and managers have similar sentiment compared to other departments. More has to be done to ensure HR employees stay.</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Ching Kiu Chau</dc:creator>
  <cp:lastModifiedBy>Ching Kiu Chau</cp:lastModifiedBy>
  <cp:revision>7</cp:revision>
  <dcterms:created xsi:type="dcterms:W3CDTF">2024-07-23T11:01:33Z</dcterms:created>
  <dcterms:modified xsi:type="dcterms:W3CDTF">2024-09-05T09:18:12Z</dcterms:modified>
</cp:coreProperties>
</file>