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10058400" cy="7772400"/>
  <p:defaultTextStyle>
    <a:defPPr>
      <a:defRPr lang="en-US"/>
    </a:defPPr>
    <a:lvl1pPr marL="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1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28" d="100"/>
          <a:sy n="128" d="100"/>
        </p:scale>
        <p:origin x="1064" y="168"/>
      </p:cViewPr>
      <p:guideLst>
        <p:guide orient="horz" pos="2118"/>
        <p:guide pos="19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4182" y="2241177"/>
            <a:ext cx="221672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35" b="0" i="0">
                <a:solidFill>
                  <a:srgbClr val="BCBDC1"/>
                </a:solidFill>
                <a:latin typeface="Arial"/>
                <a:cs typeface="Arial"/>
              </a:defRPr>
            </a:lvl1pPr>
          </a:lstStyle>
          <a:p>
            <a:pPr marL="9338">
              <a:spcBef>
                <a:spcPts val="33"/>
              </a:spcBef>
            </a:pPr>
            <a:r>
              <a:rPr lang="en-US" spc="-4"/>
              <a:t>AP</a:t>
            </a:r>
            <a:r>
              <a:rPr lang="en-US" spc="-44"/>
              <a:t> </a:t>
            </a:r>
            <a:r>
              <a:rPr lang="en-US" spc="26"/>
              <a:t>Computer</a:t>
            </a:r>
            <a:r>
              <a:rPr lang="en-US" spc="-37"/>
              <a:t> </a:t>
            </a:r>
            <a:r>
              <a:rPr lang="en-US" spc="7"/>
              <a:t>Science</a:t>
            </a:r>
            <a:r>
              <a:rPr lang="en-US" spc="-37"/>
              <a:t> </a:t>
            </a:r>
            <a:r>
              <a:rPr lang="en-US" spc="15"/>
              <a:t>-</a:t>
            </a:r>
            <a:r>
              <a:rPr lang="en-US" spc="-33"/>
              <a:t> </a:t>
            </a:r>
            <a:r>
              <a:rPr lang="en-US" spc="26"/>
              <a:t>Unit</a:t>
            </a:r>
            <a:r>
              <a:rPr lang="en-US" spc="-37"/>
              <a:t> </a:t>
            </a:r>
            <a:r>
              <a:rPr lang="en-US" spc="-4"/>
              <a:t>One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28" y="1522133"/>
            <a:ext cx="8012545" cy="316882"/>
          </a:xfrm>
        </p:spPr>
        <p:txBody>
          <a:bodyPr lIns="0" tIns="0" rIns="0" bIns="0"/>
          <a:lstStyle>
            <a:lvl1pPr>
              <a:defRPr sz="2059" b="0" i="0">
                <a:solidFill>
                  <a:srgbClr val="7779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35" b="0" i="0">
                <a:solidFill>
                  <a:srgbClr val="BCBDC1"/>
                </a:solidFill>
                <a:latin typeface="Arial"/>
                <a:cs typeface="Arial"/>
              </a:defRPr>
            </a:lvl1pPr>
          </a:lstStyle>
          <a:p>
            <a:pPr marL="9338">
              <a:spcBef>
                <a:spcPts val="33"/>
              </a:spcBef>
            </a:pPr>
            <a:r>
              <a:rPr lang="en-US" spc="-4"/>
              <a:t>AP</a:t>
            </a:r>
            <a:r>
              <a:rPr lang="en-US" spc="-44"/>
              <a:t> </a:t>
            </a:r>
            <a:r>
              <a:rPr lang="en-US" spc="26"/>
              <a:t>Computer</a:t>
            </a:r>
            <a:r>
              <a:rPr lang="en-US" spc="-37"/>
              <a:t> </a:t>
            </a:r>
            <a:r>
              <a:rPr lang="en-US" spc="7"/>
              <a:t>Science</a:t>
            </a:r>
            <a:r>
              <a:rPr lang="en-US" spc="-37"/>
              <a:t> </a:t>
            </a:r>
            <a:r>
              <a:rPr lang="en-US" spc="15"/>
              <a:t>-</a:t>
            </a:r>
            <a:r>
              <a:rPr lang="en-US" spc="-33"/>
              <a:t> </a:t>
            </a:r>
            <a:r>
              <a:rPr lang="en-US" spc="26"/>
              <a:t>Unit</a:t>
            </a:r>
            <a:r>
              <a:rPr lang="en-US" spc="-37"/>
              <a:t> </a:t>
            </a:r>
            <a:r>
              <a:rPr lang="en-US" spc="-4"/>
              <a:t>One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28" y="1522133"/>
            <a:ext cx="8012545" cy="316882"/>
          </a:xfrm>
        </p:spPr>
        <p:txBody>
          <a:bodyPr lIns="0" tIns="0" rIns="0" bIns="0"/>
          <a:lstStyle>
            <a:lvl1pPr>
              <a:defRPr sz="2059" b="0" i="0">
                <a:solidFill>
                  <a:srgbClr val="7779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35" b="0" i="0">
                <a:solidFill>
                  <a:srgbClr val="BCBDC1"/>
                </a:solidFill>
                <a:latin typeface="Arial"/>
                <a:cs typeface="Arial"/>
              </a:defRPr>
            </a:lvl1pPr>
          </a:lstStyle>
          <a:p>
            <a:pPr marL="9338">
              <a:spcBef>
                <a:spcPts val="33"/>
              </a:spcBef>
            </a:pPr>
            <a:r>
              <a:rPr lang="en-US" spc="-4"/>
              <a:t>AP</a:t>
            </a:r>
            <a:r>
              <a:rPr lang="en-US" spc="-44"/>
              <a:t> </a:t>
            </a:r>
            <a:r>
              <a:rPr lang="en-US" spc="26"/>
              <a:t>Computer</a:t>
            </a:r>
            <a:r>
              <a:rPr lang="en-US" spc="-37"/>
              <a:t> </a:t>
            </a:r>
            <a:r>
              <a:rPr lang="en-US" spc="7"/>
              <a:t>Science</a:t>
            </a:r>
            <a:r>
              <a:rPr lang="en-US" spc="-37"/>
              <a:t> </a:t>
            </a:r>
            <a:r>
              <a:rPr lang="en-US" spc="15"/>
              <a:t>-</a:t>
            </a:r>
            <a:r>
              <a:rPr lang="en-US" spc="-33"/>
              <a:t> </a:t>
            </a:r>
            <a:r>
              <a:rPr lang="en-US" spc="26"/>
              <a:t>Unit</a:t>
            </a:r>
            <a:r>
              <a:rPr lang="en-US" spc="-37"/>
              <a:t> </a:t>
            </a:r>
            <a:r>
              <a:rPr lang="en-US" spc="-4"/>
              <a:t>One</a:t>
            </a:r>
            <a:endParaRPr lang="en-US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28" y="1522133"/>
            <a:ext cx="8012545" cy="316882"/>
          </a:xfrm>
        </p:spPr>
        <p:txBody>
          <a:bodyPr lIns="0" tIns="0" rIns="0" bIns="0"/>
          <a:lstStyle>
            <a:lvl1pPr>
              <a:defRPr sz="2059" b="0" i="0">
                <a:solidFill>
                  <a:srgbClr val="7779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35" b="0" i="0">
                <a:solidFill>
                  <a:srgbClr val="BCBDC1"/>
                </a:solidFill>
                <a:latin typeface="Arial"/>
                <a:cs typeface="Arial"/>
              </a:defRPr>
            </a:lvl1pPr>
          </a:lstStyle>
          <a:p>
            <a:pPr marL="9338">
              <a:spcBef>
                <a:spcPts val="33"/>
              </a:spcBef>
            </a:pPr>
            <a:r>
              <a:rPr lang="en-US" spc="-4"/>
              <a:t>AP</a:t>
            </a:r>
            <a:r>
              <a:rPr lang="en-US" spc="-44"/>
              <a:t> </a:t>
            </a:r>
            <a:r>
              <a:rPr lang="en-US" spc="26"/>
              <a:t>Computer</a:t>
            </a:r>
            <a:r>
              <a:rPr lang="en-US" spc="-37"/>
              <a:t> </a:t>
            </a:r>
            <a:r>
              <a:rPr lang="en-US" spc="7"/>
              <a:t>Science</a:t>
            </a:r>
            <a:r>
              <a:rPr lang="en-US" spc="-37"/>
              <a:t> </a:t>
            </a:r>
            <a:r>
              <a:rPr lang="en-US" spc="15"/>
              <a:t>-</a:t>
            </a:r>
            <a:r>
              <a:rPr lang="en-US" spc="-33"/>
              <a:t> </a:t>
            </a:r>
            <a:r>
              <a:rPr lang="en-US" spc="26"/>
              <a:t>Unit</a:t>
            </a:r>
            <a:r>
              <a:rPr lang="en-US" spc="-37"/>
              <a:t> </a:t>
            </a:r>
            <a:r>
              <a:rPr lang="en-US" spc="-4"/>
              <a:t>One</a:t>
            </a:r>
            <a:endParaRPr lang="en-US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35" b="0" i="0">
                <a:solidFill>
                  <a:srgbClr val="BCBDC1"/>
                </a:solidFill>
                <a:latin typeface="Arial"/>
                <a:cs typeface="Arial"/>
              </a:defRPr>
            </a:lvl1pPr>
          </a:lstStyle>
          <a:p>
            <a:pPr marL="9338">
              <a:spcBef>
                <a:spcPts val="33"/>
              </a:spcBef>
            </a:pPr>
            <a:r>
              <a:rPr lang="en-US" spc="-4"/>
              <a:t>AP</a:t>
            </a:r>
            <a:r>
              <a:rPr lang="en-US" spc="-44"/>
              <a:t> </a:t>
            </a:r>
            <a:r>
              <a:rPr lang="en-US" spc="26"/>
              <a:t>Computer</a:t>
            </a:r>
            <a:r>
              <a:rPr lang="en-US" spc="-37"/>
              <a:t> </a:t>
            </a:r>
            <a:r>
              <a:rPr lang="en-US" spc="7"/>
              <a:t>Science</a:t>
            </a:r>
            <a:r>
              <a:rPr lang="en-US" spc="-37"/>
              <a:t> </a:t>
            </a:r>
            <a:r>
              <a:rPr lang="en-US" spc="15"/>
              <a:t>-</a:t>
            </a:r>
            <a:r>
              <a:rPr lang="en-US" spc="-33"/>
              <a:t> </a:t>
            </a:r>
            <a:r>
              <a:rPr lang="en-US" spc="26"/>
              <a:t>Unit</a:t>
            </a:r>
            <a:r>
              <a:rPr lang="en-US" spc="-37"/>
              <a:t> </a:t>
            </a:r>
            <a:r>
              <a:rPr lang="en-US" spc="-4"/>
              <a:t>One</a:t>
            </a:r>
            <a:endParaRPr lang="en-US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28" y="1522133"/>
            <a:ext cx="801254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779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728" y="1819088"/>
            <a:ext cx="80125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56637" y="5398634"/>
            <a:ext cx="1756640" cy="113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5" b="0" i="0">
                <a:solidFill>
                  <a:srgbClr val="BCBDC1"/>
                </a:solidFill>
                <a:latin typeface="Arial"/>
                <a:cs typeface="Arial"/>
              </a:defRPr>
            </a:lvl1pPr>
          </a:lstStyle>
          <a:p>
            <a:pPr marL="9338">
              <a:spcBef>
                <a:spcPts val="33"/>
              </a:spcBef>
            </a:pPr>
            <a:r>
              <a:rPr lang="en-US" spc="-4"/>
              <a:t>AP</a:t>
            </a:r>
            <a:r>
              <a:rPr lang="en-US" spc="-44"/>
              <a:t> </a:t>
            </a:r>
            <a:r>
              <a:rPr lang="en-US" spc="26"/>
              <a:t>Computer</a:t>
            </a:r>
            <a:r>
              <a:rPr lang="en-US" spc="-37"/>
              <a:t> </a:t>
            </a:r>
            <a:r>
              <a:rPr lang="en-US" spc="7"/>
              <a:t>Science</a:t>
            </a:r>
            <a:r>
              <a:rPr lang="en-US" spc="-37"/>
              <a:t> </a:t>
            </a:r>
            <a:r>
              <a:rPr lang="en-US" spc="15"/>
              <a:t>-</a:t>
            </a:r>
            <a:r>
              <a:rPr lang="en-US" spc="-33"/>
              <a:t> </a:t>
            </a:r>
            <a:r>
              <a:rPr lang="en-US" spc="26"/>
              <a:t>Unit</a:t>
            </a:r>
            <a:r>
              <a:rPr lang="en-US" spc="-37"/>
              <a:t> </a:t>
            </a:r>
            <a:r>
              <a:rPr lang="en-US" spc="-4"/>
              <a:t>One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36179">
        <a:defRPr>
          <a:latin typeface="+mn-lt"/>
          <a:ea typeface="+mn-ea"/>
          <a:cs typeface="+mn-cs"/>
        </a:defRPr>
      </a:lvl2pPr>
      <a:lvl3pPr marL="672358">
        <a:defRPr>
          <a:latin typeface="+mn-lt"/>
          <a:ea typeface="+mn-ea"/>
          <a:cs typeface="+mn-cs"/>
        </a:defRPr>
      </a:lvl3pPr>
      <a:lvl4pPr marL="1008537">
        <a:defRPr>
          <a:latin typeface="+mn-lt"/>
          <a:ea typeface="+mn-ea"/>
          <a:cs typeface="+mn-cs"/>
        </a:defRPr>
      </a:lvl4pPr>
      <a:lvl5pPr marL="1344717">
        <a:defRPr>
          <a:latin typeface="+mn-lt"/>
          <a:ea typeface="+mn-ea"/>
          <a:cs typeface="+mn-cs"/>
        </a:defRPr>
      </a:lvl5pPr>
      <a:lvl6pPr marL="1680896">
        <a:defRPr>
          <a:latin typeface="+mn-lt"/>
          <a:ea typeface="+mn-ea"/>
          <a:cs typeface="+mn-cs"/>
        </a:defRPr>
      </a:lvl6pPr>
      <a:lvl7pPr marL="2017075">
        <a:defRPr>
          <a:latin typeface="+mn-lt"/>
          <a:ea typeface="+mn-ea"/>
          <a:cs typeface="+mn-cs"/>
        </a:defRPr>
      </a:lvl7pPr>
      <a:lvl8pPr marL="2353254">
        <a:defRPr>
          <a:latin typeface="+mn-lt"/>
          <a:ea typeface="+mn-ea"/>
          <a:cs typeface="+mn-cs"/>
        </a:defRPr>
      </a:lvl8pPr>
      <a:lvl9pPr marL="268943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36179">
        <a:defRPr>
          <a:latin typeface="+mn-lt"/>
          <a:ea typeface="+mn-ea"/>
          <a:cs typeface="+mn-cs"/>
        </a:defRPr>
      </a:lvl2pPr>
      <a:lvl3pPr marL="672358">
        <a:defRPr>
          <a:latin typeface="+mn-lt"/>
          <a:ea typeface="+mn-ea"/>
          <a:cs typeface="+mn-cs"/>
        </a:defRPr>
      </a:lvl3pPr>
      <a:lvl4pPr marL="1008537">
        <a:defRPr>
          <a:latin typeface="+mn-lt"/>
          <a:ea typeface="+mn-ea"/>
          <a:cs typeface="+mn-cs"/>
        </a:defRPr>
      </a:lvl4pPr>
      <a:lvl5pPr marL="1344717">
        <a:defRPr>
          <a:latin typeface="+mn-lt"/>
          <a:ea typeface="+mn-ea"/>
          <a:cs typeface="+mn-cs"/>
        </a:defRPr>
      </a:lvl5pPr>
      <a:lvl6pPr marL="1680896">
        <a:defRPr>
          <a:latin typeface="+mn-lt"/>
          <a:ea typeface="+mn-ea"/>
          <a:cs typeface="+mn-cs"/>
        </a:defRPr>
      </a:lvl6pPr>
      <a:lvl7pPr marL="2017075">
        <a:defRPr>
          <a:latin typeface="+mn-lt"/>
          <a:ea typeface="+mn-ea"/>
          <a:cs typeface="+mn-cs"/>
        </a:defRPr>
      </a:lvl7pPr>
      <a:lvl8pPr marL="2353254">
        <a:defRPr>
          <a:latin typeface="+mn-lt"/>
          <a:ea typeface="+mn-ea"/>
          <a:cs typeface="+mn-cs"/>
        </a:defRPr>
      </a:lvl8pPr>
      <a:lvl9pPr marL="268943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22294" y="2642721"/>
            <a:ext cx="4258235" cy="561956"/>
          </a:xfrm>
          <a:prstGeom prst="rect">
            <a:avLst/>
          </a:prstGeom>
          <a:solidFill>
            <a:srgbClr val="70993F"/>
          </a:solidFill>
        </p:spPr>
        <p:txBody>
          <a:bodyPr vert="horz" wrap="square" lIns="0" tIns="18676" rIns="0" bIns="0" rtlCol="0">
            <a:spAutoFit/>
          </a:bodyPr>
          <a:lstStyle/>
          <a:p>
            <a:pPr marL="56030">
              <a:spcBef>
                <a:spcPts val="147"/>
              </a:spcBef>
            </a:pPr>
            <a:r>
              <a:rPr sz="3529" spc="-11" dirty="0">
                <a:solidFill>
                  <a:srgbClr val="FFFFFF"/>
                </a:solidFill>
                <a:latin typeface="Arial"/>
                <a:cs typeface="Arial"/>
              </a:rPr>
              <a:t>Escape</a:t>
            </a:r>
            <a:r>
              <a:rPr sz="3529" spc="-1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29" spc="84" dirty="0">
                <a:solidFill>
                  <a:srgbClr val="FFFFFF"/>
                </a:solidFill>
                <a:latin typeface="Arial"/>
                <a:cs typeface="Arial"/>
              </a:rPr>
              <a:t>Characters</a:t>
            </a:r>
            <a:endParaRPr sz="3529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633" y="943162"/>
            <a:ext cx="1642129" cy="235773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471" spc="-4" dirty="0">
                <a:solidFill>
                  <a:srgbClr val="32AFC8"/>
                </a:solidFill>
                <a:latin typeface="Arial"/>
                <a:cs typeface="Arial"/>
              </a:rPr>
              <a:t>Escape</a:t>
            </a:r>
            <a:r>
              <a:rPr sz="1471" spc="-107" dirty="0">
                <a:solidFill>
                  <a:srgbClr val="32AFC8"/>
                </a:solidFill>
                <a:latin typeface="Arial"/>
                <a:cs typeface="Arial"/>
              </a:rPr>
              <a:t> </a:t>
            </a:r>
            <a:r>
              <a:rPr sz="1471" spc="33" dirty="0">
                <a:solidFill>
                  <a:srgbClr val="32AFC8"/>
                </a:solidFill>
                <a:latin typeface="Arial"/>
                <a:cs typeface="Arial"/>
              </a:rPr>
              <a:t>Characters</a:t>
            </a:r>
            <a:endParaRPr sz="147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633" y="1410073"/>
            <a:ext cx="3239901" cy="326311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pc="33" dirty="0"/>
              <a:t>Let’s</a:t>
            </a:r>
            <a:r>
              <a:rPr spc="-96" dirty="0"/>
              <a:t> </a:t>
            </a:r>
            <a:r>
              <a:rPr spc="11" dirty="0"/>
              <a:t>say</a:t>
            </a:r>
            <a:r>
              <a:rPr spc="-96" dirty="0"/>
              <a:t> </a:t>
            </a:r>
            <a:r>
              <a:rPr spc="40" dirty="0"/>
              <a:t>you</a:t>
            </a:r>
            <a:r>
              <a:rPr spc="-92" dirty="0"/>
              <a:t> </a:t>
            </a:r>
            <a:r>
              <a:rPr spc="70" dirty="0"/>
              <a:t>want</a:t>
            </a:r>
            <a:r>
              <a:rPr spc="-96" dirty="0"/>
              <a:t> </a:t>
            </a:r>
            <a:r>
              <a:rPr spc="118" dirty="0"/>
              <a:t>to</a:t>
            </a:r>
            <a:r>
              <a:rPr spc="-92" dirty="0"/>
              <a:t> </a:t>
            </a:r>
            <a:r>
              <a:rPr spc="88" dirty="0"/>
              <a:t>print: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7809" y="1989044"/>
            <a:ext cx="3245971" cy="841195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R="3735" algn="r">
              <a:spcBef>
                <a:spcPts val="74"/>
              </a:spcBef>
            </a:pP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“Computers in the</a:t>
            </a:r>
            <a:r>
              <a:rPr sz="1765" spc="-66" dirty="0">
                <a:solidFill>
                  <a:srgbClr val="010202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future</a:t>
            </a:r>
            <a:endParaRPr sz="1765">
              <a:latin typeface="Courier New"/>
              <a:cs typeface="Courier New"/>
            </a:endParaRPr>
          </a:p>
          <a:p>
            <a:pPr>
              <a:spcBef>
                <a:spcPts val="22"/>
              </a:spcBef>
            </a:pPr>
            <a:endParaRPr sz="1875">
              <a:latin typeface="Courier New"/>
              <a:cs typeface="Courier New"/>
            </a:endParaRPr>
          </a:p>
          <a:p>
            <a:pPr marR="3735" algn="r"/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no more than 1.5</a:t>
            </a:r>
            <a:r>
              <a:rPr sz="1765" spc="-63" dirty="0">
                <a:solidFill>
                  <a:srgbClr val="010202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tons.”</a:t>
            </a:r>
            <a:endParaRPr sz="176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113" y="1989044"/>
            <a:ext cx="1228912" cy="281042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may</a:t>
            </a:r>
            <a:r>
              <a:rPr sz="1765" spc="-70" dirty="0">
                <a:solidFill>
                  <a:srgbClr val="010202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weigh</a:t>
            </a:r>
            <a:endParaRPr sz="176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7809" y="3072429"/>
            <a:ext cx="3380441" cy="281042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765" dirty="0">
                <a:solidFill>
                  <a:srgbClr val="010202"/>
                </a:solidFill>
                <a:latin typeface="Courier New"/>
                <a:cs typeface="Courier New"/>
              </a:rPr>
              <a:t>- </a:t>
            </a: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Popular Mechanics,</a:t>
            </a:r>
            <a:r>
              <a:rPr sz="1765" spc="-74" dirty="0">
                <a:solidFill>
                  <a:srgbClr val="010202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1949</a:t>
            </a:r>
            <a:endParaRPr sz="176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1633" y="4118162"/>
            <a:ext cx="3963614" cy="326311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2059" spc="59" dirty="0">
                <a:solidFill>
                  <a:srgbClr val="77797C"/>
                </a:solidFill>
                <a:latin typeface="Arial"/>
                <a:cs typeface="Arial"/>
              </a:rPr>
              <a:t>And</a:t>
            </a:r>
            <a:r>
              <a:rPr sz="2059" spc="-99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2059" spc="55" dirty="0">
                <a:solidFill>
                  <a:srgbClr val="77797C"/>
                </a:solidFill>
                <a:latin typeface="Arial"/>
                <a:cs typeface="Arial"/>
              </a:rPr>
              <a:t>include</a:t>
            </a:r>
            <a:r>
              <a:rPr sz="2059" spc="-96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2059" spc="84" dirty="0">
                <a:solidFill>
                  <a:srgbClr val="77797C"/>
                </a:solidFill>
                <a:latin typeface="Arial"/>
                <a:cs typeface="Arial"/>
              </a:rPr>
              <a:t>the</a:t>
            </a:r>
            <a:r>
              <a:rPr sz="2059" spc="-96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2059" spc="84" dirty="0">
                <a:solidFill>
                  <a:srgbClr val="77797C"/>
                </a:solidFill>
                <a:latin typeface="Arial"/>
                <a:cs typeface="Arial"/>
              </a:rPr>
              <a:t>quotation</a:t>
            </a:r>
            <a:r>
              <a:rPr sz="2059" spc="-96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2059" spc="74" dirty="0">
                <a:solidFill>
                  <a:srgbClr val="77797C"/>
                </a:solidFill>
                <a:latin typeface="Arial"/>
                <a:cs typeface="Arial"/>
              </a:rPr>
              <a:t>marks</a:t>
            </a:r>
            <a:endParaRPr sz="2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633" y="943162"/>
            <a:ext cx="1642129" cy="235773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471" spc="-4" dirty="0">
                <a:solidFill>
                  <a:srgbClr val="32AFC8"/>
                </a:solidFill>
                <a:latin typeface="Arial"/>
                <a:cs typeface="Arial"/>
              </a:rPr>
              <a:t>Escape</a:t>
            </a:r>
            <a:r>
              <a:rPr sz="1471" spc="-107" dirty="0">
                <a:solidFill>
                  <a:srgbClr val="32AFC8"/>
                </a:solidFill>
                <a:latin typeface="Arial"/>
                <a:cs typeface="Arial"/>
              </a:rPr>
              <a:t> </a:t>
            </a:r>
            <a:r>
              <a:rPr sz="1471" spc="33" dirty="0">
                <a:solidFill>
                  <a:srgbClr val="32AFC8"/>
                </a:solidFill>
                <a:latin typeface="Arial"/>
                <a:cs typeface="Arial"/>
              </a:rPr>
              <a:t>Characters</a:t>
            </a:r>
            <a:endParaRPr sz="147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633" y="1574352"/>
            <a:ext cx="5003893" cy="662470"/>
          </a:xfrm>
          <a:prstGeom prst="rect">
            <a:avLst/>
          </a:prstGeom>
        </p:spPr>
        <p:txBody>
          <a:bodyPr vert="horz" wrap="square" lIns="0" tIns="8871" rIns="0" bIns="0" rtlCol="0">
            <a:spAutoFit/>
          </a:bodyPr>
          <a:lstStyle/>
          <a:p>
            <a:pPr marL="9338" marR="3735">
              <a:lnSpc>
                <a:spcPct val="107200"/>
              </a:lnSpc>
              <a:spcBef>
                <a:spcPts val="70"/>
              </a:spcBef>
            </a:pPr>
            <a:r>
              <a:rPr spc="-103" dirty="0"/>
              <a:t>To</a:t>
            </a:r>
            <a:r>
              <a:rPr spc="-96" dirty="0"/>
              <a:t> </a:t>
            </a:r>
            <a:r>
              <a:rPr spc="107" dirty="0"/>
              <a:t>format</a:t>
            </a:r>
            <a:r>
              <a:rPr spc="-92" dirty="0"/>
              <a:t> </a:t>
            </a:r>
            <a:r>
              <a:rPr spc="55" dirty="0"/>
              <a:t>Strings,</a:t>
            </a:r>
            <a:r>
              <a:rPr spc="-158" dirty="0"/>
              <a:t> </a:t>
            </a:r>
            <a:r>
              <a:rPr spc="55" dirty="0"/>
              <a:t>include</a:t>
            </a:r>
            <a:r>
              <a:rPr spc="-92" dirty="0"/>
              <a:t> </a:t>
            </a:r>
            <a:r>
              <a:rPr spc="84" dirty="0"/>
              <a:t>the</a:t>
            </a:r>
            <a:r>
              <a:rPr spc="-92" dirty="0"/>
              <a:t> </a:t>
            </a:r>
            <a:r>
              <a:rPr spc="55" dirty="0"/>
              <a:t>following</a:t>
            </a:r>
            <a:r>
              <a:rPr spc="-96" dirty="0"/>
              <a:t> </a:t>
            </a:r>
            <a:r>
              <a:rPr spc="59" dirty="0"/>
              <a:t>in  </a:t>
            </a:r>
            <a:r>
              <a:rPr spc="44" dirty="0"/>
              <a:t>between </a:t>
            </a:r>
            <a:r>
              <a:rPr spc="84" dirty="0"/>
              <a:t>the</a:t>
            </a:r>
            <a:r>
              <a:rPr spc="-232" dirty="0"/>
              <a:t> </a:t>
            </a:r>
            <a:r>
              <a:rPr spc="51" dirty="0"/>
              <a:t>quotes: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7809" y="2575484"/>
            <a:ext cx="2151996" cy="1691866"/>
          </a:xfrm>
          <a:prstGeom prst="rect">
            <a:avLst/>
          </a:prstGeom>
        </p:spPr>
        <p:txBody>
          <a:bodyPr vert="horz" wrap="square" lIns="0" tIns="76574" rIns="0" bIns="0" rtlCol="0">
            <a:spAutoFit/>
          </a:bodyPr>
          <a:lstStyle/>
          <a:p>
            <a:pPr marL="9338">
              <a:spcBef>
                <a:spcPts val="603"/>
              </a:spcBef>
              <a:tabLst>
                <a:tab pos="681230" algn="l"/>
              </a:tabLst>
            </a:pPr>
            <a:r>
              <a:rPr sz="1765" spc="-37" dirty="0">
                <a:solidFill>
                  <a:srgbClr val="010202"/>
                </a:solidFill>
                <a:latin typeface="Courier New"/>
                <a:cs typeface="Courier New"/>
              </a:rPr>
              <a:t>\”	</a:t>
            </a:r>
            <a:r>
              <a:rPr sz="1765" spc="29" dirty="0">
                <a:solidFill>
                  <a:srgbClr val="77797C"/>
                </a:solidFill>
                <a:latin typeface="Arial"/>
                <a:cs typeface="Arial"/>
              </a:rPr>
              <a:t>Double</a:t>
            </a:r>
            <a:r>
              <a:rPr sz="1765" spc="-107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1765" spc="66" dirty="0">
                <a:solidFill>
                  <a:srgbClr val="77797C"/>
                </a:solidFill>
                <a:latin typeface="Arial"/>
                <a:cs typeface="Arial"/>
              </a:rPr>
              <a:t>quote</a:t>
            </a:r>
            <a:endParaRPr sz="1765">
              <a:latin typeface="Arial"/>
              <a:cs typeface="Arial"/>
            </a:endParaRPr>
          </a:p>
          <a:p>
            <a:pPr marL="9338">
              <a:spcBef>
                <a:spcPts val="529"/>
              </a:spcBef>
              <a:tabLst>
                <a:tab pos="681230" algn="l"/>
              </a:tabLst>
            </a:pPr>
            <a:r>
              <a:rPr sz="1765" spc="-37" dirty="0">
                <a:solidFill>
                  <a:srgbClr val="010202"/>
                </a:solidFill>
                <a:latin typeface="Courier New"/>
                <a:cs typeface="Courier New"/>
              </a:rPr>
              <a:t>\t	</a:t>
            </a:r>
            <a:r>
              <a:rPr sz="1765" spc="51" dirty="0">
                <a:solidFill>
                  <a:srgbClr val="77797C"/>
                </a:solidFill>
                <a:latin typeface="Arial"/>
                <a:cs typeface="Arial"/>
              </a:rPr>
              <a:t>Horizontal</a:t>
            </a:r>
            <a:r>
              <a:rPr sz="1765" spc="-129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1765" spc="51" dirty="0">
                <a:solidFill>
                  <a:srgbClr val="77797C"/>
                </a:solidFill>
                <a:latin typeface="Arial"/>
                <a:cs typeface="Arial"/>
              </a:rPr>
              <a:t>tab</a:t>
            </a:r>
            <a:endParaRPr sz="1765">
              <a:latin typeface="Arial"/>
              <a:cs typeface="Arial"/>
            </a:endParaRPr>
          </a:p>
          <a:p>
            <a:pPr marL="9338">
              <a:spcBef>
                <a:spcPts val="529"/>
              </a:spcBef>
              <a:tabLst>
                <a:tab pos="681230" algn="l"/>
              </a:tabLst>
            </a:pPr>
            <a:r>
              <a:rPr sz="1765" spc="-37" dirty="0">
                <a:solidFill>
                  <a:srgbClr val="010202"/>
                </a:solidFill>
                <a:latin typeface="Courier New"/>
                <a:cs typeface="Courier New"/>
              </a:rPr>
              <a:t>\\	</a:t>
            </a:r>
            <a:r>
              <a:rPr sz="1765" spc="40" dirty="0">
                <a:solidFill>
                  <a:srgbClr val="77797C"/>
                </a:solidFill>
                <a:latin typeface="Arial"/>
                <a:cs typeface="Arial"/>
              </a:rPr>
              <a:t>Back</a:t>
            </a:r>
            <a:r>
              <a:rPr sz="1765" spc="-88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1765" spc="37" dirty="0">
                <a:solidFill>
                  <a:srgbClr val="77797C"/>
                </a:solidFill>
                <a:latin typeface="Arial"/>
                <a:cs typeface="Arial"/>
              </a:rPr>
              <a:t>slack</a:t>
            </a:r>
            <a:endParaRPr sz="1765">
              <a:latin typeface="Arial"/>
              <a:cs typeface="Arial"/>
            </a:endParaRPr>
          </a:p>
          <a:p>
            <a:pPr marL="9338">
              <a:spcBef>
                <a:spcPts val="529"/>
              </a:spcBef>
              <a:tabLst>
                <a:tab pos="681230" algn="l"/>
              </a:tabLst>
            </a:pPr>
            <a:r>
              <a:rPr sz="1765" spc="-37" dirty="0">
                <a:solidFill>
                  <a:srgbClr val="010202"/>
                </a:solidFill>
                <a:latin typeface="Courier New"/>
                <a:cs typeface="Courier New"/>
              </a:rPr>
              <a:t>\n	</a:t>
            </a:r>
            <a:r>
              <a:rPr sz="1765" spc="22" dirty="0">
                <a:solidFill>
                  <a:srgbClr val="77797C"/>
                </a:solidFill>
                <a:latin typeface="Arial"/>
                <a:cs typeface="Arial"/>
              </a:rPr>
              <a:t>New</a:t>
            </a:r>
            <a:r>
              <a:rPr sz="1765" spc="-88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1765" spc="37" dirty="0">
                <a:solidFill>
                  <a:srgbClr val="77797C"/>
                </a:solidFill>
                <a:latin typeface="Arial"/>
                <a:cs typeface="Arial"/>
              </a:rPr>
              <a:t>line</a:t>
            </a:r>
            <a:endParaRPr sz="1765">
              <a:latin typeface="Arial"/>
              <a:cs typeface="Arial"/>
            </a:endParaRPr>
          </a:p>
          <a:p>
            <a:pPr marL="9338">
              <a:spcBef>
                <a:spcPts val="529"/>
              </a:spcBef>
              <a:tabLst>
                <a:tab pos="681230" algn="l"/>
              </a:tabLst>
            </a:pPr>
            <a:r>
              <a:rPr sz="1765" spc="-37" dirty="0">
                <a:solidFill>
                  <a:srgbClr val="010202"/>
                </a:solidFill>
                <a:latin typeface="Courier New"/>
                <a:cs typeface="Courier New"/>
              </a:rPr>
              <a:t>\’	</a:t>
            </a:r>
            <a:r>
              <a:rPr sz="1765" spc="26" dirty="0">
                <a:solidFill>
                  <a:srgbClr val="77797C"/>
                </a:solidFill>
                <a:latin typeface="Arial"/>
                <a:cs typeface="Arial"/>
              </a:rPr>
              <a:t>Single</a:t>
            </a:r>
            <a:r>
              <a:rPr sz="1765" spc="-99" dirty="0">
                <a:solidFill>
                  <a:srgbClr val="77797C"/>
                </a:solidFill>
                <a:latin typeface="Arial"/>
                <a:cs typeface="Arial"/>
              </a:rPr>
              <a:t> </a:t>
            </a:r>
            <a:r>
              <a:rPr sz="1765" spc="37" dirty="0">
                <a:solidFill>
                  <a:srgbClr val="77797C"/>
                </a:solidFill>
                <a:latin typeface="Arial"/>
                <a:cs typeface="Arial"/>
              </a:rPr>
              <a:t>Quote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633" y="943162"/>
            <a:ext cx="1642129" cy="235773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471" spc="-4" dirty="0">
                <a:solidFill>
                  <a:srgbClr val="32AFC8"/>
                </a:solidFill>
                <a:latin typeface="Arial"/>
                <a:cs typeface="Arial"/>
              </a:rPr>
              <a:t>Escape</a:t>
            </a:r>
            <a:r>
              <a:rPr sz="1471" spc="-107" dirty="0">
                <a:solidFill>
                  <a:srgbClr val="32AFC8"/>
                </a:solidFill>
                <a:latin typeface="Arial"/>
                <a:cs typeface="Arial"/>
              </a:rPr>
              <a:t> </a:t>
            </a:r>
            <a:r>
              <a:rPr sz="1471" spc="33" dirty="0">
                <a:solidFill>
                  <a:srgbClr val="32AFC8"/>
                </a:solidFill>
                <a:latin typeface="Arial"/>
                <a:cs typeface="Arial"/>
              </a:rPr>
              <a:t>Characters</a:t>
            </a:r>
            <a:endParaRPr sz="147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632" y="1326030"/>
            <a:ext cx="3222625" cy="281042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765" spc="40" dirty="0"/>
              <a:t>Which</a:t>
            </a:r>
            <a:r>
              <a:rPr sz="1765" spc="-92" dirty="0"/>
              <a:t> </a:t>
            </a:r>
            <a:r>
              <a:rPr sz="1765" spc="70" dirty="0"/>
              <a:t>of</a:t>
            </a:r>
            <a:r>
              <a:rPr sz="1765" spc="-88" dirty="0"/>
              <a:t> </a:t>
            </a:r>
            <a:r>
              <a:rPr sz="1765" spc="74" dirty="0"/>
              <a:t>the</a:t>
            </a:r>
            <a:r>
              <a:rPr sz="1765" spc="-88" dirty="0"/>
              <a:t> </a:t>
            </a:r>
            <a:r>
              <a:rPr sz="1765" spc="48" dirty="0"/>
              <a:t>following</a:t>
            </a:r>
            <a:r>
              <a:rPr sz="1765" spc="-88" dirty="0"/>
              <a:t> </a:t>
            </a:r>
            <a:r>
              <a:rPr sz="1765" spc="70" dirty="0"/>
              <a:t>outputs:</a:t>
            </a:r>
            <a:endParaRPr sz="1765"/>
          </a:p>
        </p:txBody>
      </p:sp>
      <p:sp>
        <p:nvSpPr>
          <p:cNvPr id="4" name="object 4"/>
          <p:cNvSpPr txBox="1"/>
          <p:nvPr/>
        </p:nvSpPr>
        <p:spPr>
          <a:xfrm>
            <a:off x="1331632" y="1819089"/>
            <a:ext cx="6897968" cy="3008958"/>
          </a:xfrm>
          <a:prstGeom prst="rect">
            <a:avLst/>
          </a:prstGeom>
        </p:spPr>
        <p:txBody>
          <a:bodyPr vert="horz" wrap="square" lIns="0" tIns="76574" rIns="0" bIns="0" rtlCol="0">
            <a:spAutoFit/>
          </a:bodyPr>
          <a:lstStyle/>
          <a:p>
            <a:pPr marL="9338">
              <a:spcBef>
                <a:spcPts val="603"/>
              </a:spcBef>
            </a:pPr>
            <a:r>
              <a:rPr sz="1765" spc="48" dirty="0">
                <a:solidFill>
                  <a:srgbClr val="77797C"/>
                </a:solidFill>
                <a:latin typeface="Arial"/>
                <a:cs typeface="Arial"/>
              </a:rPr>
              <a:t>j</a:t>
            </a:r>
            <a:endParaRPr sz="1765" dirty="0">
              <a:latin typeface="Arial"/>
              <a:cs typeface="Arial"/>
            </a:endParaRPr>
          </a:p>
          <a:p>
            <a:pPr marL="345517">
              <a:spcBef>
                <a:spcPts val="529"/>
              </a:spcBef>
            </a:pPr>
            <a:r>
              <a:rPr sz="1765" spc="-7" dirty="0">
                <a:solidFill>
                  <a:srgbClr val="77797C"/>
                </a:solidFill>
                <a:latin typeface="Arial"/>
                <a:cs typeface="Arial"/>
              </a:rPr>
              <a:t>a</a:t>
            </a:r>
            <a:endParaRPr sz="1765" dirty="0">
              <a:latin typeface="Arial"/>
              <a:cs typeface="Arial"/>
            </a:endParaRPr>
          </a:p>
          <a:p>
            <a:pPr marL="681697">
              <a:spcBef>
                <a:spcPts val="529"/>
              </a:spcBef>
            </a:pPr>
            <a:r>
              <a:rPr sz="1765" spc="26" dirty="0">
                <a:solidFill>
                  <a:srgbClr val="77797C"/>
                </a:solidFill>
                <a:latin typeface="Arial"/>
                <a:cs typeface="Arial"/>
              </a:rPr>
              <a:t>v</a:t>
            </a:r>
            <a:endParaRPr sz="1765" dirty="0">
              <a:latin typeface="Arial"/>
              <a:cs typeface="Arial"/>
            </a:endParaRPr>
          </a:p>
          <a:p>
            <a:pPr marL="1017876">
              <a:spcBef>
                <a:spcPts val="529"/>
              </a:spcBef>
            </a:pPr>
            <a:r>
              <a:rPr sz="1765" spc="-7" dirty="0">
                <a:solidFill>
                  <a:srgbClr val="77797C"/>
                </a:solidFill>
                <a:latin typeface="Arial"/>
                <a:cs typeface="Arial"/>
              </a:rPr>
              <a:t>a</a:t>
            </a:r>
            <a:endParaRPr sz="1765" dirty="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132" dirty="0">
              <a:latin typeface="Arial"/>
              <a:cs typeface="Arial"/>
            </a:endParaRPr>
          </a:p>
          <a:p>
            <a:pPr marL="352238" marR="3735" indent="-342900">
              <a:lnSpc>
                <a:spcPct val="125000"/>
              </a:lnSpc>
              <a:buFont typeface="+mj-lt"/>
              <a:buAutoNum type="alphaLcParenR"/>
            </a:pPr>
            <a:r>
              <a:rPr sz="1765" spc="129" dirty="0">
                <a:solidFill>
                  <a:srgbClr val="77797C"/>
                </a:solidFill>
                <a:latin typeface="Arial"/>
                <a:cs typeface="Arial"/>
              </a:rPr>
              <a:t>System.out.println("j\ta\t\tv\t\t\ta");</a:t>
            </a:r>
            <a:endParaRPr lang="en-US" sz="1765" spc="129" dirty="0">
              <a:solidFill>
                <a:srgbClr val="77797C"/>
              </a:solidFill>
              <a:latin typeface="Arial"/>
              <a:cs typeface="Arial"/>
            </a:endParaRPr>
          </a:p>
          <a:p>
            <a:pPr marL="352238" marR="3735" indent="-342900">
              <a:lnSpc>
                <a:spcPct val="125000"/>
              </a:lnSpc>
              <a:buFont typeface="+mj-lt"/>
              <a:buAutoNum type="alphaLcParenR"/>
            </a:pPr>
            <a:r>
              <a:rPr sz="1765" spc="99" dirty="0" err="1">
                <a:solidFill>
                  <a:srgbClr val="77797C"/>
                </a:solidFill>
                <a:latin typeface="Arial"/>
                <a:cs typeface="Arial"/>
              </a:rPr>
              <a:t>System.out.println</a:t>
            </a:r>
            <a:r>
              <a:rPr sz="1765" spc="99" dirty="0">
                <a:solidFill>
                  <a:srgbClr val="77797C"/>
                </a:solidFill>
                <a:latin typeface="Arial"/>
                <a:cs typeface="Arial"/>
              </a:rPr>
              <a:t>("j\na\n\nv\n\n\</a:t>
            </a:r>
            <a:r>
              <a:rPr sz="1765" spc="99" dirty="0" err="1">
                <a:solidFill>
                  <a:srgbClr val="77797C"/>
                </a:solidFill>
                <a:latin typeface="Arial"/>
                <a:cs typeface="Arial"/>
              </a:rPr>
              <a:t>na</a:t>
            </a:r>
            <a:r>
              <a:rPr sz="1765" spc="99" dirty="0">
                <a:solidFill>
                  <a:srgbClr val="77797C"/>
                </a:solidFill>
                <a:latin typeface="Arial"/>
                <a:cs typeface="Arial"/>
              </a:rPr>
              <a:t>");</a:t>
            </a:r>
            <a:endParaRPr lang="en-US" sz="1765" spc="99" dirty="0">
              <a:solidFill>
                <a:srgbClr val="77797C"/>
              </a:solidFill>
              <a:latin typeface="Arial"/>
              <a:cs typeface="Arial"/>
            </a:endParaRPr>
          </a:p>
          <a:p>
            <a:pPr marL="352238" marR="3735" indent="-342900">
              <a:lnSpc>
                <a:spcPct val="125000"/>
              </a:lnSpc>
              <a:buFont typeface="+mj-lt"/>
              <a:buAutoNum type="alphaLcParenR"/>
            </a:pPr>
            <a:r>
              <a:rPr sz="1765" spc="143" dirty="0" err="1">
                <a:solidFill>
                  <a:srgbClr val="77797C"/>
                </a:solidFill>
                <a:latin typeface="Arial"/>
                <a:cs typeface="Arial"/>
              </a:rPr>
              <a:t>System.out.println</a:t>
            </a:r>
            <a:r>
              <a:rPr sz="1765" spc="143" dirty="0">
                <a:solidFill>
                  <a:srgbClr val="77797C"/>
                </a:solidFill>
                <a:latin typeface="Arial"/>
                <a:cs typeface="Arial"/>
              </a:rPr>
              <a:t>("j\t\na\t\t\nv\t\t\t\</a:t>
            </a:r>
            <a:r>
              <a:rPr sz="1765" spc="143" dirty="0" err="1">
                <a:solidFill>
                  <a:srgbClr val="77797C"/>
                </a:solidFill>
                <a:latin typeface="Arial"/>
                <a:cs typeface="Arial"/>
              </a:rPr>
              <a:t>na</a:t>
            </a:r>
            <a:r>
              <a:rPr sz="1765" spc="143" dirty="0">
                <a:solidFill>
                  <a:srgbClr val="77797C"/>
                </a:solidFill>
                <a:latin typeface="Arial"/>
                <a:cs typeface="Arial"/>
              </a:rPr>
              <a:t>");</a:t>
            </a:r>
            <a:endParaRPr lang="en-US" sz="1765" spc="143" dirty="0">
              <a:solidFill>
                <a:srgbClr val="77797C"/>
              </a:solidFill>
              <a:latin typeface="Arial"/>
              <a:cs typeface="Arial"/>
            </a:endParaRPr>
          </a:p>
          <a:p>
            <a:pPr marL="352238" marR="3735" indent="-342900">
              <a:lnSpc>
                <a:spcPct val="125000"/>
              </a:lnSpc>
              <a:buFont typeface="+mj-lt"/>
              <a:buAutoNum type="alphaLcParenR"/>
            </a:pPr>
            <a:r>
              <a:rPr sz="1765" spc="136" dirty="0" err="1">
                <a:solidFill>
                  <a:srgbClr val="77797C"/>
                </a:solidFill>
                <a:latin typeface="Arial"/>
                <a:cs typeface="Arial"/>
              </a:rPr>
              <a:t>System.out.println</a:t>
            </a:r>
            <a:r>
              <a:rPr sz="1765" spc="136" dirty="0">
                <a:solidFill>
                  <a:srgbClr val="77797C"/>
                </a:solidFill>
                <a:latin typeface="Arial"/>
                <a:cs typeface="Arial"/>
              </a:rPr>
              <a:t>("j\n\ta\n\t\tv\n\t\t\ta");</a:t>
            </a:r>
            <a:endParaRPr sz="176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633" y="943162"/>
            <a:ext cx="1642129" cy="235773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471" spc="-4" dirty="0">
                <a:solidFill>
                  <a:srgbClr val="32AFC8"/>
                </a:solidFill>
                <a:latin typeface="Arial"/>
                <a:cs typeface="Arial"/>
              </a:rPr>
              <a:t>Escape</a:t>
            </a:r>
            <a:r>
              <a:rPr sz="1471" spc="-107" dirty="0">
                <a:solidFill>
                  <a:srgbClr val="32AFC8"/>
                </a:solidFill>
                <a:latin typeface="Arial"/>
                <a:cs typeface="Arial"/>
              </a:rPr>
              <a:t> </a:t>
            </a:r>
            <a:r>
              <a:rPr sz="1471" spc="33" dirty="0">
                <a:solidFill>
                  <a:srgbClr val="32AFC8"/>
                </a:solidFill>
                <a:latin typeface="Arial"/>
                <a:cs typeface="Arial"/>
              </a:rPr>
              <a:t>Characters</a:t>
            </a:r>
            <a:endParaRPr sz="147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632" y="1522132"/>
            <a:ext cx="1761191" cy="874025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pc="44" dirty="0"/>
              <a:t>Now </a:t>
            </a:r>
            <a:r>
              <a:rPr spc="40" dirty="0"/>
              <a:t>you </a:t>
            </a:r>
            <a:r>
              <a:rPr spc="136" dirty="0"/>
              <a:t>try</a:t>
            </a:r>
            <a:r>
              <a:rPr spc="-412" dirty="0"/>
              <a:t> </a:t>
            </a:r>
            <a:r>
              <a:rPr spc="84" dirty="0"/>
              <a:t>it:</a:t>
            </a:r>
          </a:p>
          <a:p>
            <a:pPr marL="345517">
              <a:spcBef>
                <a:spcPts val="1790"/>
              </a:spcBef>
            </a:pPr>
            <a:r>
              <a:rPr spc="77" dirty="0"/>
              <a:t>Output: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9797" y="2377403"/>
            <a:ext cx="646673" cy="69147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4824" algn="ctr">
              <a:spcBef>
                <a:spcPts val="250"/>
              </a:spcBef>
            </a:pPr>
            <a:r>
              <a:rPr sz="2059" spc="-4" dirty="0">
                <a:solidFill>
                  <a:srgbClr val="010202"/>
                </a:solidFill>
                <a:latin typeface="Courier New"/>
                <a:cs typeface="Courier New"/>
              </a:rPr>
              <a:t>/\</a:t>
            </a:r>
            <a:endParaRPr sz="2059">
              <a:latin typeface="Courier New"/>
              <a:cs typeface="Courier New"/>
            </a:endParaRPr>
          </a:p>
          <a:p>
            <a:pPr algn="ctr">
              <a:spcBef>
                <a:spcPts val="176"/>
              </a:spcBef>
              <a:tabLst>
                <a:tab pos="470651" algn="l"/>
              </a:tabLst>
            </a:pP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/	\</a:t>
            </a:r>
            <a:endParaRPr sz="205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888" y="3049905"/>
            <a:ext cx="176026" cy="69147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338">
              <a:spcBef>
                <a:spcPts val="250"/>
              </a:spcBef>
            </a:pP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/</a:t>
            </a:r>
            <a:endParaRPr sz="2059">
              <a:latin typeface="Courier New"/>
              <a:cs typeface="Courier New"/>
            </a:endParaRPr>
          </a:p>
          <a:p>
            <a:pPr marL="9338">
              <a:spcBef>
                <a:spcPts val="176"/>
              </a:spcBef>
            </a:pP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|</a:t>
            </a:r>
            <a:endParaRPr sz="205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7405" y="3049905"/>
            <a:ext cx="176026" cy="69147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338">
              <a:spcBef>
                <a:spcPts val="250"/>
              </a:spcBef>
            </a:pP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\</a:t>
            </a:r>
            <a:endParaRPr sz="2059">
              <a:latin typeface="Courier New"/>
              <a:cs typeface="Courier New"/>
            </a:endParaRPr>
          </a:p>
          <a:p>
            <a:pPr marL="9338">
              <a:spcBef>
                <a:spcPts val="176"/>
              </a:spcBef>
            </a:pP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|</a:t>
            </a:r>
            <a:endParaRPr sz="205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2888" y="3722407"/>
            <a:ext cx="960438" cy="69147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338">
              <a:spcBef>
                <a:spcPts val="250"/>
              </a:spcBef>
              <a:tabLst>
                <a:tab pos="793756" algn="l"/>
              </a:tabLst>
            </a:pP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|</a:t>
            </a:r>
            <a:r>
              <a:rPr sz="2059" spc="-4" dirty="0">
                <a:solidFill>
                  <a:srgbClr val="010202"/>
                </a:solidFill>
                <a:latin typeface="Courier New"/>
                <a:cs typeface="Courier New"/>
              </a:rPr>
              <a:t> |</a:t>
            </a: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|	|</a:t>
            </a:r>
            <a:endParaRPr sz="2059">
              <a:latin typeface="Courier New"/>
              <a:cs typeface="Courier New"/>
            </a:endParaRPr>
          </a:p>
          <a:p>
            <a:pPr marL="9338">
              <a:spcBef>
                <a:spcPts val="176"/>
              </a:spcBef>
              <a:tabLst>
                <a:tab pos="793756" algn="l"/>
              </a:tabLst>
            </a:pP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|</a:t>
            </a:r>
            <a:r>
              <a:rPr sz="2059" spc="-4" dirty="0">
                <a:solidFill>
                  <a:srgbClr val="010202"/>
                </a:solidFill>
                <a:latin typeface="Courier New"/>
                <a:cs typeface="Courier New"/>
              </a:rPr>
              <a:t> |</a:t>
            </a:r>
            <a:r>
              <a:rPr sz="2059" dirty="0">
                <a:solidFill>
                  <a:srgbClr val="010202"/>
                </a:solidFill>
                <a:latin typeface="Courier New"/>
                <a:cs typeface="Courier New"/>
              </a:rPr>
              <a:t>|	|</a:t>
            </a:r>
            <a:endParaRPr sz="205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633" y="943162"/>
            <a:ext cx="1642129" cy="235773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471" spc="-4" dirty="0">
                <a:solidFill>
                  <a:srgbClr val="32AFC8"/>
                </a:solidFill>
                <a:latin typeface="Arial"/>
                <a:cs typeface="Arial"/>
              </a:rPr>
              <a:t>Escape</a:t>
            </a:r>
            <a:r>
              <a:rPr sz="1471" spc="-107" dirty="0">
                <a:solidFill>
                  <a:srgbClr val="32AFC8"/>
                </a:solidFill>
                <a:latin typeface="Arial"/>
                <a:cs typeface="Arial"/>
              </a:rPr>
              <a:t> </a:t>
            </a:r>
            <a:r>
              <a:rPr sz="1471" spc="33" dirty="0">
                <a:solidFill>
                  <a:srgbClr val="32AFC8"/>
                </a:solidFill>
                <a:latin typeface="Arial"/>
                <a:cs typeface="Arial"/>
              </a:rPr>
              <a:t>Characters</a:t>
            </a:r>
            <a:endParaRPr sz="147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633" y="1522132"/>
            <a:ext cx="4324070" cy="326311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pc="74" dirty="0"/>
              <a:t>Comments</a:t>
            </a:r>
            <a:r>
              <a:rPr spc="-92" dirty="0"/>
              <a:t> </a:t>
            </a:r>
            <a:r>
              <a:rPr spc="59" dirty="0"/>
              <a:t>in</a:t>
            </a:r>
            <a:r>
              <a:rPr spc="-150" dirty="0"/>
              <a:t> </a:t>
            </a:r>
            <a:r>
              <a:rPr spc="-11" dirty="0"/>
              <a:t>Java</a:t>
            </a:r>
            <a:r>
              <a:rPr spc="-92" dirty="0"/>
              <a:t> </a:t>
            </a:r>
            <a:r>
              <a:rPr spc="18" dirty="0"/>
              <a:t>are</a:t>
            </a:r>
            <a:r>
              <a:rPr spc="-88" dirty="0"/>
              <a:t> </a:t>
            </a:r>
            <a:r>
              <a:rPr spc="66" dirty="0"/>
              <a:t>marked</a:t>
            </a:r>
            <a:r>
              <a:rPr spc="-92" dirty="0"/>
              <a:t> </a:t>
            </a:r>
            <a:r>
              <a:rPr spc="74" dirty="0"/>
              <a:t>with: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1632" y="2101103"/>
            <a:ext cx="3918324" cy="841195"/>
          </a:xfrm>
          <a:prstGeom prst="rect">
            <a:avLst/>
          </a:prstGeom>
        </p:spPr>
        <p:txBody>
          <a:bodyPr vert="horz" wrap="square" lIns="0" tIns="9338" rIns="0" bIns="0" rtlCol="0">
            <a:spAutoFit/>
          </a:bodyPr>
          <a:lstStyle/>
          <a:p>
            <a:pPr marL="9338">
              <a:spcBef>
                <a:spcPts val="74"/>
              </a:spcBef>
            </a:pP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// anything behind</a:t>
            </a:r>
            <a:r>
              <a:rPr sz="1765" spc="-26" dirty="0">
                <a:solidFill>
                  <a:srgbClr val="010202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them</a:t>
            </a:r>
            <a:endParaRPr sz="1765">
              <a:latin typeface="Courier New"/>
              <a:cs typeface="Courier New"/>
            </a:endParaRPr>
          </a:p>
          <a:p>
            <a:pPr>
              <a:spcBef>
                <a:spcPts val="22"/>
              </a:spcBef>
            </a:pPr>
            <a:endParaRPr sz="1875">
              <a:latin typeface="Courier New"/>
              <a:cs typeface="Courier New"/>
            </a:endParaRPr>
          </a:p>
          <a:p>
            <a:pPr marL="9338"/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// is ignored by the</a:t>
            </a:r>
            <a:r>
              <a:rPr sz="1765" spc="-59" dirty="0">
                <a:solidFill>
                  <a:srgbClr val="010202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srgbClr val="010202"/>
                </a:solidFill>
                <a:latin typeface="Courier New"/>
                <a:cs typeface="Courier New"/>
              </a:rPr>
              <a:t>compiler</a:t>
            </a:r>
            <a:endParaRPr sz="176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218</Words>
  <Application>Microsoft Macintosh PowerPoint</Application>
  <PresentationFormat>On-screen Show (16:10)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PowerPoint Presentation</vt:lpstr>
      <vt:lpstr>Let’s say you want to print:</vt:lpstr>
      <vt:lpstr>To format Strings, include the following in  between the quotes:</vt:lpstr>
      <vt:lpstr>Which of the following outputs:</vt:lpstr>
      <vt:lpstr>Now you try it: Output:</vt:lpstr>
      <vt:lpstr>Comments in Java are marked with: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Amplify_MOOC_Lesson1_OutputInJava</dc:title>
  <cp:lastModifiedBy>Keith Fiore</cp:lastModifiedBy>
  <cp:revision>1</cp:revision>
  <dcterms:created xsi:type="dcterms:W3CDTF">2022-09-13T16:20:22Z</dcterms:created>
  <dcterms:modified xsi:type="dcterms:W3CDTF">2022-09-13T16:23:58Z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2014-08-27T00:00:00Z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2022-09-13T00:00:00Z</vt:filetime>
  </property>
</Properties>
</file>